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1" r:id="rId3"/>
    <p:sldMasterId id="2147483653" r:id="rId4"/>
    <p:sldMasterId id="2147483655" r:id="rId5"/>
    <p:sldMasterId id="2147483657" r:id="rId6"/>
    <p:sldMasterId id="2147483659" r:id="rId7"/>
    <p:sldMasterId id="2147483661" r:id="rId8"/>
    <p:sldMasterId id="2147483665" r:id="rId9"/>
  </p:sldMasterIdLst>
  <p:notesMasterIdLst>
    <p:notesMasterId r:id="rId11"/>
  </p:notesMasterIdLst>
  <p:handoutMasterIdLst>
    <p:handoutMasterId r:id="rId77"/>
  </p:handoutMasterIdLst>
  <p:sldIdLst>
    <p:sldId id="332" r:id="rId10"/>
    <p:sldId id="320" r:id="rId12"/>
    <p:sldId id="298" r:id="rId13"/>
    <p:sldId id="386" r:id="rId14"/>
    <p:sldId id="341" r:id="rId15"/>
    <p:sldId id="343" r:id="rId16"/>
    <p:sldId id="344" r:id="rId17"/>
    <p:sldId id="342" r:id="rId18"/>
    <p:sldId id="345" r:id="rId19"/>
    <p:sldId id="346" r:id="rId20"/>
    <p:sldId id="347" r:id="rId21"/>
    <p:sldId id="349" r:id="rId22"/>
    <p:sldId id="350" r:id="rId23"/>
    <p:sldId id="352" r:id="rId24"/>
    <p:sldId id="351" r:id="rId25"/>
    <p:sldId id="354" r:id="rId26"/>
    <p:sldId id="355" r:id="rId27"/>
    <p:sldId id="356" r:id="rId28"/>
    <p:sldId id="357" r:id="rId29"/>
    <p:sldId id="358" r:id="rId30"/>
    <p:sldId id="359" r:id="rId31"/>
    <p:sldId id="362" r:id="rId32"/>
    <p:sldId id="363" r:id="rId33"/>
    <p:sldId id="361" r:id="rId34"/>
    <p:sldId id="388" r:id="rId35"/>
    <p:sldId id="385" r:id="rId36"/>
    <p:sldId id="364" r:id="rId37"/>
    <p:sldId id="368" r:id="rId38"/>
    <p:sldId id="367" r:id="rId39"/>
    <p:sldId id="369" r:id="rId40"/>
    <p:sldId id="370" r:id="rId41"/>
    <p:sldId id="371" r:id="rId42"/>
    <p:sldId id="372" r:id="rId43"/>
    <p:sldId id="374" r:id="rId44"/>
    <p:sldId id="389" r:id="rId45"/>
    <p:sldId id="390" r:id="rId46"/>
    <p:sldId id="392" r:id="rId47"/>
    <p:sldId id="393" r:id="rId48"/>
    <p:sldId id="394" r:id="rId49"/>
    <p:sldId id="395" r:id="rId50"/>
    <p:sldId id="396" r:id="rId51"/>
    <p:sldId id="391" r:id="rId52"/>
    <p:sldId id="397" r:id="rId53"/>
    <p:sldId id="398" r:id="rId54"/>
    <p:sldId id="399" r:id="rId55"/>
    <p:sldId id="400" r:id="rId56"/>
    <p:sldId id="401" r:id="rId57"/>
    <p:sldId id="402" r:id="rId58"/>
    <p:sldId id="403" r:id="rId59"/>
    <p:sldId id="404" r:id="rId60"/>
    <p:sldId id="416" r:id="rId61"/>
    <p:sldId id="405" r:id="rId62"/>
    <p:sldId id="407" r:id="rId63"/>
    <p:sldId id="408" r:id="rId64"/>
    <p:sldId id="414" r:id="rId65"/>
    <p:sldId id="415" r:id="rId66"/>
    <p:sldId id="409" r:id="rId67"/>
    <p:sldId id="410" r:id="rId68"/>
    <p:sldId id="411" r:id="rId69"/>
    <p:sldId id="412" r:id="rId70"/>
    <p:sldId id="417" r:id="rId71"/>
    <p:sldId id="418" r:id="rId72"/>
    <p:sldId id="419" r:id="rId73"/>
    <p:sldId id="420" r:id="rId74"/>
    <p:sldId id="276" r:id="rId75"/>
    <p:sldId id="306" r:id="rId76"/>
  </p:sldIdLst>
  <p:sldSz cx="12192000" cy="6858000"/>
  <p:notesSz cx="6858000" cy="9144000"/>
  <p:embeddedFontLst>
    <p:embeddedFont>
      <p:font typeface="微软雅黑" panose="020B0503020204020204" pitchFamily="34" charset="-122"/>
      <p:regular r:id="rId81"/>
    </p:embeddedFont>
    <p:embeddedFont>
      <p:font typeface="方正粗黑宋简体" panose="02000000000000000000" charset="-122"/>
      <p:regular r:id="rId82"/>
    </p:embeddedFont>
    <p:embeddedFont>
      <p:font typeface="黑体" panose="02010609060101010101" charset="-122"/>
      <p:regular r:id="rId83"/>
    </p:embeddedFont>
    <p:embeddedFont>
      <p:font typeface="等线" panose="02010600030101010101" charset="-122"/>
      <p:regular r:id="rId84"/>
    </p:embeddedFont>
    <p:embeddedFont>
      <p:font typeface="仿宋" panose="02010609060101010101" charset="-122"/>
      <p:regular r:id="rId85"/>
    </p:embeddedFont>
    <p:embeddedFont>
      <p:font typeface="等线 Light" panose="02010600030101010101" charset="-122"/>
      <p:regular r:id="rId86"/>
    </p:embeddedFont>
    <p:embeddedFont>
      <p:font typeface="Calibri" panose="020F0502020204030204" charset="0"/>
      <p:regular r:id="rId87"/>
      <p:bold r:id="rId88"/>
      <p:italic r:id="rId89"/>
      <p:boldItalic r:id="rId90"/>
    </p:embeddedFont>
  </p:embeddedFontLst>
  <p:custDataLst>
    <p:tags r:id="rId9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55A6"/>
    <a:srgbClr val="EA7A0C"/>
    <a:srgbClr val="F4C57A"/>
    <a:srgbClr val="E81818"/>
    <a:srgbClr val="F38417"/>
    <a:srgbClr val="F6952C"/>
    <a:srgbClr val="F0820C"/>
    <a:srgbClr val="867676"/>
    <a:srgbClr val="887875"/>
    <a:srgbClr val="EEEB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4BF77E-D8F5-47FC-9771-B55DD1C4A858}" styleName="表样式 1 25">
    <a:wholeTbl>
      <a:tcTxStyle>
        <a:fontRef idx="none">
          <a:srgbClr val="000000"/>
        </a:fontRef>
      </a:tcTxStyle>
      <a:tcStyle>
        <a:tcBdr>
          <a:left>
            <a:ln w="9525" cmpd="sng">
              <a:solidFill>
                <a:srgbClr val="00B0F0"/>
              </a:solidFill>
              <a:prstDash val="solid"/>
            </a:ln>
          </a:left>
          <a:right>
            <a:ln w="9525" cmpd="sng">
              <a:solidFill>
                <a:srgbClr val="00B0F0"/>
              </a:solidFill>
              <a:prstDash val="solid"/>
            </a:ln>
          </a:right>
          <a:top>
            <a:ln w="9525" cmpd="sng">
              <a:solidFill>
                <a:srgbClr val="00B0F0"/>
              </a:solidFill>
              <a:prstDash val="solid"/>
            </a:ln>
          </a:top>
          <a:bottom>
            <a:ln w="9525" cmpd="sng">
              <a:solidFill>
                <a:srgbClr val="00B0F0"/>
              </a:solidFill>
              <a:prstDash val="solid"/>
            </a:ln>
          </a:bottom>
          <a:insideH>
            <a:ln w="9525" cmpd="sng">
              <a:solidFill>
                <a:srgbClr val="00B0F0">
                  <a:lumMod val="40000"/>
                  <a:lumOff val="60000"/>
                </a:srgbClr>
              </a:solidFill>
              <a:prstDash val="solid"/>
            </a:ln>
          </a:insideH>
          <a:insideV>
            <a:ln w="9525" cmpd="sng">
              <a:solidFill>
                <a:srgbClr val="00B0F0">
                  <a:lumMod val="40000"/>
                  <a:lumOff val="60000"/>
                </a:srgbClr>
              </a:solidFill>
              <a:prstDash val="solid"/>
            </a:ln>
          </a:insideV>
        </a:tcBdr>
        <a:fill>
          <a:solidFill>
            <a:srgbClr val="FFFFFF"/>
          </a:solidFill>
        </a:fill>
      </a:tcStyle>
    </a:wholeTbl>
    <a:band2H>
      <a:tcStyle>
        <a:tcBdr/>
        <a:fill>
          <a:solidFill>
            <a:srgbClr val="00B0F0">
              <a:lumMod val="10000"/>
              <a:lumOff val="90000"/>
            </a:srgbClr>
          </a:solidFill>
        </a:fill>
      </a:tcStyle>
    </a:band2H>
    <a:band1V>
      <a:tcStyle>
        <a:tcBdr>
          <a:left>
            <a:ln w="9525" cmpd="sng">
              <a:solidFill>
                <a:srgbClr val="00B0F0"/>
              </a:solidFill>
              <a:prstDash val="solid"/>
            </a:ln>
          </a:left>
          <a:right>
            <a:ln w="9525" cmpd="sng">
              <a:solidFill>
                <a:srgbClr val="00B0F0"/>
              </a:solidFill>
              <a:prstDash val="solid"/>
            </a:ln>
          </a:right>
          <a:top>
            <a:ln w="9525" cmpd="sng">
              <a:solidFill>
                <a:srgbClr val="00B0F0"/>
              </a:solidFill>
              <a:prstDash val="solid"/>
            </a:ln>
          </a:top>
          <a:bottom>
            <a:ln w="9525" cmpd="sng">
              <a:solidFill>
                <a:srgbClr val="00B0F0"/>
              </a:solidFill>
              <a:prstDash val="solid"/>
            </a:ln>
          </a:bottom>
          <a:insideH>
            <a:ln w="9525" cmpd="sng">
              <a:solidFill>
                <a:srgbClr val="00B0F0">
                  <a:lumMod val="40000"/>
                  <a:lumOff val="60000"/>
                </a:srgbClr>
              </a:solidFill>
              <a:prstDash val="solid"/>
            </a:ln>
          </a:insideH>
          <a:insideV>
            <a:ln w="9525" cmpd="sng">
              <a:solidFill>
                <a:srgbClr val="00B0F0">
                  <a:lumMod val="40000"/>
                  <a:lumOff val="60000"/>
                </a:srgbClr>
              </a:solidFill>
              <a:prstDash val="solid"/>
            </a:ln>
          </a:insideV>
        </a:tcBdr>
        <a:fill>
          <a:solidFill>
            <a:srgbClr val="00B0F0">
              <a:lumMod val="10000"/>
              <a:lumOff val="90000"/>
            </a:srgbClr>
          </a:solidFill>
        </a:fill>
      </a:tcStyle>
    </a:band1V>
    <a:band2V>
      <a:tcStyle>
        <a:tcBdr>
          <a:left>
            <a:ln w="9525" cmpd="sng">
              <a:solidFill>
                <a:srgbClr val="00B0F0">
                  <a:lumMod val="40000"/>
                  <a:lumOff val="60000"/>
                </a:srgbClr>
              </a:solidFill>
              <a:prstDash val="solid"/>
            </a:ln>
          </a:left>
          <a:right>
            <a:ln w="9525" cmpd="sng">
              <a:solidFill>
                <a:srgbClr val="00B0F0">
                  <a:lumMod val="40000"/>
                  <a:lumOff val="60000"/>
                </a:srgbClr>
              </a:solidFill>
              <a:prstDash val="solid"/>
            </a:ln>
          </a:right>
          <a:top>
            <a:ln w="9525" cmpd="sng">
              <a:solidFill>
                <a:srgbClr val="00B0F0"/>
              </a:solidFill>
              <a:prstDash val="solid"/>
            </a:ln>
          </a:top>
          <a:bottom>
            <a:ln w="9525" cmpd="sng">
              <a:solidFill>
                <a:srgbClr val="00B0F0"/>
              </a:solidFill>
              <a:prstDash val="solid"/>
            </a:ln>
          </a:bottom>
          <a:insideH>
            <a:ln w="9525" cmpd="sng">
              <a:solidFill>
                <a:srgbClr val="00B0F0">
                  <a:lumMod val="40000"/>
                  <a:lumOff val="60000"/>
                </a:srgbClr>
              </a:solidFill>
              <a:prstDash val="solid"/>
            </a:ln>
          </a:insideH>
          <a:insideV>
            <a:ln>
              <a:noFill/>
            </a:ln>
          </a:insideV>
        </a:tcBdr>
      </a:tcStyle>
    </a:band2V>
    <a:lastCol>
      <a:tcTxStyle b="on">
        <a:fontRef idx="none">
          <a:srgbClr val="08090C"/>
        </a:fontRef>
      </a:tcTxStyle>
      <a:tcStyle>
        <a:tcBdr>
          <a:left>
            <a:ln w="9525" cmpd="sng">
              <a:solidFill>
                <a:srgbClr val="00B0F0">
                  <a:lumMod val="40000"/>
                  <a:lumOff val="60000"/>
                </a:srgbClr>
              </a:solidFill>
              <a:prstDash val="solid"/>
            </a:ln>
          </a:left>
          <a:right>
            <a:ln w="9525" cmpd="sng">
              <a:solidFill>
                <a:srgbClr val="00B0F0"/>
              </a:solidFill>
              <a:prstDash val="solid"/>
            </a:ln>
          </a:right>
          <a:top>
            <a:ln w="9525" cmpd="sng">
              <a:solidFill>
                <a:srgbClr val="00B0F0"/>
              </a:solidFill>
              <a:prstDash val="solid"/>
            </a:ln>
          </a:top>
          <a:bottom>
            <a:ln w="9525" cmpd="sng">
              <a:solidFill>
                <a:srgbClr val="00B0F0"/>
              </a:solidFill>
              <a:prstDash val="solid"/>
            </a:ln>
          </a:bottom>
          <a:insideH>
            <a:ln w="9525" cmpd="sng">
              <a:solidFill>
                <a:srgbClr val="00B0F0">
                  <a:lumMod val="40000"/>
                  <a:lumOff val="60000"/>
                </a:srgbClr>
              </a:solidFill>
              <a:prstDash val="solid"/>
            </a:ln>
          </a:insideH>
          <a:insideV>
            <a:ln>
              <a:noFill/>
            </a:ln>
          </a:insideV>
        </a:tcBdr>
        <a:fill>
          <a:solidFill>
            <a:srgbClr val="00B0F0">
              <a:lumMod val="20000"/>
              <a:lumOff val="80000"/>
            </a:srgbClr>
          </a:solidFill>
        </a:fill>
      </a:tcStyle>
    </a:lastCol>
    <a:firstCol>
      <a:tcTxStyle b="on">
        <a:fontRef idx="none">
          <a:srgbClr val="08090C"/>
        </a:fontRef>
      </a:tcTxStyle>
      <a:tcStyle>
        <a:tcBdr>
          <a:left>
            <a:ln w="9525" cmpd="sng">
              <a:solidFill>
                <a:srgbClr val="00B0F0"/>
              </a:solidFill>
              <a:prstDash val="solid"/>
            </a:ln>
          </a:left>
          <a:right>
            <a:ln w="9525" cmpd="sng">
              <a:solidFill>
                <a:srgbClr val="00B0F0">
                  <a:lumMod val="40000"/>
                  <a:lumOff val="60000"/>
                </a:srgbClr>
              </a:solidFill>
              <a:prstDash val="solid"/>
            </a:ln>
          </a:right>
          <a:top>
            <a:ln w="9525" cmpd="sng">
              <a:solidFill>
                <a:srgbClr val="00B0F0"/>
              </a:solidFill>
              <a:prstDash val="solid"/>
            </a:ln>
          </a:top>
          <a:bottom>
            <a:ln w="9525" cmpd="sng">
              <a:solidFill>
                <a:srgbClr val="00B0F0"/>
              </a:solidFill>
              <a:prstDash val="solid"/>
            </a:ln>
          </a:bottom>
          <a:insideH>
            <a:ln w="9525" cmpd="sng">
              <a:solidFill>
                <a:srgbClr val="00B0F0">
                  <a:lumMod val="40000"/>
                  <a:lumOff val="60000"/>
                </a:srgbClr>
              </a:solidFill>
              <a:prstDash val="solid"/>
            </a:ln>
          </a:insideH>
          <a:insideV>
            <a:ln>
              <a:noFill/>
            </a:ln>
          </a:insideV>
        </a:tcBdr>
        <a:fill>
          <a:solidFill>
            <a:srgbClr val="00B0F0">
              <a:lumMod val="20000"/>
              <a:lumOff val="80000"/>
            </a:srgbClr>
          </a:solidFill>
        </a:fill>
      </a:tcStyle>
    </a:firstCol>
    <a:lastRow>
      <a:tcTxStyle b="on">
        <a:fontRef idx="none">
          <a:srgbClr val="00B0F0"/>
        </a:fontRef>
      </a:tcTxStyle>
      <a:tcStyle>
        <a:tcBdr>
          <a:left>
            <a:ln w="9525" cmpd="sng">
              <a:solidFill>
                <a:srgbClr val="00B0F0"/>
              </a:solidFill>
              <a:prstDash val="solid"/>
            </a:ln>
          </a:left>
          <a:right>
            <a:ln w="9525" cmpd="sng">
              <a:solidFill>
                <a:srgbClr val="00B0F0"/>
              </a:solidFill>
              <a:prstDash val="solid"/>
            </a:ln>
          </a:right>
          <a:top>
            <a:ln w="9525" cmpd="sng">
              <a:solidFill>
                <a:srgbClr val="00B0F0"/>
              </a:solidFill>
              <a:prstDash val="solid"/>
            </a:ln>
          </a:top>
          <a:bottom>
            <a:ln w="9525" cmpd="sng">
              <a:solidFill>
                <a:srgbClr val="00B0F0"/>
              </a:solidFill>
              <a:prstDash val="solid"/>
            </a:ln>
          </a:bottom>
          <a:insideH>
            <a:ln>
              <a:noFill/>
            </a:ln>
          </a:insideH>
          <a:insideV>
            <a:ln>
              <a:noFill/>
            </a:ln>
          </a:insideV>
        </a:tcBdr>
        <a:fill>
          <a:solidFill>
            <a:srgbClr val="FFFFFF"/>
          </a:solidFill>
        </a:fill>
      </a:tcStyle>
    </a:lastRow>
    <a:seCell>
      <a:tcStyle>
        <a:tcBdr>
          <a:left>
            <a:ln>
              <a:noFill/>
            </a:ln>
          </a:left>
          <a:right>
            <a:ln w="9525" cmpd="sng">
              <a:solidFill>
                <a:srgbClr val="00B0F0"/>
              </a:solidFill>
              <a:prstDash val="solid"/>
            </a:ln>
          </a:right>
          <a:top>
            <a:ln w="9525" cmpd="sng">
              <a:solidFill>
                <a:srgbClr val="00B0F0"/>
              </a:solidFill>
              <a:prstDash val="solid"/>
            </a:ln>
          </a:top>
          <a:bottom>
            <a:ln w="9525" cmpd="sng">
              <a:solidFill>
                <a:srgbClr val="00B0F0"/>
              </a:solidFill>
              <a:prstDash val="solid"/>
            </a:ln>
          </a:bottom>
          <a:insideH>
            <a:ln>
              <a:noFill/>
            </a:ln>
          </a:insideH>
          <a:insideV>
            <a:ln>
              <a:noFill/>
            </a:ln>
          </a:insideV>
        </a:tcBdr>
        <a:fill>
          <a:solidFill>
            <a:srgbClr val="FFFFFF"/>
          </a:solidFill>
        </a:fill>
      </a:tcStyle>
    </a:seCell>
    <a:swCell>
      <a:tcTxStyle b="on">
        <a:fontRef idx="none">
          <a:srgbClr val="00B0F0"/>
        </a:fontRef>
      </a:tcTxStyle>
      <a:tcStyle>
        <a:tcBdr>
          <a:left>
            <a:ln w="9525" cmpd="sng">
              <a:solidFill>
                <a:srgbClr val="00B0F0"/>
              </a:solidFill>
              <a:prstDash val="solid"/>
            </a:ln>
          </a:left>
          <a:right>
            <a:ln>
              <a:noFill/>
            </a:ln>
          </a:right>
          <a:top>
            <a:ln w="9525" cmpd="sng">
              <a:solidFill>
                <a:srgbClr val="00B0F0"/>
              </a:solidFill>
              <a:prstDash val="solid"/>
            </a:ln>
          </a:top>
          <a:bottom>
            <a:ln w="9525" cmpd="sng">
              <a:solidFill>
                <a:srgbClr val="00B0F0"/>
              </a:solidFill>
              <a:prstDash val="solid"/>
            </a:ln>
          </a:bottom>
          <a:insideH>
            <a:ln>
              <a:noFill/>
            </a:ln>
          </a:insideH>
          <a:insideV>
            <a:ln>
              <a:noFill/>
            </a:ln>
          </a:insideV>
        </a:tcBdr>
        <a:fill>
          <a:solidFill>
            <a:srgbClr val="FFFFFF"/>
          </a:solidFill>
        </a:fill>
      </a:tcStyle>
    </a:swCell>
    <a:firstRow>
      <a:tcTxStyle b="on">
        <a:fontRef idx="none">
          <a:srgbClr val="FFFFFF"/>
        </a:fontRef>
      </a:tcTxStyle>
      <a:tcStyle>
        <a:tcBdr>
          <a:left>
            <a:ln w="9525" cmpd="sng">
              <a:solidFill>
                <a:srgbClr val="00B0F0"/>
              </a:solidFill>
              <a:prstDash val="solid"/>
            </a:ln>
          </a:left>
          <a:right>
            <a:ln w="9525" cmpd="sng">
              <a:solidFill>
                <a:srgbClr val="00B0F0"/>
              </a:solidFill>
              <a:prstDash val="solid"/>
            </a:ln>
          </a:right>
          <a:top>
            <a:ln w="9525" cmpd="sng">
              <a:solidFill>
                <a:srgbClr val="00B0F0"/>
              </a:solidFill>
              <a:prstDash val="solid"/>
            </a:ln>
          </a:top>
          <a:bottom>
            <a:ln w="9525" cmpd="sng">
              <a:solidFill>
                <a:srgbClr val="00B0F0"/>
              </a:solidFill>
              <a:prstDash val="solid"/>
            </a:ln>
          </a:bottom>
          <a:insideH>
            <a:ln>
              <a:noFill/>
            </a:ln>
          </a:insideH>
          <a:insideV>
            <a:ln w="9525" cmpd="sng">
              <a:solidFill>
                <a:srgbClr val="00B0F0">
                  <a:lumMod val="40000"/>
                  <a:lumOff val="60000"/>
                </a:srgbClr>
              </a:solidFill>
              <a:prstDash val="solid"/>
            </a:ln>
          </a:insideV>
        </a:tcBdr>
        <a:fill>
          <a:solidFill>
            <a:srgbClr val="00B0F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5" autoAdjust="0"/>
    <p:restoredTop sz="94660"/>
  </p:normalViewPr>
  <p:slideViewPr>
    <p:cSldViewPr snapToGrid="0">
      <p:cViewPr>
        <p:scale>
          <a:sx n="50" d="100"/>
          <a:sy n="50" d="100"/>
        </p:scale>
        <p:origin x="364" y="3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1" Type="http://schemas.openxmlformats.org/officeDocument/2006/relationships/tags" Target="tags/tag6.xml"/><Relationship Id="rId90" Type="http://schemas.openxmlformats.org/officeDocument/2006/relationships/font" Target="fonts/font10.fntdata"/><Relationship Id="rId9" Type="http://schemas.openxmlformats.org/officeDocument/2006/relationships/slideMaster" Target="slideMasters/slideMaster8.xml"/><Relationship Id="rId89" Type="http://schemas.openxmlformats.org/officeDocument/2006/relationships/font" Target="fonts/font9.fntdata"/><Relationship Id="rId88" Type="http://schemas.openxmlformats.org/officeDocument/2006/relationships/font" Target="fonts/font8.fntdata"/><Relationship Id="rId87" Type="http://schemas.openxmlformats.org/officeDocument/2006/relationships/font" Target="fonts/font7.fntdata"/><Relationship Id="rId86" Type="http://schemas.openxmlformats.org/officeDocument/2006/relationships/font" Target="fonts/font6.fntdata"/><Relationship Id="rId85" Type="http://schemas.openxmlformats.org/officeDocument/2006/relationships/font" Target="fonts/font5.fntdata"/><Relationship Id="rId84" Type="http://schemas.openxmlformats.org/officeDocument/2006/relationships/font" Target="fonts/font4.fntdata"/><Relationship Id="rId83" Type="http://schemas.openxmlformats.org/officeDocument/2006/relationships/font" Target="fonts/font3.fntdata"/><Relationship Id="rId82" Type="http://schemas.openxmlformats.org/officeDocument/2006/relationships/font" Target="fonts/font2.fntdata"/><Relationship Id="rId81" Type="http://schemas.openxmlformats.org/officeDocument/2006/relationships/font" Target="fonts/font1.fntdata"/><Relationship Id="rId80" Type="http://schemas.openxmlformats.org/officeDocument/2006/relationships/tableStyles" Target="tableStyles.xml"/><Relationship Id="rId8" Type="http://schemas.openxmlformats.org/officeDocument/2006/relationships/slideMaster" Target="slideMasters/slideMaster7.xml"/><Relationship Id="rId79" Type="http://schemas.openxmlformats.org/officeDocument/2006/relationships/viewProps" Target="viewProps.xml"/><Relationship Id="rId78" Type="http://schemas.openxmlformats.org/officeDocument/2006/relationships/presProps" Target="presProps.xml"/><Relationship Id="rId77" Type="http://schemas.openxmlformats.org/officeDocument/2006/relationships/handoutMaster" Target="handoutMasters/handoutMaster1.xml"/><Relationship Id="rId76" Type="http://schemas.openxmlformats.org/officeDocument/2006/relationships/slide" Target="slides/slide66.xml"/><Relationship Id="rId75" Type="http://schemas.openxmlformats.org/officeDocument/2006/relationships/slide" Target="slides/slide65.xml"/><Relationship Id="rId74" Type="http://schemas.openxmlformats.org/officeDocument/2006/relationships/slide" Target="slides/slide64.xml"/><Relationship Id="rId73" Type="http://schemas.openxmlformats.org/officeDocument/2006/relationships/slide" Target="slides/slide63.xml"/><Relationship Id="rId72" Type="http://schemas.openxmlformats.org/officeDocument/2006/relationships/slide" Target="slides/slide62.xml"/><Relationship Id="rId71" Type="http://schemas.openxmlformats.org/officeDocument/2006/relationships/slide" Target="slides/slide61.xml"/><Relationship Id="rId70" Type="http://schemas.openxmlformats.org/officeDocument/2006/relationships/slide" Target="slides/slide60.xml"/><Relationship Id="rId7" Type="http://schemas.openxmlformats.org/officeDocument/2006/relationships/slideMaster" Target="slideMasters/slideMaster6.xml"/><Relationship Id="rId69" Type="http://schemas.openxmlformats.org/officeDocument/2006/relationships/slide" Target="slides/slide59.xml"/><Relationship Id="rId68" Type="http://schemas.openxmlformats.org/officeDocument/2006/relationships/slide" Target="slides/slide58.xml"/><Relationship Id="rId67" Type="http://schemas.openxmlformats.org/officeDocument/2006/relationships/slide" Target="slides/slide57.xml"/><Relationship Id="rId66" Type="http://schemas.openxmlformats.org/officeDocument/2006/relationships/slide" Target="slides/slide56.xml"/><Relationship Id="rId65" Type="http://schemas.openxmlformats.org/officeDocument/2006/relationships/slide" Target="slides/slide55.xml"/><Relationship Id="rId64" Type="http://schemas.openxmlformats.org/officeDocument/2006/relationships/slide" Target="slides/slide54.xml"/><Relationship Id="rId63" Type="http://schemas.openxmlformats.org/officeDocument/2006/relationships/slide" Target="slides/slide53.xml"/><Relationship Id="rId62" Type="http://schemas.openxmlformats.org/officeDocument/2006/relationships/slide" Target="slides/slide52.xml"/><Relationship Id="rId61" Type="http://schemas.openxmlformats.org/officeDocument/2006/relationships/slide" Target="slides/slide51.xml"/><Relationship Id="rId60" Type="http://schemas.openxmlformats.org/officeDocument/2006/relationships/slide" Target="slides/slide50.xml"/><Relationship Id="rId6" Type="http://schemas.openxmlformats.org/officeDocument/2006/relationships/slideMaster" Target="slideMasters/slideMaster5.xml"/><Relationship Id="rId59" Type="http://schemas.openxmlformats.org/officeDocument/2006/relationships/slide" Target="slides/slide49.xml"/><Relationship Id="rId58" Type="http://schemas.openxmlformats.org/officeDocument/2006/relationships/slide" Target="slides/slide48.xml"/><Relationship Id="rId57" Type="http://schemas.openxmlformats.org/officeDocument/2006/relationships/slide" Target="slides/slide47.xml"/><Relationship Id="rId56" Type="http://schemas.openxmlformats.org/officeDocument/2006/relationships/slide" Target="slides/slide46.xml"/><Relationship Id="rId55" Type="http://schemas.openxmlformats.org/officeDocument/2006/relationships/slide" Target="slides/slide45.xml"/><Relationship Id="rId54" Type="http://schemas.openxmlformats.org/officeDocument/2006/relationships/slide" Target="slides/slide44.xml"/><Relationship Id="rId53" Type="http://schemas.openxmlformats.org/officeDocument/2006/relationships/slide" Target="slides/slide43.xml"/><Relationship Id="rId52" Type="http://schemas.openxmlformats.org/officeDocument/2006/relationships/slide" Target="slides/slide42.xml"/><Relationship Id="rId51" Type="http://schemas.openxmlformats.org/officeDocument/2006/relationships/slide" Target="slides/slide41.xml"/><Relationship Id="rId50" Type="http://schemas.openxmlformats.org/officeDocument/2006/relationships/slide" Target="slides/slide40.xml"/><Relationship Id="rId5" Type="http://schemas.openxmlformats.org/officeDocument/2006/relationships/slideMaster" Target="slideMasters/slideMaster4.xml"/><Relationship Id="rId49" Type="http://schemas.openxmlformats.org/officeDocument/2006/relationships/slide" Target="slides/slide39.xml"/><Relationship Id="rId48" Type="http://schemas.openxmlformats.org/officeDocument/2006/relationships/slide" Target="slides/slide38.xml"/><Relationship Id="rId47" Type="http://schemas.openxmlformats.org/officeDocument/2006/relationships/slide" Target="slides/slide37.xml"/><Relationship Id="rId46" Type="http://schemas.openxmlformats.org/officeDocument/2006/relationships/slide" Target="slides/slide36.xml"/><Relationship Id="rId45" Type="http://schemas.openxmlformats.org/officeDocument/2006/relationships/slide" Target="slides/slide35.xml"/><Relationship Id="rId44" Type="http://schemas.openxmlformats.org/officeDocument/2006/relationships/slide" Target="slides/slide34.xml"/><Relationship Id="rId43" Type="http://schemas.openxmlformats.org/officeDocument/2006/relationships/slide" Target="slides/slide33.xml"/><Relationship Id="rId42" Type="http://schemas.openxmlformats.org/officeDocument/2006/relationships/slide" Target="slides/slide32.xml"/><Relationship Id="rId41" Type="http://schemas.openxmlformats.org/officeDocument/2006/relationships/slide" Target="slides/slide31.xml"/><Relationship Id="rId40" Type="http://schemas.openxmlformats.org/officeDocument/2006/relationships/slide" Target="slides/slide30.xml"/><Relationship Id="rId4" Type="http://schemas.openxmlformats.org/officeDocument/2006/relationships/slideMaster" Target="slideMasters/slideMaster3.xml"/><Relationship Id="rId39" Type="http://schemas.openxmlformats.org/officeDocument/2006/relationships/slide" Target="slides/slide29.xml"/><Relationship Id="rId38" Type="http://schemas.openxmlformats.org/officeDocument/2006/relationships/slide" Target="slides/slide28.xml"/><Relationship Id="rId37" Type="http://schemas.openxmlformats.org/officeDocument/2006/relationships/slide" Target="slides/slide27.xml"/><Relationship Id="rId36" Type="http://schemas.openxmlformats.org/officeDocument/2006/relationships/slide" Target="slides/slide26.xml"/><Relationship Id="rId35" Type="http://schemas.openxmlformats.org/officeDocument/2006/relationships/slide" Target="slides/slide25.xml"/><Relationship Id="rId34" Type="http://schemas.openxmlformats.org/officeDocument/2006/relationships/slide" Target="slides/slide24.xml"/><Relationship Id="rId33" Type="http://schemas.openxmlformats.org/officeDocument/2006/relationships/slide" Target="slides/slide23.xml"/><Relationship Id="rId32" Type="http://schemas.openxmlformats.org/officeDocument/2006/relationships/slide" Target="slides/slide22.xml"/><Relationship Id="rId31" Type="http://schemas.openxmlformats.org/officeDocument/2006/relationships/slide" Target="slides/slide21.xml"/><Relationship Id="rId30" Type="http://schemas.openxmlformats.org/officeDocument/2006/relationships/slide" Target="slides/slide20.xml"/><Relationship Id="rId3" Type="http://schemas.openxmlformats.org/officeDocument/2006/relationships/slideMaster" Target="slideMasters/slideMaster2.xml"/><Relationship Id="rId29" Type="http://schemas.openxmlformats.org/officeDocument/2006/relationships/slide" Target="slides/slide19.xml"/><Relationship Id="rId28" Type="http://schemas.openxmlformats.org/officeDocument/2006/relationships/slide" Target="slides/slide18.xml"/><Relationship Id="rId27" Type="http://schemas.openxmlformats.org/officeDocument/2006/relationships/slide" Target="slides/slide17.xml"/><Relationship Id="rId26" Type="http://schemas.openxmlformats.org/officeDocument/2006/relationships/slide" Target="slides/slide16.xml"/><Relationship Id="rId25" Type="http://schemas.openxmlformats.org/officeDocument/2006/relationships/slide" Target="slides/slide15.xml"/><Relationship Id="rId24" Type="http://schemas.openxmlformats.org/officeDocument/2006/relationships/slide" Target="slides/slide14.xml"/><Relationship Id="rId23" Type="http://schemas.openxmlformats.org/officeDocument/2006/relationships/slide" Target="slides/slide13.xml"/><Relationship Id="rId22" Type="http://schemas.openxmlformats.org/officeDocument/2006/relationships/slide" Target="slides/slide12.xml"/><Relationship Id="rId21" Type="http://schemas.openxmlformats.org/officeDocument/2006/relationships/slide" Target="slides/slide11.xml"/><Relationship Id="rId20" Type="http://schemas.openxmlformats.org/officeDocument/2006/relationships/slide" Target="slides/slide10.xml"/><Relationship Id="rId2" Type="http://schemas.openxmlformats.org/officeDocument/2006/relationships/theme" Target="theme/theme1.xml"/><Relationship Id="rId19" Type="http://schemas.openxmlformats.org/officeDocument/2006/relationships/slide" Target="slides/slide9.xml"/><Relationship Id="rId18" Type="http://schemas.openxmlformats.org/officeDocument/2006/relationships/slide" Target="slides/slide8.xml"/><Relationship Id="rId17" Type="http://schemas.openxmlformats.org/officeDocument/2006/relationships/slide" Target="slides/slide7.xml"/><Relationship Id="rId16" Type="http://schemas.openxmlformats.org/officeDocument/2006/relationships/slide" Target="slides/slide6.xml"/><Relationship Id="rId15" Type="http://schemas.openxmlformats.org/officeDocument/2006/relationships/slide" Target="slides/slide5.xml"/><Relationship Id="rId14" Type="http://schemas.openxmlformats.org/officeDocument/2006/relationships/slide" Target="slides/slide4.xml"/><Relationship Id="rId13" Type="http://schemas.openxmlformats.org/officeDocument/2006/relationships/slide" Target="slides/slide3.xml"/><Relationship Id="rId12" Type="http://schemas.openxmlformats.org/officeDocument/2006/relationships/slide" Target="slides/slide2.xml"/><Relationship Id="rId11" Type="http://schemas.openxmlformats.org/officeDocument/2006/relationships/notesMaster" Target="notesMasters/notesMaster1.xml"/><Relationship Id="rId10" Type="http://schemas.openxmlformats.org/officeDocument/2006/relationships/slide" Target="slides/slide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AE7F24-8D84-4BD5-8D55-07F6D0ACC91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F9C0F3-A26D-47D7-A60D-08D015A1B68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slideMaster" Target="../slideMasters/slideMaster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F0E9943-F2FC-4B95-AA6A-F0785E5291F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752962ED-E5E0-4E4F-B733-85D0B9BAD1B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一段文本_1项">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2"/>
            </p:custDataLst>
          </p:nvPr>
        </p:nvSpPr>
        <p:spPr>
          <a:xfrm>
            <a:off x="1219200" y="2590800"/>
            <a:ext cx="9753600" cy="609600"/>
          </a:xfrm>
          <a:prstGeom prst="rect">
            <a:avLst/>
          </a:prstGeom>
          <a:noFill/>
        </p:spPr>
        <p:txBody>
          <a:bodyPr lIns="0" tIns="0" rIns="0" bIns="0" anchor="t">
            <a:normAutofit/>
          </a:bodyPr>
          <a:lstStyle>
            <a:lvl1pPr marL="0" indent="0" algn="ctr">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7" name="文本占位符 6"/>
          <p:cNvSpPr>
            <a:spLocks noGrp="1"/>
          </p:cNvSpPr>
          <p:nvPr>
            <p:ph type="body" idx="16386" hasCustomPrompt="1"/>
            <p:custDataLst>
              <p:tags r:id="rId3"/>
            </p:custDataLst>
          </p:nvPr>
        </p:nvSpPr>
        <p:spPr>
          <a:xfrm>
            <a:off x="1219200" y="3352800"/>
            <a:ext cx="9753600" cy="914400"/>
          </a:xfrm>
          <a:prstGeom prst="rect">
            <a:avLst/>
          </a:prstGeo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6" name="直角三角形 5"/>
          <p:cNvSpPr/>
          <p:nvPr userDrawn="1"/>
        </p:nvSpPr>
        <p:spPr>
          <a:xfrm rot="16200000" flipH="1">
            <a:off x="7301865" y="-495935"/>
            <a:ext cx="4411345" cy="5395595"/>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nvSpPr>
        <p:spPr>
          <a:xfrm rot="16200000" flipV="1">
            <a:off x="-22225" y="1322705"/>
            <a:ext cx="5579110" cy="5547360"/>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400685" y="102235"/>
            <a:ext cx="11725910" cy="63487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一段文本_1项">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2"/>
            </p:custDataLst>
          </p:nvPr>
        </p:nvSpPr>
        <p:spPr>
          <a:xfrm>
            <a:off x="1219200" y="2590800"/>
            <a:ext cx="9753600" cy="609600"/>
          </a:xfrm>
          <a:prstGeom prst="rect">
            <a:avLst/>
          </a:prstGeom>
          <a:noFill/>
        </p:spPr>
        <p:txBody>
          <a:bodyPr lIns="0" tIns="0" rIns="0" bIns="0" anchor="t">
            <a:normAutofit/>
          </a:bodyPr>
          <a:lstStyle>
            <a:lvl1pPr marL="0" indent="0" algn="ctr">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7" name="文本占位符 6"/>
          <p:cNvSpPr>
            <a:spLocks noGrp="1"/>
          </p:cNvSpPr>
          <p:nvPr>
            <p:ph type="body" idx="16386" hasCustomPrompt="1"/>
            <p:custDataLst>
              <p:tags r:id="rId3"/>
            </p:custDataLst>
          </p:nvPr>
        </p:nvSpPr>
        <p:spPr>
          <a:xfrm>
            <a:off x="1219200" y="3352800"/>
            <a:ext cx="9753600" cy="914400"/>
          </a:xfrm>
          <a:prstGeom prst="rect">
            <a:avLst/>
          </a:prstGeo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2_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a:xfrm>
            <a:off x="838200" y="6356350"/>
            <a:ext cx="2743200" cy="365125"/>
          </a:xfrm>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49AE70B2-8BF9-45C0-BB95-33D1B9D3A854}" type="slidenum">
              <a:rPr lang="zh-CN" altLang="en-US" smtClean="0"/>
            </a:fld>
            <a:endParaRPr lang="zh-CN" altLang="en-US"/>
          </a:p>
        </p:txBody>
      </p:sp>
      <p:sp>
        <p:nvSpPr>
          <p:cNvPr id="8" name="矩形 7"/>
          <p:cNvSpPr/>
          <p:nvPr userDrawn="1"/>
        </p:nvSpPr>
        <p:spPr>
          <a:xfrm>
            <a:off x="-635" y="0"/>
            <a:ext cx="12193270" cy="41097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635" y="4109720"/>
            <a:ext cx="12193905" cy="2747645"/>
          </a:xfrm>
          <a:prstGeom prst="rect">
            <a:avLst/>
          </a:prstGeom>
          <a:solidFill>
            <a:srgbClr val="F29E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46405" y="429260"/>
            <a:ext cx="11138535" cy="6149975"/>
          </a:xfrm>
          <a:prstGeom prst="rect">
            <a:avLst/>
          </a:prstGeom>
          <a:solidFill>
            <a:schemeClr val="bg1"/>
          </a:solidFill>
          <a:ln w="12700" cmpd="sng">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userDrawn="1"/>
        </p:nvSpPr>
        <p:spPr>
          <a:xfrm>
            <a:off x="11090275" y="2797175"/>
            <a:ext cx="874395" cy="738505"/>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userDrawn="1"/>
        </p:nvSpPr>
        <p:spPr>
          <a:xfrm rot="9420000">
            <a:off x="67310" y="340995"/>
            <a:ext cx="874395" cy="738505"/>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2286635" y="991235"/>
            <a:ext cx="7832725" cy="834390"/>
          </a:xfrm>
          <a:prstGeom prst="rect">
            <a:avLst/>
          </a:prstGeom>
        </p:spPr>
        <p:txBody>
          <a:bodyPr wrap="square">
            <a:spAutoFit/>
          </a:bodyPr>
          <a:lstStyle/>
          <a:p>
            <a:pPr algn="dist">
              <a:lnSpc>
                <a:spcPct val="151000"/>
              </a:lnSpc>
              <a:spcBef>
                <a:spcPct val="20000"/>
              </a:spcBef>
              <a:buClr>
                <a:schemeClr val="hlink"/>
              </a:buClr>
              <a:buSzPct val="80000"/>
              <a:buFont typeface="Arial" panose="020B0604020202020204" pitchFamily="34" charset="0"/>
              <a:buNone/>
              <a:defRPr/>
            </a:pPr>
            <a:r>
              <a:rPr lang="en-US" altLang="zh-CN" sz="3200" b="1" dirty="0">
                <a:solidFill>
                  <a:schemeClr val="tx1"/>
                </a:solidFill>
                <a:cs typeface="+mn-ea"/>
                <a:sym typeface="+mn-lt"/>
              </a:rPr>
              <a:t>2025 </a:t>
            </a:r>
            <a:r>
              <a:rPr lang="zh-CN" altLang="en-US" sz="3200" b="1" dirty="0">
                <a:solidFill>
                  <a:schemeClr val="tx1"/>
                </a:solidFill>
                <a:cs typeface="+mn-ea"/>
                <a:sym typeface="+mn-lt"/>
              </a:rPr>
              <a:t>中考宝典·考点专项突破·英语课件</a:t>
            </a:r>
            <a:endParaRPr lang="zh-CN" altLang="en-US" sz="3200" b="1" dirty="0">
              <a:solidFill>
                <a:schemeClr val="tx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6" name="直角三角形 5"/>
          <p:cNvSpPr/>
          <p:nvPr userDrawn="1"/>
        </p:nvSpPr>
        <p:spPr>
          <a:xfrm rot="16200000" flipH="1">
            <a:off x="7301865" y="-495935"/>
            <a:ext cx="4411345" cy="5395595"/>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nvSpPr>
        <p:spPr>
          <a:xfrm rot="16200000" flipV="1">
            <a:off x="-22225" y="1322705"/>
            <a:ext cx="5579110" cy="5547360"/>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400685" y="102235"/>
            <a:ext cx="11725910" cy="63487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5.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6.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7.xml"/></Relationships>
</file>

<file path=ppt/slideMasters/_rels/slideMaster7.xml.rels><?xml version="1.0" encoding="UTF-8" standalone="yes"?>
<Relationships xmlns="http://schemas.openxmlformats.org/package/2006/relationships"><Relationship Id="rId4" Type="http://schemas.openxmlformats.org/officeDocument/2006/relationships/theme" Target="../theme/theme7.xml"/><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_rels/slideMaster8.xml.rels><?xml version="1.0" encoding="UTF-8" standalone="yes"?>
<Relationships xmlns="http://schemas.openxmlformats.org/package/2006/relationships"><Relationship Id="rId4" Type="http://schemas.openxmlformats.org/officeDocument/2006/relationships/theme" Target="../theme/theme8.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blipFill>
            <a:blip r:embed="rId3" cstate="hq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2"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rgbClr val="F4C57A"/>
                </a:solidFill>
                <a:latin typeface="微软雅黑" panose="020B0503020204020204" pitchFamily="34" charset="-122"/>
                <a:ea typeface="微软雅黑" panose="020B0503020204020204" pitchFamily="34" charset="-122"/>
              </a:rPr>
              <a:t>教学分析</a:t>
            </a:r>
            <a:endParaRPr lang="zh-CN" altLang="en-US" sz="2400" dirty="0">
              <a:solidFill>
                <a:srgbClr val="F4C57A"/>
              </a:solidFill>
              <a:latin typeface="微软雅黑" panose="020B0503020204020204" pitchFamily="34" charset="-122"/>
              <a:ea typeface="微软雅黑" panose="020B0503020204020204" pitchFamily="34" charset="-122"/>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621209" y="460601"/>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4"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92323" y="1902123"/>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rgbClr val="F4C57A"/>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rgbClr val="F4C57A"/>
              </a:solidFill>
              <a:latin typeface="微软雅黑" panose="020B0503020204020204" pitchFamily="34" charset="-122"/>
              <a:ea typeface="微软雅黑" panose="020B0503020204020204" pitchFamily="34" charset="-122"/>
              <a:cs typeface="+mn-cs"/>
            </a:endParaRPr>
          </a:p>
        </p:txBody>
      </p:sp>
    </p:spTree>
  </p:cSld>
  <p:clrMap bg1="lt1" tx1="dk1" bg2="lt2" tx2="dk2" accent1="accent1" accent2="accent2" accent3="accent3" accent4="accent4" accent5="accent5" accent6="accent6" hlink="hlink" folHlink="folHlink"/>
  <p:sldLayoutIdLst>
    <p:sldLayoutId id="2147483656"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18017" y="3343646"/>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8"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49914" y="4785169"/>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60"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11.xml"/><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0256978">
            <a:off x="8760250" y="3576329"/>
            <a:ext cx="4208793" cy="4122855"/>
            <a:chOff x="-444096" y="-90212"/>
            <a:chExt cx="4208793" cy="4122855"/>
          </a:xfrm>
        </p:grpSpPr>
        <p:sp>
          <p:nvSpPr>
            <p:cNvPr id="3" name="椭圆 2"/>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椭圆 9"/>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椭圆 10"/>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7" name="组合 46"/>
          <p:cNvGrpSpPr/>
          <p:nvPr/>
        </p:nvGrpSpPr>
        <p:grpSpPr>
          <a:xfrm>
            <a:off x="0" y="0"/>
            <a:ext cx="410444" cy="5910196"/>
            <a:chOff x="0" y="0"/>
            <a:chExt cx="410444" cy="5910196"/>
          </a:xfrm>
        </p:grpSpPr>
        <p:grpSp>
          <p:nvGrpSpPr>
            <p:cNvPr id="22" name="组合 21"/>
            <p:cNvGrpSpPr/>
            <p:nvPr/>
          </p:nvGrpSpPr>
          <p:grpSpPr>
            <a:xfrm>
              <a:off x="0" y="180000"/>
              <a:ext cx="180000" cy="5730196"/>
              <a:chOff x="0" y="180000"/>
              <a:chExt cx="180000" cy="5730196"/>
            </a:xfrm>
            <a:solidFill>
              <a:srgbClr val="887875"/>
            </a:solidFill>
          </p:grpSpPr>
          <p:sp>
            <p:nvSpPr>
              <p:cNvPr id="9" name="矩形 8"/>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等腰三角形 2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42" name="矩形 41"/>
          <p:cNvSpPr/>
          <p:nvPr/>
        </p:nvSpPr>
        <p:spPr>
          <a:xfrm rot="5400000">
            <a:off x="6275070" y="-2272665"/>
            <a:ext cx="95250" cy="710057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6" name="组合 45"/>
          <p:cNvGrpSpPr/>
          <p:nvPr/>
        </p:nvGrpSpPr>
        <p:grpSpPr>
          <a:xfrm>
            <a:off x="0" y="0"/>
            <a:ext cx="9015656" cy="402315"/>
            <a:chOff x="0" y="0"/>
            <a:chExt cx="9015656" cy="402315"/>
          </a:xfrm>
        </p:grpSpPr>
        <p:grpSp>
          <p:nvGrpSpPr>
            <p:cNvPr id="23" name="组合 22"/>
            <p:cNvGrpSpPr/>
            <p:nvPr/>
          </p:nvGrpSpPr>
          <p:grpSpPr>
            <a:xfrm>
              <a:off x="0" y="0"/>
              <a:ext cx="9015656" cy="180000"/>
              <a:chOff x="0" y="0"/>
              <a:chExt cx="9015656" cy="180000"/>
            </a:xfrm>
            <a:solidFill>
              <a:srgbClr val="887875"/>
            </a:solidFill>
          </p:grpSpPr>
          <p:sp>
            <p:nvSpPr>
              <p:cNvPr id="8" name="矩形 7"/>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等腰三角形 19"/>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0" name="组合 29"/>
            <p:cNvGrpSpPr/>
            <p:nvPr/>
          </p:nvGrpSpPr>
          <p:grpSpPr>
            <a:xfrm>
              <a:off x="1" y="222315"/>
              <a:ext cx="7229328" cy="180000"/>
              <a:chOff x="0" y="170600"/>
              <a:chExt cx="7162213" cy="189400"/>
            </a:xfrm>
          </p:grpSpPr>
          <p:sp>
            <p:nvSpPr>
              <p:cNvPr id="26" name="等腰三角形 25"/>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矩形 24"/>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73" name="组合 72" descr="7b0a2020202022776f7264617274223a2022220a7d0a"/>
          <p:cNvGrpSpPr/>
          <p:nvPr/>
        </p:nvGrpSpPr>
        <p:grpSpPr>
          <a:xfrm>
            <a:off x="1912480" y="1475714"/>
            <a:ext cx="8534121" cy="3853667"/>
            <a:chOff x="1364475" y="-496596"/>
            <a:chExt cx="8534121" cy="3853667"/>
          </a:xfrm>
        </p:grpSpPr>
        <p:sp>
          <p:nvSpPr>
            <p:cNvPr id="56" name="椭圆 55"/>
            <p:cNvSpPr/>
            <p:nvPr/>
          </p:nvSpPr>
          <p:spPr>
            <a:xfrm rot="5400000">
              <a:off x="1343050" y="1946288"/>
              <a:ext cx="1432208" cy="1389358"/>
            </a:xfrm>
            <a:prstGeom prst="ellipse">
              <a:avLst/>
            </a:prstGeom>
            <a:pattFill prst="dkDnDiag">
              <a:fgClr>
                <a:srgbClr val="FBEACE"/>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2" name="组合 71"/>
            <p:cNvGrpSpPr/>
            <p:nvPr/>
          </p:nvGrpSpPr>
          <p:grpSpPr>
            <a:xfrm>
              <a:off x="1651851" y="-496596"/>
              <a:ext cx="8246745" cy="2679367"/>
              <a:chOff x="1651851" y="-496596"/>
              <a:chExt cx="8246745" cy="2679367"/>
            </a:xfrm>
          </p:grpSpPr>
          <p:sp>
            <p:nvSpPr>
              <p:cNvPr id="4" name="文本框 3"/>
              <p:cNvSpPr txBox="1"/>
              <p:nvPr/>
            </p:nvSpPr>
            <p:spPr>
              <a:xfrm>
                <a:off x="1651851" y="-496596"/>
                <a:ext cx="8246745" cy="2214880"/>
              </a:xfrm>
              <a:prstGeom prst="rect">
                <a:avLst/>
              </a:prstGeom>
              <a:noFill/>
            </p:spPr>
            <p:txBody>
              <a:bodyPr wrap="square" rtlCol="0">
                <a:spAutoFit/>
              </a:bodyPr>
              <a:lstStyle/>
              <a:p>
                <a:pPr algn="ctr"/>
                <a:r>
                  <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pitchFamily="34" charset="-122"/>
                  </a:rPr>
                  <a:t>学考金典</a:t>
                </a:r>
                <a:endPar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pitchFamily="34" charset="-122"/>
                </a:endParaRPr>
              </a:p>
            </p:txBody>
          </p:sp>
          <p:sp>
            <p:nvSpPr>
              <p:cNvPr id="57" name="椭圆 56"/>
              <p:cNvSpPr/>
              <p:nvPr/>
            </p:nvSpPr>
            <p:spPr>
              <a:xfrm rot="5400000">
                <a:off x="2054258" y="1599688"/>
                <a:ext cx="600682" cy="565484"/>
              </a:xfrm>
              <a:prstGeom prst="ellipse">
                <a:avLst/>
              </a:prstGeom>
              <a:solidFill>
                <a:srgbClr val="99C9C8">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椭圆 57"/>
              <p:cNvSpPr/>
              <p:nvPr/>
            </p:nvSpPr>
            <p:spPr>
              <a:xfrm rot="5400000" flipH="1">
                <a:off x="2993333" y="1501839"/>
                <a:ext cx="321478" cy="311858"/>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
        <p:nvSpPr>
          <p:cNvPr id="12" name="文本框 11"/>
          <p:cNvSpPr txBox="1"/>
          <p:nvPr/>
        </p:nvSpPr>
        <p:spPr>
          <a:xfrm>
            <a:off x="2924175" y="704215"/>
            <a:ext cx="6796405" cy="460375"/>
          </a:xfrm>
          <a:prstGeom prst="rect">
            <a:avLst/>
          </a:prstGeom>
          <a:noFill/>
        </p:spPr>
        <p:txBody>
          <a:bodyPr wrap="square" rtlCol="0">
            <a:spAutoFit/>
          </a:bodyPr>
          <a:p>
            <a:pPr algn="dist"/>
            <a:r>
              <a:rPr lang="zh-CN" altLang="en-US" sz="2400">
                <a:latin typeface="黑体" panose="02010609060101010101" charset="-122"/>
                <a:ea typeface="黑体" panose="02010609060101010101" charset="-122"/>
              </a:rPr>
              <a:t>广西壮族自治区中小学教辅材料推荐目录品种</a:t>
            </a:r>
            <a:endParaRPr lang="zh-CN" altLang="en-US" sz="2400">
              <a:latin typeface="黑体" panose="02010609060101010101" charset="-122"/>
              <a:ea typeface="黑体" panose="02010609060101010101" charset="-122"/>
            </a:endParaRPr>
          </a:p>
        </p:txBody>
      </p:sp>
      <p:sp>
        <p:nvSpPr>
          <p:cNvPr id="13" name="文本框 12"/>
          <p:cNvSpPr txBox="1"/>
          <p:nvPr/>
        </p:nvSpPr>
        <p:spPr>
          <a:xfrm>
            <a:off x="3361690" y="3613785"/>
            <a:ext cx="5923280" cy="583565"/>
          </a:xfrm>
          <a:prstGeom prst="rect">
            <a:avLst/>
          </a:prstGeom>
          <a:noFill/>
        </p:spPr>
        <p:txBody>
          <a:bodyPr wrap="square" rtlCol="0">
            <a:spAutoFit/>
          </a:bodyPr>
          <a:p>
            <a:pPr algn="dist"/>
            <a:r>
              <a:rPr lang="zh-CN" altLang="en-US" sz="3200">
                <a:solidFill>
                  <a:schemeClr val="tx1">
                    <a:lumMod val="75000"/>
                    <a:lumOff val="25000"/>
                  </a:schemeClr>
                </a:solidFill>
                <a:latin typeface="黑体" panose="02010609060101010101" charset="-122"/>
                <a:ea typeface="黑体" panose="02010609060101010101" charset="-122"/>
              </a:rPr>
              <a:t>广西普通高中学业水平考试</a:t>
            </a:r>
            <a:endParaRPr lang="zh-CN" altLang="en-US" sz="3200">
              <a:solidFill>
                <a:schemeClr val="tx1">
                  <a:lumMod val="75000"/>
                  <a:lumOff val="25000"/>
                </a:schemeClr>
              </a:solidFill>
              <a:latin typeface="黑体" panose="02010609060101010101" charset="-122"/>
              <a:ea typeface="黑体" panose="02010609060101010101" charset="-122"/>
            </a:endParaRPr>
          </a:p>
        </p:txBody>
      </p:sp>
      <p:sp>
        <p:nvSpPr>
          <p:cNvPr id="14" name="文本框 13"/>
          <p:cNvSpPr txBox="1"/>
          <p:nvPr/>
        </p:nvSpPr>
        <p:spPr>
          <a:xfrm>
            <a:off x="4697730" y="4413250"/>
            <a:ext cx="3248660" cy="829945"/>
          </a:xfrm>
          <a:prstGeom prst="rect">
            <a:avLst/>
          </a:prstGeom>
          <a:noFill/>
        </p:spPr>
        <p:txBody>
          <a:bodyPr wrap="square" rtlCol="0">
            <a:spAutoFit/>
          </a:bodyPr>
          <a:p>
            <a:pPr algn="dist"/>
            <a:r>
              <a:rPr lang="zh-CN" altLang="en-US" sz="4800" b="1">
                <a:solidFill>
                  <a:schemeClr val="tx1">
                    <a:lumMod val="75000"/>
                    <a:lumOff val="25000"/>
                  </a:schemeClr>
                </a:solidFill>
                <a:latin typeface="宋体" panose="02010600030101010101" pitchFamily="2" charset="-122"/>
                <a:ea typeface="宋体" panose="02010600030101010101" pitchFamily="2" charset="-122"/>
              </a:rPr>
              <a:t>训练指导</a:t>
            </a:r>
            <a:endParaRPr lang="zh-CN" altLang="en-US" sz="4800" b="1">
              <a:solidFill>
                <a:schemeClr val="tx1">
                  <a:lumMod val="75000"/>
                  <a:lumOff val="25000"/>
                </a:schemeClr>
              </a:solidFill>
              <a:latin typeface="宋体" panose="02010600030101010101" pitchFamily="2" charset="-122"/>
              <a:ea typeface="宋体" panose="02010600030101010101" pitchFamily="2" charset="-122"/>
            </a:endParaRPr>
          </a:p>
        </p:txBody>
      </p:sp>
      <p:sp>
        <p:nvSpPr>
          <p:cNvPr id="33" name="流程图: 终止 32"/>
          <p:cNvSpPr/>
          <p:nvPr/>
        </p:nvSpPr>
        <p:spPr>
          <a:xfrm>
            <a:off x="5336540" y="5536565"/>
            <a:ext cx="2609850" cy="862965"/>
          </a:xfrm>
          <a:prstGeom prst="flowChartTerminator">
            <a:avLst/>
          </a:prstGeom>
          <a:solidFill>
            <a:srgbClr val="F4C57A"/>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600" b="1">
                <a:solidFill>
                  <a:schemeClr val="tx1">
                    <a:lumMod val="75000"/>
                    <a:lumOff val="25000"/>
                  </a:schemeClr>
                </a:solidFill>
                <a:latin typeface="黑体" panose="02010609060101010101" charset="-122"/>
                <a:ea typeface="黑体" panose="02010609060101010101" charset="-122"/>
              </a:rPr>
              <a:t>思想政治</a:t>
            </a:r>
            <a:endParaRPr lang="zh-CN" altLang="en-US" sz="3600" b="1">
              <a:solidFill>
                <a:schemeClr val="tx1">
                  <a:lumMod val="75000"/>
                  <a:lumOff val="2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1082040" y="1098550"/>
            <a:ext cx="10368915" cy="3510915"/>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(3)</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中国特色社会主义进入新时代</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意味着中国特色社会主义道路、理论、制度、文化不断发展</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拓展了发展中国家走向现代化的途径</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给世界上那些既希望加快发展又保持自身独立的国家和民族提供了全新选择</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为解决人类问题贡献了中国智慧和中国方案</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在人类社会发展史上具有重大意义。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1062355" y="575310"/>
            <a:ext cx="10323830" cy="5326380"/>
          </a:xfrm>
          <a:prstGeom prst="rect">
            <a:avLst/>
          </a:prstGeom>
          <a:noFill/>
        </p:spPr>
        <p:txBody>
          <a:bodyPr wrap="square" rtlCol="0">
            <a:noAutofit/>
          </a:bodyPr>
          <a:p>
            <a:pPr indent="770255" algn="just" fontAlgn="auto">
              <a:lnSpc>
                <a:spcPct val="130000"/>
              </a:lnSpc>
              <a:spcBef>
                <a:spcPts val="0"/>
              </a:spcBef>
              <a:spcAft>
                <a:spcPts val="0"/>
              </a:spcAft>
            </a:pPr>
            <a:r>
              <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rPr>
              <a:t>第二课</a:t>
            </a:r>
            <a:r>
              <a:rPr lang="en-US" altLang="zh-CN" sz="3200" b="1">
                <a:solidFill>
                  <a:srgbClr val="00B0F0"/>
                </a:solidFill>
                <a:latin typeface="宋体" panose="02010600030101010101" pitchFamily="2" charset="-122"/>
                <a:ea typeface="宋体" panose="02010600030101010101" pitchFamily="2" charset="-122"/>
                <a:cs typeface="宋体" panose="02010600030101010101" pitchFamily="2" charset="-122"/>
              </a:rPr>
              <a:t>  </a:t>
            </a:r>
            <a:r>
              <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rPr>
              <a:t>中国共产党的先进性</a:t>
            </a:r>
            <a:endPar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一、始终坚持以人民为中心</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党的性质和宗旨</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性质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中国共产党是中国工人阶级的先锋队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同时是中国人民和中华民族的先锋队。</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根本立场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人民立场。</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党的根本宗旨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全心全意为人民服务。</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党同人民群众的关系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党的性质和宗旨决定了党除了工人阶级和最广大人民的根</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本利益</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没有任何自己特殊的利益。</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1053465" y="1431290"/>
            <a:ext cx="10085705" cy="2863215"/>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党的执政理念</a:t>
            </a: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立党为公、执政为民</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为什么人的问题</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是检验一个政党、一个政权性质的试金石。人民是历史的创造者</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是决定党和国家前途命运的根本力量。党的全部工作必须以中国最广大人民的根本利益为根本出发点和落脚点。</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586740" y="567055"/>
            <a:ext cx="11076940" cy="4366895"/>
          </a:xfrm>
          <a:prstGeom prst="rect">
            <a:avLst/>
          </a:prstGeom>
          <a:noFill/>
        </p:spPr>
        <p:txBody>
          <a:bodyPr wrap="square" rtlCol="0">
            <a:noAutofit/>
          </a:bodyPr>
          <a:p>
            <a:pPr indent="770255" algn="just" fontAlgn="auto">
              <a:lnSpc>
                <a:spcPct val="130000"/>
              </a:lnSpc>
              <a:spcBef>
                <a:spcPts val="0"/>
              </a:spcBef>
              <a:spcAft>
                <a:spcPts val="0"/>
              </a:spcAft>
            </a:pP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二、始终走在时代前列</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党的指导思想与时俱进</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以接续推进的马克思主义中国化创新理论作为行动指南。</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具体内容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马克思列宁主义、毛泽东思想、邓小平理论、</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三个代表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重要思想、科学发展观、习近平新时代中国特色社会主义思想。</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马克思主义中国化创新理论成果</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见下表</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aphicFrame>
        <p:nvGraphicFramePr>
          <p:cNvPr id="3" name="表格 2"/>
          <p:cNvGraphicFramePr/>
          <p:nvPr>
            <p:custDataLst>
              <p:tags r:id="rId1"/>
            </p:custDataLst>
          </p:nvPr>
        </p:nvGraphicFramePr>
        <p:xfrm>
          <a:off x="1569085" y="638810"/>
          <a:ext cx="9451340" cy="5593715"/>
        </p:xfrm>
        <a:graphic>
          <a:graphicData uri="http://schemas.openxmlformats.org/drawingml/2006/table">
            <a:tbl>
              <a:tblPr firstRow="1">
                <a:tableStyleId>{214BF77E-D8F5-47FC-9771-B55DD1C4A858}</a:tableStyleId>
              </a:tblPr>
              <a:tblGrid>
                <a:gridCol w="1381125"/>
                <a:gridCol w="1960880"/>
                <a:gridCol w="6109335"/>
              </a:tblGrid>
              <a:tr h="684530">
                <a:tc gridSpan="2">
                  <a:txBody>
                    <a:bodyPr/>
                    <a:p>
                      <a:pPr indent="0" algn="ctr" eaLnBrk="0" fontAlgn="base">
                        <a:lnSpc>
                          <a:spcPct val="120000"/>
                        </a:lnSpc>
                        <a:spcBef>
                          <a:spcPts val="0"/>
                        </a:spcBef>
                        <a:spcAft>
                          <a:spcPct val="0"/>
                        </a:spcAft>
                      </a:pPr>
                      <a:r>
                        <a:rPr lang="zh-CN" sz="1800" spc="130">
                          <a:solidFill>
                            <a:schemeClr val="tx1"/>
                          </a:solidFill>
                        </a:rPr>
                        <a:t>成果</a:t>
                      </a:r>
                      <a:endParaRPr lang="zh-CN" sz="1800" spc="130">
                        <a:solidFill>
                          <a:schemeClr val="tx1"/>
                        </a:solidFill>
                      </a:endParaRPr>
                    </a:p>
                  </a:txBody>
                  <a:tcPr marL="254000" marR="254000" marT="177800" marB="177800" anchor="ctr" anchorCtr="0"/>
                </a:tc>
                <a:tc hMerge="1">
                  <a:tcPr/>
                </a:tc>
                <a:tc>
                  <a:txBody>
                    <a:bodyPr/>
                    <a:p>
                      <a:pPr indent="0" algn="ctr" eaLnBrk="0" fontAlgn="base">
                        <a:lnSpc>
                          <a:spcPct val="120000"/>
                        </a:lnSpc>
                        <a:spcBef>
                          <a:spcPts val="0"/>
                        </a:spcBef>
                        <a:spcAft>
                          <a:spcPct val="0"/>
                        </a:spcAft>
                      </a:pPr>
                      <a:r>
                        <a:rPr lang="zh-CN" sz="1800" spc="130">
                          <a:solidFill>
                            <a:schemeClr val="tx1"/>
                          </a:solidFill>
                        </a:rPr>
                        <a:t>回答的问题</a:t>
                      </a:r>
                      <a:endParaRPr lang="zh-CN" sz="1800" spc="130">
                        <a:solidFill>
                          <a:schemeClr val="tx1"/>
                        </a:solidFill>
                      </a:endParaRPr>
                    </a:p>
                  </a:txBody>
                  <a:tcPr marL="254000" marR="254000" marT="177800" marB="177800" anchor="ctr" anchorCtr="0"/>
                </a:tc>
              </a:tr>
              <a:tr h="939800">
                <a:tc gridSpan="2">
                  <a:txBody>
                    <a:bodyPr/>
                    <a:p>
                      <a:pPr indent="0" algn="l" eaLnBrk="0" fontAlgn="base">
                        <a:lnSpc>
                          <a:spcPct val="120000"/>
                        </a:lnSpc>
                        <a:spcBef>
                          <a:spcPts val="0"/>
                        </a:spcBef>
                        <a:spcAft>
                          <a:spcPct val="0"/>
                        </a:spcAft>
                      </a:pPr>
                      <a:r>
                        <a:rPr lang="zh-CN" sz="1600"/>
                        <a:t>毛泽东思想</a:t>
                      </a:r>
                      <a:endParaRPr lang="zh-CN" sz="1600"/>
                    </a:p>
                  </a:txBody>
                  <a:tcPr marL="254000" marR="254000" marT="177800" marB="177800" anchor="ctr" anchorCtr="0"/>
                </a:tc>
                <a:tc hMerge="1">
                  <a:tcPr/>
                </a:tc>
                <a:tc>
                  <a:txBody>
                    <a:bodyPr/>
                    <a:p>
                      <a:pPr indent="0" algn="l" eaLnBrk="0" fontAlgn="base">
                        <a:lnSpc>
                          <a:spcPct val="120000"/>
                        </a:lnSpc>
                        <a:spcBef>
                          <a:spcPts val="0"/>
                        </a:spcBef>
                        <a:spcAft>
                          <a:spcPct val="0"/>
                        </a:spcAft>
                      </a:pPr>
                      <a:r>
                        <a:rPr lang="zh-CN" sz="1600"/>
                        <a:t>是被实践证明了的关于中国革命和建设的正确的理论原则和经验总结</a:t>
                      </a:r>
                      <a:r>
                        <a:rPr lang="zh-CN" altLang="en-US" sz="1600"/>
                        <a:t> </a:t>
                      </a:r>
                      <a:r>
                        <a:rPr lang="en-US" altLang="zh-CN" sz="1600"/>
                        <a:t>,</a:t>
                      </a:r>
                      <a:r>
                        <a:rPr lang="zh-CN" sz="1600"/>
                        <a:t>是中国共产党集体智慧的结晶</a:t>
                      </a:r>
                      <a:endParaRPr lang="zh-CN" sz="1600"/>
                    </a:p>
                  </a:txBody>
                  <a:tcPr marL="254000" marR="254000" marT="177800" marB="177800" anchor="ctr" anchorCtr="0"/>
                </a:tc>
              </a:tr>
              <a:tr h="857885">
                <a:tc rowSpan="4">
                  <a:txBody>
                    <a:bodyPr/>
                    <a:p>
                      <a:pPr indent="0" algn="l" eaLnBrk="0" fontAlgn="base">
                        <a:lnSpc>
                          <a:spcPct val="120000"/>
                        </a:lnSpc>
                        <a:spcBef>
                          <a:spcPts val="0"/>
                        </a:spcBef>
                        <a:spcAft>
                          <a:spcPct val="0"/>
                        </a:spcAft>
                      </a:pPr>
                      <a:r>
                        <a:rPr lang="zh-CN" sz="1600"/>
                        <a:t>中国特色</a:t>
                      </a:r>
                      <a:endParaRPr lang="zh-CN" sz="1600"/>
                    </a:p>
                    <a:p>
                      <a:pPr indent="0" algn="l" eaLnBrk="0" fontAlgn="base">
                        <a:lnSpc>
                          <a:spcPct val="120000"/>
                        </a:lnSpc>
                        <a:spcBef>
                          <a:spcPts val="0"/>
                        </a:spcBef>
                        <a:spcAft>
                          <a:spcPct val="0"/>
                        </a:spcAft>
                      </a:pPr>
                      <a:r>
                        <a:rPr lang="zh-CN" sz="1600"/>
                        <a:t>社会主义</a:t>
                      </a:r>
                      <a:endParaRPr lang="zh-CN" sz="1600"/>
                    </a:p>
                    <a:p>
                      <a:pPr indent="0" algn="l" eaLnBrk="0" fontAlgn="base">
                        <a:lnSpc>
                          <a:spcPct val="120000"/>
                        </a:lnSpc>
                        <a:spcBef>
                          <a:spcPts val="0"/>
                        </a:spcBef>
                        <a:spcAft>
                          <a:spcPct val="0"/>
                        </a:spcAft>
                      </a:pPr>
                      <a:r>
                        <a:rPr lang="zh-CN" sz="1600"/>
                        <a:t>理论体系</a:t>
                      </a:r>
                      <a:endParaRPr lang="zh-CN" sz="1600"/>
                    </a:p>
                  </a:txBody>
                  <a:tcPr marL="254000" marR="254000" marT="177800" marB="177800" anchor="ctr" anchorCtr="0"/>
                </a:tc>
                <a:tc>
                  <a:txBody>
                    <a:bodyPr/>
                    <a:p>
                      <a:pPr indent="0" algn="l" eaLnBrk="0" fontAlgn="base">
                        <a:lnSpc>
                          <a:spcPct val="120000"/>
                        </a:lnSpc>
                        <a:spcBef>
                          <a:spcPts val="0"/>
                        </a:spcBef>
                        <a:spcAft>
                          <a:spcPct val="0"/>
                        </a:spcAft>
                      </a:pPr>
                      <a:r>
                        <a:rPr lang="zh-CN" sz="1600"/>
                        <a:t>邓小平理论</a:t>
                      </a:r>
                      <a:endParaRPr lang="zh-CN" sz="1600"/>
                    </a:p>
                  </a:txBody>
                  <a:tcPr marL="254000" marR="254000" marT="177800" marB="177800" anchor="ctr" anchorCtr="0"/>
                </a:tc>
                <a:tc>
                  <a:txBody>
                    <a:bodyPr/>
                    <a:p>
                      <a:pPr indent="0" algn="l" eaLnBrk="0" fontAlgn="base">
                        <a:lnSpc>
                          <a:spcPct val="120000"/>
                        </a:lnSpc>
                        <a:spcBef>
                          <a:spcPts val="0"/>
                        </a:spcBef>
                        <a:spcAft>
                          <a:spcPct val="0"/>
                        </a:spcAft>
                      </a:pPr>
                      <a:r>
                        <a:rPr lang="zh-CN" sz="1600"/>
                        <a:t>阐明了在中国建设社会主义、巩固和发展社会主义的基本问题</a:t>
                      </a:r>
                      <a:endParaRPr lang="zh-CN" sz="1600"/>
                    </a:p>
                  </a:txBody>
                  <a:tcPr marL="254000" marR="254000" marT="177800" marB="177800" anchor="ctr" anchorCtr="0"/>
                </a:tc>
              </a:tr>
              <a:tr h="939800">
                <a:tc vMerge="1">
                  <a:tcPr/>
                </a:tc>
                <a:tc>
                  <a:txBody>
                    <a:bodyPr/>
                    <a:p>
                      <a:pPr indent="0" algn="l" eaLnBrk="0" fontAlgn="base">
                        <a:lnSpc>
                          <a:spcPct val="120000"/>
                        </a:lnSpc>
                        <a:spcBef>
                          <a:spcPts val="0"/>
                        </a:spcBef>
                        <a:spcAft>
                          <a:spcPct val="0"/>
                        </a:spcAft>
                      </a:pPr>
                      <a:r>
                        <a:rPr lang="en-US" altLang="zh-CN" sz="1600"/>
                        <a:t>“ </a:t>
                      </a:r>
                      <a:r>
                        <a:rPr lang="zh-CN" sz="1600"/>
                        <a:t>三个代表</a:t>
                      </a:r>
                      <a:r>
                        <a:rPr lang="zh-CN" altLang="en-US" sz="1600"/>
                        <a:t> ”</a:t>
                      </a:r>
                      <a:r>
                        <a:rPr lang="zh-CN" sz="1600"/>
                        <a:t>重要</a:t>
                      </a:r>
                      <a:r>
                        <a:rPr lang="zh-CN" altLang="en-US" sz="1600"/>
                        <a:t> </a:t>
                      </a:r>
                      <a:r>
                        <a:rPr lang="zh-CN" sz="1600"/>
                        <a:t>思想</a:t>
                      </a:r>
                      <a:endParaRPr lang="zh-CN" sz="1600"/>
                    </a:p>
                  </a:txBody>
                  <a:tcPr marL="254000" marR="254000" marT="177800" marB="177800" anchor="ctr" anchorCtr="0"/>
                </a:tc>
                <a:tc>
                  <a:txBody>
                    <a:bodyPr/>
                    <a:p>
                      <a:pPr indent="0" algn="l" eaLnBrk="0" fontAlgn="base">
                        <a:lnSpc>
                          <a:spcPct val="120000"/>
                        </a:lnSpc>
                        <a:spcBef>
                          <a:spcPts val="0"/>
                        </a:spcBef>
                        <a:spcAft>
                          <a:spcPct val="0"/>
                        </a:spcAft>
                      </a:pPr>
                      <a:r>
                        <a:rPr lang="zh-CN" sz="1600"/>
                        <a:t>进一步回答了什么是社会主义、怎样建设社会主义</a:t>
                      </a:r>
                      <a:r>
                        <a:rPr lang="zh-CN" altLang="en-US" sz="1600"/>
                        <a:t> </a:t>
                      </a:r>
                      <a:r>
                        <a:rPr lang="en-US" altLang="zh-CN" sz="1600"/>
                        <a:t>,</a:t>
                      </a:r>
                      <a:r>
                        <a:rPr lang="zh-CN" sz="1600"/>
                        <a:t>建设什么样的党、</a:t>
                      </a:r>
                      <a:r>
                        <a:rPr lang="zh-CN" altLang="en-US" sz="1600"/>
                        <a:t> </a:t>
                      </a:r>
                      <a:r>
                        <a:rPr lang="zh-CN" sz="1600"/>
                        <a:t>怎样建设党的问题</a:t>
                      </a:r>
                      <a:endParaRPr lang="zh-CN" sz="1600"/>
                    </a:p>
                  </a:txBody>
                  <a:tcPr marL="254000" marR="254000" marT="177800" marB="177800" anchor="ctr" anchorCtr="0"/>
                </a:tc>
              </a:tr>
              <a:tr h="939800">
                <a:tc vMerge="1">
                  <a:tcPr/>
                </a:tc>
                <a:tc>
                  <a:txBody>
                    <a:bodyPr/>
                    <a:p>
                      <a:pPr indent="0" algn="l" eaLnBrk="0" fontAlgn="base">
                        <a:lnSpc>
                          <a:spcPct val="120000"/>
                        </a:lnSpc>
                        <a:spcBef>
                          <a:spcPts val="0"/>
                        </a:spcBef>
                        <a:spcAft>
                          <a:spcPct val="0"/>
                        </a:spcAft>
                      </a:pPr>
                      <a:r>
                        <a:rPr lang="zh-CN" sz="1600"/>
                        <a:t>科学发展观</a:t>
                      </a:r>
                      <a:endParaRPr lang="zh-CN" sz="1600"/>
                    </a:p>
                  </a:txBody>
                  <a:tcPr marL="254000" marR="254000" marT="177800" marB="177800" anchor="ctr" anchorCtr="0"/>
                </a:tc>
                <a:tc>
                  <a:txBody>
                    <a:bodyPr/>
                    <a:p>
                      <a:pPr indent="0" algn="l" eaLnBrk="0" fontAlgn="base">
                        <a:lnSpc>
                          <a:spcPct val="120000"/>
                        </a:lnSpc>
                        <a:spcBef>
                          <a:spcPts val="0"/>
                        </a:spcBef>
                        <a:spcAft>
                          <a:spcPct val="0"/>
                        </a:spcAft>
                      </a:pPr>
                      <a:r>
                        <a:rPr lang="zh-CN" sz="1600"/>
                        <a:t>深刻认识和回答了新形势下实现什么样的发展、怎样发展等重大问题</a:t>
                      </a:r>
                      <a:endParaRPr lang="zh-CN" sz="1600"/>
                    </a:p>
                  </a:txBody>
                  <a:tcPr marL="254000" marR="254000" marT="177800" marB="177800" anchor="ctr" anchorCtr="0"/>
                </a:tc>
              </a:tr>
              <a:tr h="1231900">
                <a:tc vMerge="1">
                  <a:tcPr/>
                </a:tc>
                <a:tc>
                  <a:txBody>
                    <a:bodyPr/>
                    <a:p>
                      <a:pPr indent="0" algn="l" eaLnBrk="0" fontAlgn="base">
                        <a:lnSpc>
                          <a:spcPct val="120000"/>
                        </a:lnSpc>
                        <a:spcBef>
                          <a:spcPts val="0"/>
                        </a:spcBef>
                        <a:spcAft>
                          <a:spcPct val="0"/>
                        </a:spcAft>
                      </a:pPr>
                      <a:r>
                        <a:rPr lang="zh-CN" sz="1600"/>
                        <a:t>习近平新时代中国特色社会主义思想</a:t>
                      </a:r>
                      <a:endParaRPr lang="zh-CN" sz="1600"/>
                    </a:p>
                  </a:txBody>
                  <a:tcPr marL="254000" marR="254000" marT="177800" marB="177800" anchor="ctr" anchorCtr="0"/>
                </a:tc>
                <a:tc>
                  <a:txBody>
                    <a:bodyPr/>
                    <a:p>
                      <a:pPr indent="0" algn="l" eaLnBrk="0" fontAlgn="base">
                        <a:lnSpc>
                          <a:spcPct val="120000"/>
                        </a:lnSpc>
                        <a:spcBef>
                          <a:spcPts val="0"/>
                        </a:spcBef>
                        <a:spcAft>
                          <a:spcPct val="0"/>
                        </a:spcAft>
                      </a:pPr>
                      <a:r>
                        <a:rPr lang="zh-CN" sz="1600"/>
                        <a:t>从理论和实践结合上系统回答了新时代坚持和发展什么样的中国特色社会主义、怎样坚持和发展中国特色社会主义这个重大时代课题</a:t>
                      </a:r>
                      <a:endParaRPr lang="zh-CN" sz="1600"/>
                    </a:p>
                  </a:txBody>
                  <a:tcPr marL="254000" marR="254000" marT="177800" marB="177800" anchor="ctr" anchorCtr="0"/>
                </a:tc>
              </a:tr>
            </a:tbl>
          </a:graphicData>
        </a:graphic>
      </p:graphicFrame>
    </p:spTree>
  </p:cSld>
  <p:clrMapOvr>
    <a:masterClrMapping/>
  </p:clrMapOvr>
  <p:transition spd="med">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42950" y="528955"/>
            <a:ext cx="10920730" cy="5488940"/>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坚持解放思想、实事求是、与时俱进、求真务实</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3.</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发挥共产党员的模范作用</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含义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坚定马克思主义信仰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践行全心全意为人民服务的根本宗旨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通过自己的骨干、带头和桥梁作用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影响和带动身边群众共同贯彻党的基本理论、基本路线、基本方略。</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原因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共产党员的先锋模范作用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是由中国共产党的先锋队性质所决定的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也是中国共产党的先进性的直接而具体的体现。</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发挥共产党员的先锋模范作用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使党始终成为时代先锋、民族脊梁</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永葆创造力、凝聚力和战斗力</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是党不断取得胜利的坚强保证。</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925195" y="1117600"/>
            <a:ext cx="10341610" cy="4072890"/>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新时代共产党员发挥先锋模范作用的要求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在新征程上更加珍惜工人阶级先锋队战士的光荣称号</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承担起自己的责任和使命</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做学习的模范</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做贯彻执行党的路线、方针、政策的模范</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做克己奉公、无私奉献的模范</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做服从组织、严守纪律的模范</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做维护党的团结和统一的模范</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做坚持真理、修正错误的模范</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做密切联系群众的模范</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做培育和践行社会主义核心价值观的模范。</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57225" y="650240"/>
            <a:ext cx="10878185" cy="5030470"/>
          </a:xfrm>
          <a:prstGeom prst="rect">
            <a:avLst/>
          </a:prstGeom>
          <a:noFill/>
        </p:spPr>
        <p:txBody>
          <a:bodyPr wrap="square" rtlCol="0">
            <a:noAutofit/>
          </a:bodyPr>
          <a:p>
            <a:pPr indent="770255" algn="just" fontAlgn="auto">
              <a:lnSpc>
                <a:spcPct val="130000"/>
              </a:lnSpc>
              <a:spcBef>
                <a:spcPts val="0"/>
              </a:spcBef>
              <a:spcAft>
                <a:spcPts val="0"/>
              </a:spcAft>
            </a:pPr>
            <a:r>
              <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rPr>
              <a:t>第三课</a:t>
            </a:r>
            <a:r>
              <a:rPr lang="en-US" altLang="zh-CN" sz="3200" b="1">
                <a:solidFill>
                  <a:srgbClr val="00B0F0"/>
                </a:solidFill>
                <a:latin typeface="宋体" panose="02010600030101010101" pitchFamily="2" charset="-122"/>
                <a:ea typeface="宋体" panose="02010600030101010101" pitchFamily="2" charset="-122"/>
                <a:cs typeface="宋体" panose="02010600030101010101" pitchFamily="2" charset="-122"/>
              </a:rPr>
              <a:t>  </a:t>
            </a:r>
            <a:r>
              <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rPr>
              <a:t>坚持和加强党的全面领导</a:t>
            </a:r>
            <a:endPar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一、坚持党的领导</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中国共产党是中国特色社会主义事业的领导核心</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地位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中国共产党是我国最高政治领导力量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是中国特色社会主义最本质的特征</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是中国特色社会主义制度的最大优势</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总揽全局</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协调各方。</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特征</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党的领导是全面的、系统的、整体的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必须全面、系统、整体加以落实。</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89610" y="753110"/>
            <a:ext cx="10974070" cy="5232400"/>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新时代坚持和加强党的全面领导</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重要性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坚持党的全面领导是坚持和发展中国特色社会主义的必由之路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全面建设社会主义现代化国家、全面推进中华民族伟大复兴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关键在党。</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如何坚持和加强党的全面领导</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坚持和加强党中央集中统一领导。坚持党的领导</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首先是坚持党中央权威和集中统一领导</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这是党的领导的最高原则。深刻领悟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两个确立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的决定性意义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增强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四个意识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在思想上政治上行动上做到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两个维护</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1039495" y="940435"/>
            <a:ext cx="10396855" cy="4608195"/>
          </a:xfrm>
          <a:prstGeom prst="rect">
            <a:avLst/>
          </a:prstGeom>
          <a:noFill/>
        </p:spPr>
        <p:txBody>
          <a:bodyPr wrap="square" rtlCol="0">
            <a:noAutofit/>
          </a:bodyPr>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坚持不懈用习近平新时代中国特色社会主义思想凝心铸魂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坚持不懈用习近平新时代中国特色社会主义思想武装头脑、指导实践、推动工作</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为新时代党和国家事业提供了根本遵循。</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③</a:t>
            </a:r>
            <a:r>
              <a:rPr lang="zh-CN" altLang="en-US" sz="2800">
                <a:latin typeface="宋体" panose="02010600030101010101" pitchFamily="2" charset="-122"/>
                <a:ea typeface="宋体" panose="02010600030101010101" pitchFamily="2" charset="-122"/>
                <a:cs typeface="宋体" panose="02010600030101010101" pitchFamily="2" charset="-122"/>
              </a:rPr>
              <a:t>建立健全党的领导制度体系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为坚持和加强党的全面领导提供可靠制度保障。</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④</a:t>
            </a:r>
            <a:r>
              <a:rPr lang="zh-CN" altLang="en-US" sz="2800">
                <a:latin typeface="宋体" panose="02010600030101010101" pitchFamily="2" charset="-122"/>
                <a:ea typeface="宋体" panose="02010600030101010101" pitchFamily="2" charset="-122"/>
                <a:cs typeface="宋体" panose="02010600030101010101" pitchFamily="2" charset="-122"/>
              </a:rPr>
              <a:t>时刻保持解决大党独有难题的清醒和坚定</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建设堪当民族复兴重任的高素质干部队伍。</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1593850" y="1678305"/>
            <a:ext cx="9265285" cy="2553335"/>
          </a:xfrm>
          <a:prstGeom prst="rect">
            <a:avLst/>
          </a:prstGeom>
          <a:noFill/>
        </p:spPr>
        <p:txBody>
          <a:bodyPr wrap="square" rtlCol="0">
            <a:spAutoFit/>
            <a:scene3d>
              <a:camera prst="orthographicFront"/>
              <a:lightRig rig="threePt" dir="t"/>
            </a:scene3d>
          </a:bodyPr>
          <a:p>
            <a:pPr algn="ct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第</a:t>
            </a: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二部分</a:t>
            </a:r>
            <a:r>
              <a:rPr lang="en-US" altLang="zh-CN"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 </a:t>
            </a:r>
            <a:endParaRPr lang="en-US" altLang="zh-CN"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endParaRPr>
          </a:p>
          <a:p>
            <a:pPr algn="ct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课程</a:t>
            </a: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达标训练</a:t>
            </a:r>
            <a:endPar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569595" y="609600"/>
            <a:ext cx="11052175" cy="5509260"/>
          </a:xfrm>
          <a:prstGeom prst="rect">
            <a:avLst/>
          </a:prstGeom>
          <a:noFill/>
        </p:spPr>
        <p:txBody>
          <a:bodyPr wrap="square" rtlCol="0">
            <a:noAutofit/>
          </a:bodyPr>
          <a:p>
            <a:pPr indent="770255" algn="just" fontAlgn="auto">
              <a:lnSpc>
                <a:spcPct val="130000"/>
              </a:lnSpc>
              <a:spcBef>
                <a:spcPts val="0"/>
              </a:spcBef>
              <a:spcAft>
                <a:spcPts val="0"/>
              </a:spcAft>
            </a:pP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二、巩固党的长期执政地位</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坚持全面从严治党</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坚持全面从严治党的原因</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必要性</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a.</a:t>
            </a:r>
            <a:r>
              <a:rPr lang="zh-CN" altLang="en-US" sz="2800">
                <a:latin typeface="宋体" panose="02010600030101010101" pitchFamily="2" charset="-122"/>
                <a:ea typeface="宋体" panose="02010600030101010101" pitchFamily="2" charset="-122"/>
                <a:cs typeface="宋体" panose="02010600030101010101" pitchFamily="2" charset="-122"/>
              </a:rPr>
              <a:t>勇于自我革命是中国共产党区别于其他政党的显著标志。我们党历经千锤百炼而朝气蓬勃</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一个很重要的原因就是我们始终坚持党要管党、全面从严治党。</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b.</a:t>
            </a:r>
            <a:r>
              <a:rPr lang="zh-CN" altLang="en-US" sz="2800">
                <a:latin typeface="宋体" panose="02010600030101010101" pitchFamily="2" charset="-122"/>
                <a:ea typeface="宋体" panose="02010600030101010101" pitchFamily="2" charset="-122"/>
                <a:cs typeface="宋体" panose="02010600030101010101" pitchFamily="2" charset="-122"/>
              </a:rPr>
              <a:t>新形势下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党的执政面临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四大考验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四种危险</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c.</a:t>
            </a:r>
            <a:r>
              <a:rPr lang="zh-CN" altLang="en-US" sz="2800">
                <a:latin typeface="宋体" panose="02010600030101010101" pitchFamily="2" charset="-122"/>
                <a:ea typeface="宋体" panose="02010600030101010101" pitchFamily="2" charset="-122"/>
                <a:cs typeface="宋体" panose="02010600030101010101" pitchFamily="2" charset="-122"/>
              </a:rPr>
              <a:t>全面从严治党是推进新时代党的建设新的伟大工程的必然要求。</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1189990" y="864235"/>
            <a:ext cx="10135870" cy="3517900"/>
          </a:xfrm>
          <a:prstGeom prst="rect">
            <a:avLst/>
          </a:prstGeom>
          <a:noFill/>
        </p:spPr>
        <p:txBody>
          <a:bodyPr wrap="square" rtlCol="0">
            <a:noAutofit/>
          </a:bodyPr>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②</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重要性</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a.</a:t>
            </a:r>
            <a:r>
              <a:rPr lang="zh-CN" altLang="en-US" sz="2800">
                <a:latin typeface="宋体" panose="02010600030101010101" pitchFamily="2" charset="-122"/>
                <a:ea typeface="宋体" panose="02010600030101010101" pitchFamily="2" charset="-122"/>
                <a:cs typeface="宋体" panose="02010600030101010101" pitchFamily="2" charset="-122"/>
              </a:rPr>
              <a:t>治国必先治党</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治党务必从严。坚持党要管党、全面从严治党是党的建设的一贯方针和要求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关系党的先进性、纯洁性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关系人心向背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关系国家和民族的兴衰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关系党的生死存亡。</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b.</a:t>
            </a:r>
            <a:r>
              <a:rPr lang="zh-CN" altLang="en-US" sz="2800">
                <a:latin typeface="宋体" panose="02010600030101010101" pitchFamily="2" charset="-122"/>
                <a:ea typeface="宋体" panose="02010600030101010101" pitchFamily="2" charset="-122"/>
                <a:cs typeface="宋体" panose="02010600030101010101" pitchFamily="2" charset="-122"/>
              </a:rPr>
              <a:t>坚持和完善党的领导</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有利于保持和巩固党的执政地位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有利于把党建设得更坚强有力。</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10870" y="580390"/>
            <a:ext cx="10908030" cy="5697220"/>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新时代党的建设总要求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坚持和加强党的全面领导</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坚持党要管党、全面从严治党</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以加强党的长期执政能力建设、先进性和纯洁性建设为主线</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以党的政治建设为统领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以坚定理想信念宗旨为根基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以调动全党积极性、主动性、创造性为着力点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③</a:t>
            </a:r>
            <a:r>
              <a:rPr lang="zh-CN" altLang="en-US" sz="2800">
                <a:latin typeface="宋体" panose="02010600030101010101" pitchFamily="2" charset="-122"/>
                <a:ea typeface="宋体" panose="02010600030101010101" pitchFamily="2" charset="-122"/>
                <a:cs typeface="宋体" panose="02010600030101010101" pitchFamily="2" charset="-122"/>
              </a:rPr>
              <a:t>全面推进</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党的政治建设、思想建设、组织建设、作风建设、纪律建设</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把制度建设贯穿其中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深入推进反腐败斗争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不断提高党的建设质量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④</a:t>
            </a:r>
            <a:r>
              <a:rPr lang="zh-CN" altLang="en-US" sz="2800">
                <a:latin typeface="宋体" panose="02010600030101010101" pitchFamily="2" charset="-122"/>
                <a:ea typeface="宋体" panose="02010600030101010101" pitchFamily="2" charset="-122"/>
                <a:cs typeface="宋体" panose="02010600030101010101" pitchFamily="2" charset="-122"/>
              </a:rPr>
              <a:t>把党建设成为始终走在时代前列、人民衷心拥护、勇于自我革命、经得起各种风浪考验、朝气蓬勃的马克思主义执政党。</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加强党的建设</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必须推动全面从严治党向纵深发展。全面从严治党</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核心是加强党的领导</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基础在全面</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关键在严</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要害在治。</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558165" y="578485"/>
            <a:ext cx="10960735" cy="5102225"/>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坚持科学执政、民主执政、依法执政</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科学执政</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坚持以马克思主义为指导</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不断探索和遵循共产党执政规律、社会主义建设规律、人类社会发展规律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全面增强执政本领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提高长期执政能力</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并按照客观规律执好政、掌好权。</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民主执政</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坚持为了人民执政</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依靠人民执政</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强调人民群众的历史主体地位。</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依法执政</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地位</a:t>
            </a:r>
            <a:r>
              <a:rPr lang="en-US" altLang="zh-CN" sz="2800">
                <a:latin typeface="Times New Roman" panose="02020603050405020304" charset="0"/>
                <a:ea typeface="宋体" panose="02010600030101010101" pitchFamily="2" charset="-122"/>
                <a:cs typeface="Times New Roman" panose="02020603050405020304" charset="0"/>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rPr>
              <a:t>是中国共产党执政的基本方式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要求</a:t>
            </a:r>
            <a:r>
              <a:rPr lang="en-US" altLang="zh-CN" sz="2800">
                <a:latin typeface="Times New Roman" panose="02020603050405020304" charset="0"/>
                <a:ea typeface="宋体" panose="02010600030101010101" pitchFamily="2" charset="-122"/>
                <a:cs typeface="Times New Roman" panose="02020603050405020304" charset="0"/>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rPr>
              <a:t>党必须在宪法和法律的范围内活动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③</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重要体现</a:t>
            </a:r>
            <a:r>
              <a:rPr lang="en-US" altLang="zh-CN" sz="2800">
                <a:latin typeface="Times New Roman" panose="02020603050405020304" charset="0"/>
                <a:ea typeface="宋体" panose="02010600030101010101" pitchFamily="2" charset="-122"/>
                <a:cs typeface="Times New Roman" panose="02020603050405020304" charset="0"/>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rPr>
              <a:t>支持人民代表大会依法履行职能</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使党的主张通过法定程序上升为国家意志。</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1057275"/>
            <a:ext cx="10356215" cy="3716020"/>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相互关系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三者有机统一</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其中科学执政是基本前提</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民主执政是本质所在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依法执政是基本途径。</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(5)</a:t>
            </a:r>
            <a:r>
              <a:rPr lang="zh-CN" altLang="en-US" sz="2800">
                <a:latin typeface="宋体" panose="02010600030101010101" pitchFamily="2" charset="-122"/>
                <a:ea typeface="宋体" panose="02010600030101010101" pitchFamily="2" charset="-122"/>
                <a:cs typeface="宋体" panose="02010600030101010101" pitchFamily="2" charset="-122"/>
              </a:rPr>
              <a:t>目的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不断改进党的领导方式和执政方式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提高党的执政能力</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巩固党的领导核心地位和长期执政地位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保证党领导人民有效治理国家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实现党的执政使命</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引领承载着中国人民伟大梦想的航船破浪前进</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胜利驶向光辉的彼岸。</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1189990" y="1703705"/>
            <a:ext cx="10307320" cy="3473450"/>
          </a:xfrm>
          <a:prstGeom prst="rect">
            <a:avLst/>
          </a:prstGeom>
        </p:spPr>
        <p:txBody>
          <a:bodyPr wrap="square">
            <a:noAutofit/>
          </a:bodyPr>
          <a:lstStyle/>
          <a:p>
            <a:pPr algn="ctr" fontAlgn="auto">
              <a:lnSpc>
                <a:spcPct val="100000"/>
              </a:lnSpc>
              <a:spcBef>
                <a:spcPts val="0"/>
              </a:spcBef>
              <a:buClrTx/>
              <a:buSzTx/>
              <a:buFontTx/>
            </a:pPr>
            <a:r>
              <a:rPr lang="zh-CN" altLang="en-US" sz="6600" b="1">
                <a:solidFill>
                  <a:srgbClr val="00B0F0"/>
                </a:solidFill>
                <a:effectLst/>
                <a:latin typeface="黑体" panose="02010609060101010101" charset="-122"/>
                <a:ea typeface="黑体" panose="02010609060101010101" charset="-122"/>
                <a:sym typeface="微软雅黑" panose="020B0503020204020204" pitchFamily="34" charset="-122"/>
              </a:rPr>
              <a:t>第二单元</a:t>
            </a:r>
            <a:r>
              <a:rPr lang="en-US" altLang="zh-CN" sz="6600" b="1">
                <a:solidFill>
                  <a:srgbClr val="00B0F0"/>
                </a:solidFill>
                <a:effectLst/>
                <a:latin typeface="黑体" panose="02010609060101010101" charset="-122"/>
                <a:ea typeface="黑体" panose="02010609060101010101" charset="-122"/>
                <a:sym typeface="微软雅黑" panose="020B0503020204020204" pitchFamily="34" charset="-122"/>
              </a:rPr>
              <a:t>   </a:t>
            </a:r>
            <a:endParaRPr lang="en-US" altLang="zh-CN" sz="6600" b="1">
              <a:solidFill>
                <a:srgbClr val="00B0F0"/>
              </a:solidFill>
              <a:effectLst/>
              <a:latin typeface="黑体" panose="02010609060101010101" charset="-122"/>
              <a:ea typeface="黑体" panose="02010609060101010101" charset="-122"/>
              <a:sym typeface="微软雅黑" panose="020B0503020204020204" pitchFamily="34" charset="-122"/>
            </a:endParaRPr>
          </a:p>
          <a:p>
            <a:pPr algn="ctr" fontAlgn="auto">
              <a:lnSpc>
                <a:spcPct val="100000"/>
              </a:lnSpc>
              <a:spcBef>
                <a:spcPts val="0"/>
              </a:spcBef>
              <a:buClrTx/>
              <a:buSzTx/>
              <a:buFontTx/>
            </a:pPr>
            <a:r>
              <a:rPr lang="zh-CN" altLang="en-US" sz="6600" b="1">
                <a:solidFill>
                  <a:srgbClr val="00B0F0"/>
                </a:solidFill>
                <a:effectLst/>
                <a:latin typeface="黑体" panose="02010609060101010101" charset="-122"/>
                <a:ea typeface="黑体" panose="02010609060101010101" charset="-122"/>
                <a:sym typeface="微软雅黑" panose="020B0503020204020204" pitchFamily="34" charset="-122"/>
              </a:rPr>
              <a:t>人民当家作主</a:t>
            </a:r>
            <a:endParaRPr lang="zh-CN" altLang="en-US" sz="6600" b="1">
              <a:solidFill>
                <a:srgbClr val="00B0F0"/>
              </a:solidFill>
              <a:effectLst/>
              <a:latin typeface="黑体" panose="02010609060101010101" charset="-122"/>
              <a:ea typeface="黑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568960" y="514350"/>
            <a:ext cx="11054080" cy="5166360"/>
          </a:xfrm>
          <a:prstGeom prst="rect">
            <a:avLst/>
          </a:prstGeom>
          <a:noFill/>
        </p:spPr>
        <p:txBody>
          <a:bodyPr wrap="square" rtlCol="0">
            <a:noAutofit/>
          </a:bodyPr>
          <a:p>
            <a:pPr indent="770255" algn="just" fontAlgn="auto">
              <a:lnSpc>
                <a:spcPct val="130000"/>
              </a:lnSpc>
              <a:spcBef>
                <a:spcPts val="0"/>
              </a:spcBef>
              <a:spcAft>
                <a:spcPts val="0"/>
              </a:spcAft>
            </a:pPr>
            <a:r>
              <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rPr>
              <a:t>第四课</a:t>
            </a:r>
            <a:r>
              <a:rPr lang="en-US" altLang="zh-CN" sz="3200" b="1">
                <a:solidFill>
                  <a:srgbClr val="00B0F0"/>
                </a:solidFill>
                <a:latin typeface="宋体" panose="02010600030101010101" pitchFamily="2" charset="-122"/>
                <a:ea typeface="宋体" panose="02010600030101010101" pitchFamily="2" charset="-122"/>
                <a:cs typeface="宋体" panose="02010600030101010101" pitchFamily="2" charset="-122"/>
              </a:rPr>
              <a:t>  </a:t>
            </a:r>
            <a:r>
              <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rPr>
              <a:t>人民民主专政的社会主义国家</a:t>
            </a:r>
            <a:endPar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一、人民民主专政的本质</a:t>
            </a:r>
            <a:r>
              <a:rPr lang="en-US" altLang="zh-CN" sz="2800" b="1">
                <a:solidFill>
                  <a:srgbClr val="00B0F0"/>
                </a:solidFill>
                <a:latin typeface="宋体" panose="02010600030101010101" pitchFamily="2" charset="-122"/>
                <a:ea typeface="宋体" panose="02010600030101010101" pitchFamily="2" charset="-122"/>
                <a:cs typeface="宋体" panose="02010600030101010101" pitchFamily="2" charset="-122"/>
              </a:rPr>
              <a:t>:</a:t>
            </a: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人民当家作主</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我国的国体</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人民民主专政是我国的国体</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在社会主义制度中具有根本性意义。它明确规定了社会各阶级在国家中的地位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庄严宣示了我国国家政权的人民性质。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特点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我国的国家政权坚持以工人阶级为领导</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以工农联盟为基础</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我国的国家政权坚持团结一切可以团结的力量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最大限度地调动一切积极因素。</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452755" y="432435"/>
            <a:ext cx="11285855" cy="5812155"/>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全过程人民民主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人民民主是社会主义的生命</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是全面建设社会主义现代化国家的应有之义。没有民主就没有社会主义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就没有社会主义的现代化。我国社会主义民主是一种新型的民主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是全过程人民民主。全过程人民民主是社会主义民主政治的本质属性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是最广泛、最真实、最管用的民主。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最广泛的民主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特征</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全过程人民民主是全链条、全方位、全覆盖的民主。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表现</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a.</a:t>
            </a:r>
            <a:r>
              <a:rPr lang="zh-CN" altLang="en-US" sz="2800">
                <a:latin typeface="宋体" panose="02010600030101010101" pitchFamily="2" charset="-122"/>
                <a:ea typeface="宋体" panose="02010600030101010101" pitchFamily="2" charset="-122"/>
                <a:cs typeface="宋体" panose="02010600030101010101" pitchFamily="2" charset="-122"/>
              </a:rPr>
              <a:t>中华人民共和国的一切权力属于人民。人民依照法律规定</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通过各种途径和形式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管理国家事务</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管理经济和文化事业</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管理社会事务。</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930910"/>
            <a:ext cx="10406380" cy="3671570"/>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b.</a:t>
            </a:r>
            <a:r>
              <a:rPr lang="zh-CN" altLang="en-US" sz="2800">
                <a:latin typeface="宋体" panose="02010600030101010101" pitchFamily="2" charset="-122"/>
                <a:ea typeface="宋体" panose="02010600030101010101" pitchFamily="2" charset="-122"/>
                <a:cs typeface="宋体" panose="02010600030101010101" pitchFamily="2" charset="-122"/>
              </a:rPr>
              <a:t>我国全过程人民民主是</a:t>
            </a:r>
            <a:r>
              <a:rPr lang="en-US" altLang="zh-CN" sz="2800">
                <a:latin typeface="宋体" panose="02010600030101010101" pitchFamily="2" charset="-122"/>
                <a:ea typeface="宋体" panose="02010600030101010101" pitchFamily="2" charset="-122"/>
                <a:cs typeface="宋体" panose="02010600030101010101" pitchFamily="2" charset="-122"/>
              </a:rPr>
              <a:t>14</a:t>
            </a:r>
            <a:r>
              <a:rPr lang="zh-CN" altLang="en-US" sz="2800">
                <a:latin typeface="宋体" panose="02010600030101010101" pitchFamily="2" charset="-122"/>
                <a:ea typeface="宋体" panose="02010600030101010101" pitchFamily="2" charset="-122"/>
                <a:cs typeface="宋体" panose="02010600030101010101" pitchFamily="2" charset="-122"/>
              </a:rPr>
              <a:t>亿多人民共同持续参与</a:t>
            </a:r>
            <a:r>
              <a:rPr lang="en-US" altLang="zh-CN" sz="2800">
                <a:latin typeface="宋体" panose="02010600030101010101" pitchFamily="2" charset="-122"/>
                <a:ea typeface="宋体" panose="02010600030101010101" pitchFamily="2" charset="-122"/>
                <a:cs typeface="宋体" panose="02010600030101010101" pitchFamily="2" charset="-122"/>
              </a:rPr>
              <a:t>,56</a:t>
            </a:r>
            <a:r>
              <a:rPr lang="zh-CN" altLang="en-US" sz="2800">
                <a:latin typeface="宋体" panose="02010600030101010101" pitchFamily="2" charset="-122"/>
                <a:ea typeface="宋体" panose="02010600030101010101" pitchFamily="2" charset="-122"/>
                <a:cs typeface="宋体" panose="02010600030101010101" pitchFamily="2" charset="-122"/>
              </a:rPr>
              <a:t>个民族共同平等享有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不同地域、不同领域、不同层级、不同群体均实现全面覆盖的民主体系。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最真实的民主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表现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全过程人民民主不仅有完整的制度程序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而且有完整的参与实践</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真正做到了人民当家作主。</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16915" y="897890"/>
            <a:ext cx="10758170" cy="4381500"/>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最管用的民主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原因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民主不是装饰品</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不是用来做摆设的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而是用来解决人民需要解决的问题的。</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要求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全过程人民民主既发扬民主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又正确集中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能够把党的主张、国家意志、人民意愿紧密融合在一起</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实现各方面在共同思想、共同利益、共同目标基础上的团结一致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使党、国家和人民成为目标相同、利益一致、相互交融、同心同向的整体。</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1593850" y="1247775"/>
            <a:ext cx="9265285" cy="3714750"/>
          </a:xfrm>
          <a:prstGeom prst="rect">
            <a:avLst/>
          </a:prstGeom>
          <a:noFill/>
        </p:spPr>
        <p:txBody>
          <a:bodyPr wrap="square" rtlCol="0">
            <a:noAutofit/>
          </a:bodyPr>
          <a:p>
            <a:pPr algn="ctr">
              <a:buClrTx/>
              <a:buSzTx/>
              <a:buNone/>
            </a:pPr>
            <a:r>
              <a:rPr lang="zh-CN" altLang="en-US" sz="8000" b="1">
                <a:solidFill>
                  <a:srgbClr val="00B0F0"/>
                </a:solidFill>
                <a:effectLst>
                  <a:outerShdw blurRad="50800" dist="38100" algn="l" rotWithShape="0">
                    <a:prstClr val="black">
                      <a:alpha val="40000"/>
                    </a:prstClr>
                  </a:outerShdw>
                </a:effectLst>
                <a:latin typeface="黑体" panose="02010609060101010101" charset="-122"/>
                <a:ea typeface="黑体" panose="02010609060101010101" charset="-122"/>
              </a:rPr>
              <a:t>必修</a:t>
            </a:r>
            <a:r>
              <a:rPr lang="en-US" altLang="zh-CN" sz="8000" b="1">
                <a:solidFill>
                  <a:srgbClr val="00B0F0"/>
                </a:solidFill>
                <a:effectLst>
                  <a:outerShdw blurRad="50800" dist="38100" algn="l" rotWithShape="0">
                    <a:prstClr val="black">
                      <a:alpha val="40000"/>
                    </a:prstClr>
                  </a:outerShdw>
                </a:effectLst>
                <a:latin typeface="黑体" panose="02010609060101010101" charset="-122"/>
                <a:ea typeface="黑体" panose="02010609060101010101" charset="-122"/>
              </a:rPr>
              <a:t> 3    </a:t>
            </a:r>
            <a:endParaRPr lang="en-US" altLang="zh-CN" sz="8000" b="1">
              <a:solidFill>
                <a:srgbClr val="00B0F0"/>
              </a:solidFill>
              <a:effectLst>
                <a:outerShdw blurRad="50800" dist="38100" algn="l" rotWithShape="0">
                  <a:prstClr val="black">
                    <a:alpha val="40000"/>
                  </a:prstClr>
                </a:outerShdw>
              </a:effectLst>
              <a:latin typeface="黑体" panose="02010609060101010101" charset="-122"/>
              <a:ea typeface="黑体" panose="02010609060101010101" charset="-122"/>
            </a:endParaRPr>
          </a:p>
          <a:p>
            <a:pPr algn="ctr">
              <a:buClrTx/>
              <a:buSzTx/>
              <a:buNone/>
            </a:pPr>
            <a:r>
              <a:rPr lang="zh-CN" altLang="en-US" sz="8000" b="1">
                <a:solidFill>
                  <a:srgbClr val="00B0F0"/>
                </a:solidFill>
                <a:effectLst>
                  <a:outerShdw blurRad="50800" dist="38100" algn="l" rotWithShape="0">
                    <a:prstClr val="black">
                      <a:alpha val="40000"/>
                    </a:prstClr>
                  </a:outerShdw>
                </a:effectLst>
                <a:latin typeface="黑体" panose="02010609060101010101" charset="-122"/>
                <a:ea typeface="黑体" panose="02010609060101010101" charset="-122"/>
              </a:rPr>
              <a:t>政治与法治</a:t>
            </a:r>
            <a:endParaRPr lang="zh-CN" altLang="en-US" sz="8000" b="1">
              <a:solidFill>
                <a:srgbClr val="00B0F0"/>
              </a:solidFill>
              <a:effectLst>
                <a:outerShdw blurRad="50800" dist="38100" algn="l" rotWithShape="0">
                  <a:prstClr val="black">
                    <a:alpha val="40000"/>
                  </a:prstClr>
                </a:outerShdw>
              </a:effectLst>
              <a:latin typeface="黑体" panose="02010609060101010101" charset="-122"/>
              <a:ea typeface="黑体" panose="02010609060101010101" charset="-122"/>
            </a:endParaRPr>
          </a:p>
          <a:p>
            <a:pPr algn="ctr">
              <a:buClrTx/>
              <a:buSzTx/>
              <a:buNone/>
            </a:pPr>
            <a:r>
              <a:rPr lang="zh-CN" altLang="en-US" sz="6600" b="1">
                <a:solidFill>
                  <a:srgbClr val="00B0F0"/>
                </a:solidFill>
                <a:effectLst>
                  <a:outerShdw blurRad="50800" dist="38100" algn="l" rotWithShape="0">
                    <a:prstClr val="black">
                      <a:alpha val="40000"/>
                    </a:prstClr>
                  </a:outerShdw>
                </a:effectLst>
                <a:latin typeface="黑体" panose="02010609060101010101" charset="-122"/>
                <a:ea typeface="黑体" panose="02010609060101010101" charset="-122"/>
              </a:rPr>
              <a:t>知识梳理</a:t>
            </a:r>
            <a:endParaRPr lang="zh-CN" altLang="en-US" sz="6600" b="1">
              <a:solidFill>
                <a:srgbClr val="00B0F0"/>
              </a:solidFill>
              <a:effectLst>
                <a:outerShdw blurRad="50800" dist="38100" algn="l" rotWithShape="0">
                  <a:prstClr val="black">
                    <a:alpha val="40000"/>
                  </a:prstClr>
                </a:outerShdw>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60400" y="644525"/>
            <a:ext cx="11003280" cy="5258435"/>
          </a:xfrm>
          <a:prstGeom prst="rect">
            <a:avLst/>
          </a:prstGeom>
          <a:noFill/>
        </p:spPr>
        <p:txBody>
          <a:bodyPr wrap="square" rtlCol="0">
            <a:noAutofit/>
          </a:bodyPr>
          <a:p>
            <a:pPr indent="770255" algn="just" fontAlgn="auto">
              <a:lnSpc>
                <a:spcPct val="130000"/>
              </a:lnSpc>
              <a:spcBef>
                <a:spcPts val="0"/>
              </a:spcBef>
              <a:spcAft>
                <a:spcPts val="0"/>
              </a:spcAft>
            </a:pP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二、坚持人民民主专政</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坚持民主与专政的统一</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内涵</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人民民主专政包含对广大人民实行民主和对极少数敌人实行专政两个方面。</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坚持民主与专政的原因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保证人民当家作主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必须充分发扬社会主义民主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人民民主专政的国家政权担负着对极少数敌对分子实行专政</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维护国内正常社会秩序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抵御国外敌对势力侵略和颠覆活动的历史任务。</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1015365" y="856615"/>
            <a:ext cx="10160635" cy="3251835"/>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社会主义现代化建设的可靠保障</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我国的国家职能与人民民主专政的国体相适应</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为社会主义现代化建设提供可靠保障。</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国家职能的表现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对内职能</a:t>
            </a:r>
            <a:r>
              <a:rPr lang="en-US" altLang="zh-CN" sz="2800">
                <a:latin typeface="Times New Roman" panose="02020603050405020304" charset="0"/>
                <a:ea typeface="宋体" panose="02010600030101010101" pitchFamily="2" charset="-122"/>
                <a:cs typeface="Times New Roman" panose="02020603050405020304" charset="0"/>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rPr>
              <a:t>维护国家稳定</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促进社会发展</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对外职能</a:t>
            </a:r>
            <a:r>
              <a:rPr lang="en-US" altLang="zh-CN" sz="2800">
                <a:latin typeface="Times New Roman" panose="02020603050405020304" charset="0"/>
                <a:ea typeface="宋体" panose="02010600030101010101" pitchFamily="2" charset="-122"/>
                <a:cs typeface="Times New Roman" panose="02020603050405020304" charset="0"/>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rPr>
              <a:t>防御外来侵略</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保卫国家安全。</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1186180" y="581660"/>
            <a:ext cx="10332720" cy="5033645"/>
          </a:xfrm>
          <a:prstGeom prst="rect">
            <a:avLst/>
          </a:prstGeom>
          <a:noFill/>
        </p:spPr>
        <p:txBody>
          <a:bodyPr wrap="square" rtlCol="0">
            <a:noAutofit/>
          </a:bodyPr>
          <a:p>
            <a:pPr indent="770255" algn="just" fontAlgn="auto">
              <a:lnSpc>
                <a:spcPct val="130000"/>
              </a:lnSpc>
              <a:spcBef>
                <a:spcPts val="0"/>
              </a:spcBef>
              <a:spcAft>
                <a:spcPts val="0"/>
              </a:spcAft>
            </a:pPr>
            <a:r>
              <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rPr>
              <a:t>第五课</a:t>
            </a:r>
            <a:r>
              <a:rPr lang="en-US" altLang="zh-CN" sz="3200" b="1">
                <a:solidFill>
                  <a:srgbClr val="00B0F0"/>
                </a:solidFill>
                <a:latin typeface="宋体" panose="02010600030101010101" pitchFamily="2" charset="-122"/>
                <a:ea typeface="宋体" panose="02010600030101010101" pitchFamily="2" charset="-122"/>
                <a:cs typeface="宋体" panose="02010600030101010101" pitchFamily="2" charset="-122"/>
              </a:rPr>
              <a:t>  </a:t>
            </a:r>
            <a:r>
              <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rPr>
              <a:t>我国的根本政治制度</a:t>
            </a:r>
            <a:endPar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一、人民代表大会</a:t>
            </a:r>
            <a:r>
              <a:rPr lang="en-US" altLang="zh-CN" sz="2800" b="1">
                <a:solidFill>
                  <a:srgbClr val="00B0F0"/>
                </a:solidFill>
                <a:latin typeface="宋体" panose="02010600030101010101" pitchFamily="2" charset="-122"/>
                <a:ea typeface="宋体" panose="02010600030101010101" pitchFamily="2" charset="-122"/>
                <a:cs typeface="宋体" panose="02010600030101010101" pitchFamily="2" charset="-122"/>
              </a:rPr>
              <a:t>:</a:t>
            </a: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我国的国家权力机关</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人民如何行使国家权力</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人民通过民主选举选出自己的代表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组成各级人民代表大会。各级人民代表大会都对人民负责</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受人民监督</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代表人民统一行使国家权力</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决定全国和各级地方的一切重大事务。人民代表大会代表人民的意志</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根据人民的利益行使权力。</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39140" y="692785"/>
            <a:ext cx="10713085" cy="5424805"/>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人民代表大会</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性质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全国人民代表大会是我国最高国家权力机关。</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地位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全国人民代表大会在我国国家机关组织体系中居于最高地位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国家行政机关、监察机关、审判机关、检察机关都由人民代表大会产生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对它负责</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受它监督。</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职权</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国家最高的立法权、决定权、任免权和监督权都由全国人民代表大会行使。</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组成</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全国人民代表大会由省、自治区、直辖市、特别行政区和军队选出的代表组成</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各少数民族都应当有适当名额的代表。</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80745" y="753110"/>
            <a:ext cx="10654665" cy="5258435"/>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(5)</a:t>
            </a:r>
            <a:r>
              <a:rPr lang="zh-CN" altLang="en-US" sz="2800">
                <a:latin typeface="宋体" panose="02010600030101010101" pitchFamily="2" charset="-122"/>
                <a:ea typeface="宋体" panose="02010600030101010101" pitchFamily="2" charset="-122"/>
                <a:cs typeface="宋体" panose="02010600030101010101" pitchFamily="2" charset="-122"/>
              </a:rPr>
              <a:t>常设机关</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全国人民代表大会常务委员会。</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地位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是最高国家权力机关的组成部分。</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产生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由全国人民代表大会选举产生。</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③</a:t>
            </a:r>
            <a:r>
              <a:rPr lang="zh-CN" altLang="en-US" sz="2800">
                <a:latin typeface="宋体" panose="02010600030101010101" pitchFamily="2" charset="-122"/>
                <a:ea typeface="宋体" panose="02010600030101010101" pitchFamily="2" charset="-122"/>
                <a:cs typeface="宋体" panose="02010600030101010101" pitchFamily="2" charset="-122"/>
              </a:rPr>
              <a:t>职权</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对全国人民代表大会负责并报告工作</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行使宪法规定的立法权、决定权、任免权、监督权</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以及全国人民代表大会授予的其他职权。</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(6)</a:t>
            </a:r>
            <a:r>
              <a:rPr lang="zh-CN" altLang="en-US" sz="2800">
                <a:latin typeface="宋体" panose="02010600030101010101" pitchFamily="2" charset="-122"/>
                <a:ea typeface="宋体" panose="02010600030101010101" pitchFamily="2" charset="-122"/>
                <a:cs typeface="宋体" panose="02010600030101010101" pitchFamily="2" charset="-122"/>
              </a:rPr>
              <a:t>各专门委员会</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为了更好地开展经常性工作</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全国人民代表大会设立各专门委员会</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在全国人民代表大会闭会期间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各专门委员会受全国人民代表大会常务委员会的领导。</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225" y="719455"/>
            <a:ext cx="10879455" cy="4559935"/>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3.</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人大代表</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产生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我国各级人民代表大会的代表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由民主选举产生。</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地位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全国人民代表大会的代表是最高国家权力机关的组成人员</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地方各级人民</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代表大会的代表是地方各级国家权力机关的组成人员。</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职权</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在人民代表大会会议期间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人大代表的职权包括审议权、表决权、提案权和</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质询权等。</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1068705" y="1122680"/>
            <a:ext cx="10271760" cy="3527425"/>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义务</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在人民代表大会闭会期间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各级人大代表应与人民群众保持密切联系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采取多种方式经常听取意见和要求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回答询问</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帮助所在地方的人民政府推进工作</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人大代表是人民利益的代言人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他们来自人民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肩负人民的重托</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应模范遵守宪法和法律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努力为人</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民服务</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对人民负责</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并自觉接受人民的监督。</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94715" y="706120"/>
            <a:ext cx="10402570" cy="5445760"/>
          </a:xfrm>
          <a:prstGeom prst="rect">
            <a:avLst/>
          </a:prstGeom>
          <a:noFill/>
        </p:spPr>
        <p:txBody>
          <a:bodyPr wrap="square" rtlCol="0">
            <a:noAutofit/>
          </a:bodyPr>
          <a:p>
            <a:pPr indent="770255" algn="just" fontAlgn="auto">
              <a:lnSpc>
                <a:spcPct val="130000"/>
              </a:lnSpc>
              <a:spcBef>
                <a:spcPts val="0"/>
              </a:spcBef>
              <a:spcAft>
                <a:spcPts val="0"/>
              </a:spcAft>
            </a:pP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二、人民代表大会制度</a:t>
            </a:r>
            <a:r>
              <a:rPr lang="en-US" altLang="zh-CN" sz="2800" b="1">
                <a:solidFill>
                  <a:srgbClr val="00B0F0"/>
                </a:solidFill>
                <a:latin typeface="宋体" panose="02010600030101010101" pitchFamily="2" charset="-122"/>
                <a:ea typeface="宋体" panose="02010600030101010101" pitchFamily="2" charset="-122"/>
                <a:cs typeface="宋体" panose="02010600030101010101" pitchFamily="2" charset="-122"/>
              </a:rPr>
              <a:t>:</a:t>
            </a: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我国的根本政治制度</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我国的政权组织形式</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地位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人民代表大会制度是我国的政体</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是我国的根本政治制度。</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含义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是按照民主集中制原则</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由人民定期选出自己的代表组成各级人民代表大会作为人民行使国家权力的机关</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并由人民代表大会产生其他国家机关</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以实现人民民主专</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政历史任务的政权组织形式。</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决定因素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我国是人民当家作主的社会主义国家。</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944880" y="858520"/>
            <a:ext cx="10558145" cy="5159375"/>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基本功能</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把体现广大人民群众根本利益的党的路线、方针、政策依照法律程序转化为国家意志</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并使之成为全体公民共同遵守的法律规范。</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(5)</a:t>
            </a:r>
            <a:r>
              <a:rPr lang="zh-CN" altLang="en-US" sz="2800">
                <a:latin typeface="宋体" panose="02010600030101010101" pitchFamily="2" charset="-122"/>
                <a:ea typeface="宋体" panose="02010600030101010101" pitchFamily="2" charset="-122"/>
                <a:cs typeface="宋体" panose="02010600030101010101" pitchFamily="2" charset="-122"/>
              </a:rPr>
              <a:t>必要性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人民代表大会制度在国家政治生活中体现人民当家作主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突出强调权为民所赋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最充分地体现了社会主义国家的本质要求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人民代表大会制度在我国政治制度体系中居于核心地位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国家的其他制度</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包括行政制度、监察制度、司法制度等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都是由人</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民代表大会通过立法创制出来的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都要受其统领和制约。</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38835" y="261620"/>
            <a:ext cx="10625455" cy="6266180"/>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人民代表大会制度的优势</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具有坚持中国共产党领导、保证党领导人民依法有效治理国家的显著优势</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具有践行全过程人民民主、保障人民当家作主的显著优势</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具有贯彻民主集中制、保证国家政治生活既充满活力又安定有序的显著优势</a:t>
            </a: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具有保障全面依法治国、实现国家各方面工作法治化的显著优势</a:t>
            </a:r>
            <a:r>
              <a:rPr lang="en-US" altLang="zh-CN" sz="2800">
                <a:latin typeface="宋体" panose="02010600030101010101" pitchFamily="2" charset="-122"/>
                <a:ea typeface="宋体" panose="02010600030101010101" pitchFamily="2" charset="-122"/>
                <a:cs typeface="宋体" panose="02010600030101010101" pitchFamily="2" charset="-122"/>
              </a:rPr>
              <a:t>;(5)</a:t>
            </a:r>
            <a:r>
              <a:rPr lang="zh-CN" altLang="en-US" sz="2800">
                <a:latin typeface="宋体" panose="02010600030101010101" pitchFamily="2" charset="-122"/>
                <a:ea typeface="宋体" panose="02010600030101010101" pitchFamily="2" charset="-122"/>
                <a:cs typeface="宋体" panose="02010600030101010101" pitchFamily="2" charset="-122"/>
              </a:rPr>
              <a:t>具有维护国家统一、保障国家长治久安的显著优势。</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总之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人民代表大会制度是坚持党的领导、人民当家作主、依法治国有机统一的根本政治制度安排</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体现了中国特色社会主义的制度优势</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必须长期坚持、不断完善。</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1189990" y="1703705"/>
            <a:ext cx="10307320" cy="3473450"/>
          </a:xfrm>
          <a:prstGeom prst="rect">
            <a:avLst/>
          </a:prstGeom>
        </p:spPr>
        <p:txBody>
          <a:bodyPr wrap="square">
            <a:noAutofit/>
          </a:bodyPr>
          <a:lstStyle/>
          <a:p>
            <a:pPr algn="ctr" fontAlgn="auto">
              <a:lnSpc>
                <a:spcPct val="100000"/>
              </a:lnSpc>
              <a:spcBef>
                <a:spcPts val="0"/>
              </a:spcBef>
              <a:buClrTx/>
              <a:buSzTx/>
              <a:buFontTx/>
            </a:pPr>
            <a:r>
              <a:rPr lang="zh-CN" altLang="en-US" sz="6600" b="1">
                <a:solidFill>
                  <a:srgbClr val="00B0F0"/>
                </a:solidFill>
                <a:effectLst/>
                <a:latin typeface="黑体" panose="02010609060101010101" charset="-122"/>
                <a:ea typeface="黑体" panose="02010609060101010101" charset="-122"/>
                <a:sym typeface="微软雅黑" panose="020B0503020204020204" pitchFamily="34" charset="-122"/>
              </a:rPr>
              <a:t>第</a:t>
            </a:r>
            <a:r>
              <a:rPr lang="en-US" altLang="zh-CN" sz="6600" b="1">
                <a:solidFill>
                  <a:srgbClr val="00B0F0"/>
                </a:solidFill>
                <a:effectLst/>
                <a:latin typeface="黑体" panose="02010609060101010101" charset="-122"/>
                <a:ea typeface="黑体" panose="02010609060101010101" charset="-122"/>
                <a:sym typeface="微软雅黑" panose="020B0503020204020204" pitchFamily="34" charset="-122"/>
              </a:rPr>
              <a:t>—</a:t>
            </a:r>
            <a:r>
              <a:rPr lang="zh-CN" altLang="en-US" sz="6600" b="1">
                <a:solidFill>
                  <a:srgbClr val="00B0F0"/>
                </a:solidFill>
                <a:effectLst/>
                <a:latin typeface="黑体" panose="02010609060101010101" charset="-122"/>
                <a:ea typeface="黑体" panose="02010609060101010101" charset="-122"/>
                <a:sym typeface="微软雅黑" panose="020B0503020204020204" pitchFamily="34" charset="-122"/>
              </a:rPr>
              <a:t>单元</a:t>
            </a:r>
            <a:r>
              <a:rPr lang="en-US" altLang="zh-CN" sz="6600" b="1">
                <a:solidFill>
                  <a:srgbClr val="00B0F0"/>
                </a:solidFill>
                <a:effectLst/>
                <a:latin typeface="黑体" panose="02010609060101010101" charset="-122"/>
                <a:ea typeface="黑体" panose="02010609060101010101" charset="-122"/>
                <a:sym typeface="微软雅黑" panose="020B0503020204020204" pitchFamily="34" charset="-122"/>
              </a:rPr>
              <a:t>   </a:t>
            </a:r>
            <a:endParaRPr lang="en-US" altLang="zh-CN" sz="6600" b="1">
              <a:solidFill>
                <a:srgbClr val="00B0F0"/>
              </a:solidFill>
              <a:effectLst/>
              <a:latin typeface="黑体" panose="02010609060101010101" charset="-122"/>
              <a:ea typeface="黑体" panose="02010609060101010101" charset="-122"/>
              <a:sym typeface="微软雅黑" panose="020B0503020204020204" pitchFamily="34" charset="-122"/>
            </a:endParaRPr>
          </a:p>
          <a:p>
            <a:pPr algn="ctr" fontAlgn="auto">
              <a:lnSpc>
                <a:spcPct val="100000"/>
              </a:lnSpc>
              <a:spcBef>
                <a:spcPts val="0"/>
              </a:spcBef>
              <a:buClrTx/>
              <a:buSzTx/>
              <a:buFontTx/>
            </a:pPr>
            <a:r>
              <a:rPr lang="zh-CN" altLang="en-US" sz="6600" b="1">
                <a:solidFill>
                  <a:srgbClr val="00B0F0"/>
                </a:solidFill>
                <a:effectLst/>
                <a:latin typeface="黑体" panose="02010609060101010101" charset="-122"/>
                <a:ea typeface="黑体" panose="02010609060101010101" charset="-122"/>
                <a:sym typeface="微软雅黑" panose="020B0503020204020204" pitchFamily="34" charset="-122"/>
              </a:rPr>
              <a:t>中国共产党的领导</a:t>
            </a:r>
            <a:endParaRPr lang="zh-CN" altLang="en-US" sz="6600" b="1">
              <a:solidFill>
                <a:srgbClr val="00B0F0"/>
              </a:solidFill>
              <a:effectLst/>
              <a:latin typeface="黑体" panose="02010609060101010101" charset="-122"/>
              <a:ea typeface="黑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25475" y="1041400"/>
            <a:ext cx="10893425" cy="3331845"/>
          </a:xfrm>
          <a:prstGeom prst="rect">
            <a:avLst/>
          </a:prstGeom>
          <a:noFill/>
        </p:spPr>
        <p:txBody>
          <a:bodyPr wrap="square" rtlCol="0">
            <a:noAutofit/>
          </a:bodyPr>
          <a:p>
            <a:pPr indent="770255" algn="just" fontAlgn="auto">
              <a:lnSpc>
                <a:spcPct val="130000"/>
              </a:lnSpc>
              <a:spcBef>
                <a:spcPts val="0"/>
              </a:spcBef>
              <a:spcAft>
                <a:spcPts val="0"/>
              </a:spcAft>
            </a:pPr>
            <a:r>
              <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rPr>
              <a:t>第六课</a:t>
            </a:r>
            <a:r>
              <a:rPr lang="en-US" altLang="zh-CN" sz="3200" b="1">
                <a:solidFill>
                  <a:srgbClr val="00B0F0"/>
                </a:solidFill>
                <a:latin typeface="宋体" panose="02010600030101010101" pitchFamily="2" charset="-122"/>
                <a:ea typeface="宋体" panose="02010600030101010101" pitchFamily="2" charset="-122"/>
                <a:cs typeface="宋体" panose="02010600030101010101" pitchFamily="2" charset="-122"/>
              </a:rPr>
              <a:t>  </a:t>
            </a:r>
            <a:r>
              <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rPr>
              <a:t>我国的基本政治制度</a:t>
            </a:r>
            <a:endPar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一、中国共产党领导的多党合作和政治协商制度</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中国特色社会主义政党制度</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地位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中国共产党领导的多党合作和政治协商制度</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是我国的一项基本政治制度。</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674370"/>
            <a:ext cx="10536555" cy="5854065"/>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(2)</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基本内容</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sym typeface="+mn-ea"/>
              </a:rPr>
              <a:t>①</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基本方针</a:t>
            </a:r>
            <a:r>
              <a:rPr lang="en-US" altLang="zh-CN" sz="2800">
                <a:latin typeface="Times New Roman" panose="02020603050405020304" charset="0"/>
                <a:ea typeface="宋体" panose="02010600030101010101" pitchFamily="2" charset="-122"/>
                <a:cs typeface="Times New Roman" panose="02020603050405020304" charset="0"/>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长期共存、互相监督、肝胆相照、荣辱与共。</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sym typeface="+mn-ea"/>
              </a:rPr>
              <a:t>②</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前提保证</a:t>
            </a:r>
            <a:r>
              <a:rPr lang="en-US" altLang="zh-CN" sz="2800">
                <a:latin typeface="Times New Roman" panose="02020603050405020304" charset="0"/>
                <a:ea typeface="宋体" panose="02010600030101010101" pitchFamily="2" charset="-122"/>
                <a:cs typeface="Times New Roman" panose="02020603050405020304" charset="0"/>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中国共产党的领导是多党合作和政治协商的首要前提与根本保证</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中国共产党对民主党派的领导是政治领导</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主要是政治方向、政治原则和重大方针政策的领导。</a:t>
            </a:r>
            <a:endParaRPr lang="en-US"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③</a:t>
            </a:r>
            <a:r>
              <a:rPr lang="zh-CN" altLang="en-US" sz="2800">
                <a:latin typeface="宋体" panose="02010600030101010101" pitchFamily="2" charset="-122"/>
                <a:ea typeface="宋体" panose="02010600030101010101" pitchFamily="2" charset="-122"/>
                <a:cs typeface="宋体" panose="02010600030101010101" pitchFamily="2" charset="-122"/>
              </a:rPr>
              <a:t>政治地位</a:t>
            </a:r>
            <a:r>
              <a:rPr lang="en-US" altLang="zh-CN" sz="2800">
                <a:latin typeface="Times New Roman" panose="02020603050405020304" charset="0"/>
                <a:ea typeface="宋体" panose="02010600030101010101" pitchFamily="2" charset="-122"/>
                <a:cs typeface="Times New Roman" panose="02020603050405020304" charset="0"/>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rPr>
              <a:t>中国共产党是执政党</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各民主党派是参政党。</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④</a:t>
            </a:r>
            <a:r>
              <a:rPr lang="zh-CN" altLang="en-US" sz="2800">
                <a:latin typeface="宋体" panose="02010600030101010101" pitchFamily="2" charset="-122"/>
                <a:ea typeface="宋体" panose="02010600030101010101" pitchFamily="2" charset="-122"/>
                <a:cs typeface="宋体" panose="02010600030101010101" pitchFamily="2" charset="-122"/>
              </a:rPr>
              <a:t>活动准则</a:t>
            </a:r>
            <a:r>
              <a:rPr lang="en-US" altLang="zh-CN" sz="2800">
                <a:latin typeface="Times New Roman" panose="02020603050405020304" charset="0"/>
                <a:ea typeface="宋体" panose="02010600030101010101" pitchFamily="2" charset="-122"/>
                <a:cs typeface="Times New Roman" panose="02020603050405020304" charset="0"/>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rPr>
              <a:t>必须以宪法为根本的活动准则。</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各民主党派的性质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现已成为各自所联系的一部分社会主义劳动者、社会主义事业建设者、拥护社会主义的爱国者、拥护祖国统一和致力于中华民族伟大复兴的爱国者的政治联盟。</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1020445" y="894080"/>
            <a:ext cx="10422255" cy="4559935"/>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新型的政党关系与政党制度形式</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政党关系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中国共产党同各民主党派既亲密合作又互相监督</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而不是互相反对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中国共产党依法执政</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各民主党派依法参政</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而不是轮流执政。</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政党制度的优越性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这一制度与人民代表大会制度相适应</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有利于发展社会主义民主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有利于推进中国特色社会主义建设</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有利于推进祖国和平统一大业</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展现出强大的生命力和显著的优越性。</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956310" y="988695"/>
            <a:ext cx="10467340" cy="4559935"/>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中国人民政治协商会议</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性质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是中国人民爱国统一战线的组织</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是中国共产党领导的多党合作和政治协商的重要机构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是我国政治生活中发扬社会主义民主的重要形式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是国家治理体系的重要组成部分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是具有中国特色的制度安排。</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主题</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团结和民主。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职能</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政治协商、民主监督、参政议政。</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00075" y="243840"/>
            <a:ext cx="11168380" cy="6122035"/>
          </a:xfrm>
          <a:prstGeom prst="rect">
            <a:avLst/>
          </a:prstGeom>
          <a:noFill/>
        </p:spPr>
        <p:txBody>
          <a:bodyPr wrap="square" rtlCol="0">
            <a:noAutofit/>
          </a:bodyPr>
          <a:p>
            <a:pPr indent="770255" algn="just" fontAlgn="auto">
              <a:lnSpc>
                <a:spcPct val="130000"/>
              </a:lnSpc>
              <a:spcBef>
                <a:spcPts val="0"/>
              </a:spcBef>
              <a:spcAft>
                <a:spcPts val="0"/>
              </a:spcAft>
            </a:pP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二、民族区域自治制度</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我国是统一的多民族国家</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我国民族格局的最重要特点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多元一体。</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新型民族关系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党开创了发展各民族平等团结互助和谐关系的新局面。</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符合国情的民族区域自治制度</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含义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民族区域自治是在国家统一领导下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各少数民族聚居的地方实行区域自治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设立自治机关</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行使自治权。</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级别</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民族自治地方分为自治区、自治州、自治县</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旗</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三级。</a:t>
            </a:r>
            <a:r>
              <a:rPr lang="en-US" altLang="zh-CN" sz="2400" b="1">
                <a:latin typeface="仿宋" panose="02010609060101010101" charset="-122"/>
                <a:ea typeface="仿宋" panose="02010609060101010101" charset="-122"/>
                <a:cs typeface="仿宋" panose="02010609060101010101" charset="-122"/>
              </a:rPr>
              <a:t>(</a:t>
            </a:r>
            <a:r>
              <a:rPr lang="zh-CN" altLang="en-US" sz="2400" b="1">
                <a:latin typeface="仿宋" panose="02010609060101010101" charset="-122"/>
                <a:ea typeface="仿宋" panose="02010609060101010101" charset="-122"/>
                <a:cs typeface="仿宋" panose="02010609060101010101" charset="-122"/>
              </a:rPr>
              <a:t>注意</a:t>
            </a:r>
            <a:r>
              <a:rPr lang="en-US" altLang="zh-CN" sz="2400" b="1">
                <a:latin typeface="仿宋" panose="02010609060101010101" charset="-122"/>
                <a:ea typeface="仿宋" panose="02010609060101010101" charset="-122"/>
                <a:cs typeface="仿宋" panose="02010609060101010101" charset="-122"/>
              </a:rPr>
              <a:t>:</a:t>
            </a:r>
            <a:r>
              <a:rPr lang="zh-CN" altLang="en-US" sz="2400" b="1">
                <a:latin typeface="仿宋" panose="02010609060101010101" charset="-122"/>
                <a:ea typeface="仿宋" panose="02010609060101010101" charset="-122"/>
                <a:cs typeface="仿宋" panose="02010609060101010101" charset="-122"/>
              </a:rPr>
              <a:t>民族乡不算民族自治地方</a:t>
            </a:r>
            <a:r>
              <a:rPr lang="en-US" altLang="zh-CN" sz="2400" b="1">
                <a:latin typeface="仿宋" panose="02010609060101010101" charset="-122"/>
                <a:ea typeface="仿宋" panose="02010609060101010101" charset="-122"/>
                <a:cs typeface="仿宋" panose="02010609060101010101" charset="-122"/>
              </a:rPr>
              <a:t>,</a:t>
            </a:r>
            <a:r>
              <a:rPr lang="zh-CN" altLang="en-US" sz="2400" b="1">
                <a:latin typeface="仿宋" panose="02010609060101010101" charset="-122"/>
                <a:ea typeface="仿宋" panose="02010609060101010101" charset="-122"/>
                <a:cs typeface="仿宋" panose="02010609060101010101" charset="-122"/>
              </a:rPr>
              <a:t>自治区是由全国人大批准的建置</a:t>
            </a:r>
            <a:r>
              <a:rPr lang="en-US" altLang="zh-CN" sz="2400" b="1">
                <a:latin typeface="仿宋" panose="02010609060101010101" charset="-122"/>
                <a:ea typeface="仿宋" panose="02010609060101010101" charset="-122"/>
                <a:cs typeface="仿宋" panose="02010609060101010101" charset="-122"/>
              </a:rPr>
              <a:t>,</a:t>
            </a:r>
            <a:r>
              <a:rPr lang="zh-CN" altLang="en-US" sz="2400" b="1">
                <a:latin typeface="仿宋" panose="02010609060101010101" charset="-122"/>
                <a:ea typeface="仿宋" panose="02010609060101010101" charset="-122"/>
                <a:cs typeface="仿宋" panose="02010609060101010101" charset="-122"/>
              </a:rPr>
              <a:t>自治州和自治县是由国务院批准的建置。</a:t>
            </a:r>
            <a:r>
              <a:rPr lang="en-US" altLang="zh-CN" sz="2400" b="1">
                <a:latin typeface="仿宋" panose="02010609060101010101" charset="-122"/>
                <a:ea typeface="仿宋" panose="02010609060101010101" charset="-122"/>
                <a:cs typeface="仿宋" panose="02010609060101010101" charset="-122"/>
              </a:rPr>
              <a:t>)</a:t>
            </a:r>
            <a:endParaRPr lang="en-US" altLang="zh-CN" sz="2400" b="1">
              <a:latin typeface="仿宋" panose="02010609060101010101" charset="-122"/>
              <a:ea typeface="仿宋" panose="02010609060101010101" charset="-122"/>
              <a:cs typeface="仿宋"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515620" y="186690"/>
            <a:ext cx="11148060" cy="6341110"/>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民族自治机关</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是民族自治地方的人民代表大会和人民政府</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在行使一般行政地方国家机关职权的同时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依法行使自治权。</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400" b="1">
                <a:latin typeface="仿宋" panose="02010609060101010101" charset="-122"/>
                <a:ea typeface="仿宋" panose="02010609060101010101" charset="-122"/>
                <a:cs typeface="仿宋" panose="02010609060101010101" charset="-122"/>
              </a:rPr>
              <a:t>(</a:t>
            </a:r>
            <a:r>
              <a:rPr lang="zh-CN" altLang="en-US" sz="2400" b="1">
                <a:latin typeface="仿宋" panose="02010609060101010101" charset="-122"/>
                <a:ea typeface="仿宋" panose="02010609060101010101" charset="-122"/>
                <a:cs typeface="仿宋" panose="02010609060101010101" charset="-122"/>
              </a:rPr>
              <a:t>注意</a:t>
            </a:r>
            <a:r>
              <a:rPr lang="en-US" altLang="zh-CN" sz="2400" b="1">
                <a:latin typeface="仿宋" panose="02010609060101010101" charset="-122"/>
                <a:ea typeface="仿宋" panose="02010609060101010101" charset="-122"/>
                <a:cs typeface="仿宋" panose="02010609060101010101" charset="-122"/>
              </a:rPr>
              <a:t>:</a:t>
            </a:r>
            <a:r>
              <a:rPr lang="en-US" altLang="en-US" sz="2400" b="1">
                <a:latin typeface="仿宋" panose="02010609060101010101" charset="-122"/>
                <a:ea typeface="仿宋" panose="02010609060101010101" charset="-122"/>
                <a:cs typeface="仿宋" panose="02010609060101010101" charset="-122"/>
              </a:rPr>
              <a:t>①</a:t>
            </a:r>
            <a:r>
              <a:rPr lang="zh-CN" altLang="en-US" sz="2400" b="1">
                <a:latin typeface="仿宋" panose="02010609060101010101" charset="-122"/>
                <a:ea typeface="仿宋" panose="02010609060101010101" charset="-122"/>
                <a:cs typeface="仿宋" panose="02010609060101010101" charset="-122"/>
              </a:rPr>
              <a:t>民族自治机关依法享有立法权；</a:t>
            </a:r>
            <a:r>
              <a:rPr lang="en-US" altLang="en-US" sz="2400" b="1">
                <a:latin typeface="仿宋" panose="02010609060101010101" charset="-122"/>
                <a:ea typeface="仿宋" panose="02010609060101010101" charset="-122"/>
                <a:cs typeface="仿宋" panose="02010609060101010101" charset="-122"/>
                <a:sym typeface="+mn-ea"/>
              </a:rPr>
              <a:t>②</a:t>
            </a:r>
            <a:r>
              <a:rPr lang="zh-CN" altLang="en-US" sz="2400" b="1">
                <a:latin typeface="仿宋" panose="02010609060101010101" charset="-122"/>
                <a:ea typeface="仿宋" panose="02010609060101010101" charset="-122"/>
                <a:cs typeface="仿宋" panose="02010609060101010101" charset="-122"/>
              </a:rPr>
              <a:t>法院、检察院、监察委员会作为国家司法机关和监察机关不属于民族自治机关</a:t>
            </a:r>
            <a:r>
              <a:rPr lang="en-US" altLang="zh-CN" sz="2400" b="1">
                <a:latin typeface="仿宋" panose="02010609060101010101" charset="-122"/>
                <a:ea typeface="仿宋" panose="02010609060101010101" charset="-122"/>
                <a:cs typeface="仿宋" panose="02010609060101010101" charset="-122"/>
              </a:rPr>
              <a:t>;</a:t>
            </a:r>
            <a:r>
              <a:rPr lang="en-US" altLang="en-US" sz="2400" b="1">
                <a:latin typeface="仿宋" panose="02010609060101010101" charset="-122"/>
                <a:ea typeface="仿宋" panose="02010609060101010101" charset="-122"/>
                <a:cs typeface="仿宋" panose="02010609060101010101" charset="-122"/>
                <a:sym typeface="+mn-ea"/>
              </a:rPr>
              <a:t>③</a:t>
            </a:r>
            <a:r>
              <a:rPr lang="en-US" altLang="en-US" sz="2400" b="1">
                <a:latin typeface="仿宋" panose="02010609060101010101" charset="-122"/>
                <a:ea typeface="仿宋" panose="02010609060101010101" charset="-122"/>
                <a:cs typeface="仿宋" panose="02010609060101010101" charset="-122"/>
              </a:rPr>
              <a:t>自</a:t>
            </a:r>
            <a:r>
              <a:rPr lang="zh-CN" altLang="en-US" sz="2400" b="1">
                <a:latin typeface="仿宋" panose="02010609060101010101" charset="-122"/>
                <a:ea typeface="仿宋" panose="02010609060101010101" charset="-122"/>
                <a:cs typeface="仿宋" panose="02010609060101010101" charset="-122"/>
              </a:rPr>
              <a:t>治权主要表现为四个方面</a:t>
            </a:r>
            <a:r>
              <a:rPr lang="en-US" altLang="zh-CN" sz="2400">
                <a:latin typeface="Times New Roman" panose="02020603050405020304" charset="0"/>
                <a:ea typeface="宋体" panose="02010600030101010101" pitchFamily="2" charset="-122"/>
                <a:cs typeface="Times New Roman" panose="02020603050405020304" charset="0"/>
                <a:sym typeface="+mn-ea"/>
              </a:rPr>
              <a:t>——</a:t>
            </a:r>
            <a:r>
              <a:rPr lang="zh-CN" altLang="en-US" sz="2400" b="1">
                <a:latin typeface="仿宋" panose="02010609060101010101" charset="-122"/>
                <a:ea typeface="仿宋" panose="02010609060101010101" charset="-122"/>
                <a:cs typeface="仿宋" panose="02010609060101010101" charset="-122"/>
              </a:rPr>
              <a:t>依法制定自治条例和单行条例</a:t>
            </a:r>
            <a:r>
              <a:rPr lang="en-US" altLang="zh-CN" sz="2400" b="1">
                <a:latin typeface="仿宋" panose="02010609060101010101" charset="-122"/>
                <a:ea typeface="仿宋" panose="02010609060101010101" charset="-122"/>
                <a:cs typeface="仿宋" panose="02010609060101010101" charset="-122"/>
              </a:rPr>
              <a:t>;</a:t>
            </a:r>
            <a:r>
              <a:rPr lang="zh-CN" altLang="en-US" sz="2400" b="1">
                <a:latin typeface="仿宋" panose="02010609060101010101" charset="-122"/>
                <a:ea typeface="仿宋" panose="02010609060101010101" charset="-122"/>
                <a:cs typeface="仿宋" panose="02010609060101010101" charset="-122"/>
              </a:rPr>
              <a:t>依法自主管理地方财政</a:t>
            </a:r>
            <a:r>
              <a:rPr lang="en-US" altLang="zh-CN" sz="2400" b="1">
                <a:latin typeface="仿宋" panose="02010609060101010101" charset="-122"/>
                <a:ea typeface="仿宋" panose="02010609060101010101" charset="-122"/>
                <a:cs typeface="仿宋" panose="02010609060101010101" charset="-122"/>
              </a:rPr>
              <a:t>;</a:t>
            </a:r>
            <a:r>
              <a:rPr lang="zh-CN" altLang="en-US" sz="2400" b="1">
                <a:latin typeface="仿宋" panose="02010609060101010101" charset="-122"/>
                <a:ea typeface="仿宋" panose="02010609060101010101" charset="-122"/>
                <a:cs typeface="仿宋" panose="02010609060101010101" charset="-122"/>
              </a:rPr>
              <a:t>依法自主地安排和管理地方性经济建设事业</a:t>
            </a:r>
            <a:r>
              <a:rPr lang="en-US" altLang="zh-CN" sz="2400" b="1">
                <a:latin typeface="仿宋" panose="02010609060101010101" charset="-122"/>
                <a:ea typeface="仿宋" panose="02010609060101010101" charset="-122"/>
                <a:cs typeface="仿宋" panose="02010609060101010101" charset="-122"/>
              </a:rPr>
              <a:t>;</a:t>
            </a:r>
            <a:r>
              <a:rPr lang="zh-CN" altLang="en-US" sz="2400" b="1">
                <a:latin typeface="仿宋" panose="02010609060101010101" charset="-122"/>
                <a:ea typeface="仿宋" panose="02010609060101010101" charset="-122"/>
                <a:cs typeface="仿宋" panose="02010609060101010101" charset="-122"/>
              </a:rPr>
              <a:t>依法自主地管理本地方的教育、</a:t>
            </a:r>
            <a:r>
              <a:rPr lang="en-US" altLang="en-US" sz="2400" b="1">
                <a:latin typeface="仿宋" panose="02010609060101010101" charset="-122"/>
                <a:ea typeface="仿宋" panose="02010609060101010101" charset="-122"/>
                <a:cs typeface="仿宋" panose="02010609060101010101" charset="-122"/>
              </a:rPr>
              <a:t>科学</a:t>
            </a:r>
            <a:r>
              <a:rPr lang="zh-CN" altLang="en-US" sz="2400" b="1">
                <a:latin typeface="仿宋" panose="02010609060101010101" charset="-122"/>
                <a:ea typeface="仿宋" panose="02010609060101010101" charset="-122"/>
                <a:cs typeface="仿宋" panose="02010609060101010101" charset="-122"/>
              </a:rPr>
              <a:t>、文化、卫生、体育事业</a:t>
            </a:r>
            <a:r>
              <a:rPr lang="en-US" altLang="zh-CN" sz="2400" b="1">
                <a:latin typeface="仿宋" panose="02010609060101010101" charset="-122"/>
                <a:ea typeface="仿宋" panose="02010609060101010101" charset="-122"/>
                <a:cs typeface="仿宋" panose="02010609060101010101" charset="-122"/>
              </a:rPr>
              <a:t>,</a:t>
            </a:r>
            <a:r>
              <a:rPr lang="zh-CN" altLang="en-US" sz="2400" b="1">
                <a:latin typeface="仿宋" panose="02010609060101010101" charset="-122"/>
                <a:ea typeface="仿宋" panose="02010609060101010101" charset="-122"/>
                <a:cs typeface="仿宋" panose="02010609060101010101" charset="-122"/>
              </a:rPr>
              <a:t>保护和整理民族的文化遗产</a:t>
            </a:r>
            <a:r>
              <a:rPr lang="en-US" altLang="zh-CN" sz="2400" b="1">
                <a:latin typeface="仿宋" panose="02010609060101010101" charset="-122"/>
                <a:ea typeface="仿宋" panose="02010609060101010101" charset="-122"/>
                <a:cs typeface="仿宋" panose="02010609060101010101" charset="-122"/>
              </a:rPr>
              <a:t>,</a:t>
            </a:r>
            <a:r>
              <a:rPr lang="zh-CN" altLang="en-US" sz="2400" b="1">
                <a:latin typeface="仿宋" panose="02010609060101010101" charset="-122"/>
                <a:ea typeface="仿宋" panose="02010609060101010101" charset="-122"/>
                <a:cs typeface="仿宋" panose="02010609060101010101" charset="-122"/>
              </a:rPr>
              <a:t>发展和繁荣民族文化。</a:t>
            </a:r>
            <a:r>
              <a:rPr lang="en-US" altLang="zh-CN" sz="2400" b="1">
                <a:latin typeface="仿宋" panose="02010609060101010101" charset="-122"/>
                <a:ea typeface="仿宋" panose="02010609060101010101" charset="-122"/>
                <a:cs typeface="仿宋" panose="02010609060101010101" charset="-122"/>
              </a:rPr>
              <a:t>)</a:t>
            </a:r>
            <a:endParaRPr lang="en-US" altLang="zh-CN" sz="2400" b="1">
              <a:latin typeface="仿宋" panose="02010609060101010101" charset="-122"/>
              <a:ea typeface="仿宋" panose="02010609060101010101" charset="-122"/>
              <a:cs typeface="仿宋" panose="02010609060101010101"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(4)前提和基础:国家统一领导。</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(5)</a:t>
            </a:r>
            <a:r>
              <a:rPr lang="zh-CN" altLang="en-US" sz="2800">
                <a:latin typeface="宋体" panose="02010600030101010101" pitchFamily="2" charset="-122"/>
                <a:ea typeface="宋体" panose="02010600030101010101" pitchFamily="2" charset="-122"/>
                <a:cs typeface="宋体" panose="02010600030101010101" pitchFamily="2" charset="-122"/>
              </a:rPr>
              <a:t>坚持和完善民族区域自治制度的原因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它是我国的一项基本政治制度</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既保证了国家团结统一</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又实现了各民族当家作主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符合我国国情</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在维护国家统一、领土完整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在加强民族平等团结、促进民族地区发展、增强中华民族凝聚力等方面都发挥了重要作用。</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26745" y="339090"/>
            <a:ext cx="11122660" cy="6182995"/>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(6)</a:t>
            </a:r>
            <a:r>
              <a:rPr lang="zh-CN" altLang="en-US" sz="2800">
                <a:latin typeface="宋体" panose="02010600030101010101" pitchFamily="2" charset="-122"/>
                <a:ea typeface="宋体" panose="02010600030101010101" pitchFamily="2" charset="-122"/>
                <a:cs typeface="宋体" panose="02010600030101010101" pitchFamily="2" charset="-122"/>
              </a:rPr>
              <a:t>坚持和完善民族区域自治制度的途径</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充分保证民族自治地方依法行使自治权。</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铸牢中华民族共同体意识</a:t>
            </a:r>
            <a:r>
              <a:rPr lang="en-US" altLang="zh-CN" sz="2800">
                <a:latin typeface="宋体" panose="02010600030101010101" pitchFamily="2" charset="-122"/>
                <a:ea typeface="宋体" panose="02010600030101010101" pitchFamily="2" charset="-122"/>
                <a:cs typeface="宋体" panose="02010600030101010101" pitchFamily="2" charset="-122"/>
              </a:rPr>
              <a:t>:a.</a:t>
            </a:r>
            <a:r>
              <a:rPr lang="zh-CN" altLang="en-US" sz="2800">
                <a:latin typeface="宋体" panose="02010600030101010101" pitchFamily="2" charset="-122"/>
                <a:ea typeface="宋体" panose="02010600030101010101" pitchFamily="2" charset="-122"/>
                <a:cs typeface="宋体" panose="02010600030101010101" pitchFamily="2" charset="-122"/>
              </a:rPr>
              <a:t>维护国家尊严</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妥善处理民族关系问题</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打击民族分裂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反对和回击境内外敌对势力利用民族问题进行的渗透活动</a:t>
            </a:r>
            <a:r>
              <a:rPr lang="en-US" altLang="zh-CN" sz="2800">
                <a:latin typeface="宋体" panose="02010600030101010101" pitchFamily="2" charset="-122"/>
                <a:ea typeface="宋体" panose="02010600030101010101" pitchFamily="2" charset="-122"/>
                <a:cs typeface="宋体" panose="02010600030101010101" pitchFamily="2" charset="-122"/>
              </a:rPr>
              <a:t>;b.</a:t>
            </a:r>
            <a:r>
              <a:rPr lang="zh-CN" altLang="en-US" sz="2800">
                <a:latin typeface="宋体" panose="02010600030101010101" pitchFamily="2" charset="-122"/>
                <a:ea typeface="宋体" panose="02010600030101010101" pitchFamily="2" charset="-122"/>
                <a:cs typeface="宋体" panose="02010600030101010101" pitchFamily="2" charset="-122"/>
              </a:rPr>
              <a:t>深化民族团结教育</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促进各民族交往交流交融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增进各族群众对伟大祖国、中华民族、中华文化、中国共产党、中国特色社会主义的认同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树立共同体理念</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促进各民族团结奋斗、共同繁荣发展。</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3.</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我国的宗教政策与法律</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我国全面贯彻党的宗教工作基本方针</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实行宗教信仰自由政策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依法管理宗教事务</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坚持独立自主自办的原则</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积极引导宗教与社会主义社会相适应。</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1157605" y="719455"/>
            <a:ext cx="10049510" cy="4559935"/>
          </a:xfrm>
          <a:prstGeom prst="rect">
            <a:avLst/>
          </a:prstGeom>
          <a:noFill/>
        </p:spPr>
        <p:txBody>
          <a:bodyPr wrap="square" rtlCol="0">
            <a:noAutofit/>
          </a:bodyPr>
          <a:p>
            <a:pPr indent="770255" algn="just" fontAlgn="auto">
              <a:lnSpc>
                <a:spcPct val="130000"/>
              </a:lnSpc>
              <a:spcBef>
                <a:spcPts val="0"/>
              </a:spcBef>
              <a:spcAft>
                <a:spcPts val="0"/>
              </a:spcAft>
            </a:pP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三、基层群众自治制度</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我国基层群众自治的组织形式</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我国基层群众自治的含义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人民群众在城乡基层党组织领导下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在居住地范围内</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依托基层群众性自治组织</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依法直接行使民主权利</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实行自我管理、自我教育、自我服务、自我监督的民主制度和治理模式。</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35965" y="551180"/>
            <a:ext cx="10720070" cy="6123305"/>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我国基层群众自治的组织形式</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农村基层群众性自治组织</a:t>
            </a:r>
            <a:r>
              <a:rPr lang="en-US" altLang="zh-CN" sz="2800">
                <a:latin typeface="宋体" panose="02010600030101010101" pitchFamily="2" charset="-122"/>
                <a:ea typeface="宋体" panose="02010600030101010101" pitchFamily="2" charset="-122"/>
                <a:cs typeface="宋体" panose="02010600030101010101" pitchFamily="2" charset="-122"/>
              </a:rPr>
              <a:t>:a.</a:t>
            </a:r>
            <a:r>
              <a:rPr lang="zh-CN" altLang="en-US" sz="2800">
                <a:latin typeface="宋体" panose="02010600030101010101" pitchFamily="2" charset="-122"/>
                <a:ea typeface="宋体" panose="02010600030101010101" pitchFamily="2" charset="-122"/>
                <a:cs typeface="宋体" panose="02010600030101010101" pitchFamily="2" charset="-122"/>
              </a:rPr>
              <a:t>性质</a:t>
            </a:r>
            <a:r>
              <a:rPr lang="en-US" altLang="zh-CN" sz="2800">
                <a:latin typeface="Times New Roman" panose="02020603050405020304" charset="0"/>
                <a:ea typeface="宋体" panose="02010600030101010101" pitchFamily="2" charset="-122"/>
                <a:cs typeface="Times New Roman" panose="02020603050405020304" charset="0"/>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rPr>
              <a:t>按照村民委员会组织法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村民委员会是农村基层群众性自治组织</a:t>
            </a:r>
            <a:r>
              <a:rPr lang="en-US" altLang="zh-CN" sz="2800">
                <a:latin typeface="宋体" panose="02010600030101010101" pitchFamily="2" charset="-122"/>
                <a:ea typeface="宋体" panose="02010600030101010101" pitchFamily="2" charset="-122"/>
                <a:cs typeface="宋体" panose="02010600030101010101" pitchFamily="2" charset="-122"/>
              </a:rPr>
              <a:t>;b.</a:t>
            </a:r>
            <a:r>
              <a:rPr lang="zh-CN" altLang="en-US" sz="2800">
                <a:latin typeface="宋体" panose="02010600030101010101" pitchFamily="2" charset="-122"/>
                <a:ea typeface="宋体" panose="02010600030101010101" pitchFamily="2" charset="-122"/>
                <a:cs typeface="宋体" panose="02010600030101010101" pitchFamily="2" charset="-122"/>
              </a:rPr>
              <a:t>职能</a:t>
            </a:r>
            <a:r>
              <a:rPr lang="en-US" altLang="zh-CN" sz="2800">
                <a:latin typeface="Times New Roman" panose="02020603050405020304" charset="0"/>
                <a:ea typeface="宋体" panose="02010600030101010101" pitchFamily="2" charset="-122"/>
                <a:cs typeface="Times New Roman" panose="02020603050405020304" charset="0"/>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rPr>
              <a:t>村民委员会的主要职能是办理本村的公共事务和公益事业</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调解民间纠纷</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协助维护社会治安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向人民政府反映村民的意见、要求和提出建议等</a:t>
            </a:r>
            <a:r>
              <a:rPr lang="en-US" altLang="zh-CN" sz="2800">
                <a:latin typeface="宋体" panose="02010600030101010101" pitchFamily="2" charset="-122"/>
                <a:ea typeface="宋体" panose="02010600030101010101" pitchFamily="2" charset="-122"/>
                <a:cs typeface="宋体" panose="02010600030101010101" pitchFamily="2" charset="-122"/>
              </a:rPr>
              <a:t>;c.</a:t>
            </a:r>
            <a:r>
              <a:rPr lang="zh-CN" altLang="en-US" sz="2800">
                <a:latin typeface="宋体" panose="02010600030101010101" pitchFamily="2" charset="-122"/>
                <a:ea typeface="宋体" panose="02010600030101010101" pitchFamily="2" charset="-122"/>
                <a:cs typeface="宋体" panose="02010600030101010101" pitchFamily="2" charset="-122"/>
              </a:rPr>
              <a:t>村民委员会成员的产生</a:t>
            </a:r>
            <a:r>
              <a:rPr lang="en-US" altLang="zh-CN" sz="2800">
                <a:latin typeface="Times New Roman" panose="02020603050405020304" charset="0"/>
                <a:ea typeface="宋体" panose="02010600030101010101" pitchFamily="2" charset="-122"/>
                <a:cs typeface="Times New Roman" panose="02020603050405020304" charset="0"/>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rPr>
              <a:t>由村民选举产生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向村民会议、村民代表会议负责并报告工作</a:t>
            </a:r>
            <a:r>
              <a:rPr lang="en-US" altLang="zh-CN" sz="2800">
                <a:latin typeface="宋体" panose="02010600030101010101" pitchFamily="2" charset="-122"/>
                <a:ea typeface="宋体" panose="02010600030101010101" pitchFamily="2" charset="-122"/>
                <a:cs typeface="宋体" panose="02010600030101010101" pitchFamily="2" charset="-122"/>
              </a:rPr>
              <a:t>;d.</a:t>
            </a:r>
            <a:r>
              <a:rPr lang="zh-CN" altLang="en-US" sz="2800">
                <a:latin typeface="宋体" panose="02010600030101010101" pitchFamily="2" charset="-122"/>
                <a:ea typeface="宋体" panose="02010600030101010101" pitchFamily="2" charset="-122"/>
                <a:cs typeface="宋体" panose="02010600030101010101" pitchFamily="2" charset="-122"/>
              </a:rPr>
              <a:t>自治内容</a:t>
            </a:r>
            <a:r>
              <a:rPr lang="en-US" altLang="zh-CN" sz="2800">
                <a:latin typeface="Times New Roman" panose="02020603050405020304" charset="0"/>
                <a:ea typeface="宋体" panose="02010600030101010101" pitchFamily="2" charset="-122"/>
                <a:cs typeface="Times New Roman" panose="02020603050405020304" charset="0"/>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rPr>
              <a:t>在农村基层治理实践中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制定村民自治章程或村规民约</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是村民规范自</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己和村干部的行为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运用民主的办法来管理本村的日常事务</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实现自己的事情自己办、自己的难题自己解的有效途径。</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753110"/>
            <a:ext cx="10723880" cy="4643120"/>
          </a:xfrm>
          <a:prstGeom prst="rect">
            <a:avLst/>
          </a:prstGeom>
          <a:noFill/>
        </p:spPr>
        <p:txBody>
          <a:bodyPr wrap="square" rtlCol="0">
            <a:noAutofit/>
          </a:bodyPr>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城市基层群众性自治内容</a:t>
            </a:r>
            <a:r>
              <a:rPr lang="en-US" altLang="zh-CN" sz="2800">
                <a:latin typeface="宋体" panose="02010600030101010101" pitchFamily="2" charset="-122"/>
                <a:ea typeface="宋体" panose="02010600030101010101" pitchFamily="2" charset="-122"/>
                <a:cs typeface="宋体" panose="02010600030101010101" pitchFamily="2" charset="-122"/>
              </a:rPr>
              <a:t>:a.</a:t>
            </a:r>
            <a:r>
              <a:rPr lang="zh-CN" altLang="en-US" sz="2800">
                <a:latin typeface="宋体" panose="02010600030101010101" pitchFamily="2" charset="-122"/>
                <a:ea typeface="宋体" panose="02010600030101010101" pitchFamily="2" charset="-122"/>
                <a:cs typeface="宋体" panose="02010600030101010101" pitchFamily="2" charset="-122"/>
              </a:rPr>
              <a:t>性质</a:t>
            </a:r>
            <a:r>
              <a:rPr lang="en-US" altLang="zh-CN" sz="2800">
                <a:latin typeface="Times New Roman" panose="02020603050405020304" charset="0"/>
                <a:ea typeface="宋体" panose="02010600030101010101" pitchFamily="2" charset="-122"/>
                <a:cs typeface="Times New Roman" panose="02020603050405020304" charset="0"/>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rPr>
              <a:t>按照城市居民委员会组织法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居民委员会是城市基层群众性自治组织</a:t>
            </a:r>
            <a:r>
              <a:rPr lang="en-US" altLang="zh-CN" sz="2800">
                <a:latin typeface="宋体" panose="02010600030101010101" pitchFamily="2" charset="-122"/>
                <a:ea typeface="宋体" panose="02010600030101010101" pitchFamily="2" charset="-122"/>
                <a:cs typeface="宋体" panose="02010600030101010101" pitchFamily="2" charset="-122"/>
              </a:rPr>
              <a:t>;b.</a:t>
            </a:r>
            <a:r>
              <a:rPr lang="zh-CN" altLang="en-US" sz="2800">
                <a:latin typeface="宋体" panose="02010600030101010101" pitchFamily="2" charset="-122"/>
                <a:ea typeface="宋体" panose="02010600030101010101" pitchFamily="2" charset="-122"/>
                <a:cs typeface="宋体" panose="02010600030101010101" pitchFamily="2" charset="-122"/>
              </a:rPr>
              <a:t>任务</a:t>
            </a:r>
            <a:r>
              <a:rPr lang="en-US" altLang="zh-CN" sz="2800">
                <a:latin typeface="Times New Roman" panose="02020603050405020304" charset="0"/>
                <a:ea typeface="宋体" panose="02010600030101010101" pitchFamily="2" charset="-122"/>
                <a:cs typeface="Times New Roman" panose="02020603050405020304" charset="0"/>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rPr>
              <a:t>维护居民的合法权益</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办理本居住地区居民的公共事务和公益事业</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调解民间纠纷</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协助维护社会治安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向人民政府反映居民的意见、要求和提出建议等</a:t>
            </a:r>
            <a:r>
              <a:rPr lang="en-US" altLang="zh-CN" sz="2800">
                <a:latin typeface="宋体" panose="02010600030101010101" pitchFamily="2" charset="-122"/>
                <a:ea typeface="宋体" panose="02010600030101010101" pitchFamily="2" charset="-122"/>
                <a:cs typeface="宋体" panose="02010600030101010101" pitchFamily="2" charset="-122"/>
              </a:rPr>
              <a:t>;c.</a:t>
            </a:r>
            <a:r>
              <a:rPr lang="zh-CN" altLang="en-US" sz="2800">
                <a:latin typeface="宋体" panose="02010600030101010101" pitchFamily="2" charset="-122"/>
                <a:ea typeface="宋体" panose="02010600030101010101" pitchFamily="2" charset="-122"/>
                <a:cs typeface="宋体" panose="02010600030101010101" pitchFamily="2" charset="-122"/>
              </a:rPr>
              <a:t>居民委员会成员的产生</a:t>
            </a:r>
            <a:r>
              <a:rPr lang="en-US" altLang="zh-CN" sz="2800">
                <a:latin typeface="Times New Roman" panose="02020603050405020304" charset="0"/>
                <a:ea typeface="宋体" panose="02010600030101010101" pitchFamily="2" charset="-122"/>
                <a:cs typeface="Times New Roman" panose="02020603050405020304" charset="0"/>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rPr>
              <a:t>由居民选举产生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向居民会议负责并报告工作</a:t>
            </a:r>
            <a:r>
              <a:rPr lang="en-US" altLang="zh-CN" sz="2800">
                <a:latin typeface="宋体" panose="02010600030101010101" pitchFamily="2" charset="-122"/>
                <a:ea typeface="宋体" panose="02010600030101010101" pitchFamily="2" charset="-122"/>
                <a:cs typeface="宋体" panose="02010600030101010101" pitchFamily="2" charset="-122"/>
              </a:rPr>
              <a:t>;d.</a:t>
            </a:r>
            <a:r>
              <a:rPr lang="zh-CN" altLang="en-US" sz="2800">
                <a:latin typeface="宋体" panose="02010600030101010101" pitchFamily="2" charset="-122"/>
                <a:ea typeface="宋体" panose="02010600030101010101" pitchFamily="2" charset="-122"/>
                <a:cs typeface="宋体" panose="02010600030101010101" pitchFamily="2" charset="-122"/>
              </a:rPr>
              <a:t>意义</a:t>
            </a:r>
            <a:r>
              <a:rPr lang="en-US" altLang="zh-CN" sz="2800">
                <a:latin typeface="Times New Roman" panose="02020603050405020304" charset="0"/>
                <a:ea typeface="宋体" panose="02010600030101010101" pitchFamily="2" charset="-122"/>
                <a:cs typeface="Times New Roman" panose="02020603050405020304" charset="0"/>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rPr>
              <a:t>居委会成员居民选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社区大事居民定</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日常事务居民管</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这大大调动了广大居民参与社区建设的积极性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也有效提高了居民参与政治生活的素质和能力。</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918210" y="266700"/>
            <a:ext cx="10600690" cy="5584825"/>
          </a:xfrm>
          <a:prstGeom prst="rect">
            <a:avLst/>
          </a:prstGeom>
          <a:noFill/>
        </p:spPr>
        <p:txBody>
          <a:bodyPr wrap="square" rtlCol="0">
            <a:noAutofit/>
          </a:bodyPr>
          <a:p>
            <a:pPr indent="770255" algn="ctr" fontAlgn="auto">
              <a:lnSpc>
                <a:spcPct val="130000"/>
              </a:lnSpc>
              <a:spcBef>
                <a:spcPts val="0"/>
              </a:spcBef>
              <a:spcAft>
                <a:spcPts val="0"/>
              </a:spcAft>
            </a:pPr>
            <a:endPar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rPr>
              <a:t>第</a:t>
            </a:r>
            <a:r>
              <a:rPr lang="en-US" altLang="zh-CN" sz="3200" b="1">
                <a:solidFill>
                  <a:srgbClr val="00B0F0"/>
                </a:solidFill>
                <a:latin typeface="宋体" panose="02010600030101010101" pitchFamily="2" charset="-122"/>
                <a:ea typeface="宋体" panose="02010600030101010101" pitchFamily="2" charset="-122"/>
                <a:cs typeface="宋体" panose="02010600030101010101" pitchFamily="2" charset="-122"/>
              </a:rPr>
              <a:t>—</a:t>
            </a:r>
            <a:r>
              <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rPr>
              <a:t>课</a:t>
            </a:r>
            <a:r>
              <a:rPr lang="en-US" altLang="zh-CN" sz="3200" b="1">
                <a:solidFill>
                  <a:srgbClr val="00B0F0"/>
                </a:solidFill>
                <a:latin typeface="宋体" panose="02010600030101010101" pitchFamily="2" charset="-122"/>
                <a:ea typeface="宋体" panose="02010600030101010101" pitchFamily="2" charset="-122"/>
                <a:cs typeface="宋体" panose="02010600030101010101" pitchFamily="2" charset="-122"/>
              </a:rPr>
              <a:t>  </a:t>
            </a:r>
            <a:r>
              <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rPr>
              <a:t>历史和人民的选择</a:t>
            </a:r>
            <a:endPar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一、中华人民共和国成立前各种政治力量</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近代中国的基本国情和主要矛盾</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基本国情</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半殖民地半封建社会。</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主要矛盾</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中华民族与帝国主义、人民大众与封建势力的矛盾。</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两大历史任务</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争取民族独立和人民解放</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实现国家富强和人民富裕。</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991235" y="752475"/>
            <a:ext cx="10285730" cy="4928235"/>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人民群众直接行使民主权利的生动实践</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途径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民主选举、民主协商、民主决策、民主管理、民主监督。</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基层群众自治制度的重要性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发展基层民主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保障人民群众享有更多更切实的民主权利</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是我国社会主义民主政治建设的重要内容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基层群众自治制度是我国的一项基本政治制度</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扩大基层民主是社会主义民主广泛而深刻的实践</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应该将其作为发展社会主义民主的基础性工程加以推进。</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1069975" y="1703705"/>
            <a:ext cx="10307320" cy="3473450"/>
          </a:xfrm>
          <a:prstGeom prst="rect">
            <a:avLst/>
          </a:prstGeom>
        </p:spPr>
        <p:txBody>
          <a:bodyPr wrap="square">
            <a:noAutofit/>
          </a:bodyPr>
          <a:lstStyle/>
          <a:p>
            <a:pPr algn="ctr" fontAlgn="auto">
              <a:lnSpc>
                <a:spcPct val="100000"/>
              </a:lnSpc>
              <a:spcBef>
                <a:spcPts val="0"/>
              </a:spcBef>
              <a:buClrTx/>
              <a:buSzTx/>
              <a:buFontTx/>
            </a:pPr>
            <a:r>
              <a:rPr lang="zh-CN" altLang="en-US" sz="6600" b="1">
                <a:solidFill>
                  <a:srgbClr val="00B0F0"/>
                </a:solidFill>
                <a:effectLst/>
                <a:latin typeface="黑体" panose="02010609060101010101" charset="-122"/>
                <a:ea typeface="黑体" panose="02010609060101010101" charset="-122"/>
                <a:sym typeface="微软雅黑" panose="020B0503020204020204" pitchFamily="34" charset="-122"/>
              </a:rPr>
              <a:t>第三单元</a:t>
            </a:r>
            <a:r>
              <a:rPr lang="en-US" altLang="zh-CN" sz="6600" b="1">
                <a:solidFill>
                  <a:srgbClr val="00B0F0"/>
                </a:solidFill>
                <a:effectLst/>
                <a:latin typeface="黑体" panose="02010609060101010101" charset="-122"/>
                <a:ea typeface="黑体" panose="02010609060101010101" charset="-122"/>
                <a:sym typeface="微软雅黑" panose="020B0503020204020204" pitchFamily="34" charset="-122"/>
              </a:rPr>
              <a:t>   </a:t>
            </a:r>
            <a:endParaRPr lang="en-US" altLang="zh-CN" sz="6600" b="1">
              <a:solidFill>
                <a:srgbClr val="00B0F0"/>
              </a:solidFill>
              <a:effectLst/>
              <a:latin typeface="黑体" panose="02010609060101010101" charset="-122"/>
              <a:ea typeface="黑体" panose="02010609060101010101" charset="-122"/>
              <a:sym typeface="微软雅黑" panose="020B0503020204020204" pitchFamily="34" charset="-122"/>
            </a:endParaRPr>
          </a:p>
          <a:p>
            <a:pPr algn="ctr" fontAlgn="auto">
              <a:lnSpc>
                <a:spcPct val="100000"/>
              </a:lnSpc>
              <a:spcBef>
                <a:spcPts val="0"/>
              </a:spcBef>
              <a:buClrTx/>
              <a:buSzTx/>
              <a:buFontTx/>
            </a:pPr>
            <a:r>
              <a:rPr lang="zh-CN" altLang="en-US" sz="6600" b="1">
                <a:solidFill>
                  <a:srgbClr val="00B0F0"/>
                </a:solidFill>
                <a:effectLst/>
                <a:latin typeface="黑体" panose="02010609060101010101" charset="-122"/>
                <a:ea typeface="黑体" panose="02010609060101010101" charset="-122"/>
                <a:sym typeface="微软雅黑" panose="020B0503020204020204" pitchFamily="34" charset="-122"/>
              </a:rPr>
              <a:t>全面依法治国</a:t>
            </a:r>
            <a:endParaRPr lang="zh-CN" altLang="en-US" sz="6600" b="1">
              <a:solidFill>
                <a:srgbClr val="00B0F0"/>
              </a:solidFill>
              <a:effectLst/>
              <a:latin typeface="黑体" panose="02010609060101010101" charset="-122"/>
              <a:ea typeface="黑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95020" y="662940"/>
            <a:ext cx="10740390" cy="5219065"/>
          </a:xfrm>
          <a:prstGeom prst="rect">
            <a:avLst/>
          </a:prstGeom>
          <a:noFill/>
        </p:spPr>
        <p:txBody>
          <a:bodyPr wrap="square" rtlCol="0">
            <a:noAutofit/>
          </a:bodyPr>
          <a:p>
            <a:pPr indent="770255" algn="just" fontAlgn="auto">
              <a:lnSpc>
                <a:spcPct val="130000"/>
              </a:lnSpc>
              <a:spcBef>
                <a:spcPts val="0"/>
              </a:spcBef>
              <a:spcAft>
                <a:spcPts val="0"/>
              </a:spcAft>
            </a:pPr>
            <a:r>
              <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rPr>
              <a:t>第七课</a:t>
            </a:r>
            <a:r>
              <a:rPr lang="en-US" altLang="zh-CN" sz="3200" b="1">
                <a:solidFill>
                  <a:srgbClr val="00B0F0"/>
                </a:solidFill>
                <a:latin typeface="宋体" panose="02010600030101010101" pitchFamily="2" charset="-122"/>
                <a:ea typeface="宋体" panose="02010600030101010101" pitchFamily="2" charset="-122"/>
                <a:cs typeface="宋体" panose="02010600030101010101" pitchFamily="2" charset="-122"/>
              </a:rPr>
              <a:t>  </a:t>
            </a:r>
            <a:r>
              <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rPr>
              <a:t>治国理政的基本方式</a:t>
            </a:r>
            <a:endPar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一、我国法治建设的历程</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法治的重要性</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法治是国家治理体系和治理能力的重要依托</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是国家长治久安和繁荣发展的重要保障</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是社会文明进步的重要标志</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是以理性方式解决社会矛盾的最佳途径。</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马克思主义法治理论</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法的本质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在阶级社会中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法所反映的是该社会中在经济上、政治上居于统治地位的阶级的根本利益和共同意志。</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577850" y="448945"/>
            <a:ext cx="11085830" cy="5698490"/>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法的特征</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法是维持社会秩序、调整社会关系的一种社会规范</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法是由国家制定或认可的社会规范</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③</a:t>
            </a:r>
            <a:r>
              <a:rPr lang="zh-CN" altLang="en-US" sz="2800">
                <a:latin typeface="宋体" panose="02010600030101010101" pitchFamily="2" charset="-122"/>
                <a:ea typeface="宋体" panose="02010600030101010101" pitchFamily="2" charset="-122"/>
                <a:cs typeface="宋体" panose="02010600030101010101" pitchFamily="2" charset="-122"/>
              </a:rPr>
              <a:t>法是由国家强制力保证实施的具有普遍约束力的社会规范</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④</a:t>
            </a:r>
            <a:r>
              <a:rPr lang="zh-CN" altLang="en-US" sz="2800">
                <a:latin typeface="宋体" panose="02010600030101010101" pitchFamily="2" charset="-122"/>
                <a:ea typeface="宋体" panose="02010600030101010101" pitchFamily="2" charset="-122"/>
                <a:cs typeface="宋体" panose="02010600030101010101" pitchFamily="2" charset="-122"/>
              </a:rPr>
              <a:t>法在国家治理中既具有政治职能</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又具有社会职能。</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我国当代的法的性质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我国社会主义法是工人阶级领导的广大人民群众的根本利益和共同意志的体现。</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3.</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新中国法治建设的成就</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形成了以宪法为核心的中国特色社会主义法律体系</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依法行政和公正司法水平不断提高</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人权的法治保障取得巨大成就</a:t>
            </a: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在习近平法治思想的指引下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中国特色社会主义法治事业蓬勃发展。</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267970" y="340360"/>
            <a:ext cx="11656060" cy="6171565"/>
          </a:xfrm>
          <a:prstGeom prst="rect">
            <a:avLst/>
          </a:prstGeom>
          <a:noFill/>
        </p:spPr>
        <p:txBody>
          <a:bodyPr wrap="square" rtlCol="0">
            <a:noAutofit/>
          </a:bodyPr>
          <a:p>
            <a:pPr indent="770255" algn="just" fontAlgn="auto">
              <a:lnSpc>
                <a:spcPct val="130000"/>
              </a:lnSpc>
              <a:spcBef>
                <a:spcPts val="0"/>
              </a:spcBef>
              <a:spcAft>
                <a:spcPts val="0"/>
              </a:spcAft>
            </a:pP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二、全面推进依法治国的总目标与原则</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全面推进依法治国的总目标</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原因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法律是治国之重器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法治是国家治理体系和治理能力的重要依托</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要推动我国经济社会持续健康发展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不断开拓中国特色社会主义事业更加广阔的发展前景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必须全面推进社会主义法治国家建设</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③</a:t>
            </a:r>
            <a:r>
              <a:rPr lang="zh-CN" altLang="en-US" sz="2800">
                <a:latin typeface="宋体" panose="02010600030101010101" pitchFamily="2" charset="-122"/>
                <a:ea typeface="宋体" panose="02010600030101010101" pitchFamily="2" charset="-122"/>
                <a:cs typeface="宋体" panose="02010600030101010101" pitchFamily="2" charset="-122"/>
              </a:rPr>
              <a:t>依法治国是国家治理的一场深刻革命</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关系党执政兴国</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关系人民幸福安康</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关系党和国家长治久安。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总目标</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建设中国特色社会主义法治体系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建设社会主义法治国家。</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全面推进依法治国的原则</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坚持中国共产党的领导</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坚持人民主体地位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坚持法律面前人人平等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坚持依法治国和以德治国相结合</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坚持从中国实际出发。</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46455" y="559435"/>
            <a:ext cx="10672445" cy="5357495"/>
          </a:xfrm>
          <a:prstGeom prst="rect">
            <a:avLst/>
          </a:prstGeom>
          <a:noFill/>
        </p:spPr>
        <p:txBody>
          <a:bodyPr wrap="square" rtlCol="0">
            <a:noAutofit/>
          </a:bodyPr>
          <a:p>
            <a:pPr indent="770255" algn="just" fontAlgn="auto">
              <a:lnSpc>
                <a:spcPct val="130000"/>
              </a:lnSpc>
              <a:spcBef>
                <a:spcPts val="0"/>
              </a:spcBef>
              <a:spcAft>
                <a:spcPts val="0"/>
              </a:spcAft>
            </a:pPr>
            <a:r>
              <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rPr>
              <a:t>第八课</a:t>
            </a:r>
            <a:r>
              <a:rPr lang="en-US" altLang="zh-CN" sz="3200" b="1">
                <a:solidFill>
                  <a:srgbClr val="00B0F0"/>
                </a:solidFill>
                <a:latin typeface="宋体" panose="02010600030101010101" pitchFamily="2" charset="-122"/>
                <a:ea typeface="宋体" panose="02010600030101010101" pitchFamily="2" charset="-122"/>
                <a:cs typeface="宋体" panose="02010600030101010101" pitchFamily="2" charset="-122"/>
              </a:rPr>
              <a:t>  </a:t>
            </a:r>
            <a:r>
              <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rPr>
              <a:t>法治中国建设</a:t>
            </a:r>
            <a:endPar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一、法治国家</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内涵</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法治国家就是实行依法治国、依宪治国、依法执政、依宪执政的国家。在现代社会</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法治国家意味着国家权力依法行使</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国家各项工作依法开展。</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具体表现</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坚持宪法法律至上</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坚持良法之治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尊重和保障公民权利</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规范国家权力的运行。</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28675" y="593725"/>
            <a:ext cx="10534650" cy="5203825"/>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3.</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如何建设法治国家</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法治成为治国理政的基本方式</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推进宪法实施</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建立完备的法律体系</a:t>
            </a: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完善法律实施机制</a:t>
            </a:r>
            <a:r>
              <a:rPr lang="en-US" altLang="zh-CN" sz="2800">
                <a:latin typeface="宋体" panose="02010600030101010101" pitchFamily="2" charset="-122"/>
                <a:ea typeface="宋体" panose="02010600030101010101" pitchFamily="2" charset="-122"/>
                <a:cs typeface="宋体" panose="02010600030101010101" pitchFamily="2" charset="-122"/>
              </a:rPr>
              <a:t>;(5)</a:t>
            </a:r>
            <a:r>
              <a:rPr lang="zh-CN" altLang="en-US" sz="2800">
                <a:latin typeface="宋体" panose="02010600030101010101" pitchFamily="2" charset="-122"/>
                <a:ea typeface="宋体" panose="02010600030101010101" pitchFamily="2" charset="-122"/>
                <a:cs typeface="宋体" panose="02010600030101010101" pitchFamily="2" charset="-122"/>
              </a:rPr>
              <a:t>坚持依法治国、依法执政、依法行政共同推进</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坚持法治国家、法治政府、法治社会一体建设。</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4.</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建设法治国家的重大意义</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能够有效规范权力运行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保障公民合法权益</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能够推动实现国家治理现代化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实现长治久安。</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88340" y="0"/>
            <a:ext cx="10975340" cy="6666230"/>
          </a:xfrm>
          <a:prstGeom prst="rect">
            <a:avLst/>
          </a:prstGeom>
          <a:noFill/>
        </p:spPr>
        <p:txBody>
          <a:bodyPr wrap="square" rtlCol="0">
            <a:noAutofit/>
          </a:bodyPr>
          <a:p>
            <a:pPr indent="770255" algn="just" fontAlgn="auto">
              <a:lnSpc>
                <a:spcPct val="130000"/>
              </a:lnSpc>
              <a:spcBef>
                <a:spcPts val="0"/>
              </a:spcBef>
              <a:spcAft>
                <a:spcPts val="0"/>
              </a:spcAft>
            </a:pP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二、法治政府</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内涵</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法治政府是指职能科学、权责法定、执法严明、公开公正、智能高效、廉洁诚信、人民满意的政府。</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建设法治政府</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要求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把政府工作全面纳入法治轨道</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让政府用法治思维和法治方式履行职责</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确保行政权在法治框架内运行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各级政府及其工作人员要坚持有法必依、执法必严、违法必究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严格规范公正文明执法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规范执法自由裁量权</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加大关系群众切身利益的重点领域执法力度。</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意义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能够督促政府更好地行使权力</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积极履行职责</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提高行政服务水平</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实现善政</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能够更好地促进政府和公民、社会组织的沟通</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形成互信互助的新型关系。</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27075" y="753110"/>
            <a:ext cx="10737215" cy="4983480"/>
          </a:xfrm>
          <a:prstGeom prst="rect">
            <a:avLst/>
          </a:prstGeom>
          <a:noFill/>
        </p:spPr>
        <p:txBody>
          <a:bodyPr wrap="square" rtlCol="0">
            <a:noAutofit/>
          </a:bodyPr>
          <a:p>
            <a:pPr indent="770255" algn="just" fontAlgn="auto">
              <a:lnSpc>
                <a:spcPct val="130000"/>
              </a:lnSpc>
              <a:spcBef>
                <a:spcPts val="0"/>
              </a:spcBef>
              <a:spcAft>
                <a:spcPts val="0"/>
              </a:spcAft>
            </a:pP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三、法治社会</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内涵</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法治社会是指法律得到公认和普遍遵从、社会治理依法开展、公共生活和谐有序的社会。</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具体表现</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全社会对法治普遍信仰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实施法治成为全社会的一致追求</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宪法和法律得到有效实施和普遍遵守</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社会各个领域依法运行</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社会纠纷依法得到解决</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公平正义得到切实维护和实现。</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22630" y="753110"/>
            <a:ext cx="10746740" cy="5304790"/>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3.</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建设法治社会的要求</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深入开展法治宣传教育</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推动全社会树立法治意识</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提高社会治理法治化水平</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建设完备的法律服务体系</a:t>
            </a: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健全社会矛盾纠纷预防化解机制。</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4.</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建设法治社会的意义</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能够更好地形成全社会学法、信法、用法的氛围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增进社会共识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维护社会秩序</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能够更好地协调各方利益关系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有效化解社会矛盾</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实现社会和谐。</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1000125"/>
            <a:ext cx="10646410" cy="4615180"/>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中国共产党执政</a:t>
            </a: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是历史的必然</a:t>
            </a: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也是人民的选择</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近代中国工人阶级的特点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有利于组织成为阶级力量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具有革命性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具有先进性。</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中国共产党成立之前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所进行的斗争存在两个根本性弱点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没有认清革命的目的和对象</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不能团结真正的朋友以打击真正的敌人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没有广泛发动人民群众特别是工农群众</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未能形成有组织的、持久的群众运动。</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413385" y="436245"/>
            <a:ext cx="11364595" cy="5692140"/>
          </a:xfrm>
          <a:prstGeom prst="rect">
            <a:avLst/>
          </a:prstGeom>
          <a:noFill/>
        </p:spPr>
        <p:txBody>
          <a:bodyPr wrap="square" rtlCol="0">
            <a:noAutofit/>
          </a:bodyPr>
          <a:p>
            <a:pPr indent="770255" algn="just" fontAlgn="auto">
              <a:lnSpc>
                <a:spcPct val="130000"/>
              </a:lnSpc>
              <a:spcBef>
                <a:spcPts val="0"/>
              </a:spcBef>
              <a:spcAft>
                <a:spcPts val="0"/>
              </a:spcAft>
            </a:pPr>
            <a:r>
              <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rPr>
              <a:t>第九课</a:t>
            </a:r>
            <a:r>
              <a:rPr lang="en-US" altLang="zh-CN" sz="3200" b="1">
                <a:solidFill>
                  <a:srgbClr val="00B0F0"/>
                </a:solidFill>
                <a:latin typeface="宋体" panose="02010600030101010101" pitchFamily="2" charset="-122"/>
                <a:ea typeface="宋体" panose="02010600030101010101" pitchFamily="2" charset="-122"/>
                <a:cs typeface="宋体" panose="02010600030101010101" pitchFamily="2" charset="-122"/>
              </a:rPr>
              <a:t>  </a:t>
            </a:r>
            <a:r>
              <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rPr>
              <a:t>全面推进依法治国的基本要求</a:t>
            </a:r>
            <a:endPar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一、科学立法</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内涵</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尊重和体现社会发展的客观规律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不断提高法律的质量。</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要求</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符合我国的政治制度和历史传统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与新时代中国特色社会主义伟大进程相适应</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制定出适合中国的良法</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符合国情和实际</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必须遵循法律体系的内在逻辑和立法工作规律。</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3.</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推进措施</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要依法立法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要充分发扬民主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要合理设定权利与义务、权力与责任。</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336550" y="188595"/>
            <a:ext cx="11518900" cy="6333490"/>
          </a:xfrm>
          <a:prstGeom prst="rect">
            <a:avLst/>
          </a:prstGeom>
          <a:noFill/>
        </p:spPr>
        <p:txBody>
          <a:bodyPr wrap="square" rtlCol="0">
            <a:noAutofit/>
          </a:bodyPr>
          <a:p>
            <a:pPr indent="770255" algn="just" fontAlgn="auto">
              <a:lnSpc>
                <a:spcPct val="130000"/>
              </a:lnSpc>
              <a:spcBef>
                <a:spcPts val="0"/>
              </a:spcBef>
              <a:spcAft>
                <a:spcPts val="0"/>
              </a:spcAft>
            </a:pP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二、严格执法</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内涵</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严格执法是指执法机关在执法过程中严格依法办事。</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主体</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在法律实施体系中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行政机关是执法的最重要主体。行政机关要带头严格执法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依法全面履行职能。</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3.</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意义</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有助于捍卫法律的权威和尊严</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有助于实现社会公平正义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有助于推进建设法治政府。</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4.</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推进措施</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全面履行政府职能要求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坚持规范执法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坚持公正执法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坚持文明执法。</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395605" y="0"/>
            <a:ext cx="11469370" cy="6649085"/>
          </a:xfrm>
          <a:prstGeom prst="rect">
            <a:avLst/>
          </a:prstGeom>
          <a:noFill/>
        </p:spPr>
        <p:txBody>
          <a:bodyPr wrap="square" rtlCol="0">
            <a:noAutofit/>
          </a:bodyPr>
          <a:p>
            <a:pPr indent="770255" algn="just" fontAlgn="auto">
              <a:lnSpc>
                <a:spcPct val="130000"/>
              </a:lnSpc>
              <a:spcBef>
                <a:spcPts val="0"/>
              </a:spcBef>
              <a:spcAft>
                <a:spcPts val="0"/>
              </a:spcAft>
            </a:pP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三、公正司法</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内涵</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公正司法就是要在司法活动的过程和结果中坚持和体现公平正义。具体就法院的审判而言</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公正司法既要求法院的审判过程做到平等和正当</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也要求法院的审判结果体现公平和正义。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内容</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司法的程序要公正</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司法的结果要公正。</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3.</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推进措施</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必须确保审判权和检察权依法独立行使</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必须坚持以事实为依据、以法律为准绳</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做到事实认定符合客观真相、办案结果公正、办案程序公正</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必须坚持人民司法为人民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依靠人民推进公正司法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通过公正司法维护人民权益</a:t>
            </a: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必须加强人权司法保障。</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481965" y="338455"/>
            <a:ext cx="11228070" cy="6096635"/>
          </a:xfrm>
          <a:prstGeom prst="rect">
            <a:avLst/>
          </a:prstGeom>
          <a:noFill/>
        </p:spPr>
        <p:txBody>
          <a:bodyPr wrap="square" rtlCol="0">
            <a:noAutofit/>
          </a:bodyPr>
          <a:p>
            <a:pPr indent="770255" algn="just" fontAlgn="auto">
              <a:lnSpc>
                <a:spcPct val="130000"/>
              </a:lnSpc>
              <a:spcBef>
                <a:spcPts val="0"/>
              </a:spcBef>
              <a:spcAft>
                <a:spcPts val="0"/>
              </a:spcAft>
            </a:pP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四、全民守法</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内涵</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全民守法是指所有社会成员普遍尊重和信仰法律、依法行使权利和履行义务的状态。</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推动全民守法的原因</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建设法治中国</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必须推动全民守法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增强全社会厉行法治的积极性和主动性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形成守法光荣、违法可耻的社会氛围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使全体人民都成为社会主义法治的忠实崇尚者、自觉遵守者、坚定捍卫者。</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3.</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要求</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依法行使权利</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依法履行义务</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依法维护自己的正当权益。</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82625" y="719455"/>
            <a:ext cx="10836275" cy="4559935"/>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4.</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推进措施</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要着力增强全民法治观念</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坚持把全民普法和守法作为依法治国的长期基础性工作</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要调动人民群众投身依法治国实践的积极性和主动性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使尊法学法守法用法成为全体人民的共同追求和自觉行动</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要不断加强公民道德建设</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弘扬中华优秀传统文化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增强法治的道德底蕴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强化规则意识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倡导契约精神</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弘扬公序良俗</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引导人们自觉履行法定义务、社会责任、家庭责任。</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803253" y="43234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410373" y="568330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545465" y="836295"/>
            <a:ext cx="11101070" cy="521970"/>
          </a:xfrm>
          <a:prstGeom prst="rect">
            <a:avLst/>
          </a:prstGeom>
          <a:noFill/>
        </p:spPr>
        <p:txBody>
          <a:bodyPr wrap="square" rtlCol="0">
            <a:spAutoFit/>
          </a:bodyPr>
          <a:p>
            <a:pPr algn="ctr"/>
            <a:r>
              <a:rPr lang="en-US" altLang="zh-CN" sz="2800">
                <a:latin typeface="黑体" panose="02010609060101010101" charset="-122"/>
                <a:ea typeface="黑体" panose="02010609060101010101" charset="-122"/>
                <a:cs typeface="黑体" panose="02010609060101010101" charset="-122"/>
              </a:rPr>
              <a:t>2026 </a:t>
            </a:r>
            <a:r>
              <a:rPr lang="zh-CN" altLang="en-US" sz="2800">
                <a:latin typeface="黑体" panose="02010609060101010101" charset="-122"/>
                <a:ea typeface="黑体" panose="02010609060101010101" charset="-122"/>
                <a:cs typeface="黑体" panose="02010609060101010101" charset="-122"/>
              </a:rPr>
              <a:t>学考金典</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广西普通高中学业水平考试训练指导</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思想政治课件</a:t>
            </a:r>
            <a:endParaRPr lang="zh-CN" altLang="en-US" sz="2800">
              <a:latin typeface="黑体" panose="02010609060101010101" charset="-122"/>
              <a:ea typeface="黑体" panose="02010609060101010101" charset="-122"/>
              <a:cs typeface="黑体" panose="02010609060101010101" charset="-122"/>
            </a:endParaRPr>
          </a:p>
        </p:txBody>
      </p:sp>
      <p:pic>
        <p:nvPicPr>
          <p:cNvPr id="30" name="图片 29" descr="阴影"/>
          <p:cNvPicPr>
            <a:picLocks noChangeAspect="1"/>
          </p:cNvPicPr>
          <p:nvPr/>
        </p:nvPicPr>
        <p:blipFill>
          <a:blip r:embed="rId1"/>
          <a:stretch>
            <a:fillRect/>
          </a:stretch>
        </p:blipFill>
        <p:spPr>
          <a:xfrm>
            <a:off x="2466340" y="2287270"/>
            <a:ext cx="7280910" cy="3395980"/>
          </a:xfrm>
          <a:prstGeom prst="rect">
            <a:avLst/>
          </a:prstGeom>
        </p:spPr>
      </p:pic>
      <p:sp>
        <p:nvSpPr>
          <p:cNvPr id="9" name="矩形 8"/>
          <p:cNvSpPr/>
          <p:nvPr/>
        </p:nvSpPr>
        <p:spPr>
          <a:xfrm>
            <a:off x="3045460" y="2883535"/>
            <a:ext cx="6190615" cy="1568450"/>
          </a:xfrm>
          <a:prstGeom prst="rect">
            <a:avLst/>
          </a:prstGeom>
        </p:spPr>
        <p:txBody>
          <a:bodyPr wrap="square">
            <a:spAutoFit/>
          </a:bodyPr>
          <a:lstStyle/>
          <a:p>
            <a:pPr algn="dist"/>
            <a:r>
              <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rPr>
              <a:t>本课结束</a:t>
            </a:r>
            <a:endPar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5"/>
          <p:cNvSpPr/>
          <p:nvPr/>
        </p:nvSpPr>
        <p:spPr>
          <a:xfrm>
            <a:off x="1484630" y="1183005"/>
            <a:ext cx="9378950" cy="4817745"/>
          </a:xfrm>
          <a:custGeom>
            <a:avLst/>
            <a:gdLst>
              <a:gd name="connsiteX0" fmla="*/ 0 w 11753845"/>
              <a:gd name="connsiteY0" fmla="*/ 0 h 6381750"/>
              <a:gd name="connsiteX1" fmla="*/ 11753845 w 11753845"/>
              <a:gd name="connsiteY1" fmla="*/ 0 h 6381750"/>
              <a:gd name="connsiteX2" fmla="*/ 11753845 w 11753845"/>
              <a:gd name="connsiteY2" fmla="*/ 6381750 h 6381750"/>
              <a:gd name="connsiteX3" fmla="*/ 0 w 11753845"/>
              <a:gd name="connsiteY3" fmla="*/ 6381750 h 6381750"/>
              <a:gd name="connsiteX4" fmla="*/ 0 w 11753845"/>
              <a:gd name="connsiteY4" fmla="*/ 0 h 638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53845" h="6381750" fill="none" extrusionOk="0">
                <a:moveTo>
                  <a:pt x="0" y="0"/>
                </a:moveTo>
                <a:cubicBezTo>
                  <a:pt x="3183110" y="-104054"/>
                  <a:pt x="8258642" y="-119396"/>
                  <a:pt x="11753845" y="0"/>
                </a:cubicBezTo>
                <a:cubicBezTo>
                  <a:pt x="11725960" y="2662940"/>
                  <a:pt x="11587146" y="3497919"/>
                  <a:pt x="11753845" y="6381750"/>
                </a:cubicBezTo>
                <a:cubicBezTo>
                  <a:pt x="10179394" y="6524103"/>
                  <a:pt x="5192149" y="6412549"/>
                  <a:pt x="0" y="6381750"/>
                </a:cubicBezTo>
                <a:cubicBezTo>
                  <a:pt x="-79383" y="4311867"/>
                  <a:pt x="134796" y="2744656"/>
                  <a:pt x="0" y="0"/>
                </a:cubicBezTo>
                <a:close/>
              </a:path>
              <a:path w="11753845" h="6381750" stroke="0" extrusionOk="0">
                <a:moveTo>
                  <a:pt x="0" y="0"/>
                </a:moveTo>
                <a:cubicBezTo>
                  <a:pt x="2957728" y="132734"/>
                  <a:pt x="7515203" y="-84803"/>
                  <a:pt x="11753845" y="0"/>
                </a:cubicBezTo>
                <a:cubicBezTo>
                  <a:pt x="11585469" y="1605334"/>
                  <a:pt x="11788918" y="5258562"/>
                  <a:pt x="11753845" y="6381750"/>
                </a:cubicBezTo>
                <a:cubicBezTo>
                  <a:pt x="10174487" y="6442052"/>
                  <a:pt x="2921945" y="6236068"/>
                  <a:pt x="0" y="6381750"/>
                </a:cubicBezTo>
                <a:cubicBezTo>
                  <a:pt x="-80667" y="3260684"/>
                  <a:pt x="-56701" y="3069181"/>
                  <a:pt x="0" y="0"/>
                </a:cubicBezTo>
                <a:close/>
              </a:path>
            </a:pathLst>
          </a:custGeom>
          <a:solidFill>
            <a:srgbClr val="F4C57A"/>
          </a:solidFill>
          <a:ln w="28575">
            <a:solidFill>
              <a:srgbClr val="8878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4C57A"/>
              </a:solidFill>
            </a:endParaRPr>
          </a:p>
        </p:txBody>
      </p:sp>
      <p:sp>
        <p:nvSpPr>
          <p:cNvPr id="3" name="文本框 2"/>
          <p:cNvSpPr txBox="1"/>
          <p:nvPr/>
        </p:nvSpPr>
        <p:spPr>
          <a:xfrm>
            <a:off x="5048250" y="1583055"/>
            <a:ext cx="2126615" cy="645160"/>
          </a:xfrm>
          <a:prstGeom prst="rect">
            <a:avLst/>
          </a:prstGeom>
          <a:noFill/>
        </p:spPr>
        <p:txBody>
          <a:bodyPr wrap="square" rtlCol="0">
            <a:spAutoFit/>
          </a:bodyPr>
          <a:p>
            <a:pPr algn="l"/>
            <a:r>
              <a:rPr lang="zh-CN" altLang="en-US" sz="3600" b="1">
                <a:sym typeface="+mn-ea"/>
              </a:rPr>
              <a:t>版权声明</a:t>
            </a:r>
            <a:endParaRPr lang="zh-CN" altLang="en-US" sz="3600" b="1">
              <a:solidFill>
                <a:srgbClr val="0091DC"/>
              </a:solidFill>
              <a:sym typeface="+mn-ea"/>
            </a:endParaRPr>
          </a:p>
        </p:txBody>
      </p:sp>
      <p:pic>
        <p:nvPicPr>
          <p:cNvPr id="36" name="图片 35"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r="37631" b="54817"/>
          <a:stretch>
            <a:fillRect/>
          </a:stretch>
        </p:blipFill>
        <p:spPr>
          <a:xfrm rot="20311036">
            <a:off x="708660" y="118110"/>
            <a:ext cx="2614295" cy="2038350"/>
          </a:xfrm>
          <a:custGeom>
            <a:avLst/>
            <a:gdLst>
              <a:gd name="connsiteX0" fmla="*/ 197951 w 2213875"/>
              <a:gd name="connsiteY0" fmla="*/ 0 h 1603841"/>
              <a:gd name="connsiteX1" fmla="*/ 2213875 w 2213875"/>
              <a:gd name="connsiteY1" fmla="*/ 352860 h 1603841"/>
              <a:gd name="connsiteX2" fmla="*/ 1994909 w 2213875"/>
              <a:gd name="connsiteY2" fmla="*/ 1603841 h 1603841"/>
              <a:gd name="connsiteX3" fmla="*/ 0 w 2213875"/>
              <a:gd name="connsiteY3" fmla="*/ 1254660 h 1603841"/>
              <a:gd name="connsiteX4" fmla="*/ 0 w 2213875"/>
              <a:gd name="connsiteY4" fmla="*/ 0 h 1603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3875" h="1603841">
                <a:moveTo>
                  <a:pt x="197951" y="0"/>
                </a:moveTo>
                <a:lnTo>
                  <a:pt x="2213875" y="352860"/>
                </a:lnTo>
                <a:lnTo>
                  <a:pt x="1994909" y="1603841"/>
                </a:lnTo>
                <a:lnTo>
                  <a:pt x="0" y="1254660"/>
                </a:lnTo>
                <a:lnTo>
                  <a:pt x="0" y="0"/>
                </a:lnTo>
                <a:close/>
              </a:path>
            </a:pathLst>
          </a:custGeom>
        </p:spPr>
      </p:pic>
      <p:pic>
        <p:nvPicPr>
          <p:cNvPr id="38" name="图片 37"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l="22218" t="45795"/>
          <a:stretch>
            <a:fillRect/>
          </a:stretch>
        </p:blipFill>
        <p:spPr>
          <a:xfrm rot="273568">
            <a:off x="8487158" y="4904369"/>
            <a:ext cx="3161167" cy="2202946"/>
          </a:xfrm>
          <a:custGeom>
            <a:avLst/>
            <a:gdLst>
              <a:gd name="connsiteX0" fmla="*/ 0 w 2761006"/>
              <a:gd name="connsiteY0" fmla="*/ 467642 h 1924083"/>
              <a:gd name="connsiteX1" fmla="*/ 2761006 w 2761006"/>
              <a:gd name="connsiteY1" fmla="*/ 0 h 1924083"/>
              <a:gd name="connsiteX2" fmla="*/ 2761006 w 2761006"/>
              <a:gd name="connsiteY2" fmla="*/ 1700275 h 1924083"/>
              <a:gd name="connsiteX3" fmla="*/ 1439627 w 2761006"/>
              <a:gd name="connsiteY3" fmla="*/ 1924083 h 1924083"/>
              <a:gd name="connsiteX4" fmla="*/ 246683 w 2761006"/>
              <a:gd name="connsiteY4" fmla="*/ 1924083 h 1924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1006" h="1924083">
                <a:moveTo>
                  <a:pt x="0" y="467642"/>
                </a:moveTo>
                <a:lnTo>
                  <a:pt x="2761006" y="0"/>
                </a:lnTo>
                <a:lnTo>
                  <a:pt x="2761006" y="1700275"/>
                </a:lnTo>
                <a:lnTo>
                  <a:pt x="1439627" y="1924083"/>
                </a:lnTo>
                <a:lnTo>
                  <a:pt x="246683" y="1924083"/>
                </a:lnTo>
                <a:close/>
              </a:path>
            </a:pathLst>
          </a:custGeom>
        </p:spPr>
      </p:pic>
      <p:sp>
        <p:nvSpPr>
          <p:cNvPr id="41" name="文本框 40"/>
          <p:cNvSpPr txBox="1"/>
          <p:nvPr/>
        </p:nvSpPr>
        <p:spPr>
          <a:xfrm>
            <a:off x="1834515" y="2503170"/>
            <a:ext cx="8552815" cy="2993390"/>
          </a:xfrm>
          <a:prstGeom prst="rect">
            <a:avLst/>
          </a:prstGeom>
          <a:noFill/>
        </p:spPr>
        <p:txBody>
          <a:bodyPr wrap="square" rtlCol="0">
            <a:noAutofit/>
          </a:bodyPr>
          <a:p>
            <a:pPr algn="just">
              <a:lnSpc>
                <a:spcPct val="1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本课件仅限于教师教学使用，课件的所有权和著作权归广西接班人教育科技有限公司所有。</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0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任何单位或者个人未</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经书面许可，不得出于商业性目的复制、转载、摘编、改编或以其他方式使用产品封面设计、版式设计、内文内容、商业标识等。任何人不得以非法形式销售或者传播，违者必究。</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endParaRPr lang="zh-CN" altLang="en-US" sz="2800" b="1"/>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60730" y="1031875"/>
            <a:ext cx="10758170" cy="4143375"/>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中国共产党一经成立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就把实现共产主义作为党的最高理想和最终目标</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以为中国人民谋幸福、为中华民族谋复兴为初心和使命。中国共产党深刻认识到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实现中华民族伟大复兴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必须推翻帝国主义、封建主义、官僚资本主义三座大山</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实现民族独立、人民解放。</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中国共产党领导新民主主义革命取得伟大胜利。</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(5)</a:t>
            </a:r>
            <a:r>
              <a:rPr lang="zh-CN" altLang="en-US" sz="2800">
                <a:latin typeface="宋体" panose="02010600030101010101" pitchFamily="2" charset="-122"/>
                <a:ea typeface="宋体" panose="02010600030101010101" pitchFamily="2" charset="-122"/>
                <a:cs typeface="宋体" panose="02010600030101010101" pitchFamily="2" charset="-122"/>
              </a:rPr>
              <a:t>结论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没有共产党就没有新中国</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共产党执政是历史的必然、人民的选择。</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526415" y="523875"/>
            <a:ext cx="11137265" cy="5677535"/>
          </a:xfrm>
          <a:prstGeom prst="rect">
            <a:avLst/>
          </a:prstGeom>
          <a:noFill/>
        </p:spPr>
        <p:txBody>
          <a:bodyPr wrap="square" rtlCol="0">
            <a:noAutofit/>
          </a:bodyPr>
          <a:p>
            <a:pPr indent="770255" algn="just" fontAlgn="auto">
              <a:lnSpc>
                <a:spcPct val="130000"/>
              </a:lnSpc>
              <a:spcBef>
                <a:spcPts val="0"/>
              </a:spcBef>
              <a:spcAft>
                <a:spcPts val="0"/>
              </a:spcAft>
            </a:pP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二、中国共产党领导人民站起来、富起来、强起来</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建立新中国</a:t>
            </a: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中国人民站起来</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中华人民共和国的成立为实现由新民主主义向社会主义的过渡</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并在社会主义道路上实现中华民族的伟大复兴创造了政治前提。</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实行改革开放</a:t>
            </a: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走向民富国强</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改革开放是决定当代中国命运的关键抉择。</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改革开放的目的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进一步解放和发展社会生产力</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实现社会主义现代化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使中国人民富起来、强起来</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实现中华民族伟大复兴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推动社会主义制度的自我完善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建设和发展中国特色社会主义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③</a:t>
            </a:r>
            <a:r>
              <a:rPr lang="zh-CN" altLang="en-US" sz="2800">
                <a:latin typeface="宋体" panose="02010600030101010101" pitchFamily="2" charset="-122"/>
                <a:ea typeface="宋体" panose="02010600030101010101" pitchFamily="2" charset="-122"/>
                <a:cs typeface="宋体" panose="02010600030101010101" pitchFamily="2" charset="-122"/>
              </a:rPr>
              <a:t>加强和改进党的建设</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保持和发展党的先进性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确保党始终走在时代前列。</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1023620" y="753110"/>
            <a:ext cx="10401935" cy="4596130"/>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3.</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进入新时代</a:t>
            </a: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踏上新征程</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中国特色社会主义进入新时代</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意味着中华民族迎来了从站起来、富起来到强起来的伟大飞跃</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迎来了中华民族伟大复兴的光明前景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在中华人民共和国发展史和中华民族发展史上具有重大意义。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中国特色社会主义进入新时代</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意味着科学社会主义在</a:t>
            </a:r>
            <a:r>
              <a:rPr lang="en-US" altLang="zh-CN" sz="2800">
                <a:latin typeface="宋体" panose="02010600030101010101" pitchFamily="2" charset="-122"/>
                <a:ea typeface="宋体" panose="02010600030101010101" pitchFamily="2" charset="-122"/>
                <a:cs typeface="宋体" panose="02010600030101010101" pitchFamily="2" charset="-122"/>
              </a:rPr>
              <a:t>21</a:t>
            </a:r>
            <a:r>
              <a:rPr lang="zh-CN" altLang="en-US" sz="2800">
                <a:latin typeface="宋体" panose="02010600030101010101" pitchFamily="2" charset="-122"/>
                <a:ea typeface="宋体" panose="02010600030101010101" pitchFamily="2" charset="-122"/>
                <a:cs typeface="宋体" panose="02010600030101010101" pitchFamily="2" charset="-122"/>
              </a:rPr>
              <a:t>世纪的中国焕发出强大生机活力</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在世界上高举起了中国特色社会主义伟大旗帜</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在世界社会主义发展史上具有重大意义。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tags/tag1.xml><?xml version="1.0" encoding="utf-8"?>
<p:tagLst xmlns:p="http://schemas.openxmlformats.org/presentationml/2006/main">
  <p:tag name="KSO_WM_BEAUTIFY_FLAG" val="#fgm#"/>
  <p:tag name="KSO_WM_FIGMA_FLAG" val="#fgm#"/>
  <p:tag name="KSO_WM_UNIT_INDEX" val="1"/>
  <p:tag name="KSO_WM_UNIT_TYPE" val="a"/>
  <p:tag name="KSO_WM_LAYOUT_CHECK_HASH" val="ec5125cdc921eb88b0df3e391cdaccc7e81bf0d6"/>
  <p:tag name="KSO_WM_NEWLAYOUT_ID" val="10"/>
</p:tagLst>
</file>

<file path=ppt/tags/tag2.xml><?xml version="1.0" encoding="utf-8"?>
<p:tagLst xmlns:p="http://schemas.openxmlformats.org/presentationml/2006/main">
  <p:tag name="KSO_WM_BEAUTIFY_FLAG" val="#fgm#"/>
  <p:tag name="KSO_WM_DIAGRAM_GROUP_CODE" val="1"/>
  <p:tag name="KSO_WM_FIGMA_FLAG" val="#fgm#"/>
  <p:tag name="KSO_WM_UNIT_INDEX" val="1"/>
  <p:tag name="KSO_WM_UNIT_TYPE" val="f"/>
</p:tagLst>
</file>

<file path=ppt/tags/tag3.xml><?xml version="1.0" encoding="utf-8"?>
<p:tagLst xmlns:p="http://schemas.openxmlformats.org/presentationml/2006/main">
  <p:tag name="KSO_WM_BEAUTIFY_FLAG" val="#fgm#"/>
  <p:tag name="KSO_WM_FIGMA_FLAG" val="#fgm#"/>
  <p:tag name="KSO_WM_UNIT_INDEX" val="1"/>
  <p:tag name="KSO_WM_UNIT_TYPE" val="a"/>
  <p:tag name="KSO_WM_LAYOUT_CHECK_HASH" val="ec5125cdc921eb88b0df3e391cdaccc7e81bf0d6"/>
  <p:tag name="KSO_WM_NEWLAYOUT_ID" val="10"/>
</p:tagLst>
</file>

<file path=ppt/tags/tag4.xml><?xml version="1.0" encoding="utf-8"?>
<p:tagLst xmlns:p="http://schemas.openxmlformats.org/presentationml/2006/main">
  <p:tag name="KSO_WM_BEAUTIFY_FLAG" val="#fgm#"/>
  <p:tag name="KSO_WM_DIAGRAM_GROUP_CODE" val="1"/>
  <p:tag name="KSO_WM_FIGMA_FLAG" val="#fgm#"/>
  <p:tag name="KSO_WM_UNIT_INDEX" val="1"/>
  <p:tag name="KSO_WM_UNIT_TYPE" val="f"/>
</p:tagLst>
</file>

<file path=ppt/tags/tag5.xml><?xml version="1.0" encoding="utf-8"?>
<p:tagLst xmlns:p="http://schemas.openxmlformats.org/presentationml/2006/main">
  <p:tag name="TABLE_ENDDRAG_ORIGIN_RECT" val="731*436"/>
  <p:tag name="TABLE_ENDDRAG_RECT" val="123*50*731*436"/>
</p:tagLst>
</file>

<file path=ppt/tags/tag6.xml><?xml version="1.0" encoding="utf-8"?>
<p:tagLst xmlns:p="http://schemas.openxmlformats.org/presentationml/2006/main">
  <p:tag name="resource_record_key" val="{&quot;13&quot;:[4563121,4663482,20481688,4364912,4364878],&quot;29&quot;:[50000076],&quot;71&quot;:[7623568006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5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6_自定义设计方案">
  <a:themeElements>
    <a:clrScheme name="">
      <a:dk1>
        <a:srgbClr val="000000"/>
      </a:dk1>
      <a:lt1>
        <a:srgbClr val="FFFFFF"/>
      </a:lt1>
      <a:dk2>
        <a:srgbClr val="352011"/>
      </a:dk2>
      <a:lt2>
        <a:srgbClr val="FCF8F5"/>
      </a:lt2>
      <a:accent1>
        <a:srgbClr val="B27554"/>
      </a:accent1>
      <a:accent2>
        <a:srgbClr val="D4A07B"/>
      </a:accent2>
      <a:accent3>
        <a:srgbClr val="B66E5E"/>
      </a:accent3>
      <a:accent4>
        <a:srgbClr val="D4957B"/>
      </a:accent4>
      <a:accent5>
        <a:srgbClr val="B48B55"/>
      </a:accent5>
      <a:accent6>
        <a:srgbClr val="CCAE76"/>
      </a:accent6>
      <a:hlink>
        <a:srgbClr val="0026E5"/>
      </a:hlink>
      <a:folHlink>
        <a:srgbClr val="7E1FA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11128</Words>
  <Application>WPS 演示</Application>
  <PresentationFormat>宽屏</PresentationFormat>
  <Paragraphs>384</Paragraphs>
  <Slides>66</Slides>
  <Notes>11</Notes>
  <HiddenSlides>0</HiddenSlides>
  <MMClips>0</MMClips>
  <ScaleCrop>false</ScaleCrop>
  <HeadingPairs>
    <vt:vector size="6" baseType="variant">
      <vt:variant>
        <vt:lpstr>已用的字体</vt:lpstr>
      </vt:variant>
      <vt:variant>
        <vt:i4>12</vt:i4>
      </vt:variant>
      <vt:variant>
        <vt:lpstr>主题</vt:lpstr>
      </vt:variant>
      <vt:variant>
        <vt:i4>8</vt:i4>
      </vt:variant>
      <vt:variant>
        <vt:lpstr>幻灯片标题</vt:lpstr>
      </vt:variant>
      <vt:variant>
        <vt:i4>66</vt:i4>
      </vt:variant>
    </vt:vector>
  </HeadingPairs>
  <TitlesOfParts>
    <vt:vector size="86" baseType="lpstr">
      <vt:lpstr>Arial</vt:lpstr>
      <vt:lpstr>宋体</vt:lpstr>
      <vt:lpstr>Wingdings</vt:lpstr>
      <vt:lpstr>微软雅黑</vt:lpstr>
      <vt:lpstr>方正粗黑宋简体</vt:lpstr>
      <vt:lpstr>黑体</vt:lpstr>
      <vt:lpstr>Arial Unicode MS</vt:lpstr>
      <vt:lpstr>等线</vt:lpstr>
      <vt:lpstr>仿宋</vt:lpstr>
      <vt:lpstr>等线 Light</vt:lpstr>
      <vt:lpstr>Calibri</vt:lpstr>
      <vt:lpstr>Times New Roman</vt:lpstr>
      <vt:lpstr>Office 主题​​</vt:lpstr>
      <vt:lpstr>自定义设计方案</vt:lpstr>
      <vt:lpstr>1_自定义设计方案</vt:lpstr>
      <vt:lpstr>2_自定义设计方案</vt:lpstr>
      <vt:lpstr>3_自定义设计方案</vt:lpstr>
      <vt:lpstr>4_自定义设计方案</vt:lpstr>
      <vt:lpstr>5_自定义设计方案</vt:lpstr>
      <vt:lpstr>6_自定义设计方案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Liu Yuffa</dc:creator>
  <cp:lastModifiedBy>小丫头</cp:lastModifiedBy>
  <cp:revision>141</cp:revision>
  <dcterms:created xsi:type="dcterms:W3CDTF">2020-06-07T04:28:00Z</dcterms:created>
  <dcterms:modified xsi:type="dcterms:W3CDTF">2025-09-16T08:01:58Z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2052-12.1.0.22529</vt:lpwstr>
  </property>
  <property fmtid="{D5CDD505-2E9C-101B-9397-08002B2CF9AE}" pid="3" name="KSOTemplateUUID">
    <vt:lpwstr>v1.0_mb_Qt8qMb90gXcOVg455GySpw==</vt:lpwstr>
  </property>
  <property fmtid="{D5CDD505-2E9C-101B-9397-08002B2CF9AE}" pid="4" name="ICV">
    <vt:lpwstr>1FF23D4AB1F84D2EA46C52ED7DF45A2A_11</vt:lpwstr>
  </property>
</Properties>
</file>