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77"/>
  </p:handoutMasterIdLst>
  <p:sldIdLst>
    <p:sldId id="332" r:id="rId10"/>
    <p:sldId id="320" r:id="rId12"/>
    <p:sldId id="298" r:id="rId13"/>
    <p:sldId id="386" r:id="rId14"/>
    <p:sldId id="341" r:id="rId15"/>
    <p:sldId id="343" r:id="rId16"/>
    <p:sldId id="344" r:id="rId17"/>
    <p:sldId id="342" r:id="rId18"/>
    <p:sldId id="345" r:id="rId19"/>
    <p:sldId id="346" r:id="rId20"/>
    <p:sldId id="347" r:id="rId21"/>
    <p:sldId id="349" r:id="rId22"/>
    <p:sldId id="350" r:id="rId23"/>
    <p:sldId id="351" r:id="rId24"/>
    <p:sldId id="354" r:id="rId25"/>
    <p:sldId id="355" r:id="rId26"/>
    <p:sldId id="356" r:id="rId27"/>
    <p:sldId id="357" r:id="rId28"/>
    <p:sldId id="358" r:id="rId29"/>
    <p:sldId id="359" r:id="rId30"/>
    <p:sldId id="362" r:id="rId31"/>
    <p:sldId id="363" r:id="rId32"/>
    <p:sldId id="361" r:id="rId33"/>
    <p:sldId id="352" r:id="rId34"/>
    <p:sldId id="385" r:id="rId35"/>
    <p:sldId id="364" r:id="rId36"/>
    <p:sldId id="368" r:id="rId37"/>
    <p:sldId id="367" r:id="rId38"/>
    <p:sldId id="369" r:id="rId39"/>
    <p:sldId id="370" r:id="rId40"/>
    <p:sldId id="371" r:id="rId41"/>
    <p:sldId id="388" r:id="rId42"/>
    <p:sldId id="372" r:id="rId43"/>
    <p:sldId id="374" r:id="rId44"/>
    <p:sldId id="389" r:id="rId45"/>
    <p:sldId id="390" r:id="rId46"/>
    <p:sldId id="392" r:id="rId47"/>
    <p:sldId id="393" r:id="rId48"/>
    <p:sldId id="394" r:id="rId49"/>
    <p:sldId id="395" r:id="rId50"/>
    <p:sldId id="396" r:id="rId51"/>
    <p:sldId id="391" r:id="rId52"/>
    <p:sldId id="397" r:id="rId53"/>
    <p:sldId id="398" r:id="rId54"/>
    <p:sldId id="399" r:id="rId55"/>
    <p:sldId id="400" r:id="rId56"/>
    <p:sldId id="401" r:id="rId57"/>
    <p:sldId id="421" r:id="rId58"/>
    <p:sldId id="402" r:id="rId59"/>
    <p:sldId id="403" r:id="rId60"/>
    <p:sldId id="404" r:id="rId61"/>
    <p:sldId id="405" r:id="rId62"/>
    <p:sldId id="407" r:id="rId63"/>
    <p:sldId id="408" r:id="rId64"/>
    <p:sldId id="414" r:id="rId65"/>
    <p:sldId id="415" r:id="rId66"/>
    <p:sldId id="409" r:id="rId67"/>
    <p:sldId id="410" r:id="rId68"/>
    <p:sldId id="411" r:id="rId69"/>
    <p:sldId id="412" r:id="rId70"/>
    <p:sldId id="417" r:id="rId71"/>
    <p:sldId id="418" r:id="rId72"/>
    <p:sldId id="419" r:id="rId73"/>
    <p:sldId id="420" r:id="rId74"/>
    <p:sldId id="276" r:id="rId75"/>
    <p:sldId id="306" r:id="rId76"/>
  </p:sldIdLst>
  <p:sldSz cx="12192000" cy="6858000"/>
  <p:notesSz cx="6858000" cy="9144000"/>
  <p:embeddedFontLst>
    <p:embeddedFont>
      <p:font typeface="微软雅黑" panose="020B0503020204020204" pitchFamily="34" charset="-122"/>
      <p:regular r:id="rId81"/>
    </p:embeddedFont>
    <p:embeddedFont>
      <p:font typeface="方正粗黑宋简体" panose="02000000000000000000" charset="-122"/>
      <p:regular r:id="rId82"/>
    </p:embeddedFont>
    <p:embeddedFont>
      <p:font typeface="黑体" panose="02010609060101010101" charset="-122"/>
      <p:regular r:id="rId83"/>
    </p:embeddedFont>
    <p:embeddedFont>
      <p:font typeface="等线" panose="02010600030101010101" charset="-122"/>
      <p:regular r:id="rId84"/>
    </p:embeddedFont>
    <p:embeddedFont>
      <p:font typeface="等线 Light" panose="02010600030101010101" charset="-122"/>
      <p:regular r:id="rId85"/>
    </p:embeddedFont>
    <p:embeddedFont>
      <p:font typeface="Calibri" panose="020F0502020204030204" charset="0"/>
      <p:regular r:id="rId86"/>
      <p:bold r:id="rId87"/>
      <p:italic r:id="rId88"/>
      <p:boldItalic r:id="rId89"/>
    </p:embeddedFont>
  </p:embeddedFontLst>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6.xml"/><Relationship Id="rId9" Type="http://schemas.openxmlformats.org/officeDocument/2006/relationships/slideMaster" Target="slideMasters/slideMaster8.xml"/><Relationship Id="rId89" Type="http://schemas.openxmlformats.org/officeDocument/2006/relationships/font" Target="fonts/font9.fntdata"/><Relationship Id="rId88" Type="http://schemas.openxmlformats.org/officeDocument/2006/relationships/font" Target="fonts/font8.fntdata"/><Relationship Id="rId87" Type="http://schemas.openxmlformats.org/officeDocument/2006/relationships/font" Target="fonts/font7.fntdata"/><Relationship Id="rId86" Type="http://schemas.openxmlformats.org/officeDocument/2006/relationships/font" Target="fonts/font6.fntdata"/><Relationship Id="rId85" Type="http://schemas.openxmlformats.org/officeDocument/2006/relationships/font" Target="fonts/font5.fntdata"/><Relationship Id="rId84" Type="http://schemas.openxmlformats.org/officeDocument/2006/relationships/font" Target="fonts/font4.fntdata"/><Relationship Id="rId83" Type="http://schemas.openxmlformats.org/officeDocument/2006/relationships/font" Target="fonts/font3.fntdata"/><Relationship Id="rId82" Type="http://schemas.openxmlformats.org/officeDocument/2006/relationships/font" Target="fonts/font2.fntdata"/><Relationship Id="rId81" Type="http://schemas.openxmlformats.org/officeDocument/2006/relationships/font" Target="fonts/font1.fntdata"/><Relationship Id="rId80" Type="http://schemas.openxmlformats.org/officeDocument/2006/relationships/tableStyles" Target="tableStyles.xml"/><Relationship Id="rId8" Type="http://schemas.openxmlformats.org/officeDocument/2006/relationships/slideMaster" Target="slideMasters/slideMaster7.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2609850" cy="86296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思想政治</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3735" y="628650"/>
            <a:ext cx="10845165" cy="491998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三、科学的世界观和方法论</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马克思主义哲学的历史使命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马克思主义产生的历史条件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阶级基础</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无产阶级的产生和发展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直接理论来源</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德国古典哲学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其中主要是黑格尔的辩证法和费尔巴哈的唯物主义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自然科学前提</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细胞学说、能量守恒和转化定律、生物进化论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社会科学前提</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英国古典政治经济学、英法空想社会主义学说。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马克思主义的历史使命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实现无产阶级和全人类的解放。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25450" y="327025"/>
            <a:ext cx="11341735" cy="62007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马克思主义的基本特征</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实践观点是马克思主义哲学的核心观点。第一次在科学的基础上实现了唯物主义与辩证法的有机结合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实现了唯物辩证的自然观与历史观的统一。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实现了实践基础上的科学性和革命性的统一。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与时俱进是马克思主义哲学独特的理论品质。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马克思主义中国化时代化的重大理论成果</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中国共产党把马克思列宁主义的基本原理同中国具体实际结合起来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在推进马克思主义中国化的进程中产生了毛泽东思想、邓小平理论、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三个代表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重要思想、科学发展观、习近平新时代中国特色社会主义思想。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24815" y="525145"/>
            <a:ext cx="11440160" cy="549275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第二课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探究世界的本质</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一、世界的物质性</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自然界的物质性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物质的概念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物质是不依赖于人的意识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并能为人的意识所反映的客观实在。客观实在性是物质的唯一特性。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人类社会的物质性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人类的演化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劳动起了决定性的作用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劳动创造了人和人类社会。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社会物质生活条件的构成要素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地理环境、人口因素和生产方式。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人类社会是物质世界长期发展的产物。</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55955" y="690880"/>
            <a:ext cx="10862945" cy="52031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意识是物质世界长期发展的产物</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从意识的产生来看</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人的意识不仅是自然界长期发展的产物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而且是社会发展的产物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从意识的生理基础看</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意识是人脑的机能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人脑是意识活动的物质器官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从意识的内容与形式看</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意识是对物质世界的反映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意识的内容是客观的。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世界的真正统一性在于它的物质性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自然界在本质上是物质的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人类社会的产生、存在、发展及其构成要素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都具有客观的物质性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人的意识本身就根源于物质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物质是本原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物质决定意识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世界的真正统一性就在于它的物质性。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14680" y="528955"/>
            <a:ext cx="10920730" cy="565023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二、运动的规律性</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规律是客观的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物质与运动的辩证关系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物质是运动的物质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运动是物质固有的根本属性和存在方式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世界上不存在脱离运动的物质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运动是物质的运动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物质是运动的载体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脱离物质的运动是不存在的。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规律的客观性和普遍性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规律是事物运动过程中固有的本质的、必然的、稳定的联系。规律是客观的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不以人的意志为转移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既不能被创造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也不能被消灭</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规律具有普遍性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自然界、人类社会和人的思维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其运动、变化和发展过程都有其固有的规律。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92505" y="1117600"/>
            <a:ext cx="10207625" cy="407289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规律的客观性和普遍性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要求我们必须遵循规律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按客观规律办事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而不能违背客观规律</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规律是客观的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但人在规律面前不是无能为力的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人们可以发挥主观能动性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在认识和把握规律的基础上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根据规律发生作用的条件和形式利用规律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改造客观世界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为人类造福。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2610" y="593725"/>
            <a:ext cx="11101070" cy="508698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正确发挥主观能动性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人能够能动地认识世界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意识活动具有目的性、自觉选择性和能动创造性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人能够能动地改造世界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意识可以能动地指导人们改造世界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通过实践把观念的东西变成现实的东西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创造出符合人的目的的客观事物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尊重客观规律是正确发挥主观能动性的前提条件。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意识的能动性受到客观规律的制约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只有符合客观规律的正确意识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才能有效发挥能动作用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正确指导人们的实践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实现改造世界的预期目标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违背客观规律的错误意识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会导致实践的失败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会对事物的发展产生阻碍作用。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88950" y="494665"/>
            <a:ext cx="11174730" cy="57156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一切从实际出发</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实事求是</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做事情要尊重物质运动的客观规律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从客观存在的事物出发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经过调查研究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找出事物本身固有的而不是臆造的规律性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作为我们行动的依据。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一切从实际出发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实事求是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是我们想问题、办事情的根本立足点。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一切从实际出发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实事求是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要求我们充分发挥主观能动性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不断解放思想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与时俱进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以求真务实的精神探求事物的本质和规律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用科学的理论武装头脑、指导实践。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一切从实际出发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实事求是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要求我们把发挥主观能动性和尊重客观规律结合起来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把高度的革命热情同严谨的科学态度结合起来。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08635" y="428625"/>
            <a:ext cx="11155045" cy="569404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第三课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把握世界的规律</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一、世界是普遍联系的</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联系的普遍性、客观性与多样性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联系的含义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是事物之间以及事物内部诸要素之间的相互依赖、相互影响、相互制约和相互作用。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联系的普遍性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任何事物都与周围其他事物有着这样或那样的联系</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每一事物内部的各个部分、要素之间也是相互联系的</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世界是一个普遍联系的有机整体。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用联系的观点看问题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反对用孤立的观点看问题。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609600"/>
            <a:ext cx="10721975" cy="46697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联系的客观性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联系是客观的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是事物本身所固有的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不以人的意志为转移。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从事物固有的联系中去把握事物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切忌主观随意性。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联系的多样性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事物的联系是多种多样的。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在认识世界和改造世界的过程中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要善于分析和把握事物存在和发展的各种条件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要一切以时间、地点和条件为转移。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67830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66750" y="378460"/>
            <a:ext cx="10868025" cy="57664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用联系的观点看问题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整体与部分的辩证关系原理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区别</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含义不同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整体是事物的全局或发展的全过程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部分是事物的局部或发展的各个阶段。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地位、作用和功能不同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整体居于主导地位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整体统率着部分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具有部分所不具备的功能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部分在事物的存在和发展过程中处于被支配地位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部分服从和服务于整体。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联系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整体与部分是相互联系、密不可分的。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7215" y="520700"/>
            <a:ext cx="11036935" cy="568325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整体是由部分构成的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离开部分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整体就不复存在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部分的功能及其变化会影响整体的功能。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部分是整体中的部分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离开了整体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部分就不成其为部分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整体的功能、状态及其变化</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也会影响部分。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方法论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树立全局观念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掌握系统优化的方法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用综合的思维方法认识事物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立足整体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把各个要素联系起来考察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优化组合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选择最佳方案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实现整体的最优目标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从而达到整体功能大于部分功能之和的理想效果。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必须重视部分的作用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用局部的发展推动整体的发展。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系统的基本特征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整体性、有序性和内部结构的优化趋向。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57530" y="578485"/>
            <a:ext cx="11106150" cy="510222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二、世界是永恒发展的</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唯物辩证法的发展观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发展的普遍性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物质世界处于永恒运动、变化、发展的过程中。自然界、人类社会和人的认识都是不断发展的。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用发展的观点看问题。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发展的实质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是事物的前进和上升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是新事物的产生和旧事物的灭亡。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981075"/>
            <a:ext cx="10603230" cy="422084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用发展的观点看问题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量变与质变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事物发展的形式或状态是量变和质变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量变是事物数量的增减或场所的变更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是一种渐进的、不显著的变化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质变是事物根本性质的变化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是事物由一种质态向另一种质态的转变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是一种根本性的、显著的变化。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量变与质变的辩证关系原理及方法论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见下表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2" name="表格 1"/>
          <p:cNvGraphicFramePr/>
          <p:nvPr>
            <p:custDataLst>
              <p:tags r:id="rId1"/>
            </p:custDataLst>
          </p:nvPr>
        </p:nvGraphicFramePr>
        <p:xfrm>
          <a:off x="938530" y="546735"/>
          <a:ext cx="10314940" cy="5754370"/>
        </p:xfrm>
        <a:graphic>
          <a:graphicData uri="http://schemas.openxmlformats.org/drawingml/2006/table">
            <a:tbl>
              <a:tblPr/>
              <a:tblGrid>
                <a:gridCol w="5121275"/>
                <a:gridCol w="5193665"/>
              </a:tblGrid>
              <a:tr h="828675">
                <a:tc>
                  <a:txBody>
                    <a:bodyPr/>
                    <a:p>
                      <a:pPr marL="1001395" indent="0" algn="l" eaLnBrk="0" fontAlgn="base">
                        <a:lnSpc>
                          <a:spcPct val="100000"/>
                        </a:lnSpc>
                        <a:spcBef>
                          <a:spcPts val="500"/>
                        </a:spcBef>
                        <a:spcAft>
                          <a:spcPct val="0"/>
                        </a:spcAft>
                      </a:pPr>
                      <a:r>
                        <a:rPr lang="en-US" altLang="zh-CN" sz="2800" b="1">
                          <a:solidFill>
                            <a:srgbClr val="000000"/>
                          </a:solidFill>
                          <a:latin typeface="宋体" panose="02010600030101010101" pitchFamily="2" charset="-122"/>
                          <a:ea typeface="宋体" panose="02010600030101010101" pitchFamily="2" charset="-122"/>
                        </a:rPr>
                        <a:t>  </a:t>
                      </a:r>
                      <a:r>
                        <a:rPr lang="zh-CN" sz="2800" b="1">
                          <a:solidFill>
                            <a:srgbClr val="000000"/>
                          </a:solidFill>
                          <a:latin typeface="宋体" panose="02010600030101010101" pitchFamily="2" charset="-122"/>
                          <a:ea typeface="宋体" panose="02010600030101010101" pitchFamily="2" charset="-122"/>
                        </a:rPr>
                        <a:t>辩证关系原理</a:t>
                      </a:r>
                      <a:endParaRPr lang="zh-CN" sz="2800" b="1">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1395730" indent="0" algn="l" eaLnBrk="0" fontAlgn="base">
                        <a:lnSpc>
                          <a:spcPct val="100000"/>
                        </a:lnSpc>
                        <a:spcBef>
                          <a:spcPts val="500"/>
                        </a:spcBef>
                        <a:spcAft>
                          <a:spcPct val="0"/>
                        </a:spcAft>
                      </a:pPr>
                      <a:r>
                        <a:rPr lang="en-US" altLang="zh-CN" sz="2800" b="1">
                          <a:solidFill>
                            <a:srgbClr val="000000"/>
                          </a:solidFill>
                          <a:latin typeface="宋体" panose="02010600030101010101" pitchFamily="2" charset="-122"/>
                          <a:ea typeface="宋体" panose="02010600030101010101" pitchFamily="2" charset="-122"/>
                        </a:rPr>
                        <a:t>    </a:t>
                      </a:r>
                      <a:r>
                        <a:rPr lang="zh-CN" sz="2800" b="1">
                          <a:solidFill>
                            <a:srgbClr val="000000"/>
                          </a:solidFill>
                          <a:latin typeface="宋体" panose="02010600030101010101" pitchFamily="2" charset="-122"/>
                          <a:ea typeface="宋体" panose="02010600030101010101" pitchFamily="2" charset="-122"/>
                        </a:rPr>
                        <a:t>方法论</a:t>
                      </a:r>
                      <a:endParaRPr lang="zh-CN" sz="28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1677670">
                <a:tc>
                  <a:txBody>
                    <a:bodyPr/>
                    <a:p>
                      <a:pPr marL="66040" indent="0" algn="l" eaLnBrk="0" fontAlgn="base">
                        <a:lnSpc>
                          <a:spcPct val="100000"/>
                        </a:lnSpc>
                        <a:spcBef>
                          <a:spcPts val="800"/>
                        </a:spcBef>
                        <a:spcAft>
                          <a:spcPct val="0"/>
                        </a:spcAft>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事物的发展总是从量变开始的</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量变是质变的必要准备</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0" algn="l" eaLnBrk="0" fontAlgn="base">
                        <a:lnSpc>
                          <a:spcPct val="100000"/>
                        </a:lnSpc>
                        <a:spcBef>
                          <a:spcPts val="1600"/>
                        </a:spcBef>
                        <a:spcAft>
                          <a:spcPct val="0"/>
                        </a:spcAft>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重视量的积累</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为实现事物的质变创造条件</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376680">
                <a:tc>
                  <a:txBody>
                    <a:bodyPr/>
                    <a:p>
                      <a:pPr marL="75565" indent="-10160" algn="l" eaLnBrk="0" fontAlgn="base">
                        <a:lnSpc>
                          <a:spcPct val="100000"/>
                        </a:lnSpc>
                        <a:spcBef>
                          <a:spcPts val="800"/>
                        </a:spcBef>
                        <a:spcAft>
                          <a:spcPct val="0"/>
                        </a:spcAft>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量变达到一定程度必然引起质变</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质变是量变的必然结果</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algn="l" eaLnBrk="0" fontAlgn="base">
                        <a:lnSpc>
                          <a:spcPct val="100000"/>
                        </a:lnSpc>
                        <a:spcBef>
                          <a:spcPts val="1600"/>
                        </a:spcBef>
                        <a:buClrTx/>
                        <a:buSzTx/>
                        <a:buFontTx/>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要果断地抓住时机,促成质变,实现事物的飞跃</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871345">
                <a:tc>
                  <a:txBody>
                    <a:bodyPr/>
                    <a:p>
                      <a:pPr marL="64770" indent="1270" algn="l" eaLnBrk="0" fontAlgn="base">
                        <a:lnSpc>
                          <a:spcPct val="100000"/>
                        </a:lnSpc>
                        <a:spcBef>
                          <a:spcPts val="800"/>
                        </a:spcBef>
                        <a:spcAft>
                          <a:spcPct val="0"/>
                        </a:spcAft>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质变又为新的量变开辟道路</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使事物在新质的</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基础上开始新的量变</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如此循环往复</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不断前进</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78740" indent="-635" algn="l" eaLnBrk="0" fontAlgn="base">
                        <a:lnSpc>
                          <a:spcPct val="100000"/>
                        </a:lnSpc>
                        <a:spcBef>
                          <a:spcPts val="800"/>
                        </a:spcBef>
                        <a:spcAft>
                          <a:spcPct val="0"/>
                        </a:spcAft>
                      </a:pP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当需要保持事物性质稳定时</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必须把量变控制在一定的限度内</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不能随意促成事物质变</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rPr>
                        <a:t>坚持适度原则</a:t>
                      </a:r>
                      <a:endParaRPr 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934085"/>
            <a:ext cx="10654665" cy="38715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前进性与曲折性的辩证关系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事物发展的方向是前进的、上升的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事物发展的道路是曲折的、迂回的。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对未来充满信心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热情支持和悉心保护新事物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促使其成长、壮大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我们要做好充分的思想准备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不断克服前进道路上的困难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勇敢地面对挫折与考验。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5510" y="603885"/>
            <a:ext cx="10380345" cy="405066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三、唯物辩证法的实质与核心</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事物发展的源泉和动力</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矛盾观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矛盾就是对立统一。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基本属性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矛盾的对立属性就是斗争性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矛盾的统一属性是同一性。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矛盾的斗争性与同一性的辩证关系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5805" y="318135"/>
            <a:ext cx="10862945" cy="620966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一切事物都包含既对立又统一的两个方面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矛盾就是对立统一</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矛盾具有</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同一性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矛盾双方相互依赖、相互贯通、相互渗透、相互包含</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并在一定条件下相互转化</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矛盾具有斗争性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矛盾双方存在相互排斥、相互对立的倾向和趋势</a:t>
            </a: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altLang="en-US" sz="2800">
                <a:latin typeface="宋体" panose="02010600030101010101" pitchFamily="2" charset="-122"/>
                <a:ea typeface="宋体" panose="02010600030101010101" pitchFamily="2" charset="-122"/>
                <a:cs typeface="宋体" panose="02010600030101010101" pitchFamily="2" charset="-122"/>
              </a:rPr>
              <a:t>矛盾的同一性是相对的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矛盾的斗争性是绝对的。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矛盾的同一性不能脱离斗争性而存在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矛盾双方的同一是对立中的同一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是包含着差别的同一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矛盾的斗争性也不能脱离同一性而存在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斗争性寓于同一性之中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并为同一性所制约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矛盾双方的对立统一推动事物的运动、变化和发展</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由此构成事物发展的源泉和动力。</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坚持用对立统一的观点看问题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在统一中把握对立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在对立中把握统一。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60730" y="558165"/>
            <a:ext cx="10902950" cy="555117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矛盾问题的精髓</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矛盾的普遍性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事事有矛盾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时时有矛盾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承认矛盾的普遍性是坚持唯物辩证法的前提。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在任何时候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对于任何事物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我们都要坚持问题导向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敢于承认矛盾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勇于直面矛盾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善于分析矛盾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积极寻找正确的方法解决矛盾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要坚持用一分为二的观点看问题。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矛盾的特殊性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矛盾着的事物及其每一个侧面各有其特点。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坚持具体问题具体分析。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2770" y="644525"/>
            <a:ext cx="10946130" cy="50368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矛盾的普遍性和特殊性的辩证关系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矛盾的普遍性和特殊性相互联结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一方面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普遍性寓于特殊性之中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并通过特殊性表现出来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另一方面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特殊性也离不开普遍性。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矛盾的普遍性和特殊性在不同场合可以相互转化。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要从中国国情出发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把马克思主义基本原理同中国具体实际相结合、同中华优秀传统文化相结合。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247775"/>
            <a:ext cx="9265285" cy="3714750"/>
          </a:xfrm>
          <a:prstGeom prst="rect">
            <a:avLst/>
          </a:prstGeom>
          <a:noFill/>
        </p:spPr>
        <p:txBody>
          <a:bodyPr wrap="square" rtlCol="0">
            <a:noAutofit/>
          </a:bodyPr>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4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哲学与文化</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知识梳理</a:t>
            </a:r>
            <a:endPar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91185" y="219710"/>
            <a:ext cx="11073130" cy="62560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用对立统一的观点看问题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主要矛盾和次要矛盾的辩证关系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主要矛盾处于支配地位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对事物发展起决定作用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次要矛盾处于从属地位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对事物发展不起决定作用。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二者相互依赖、相互影响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并在一定条件下相互转化。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既要善于抓重点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集中力量解决主要矛盾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又要学会统筹兼顾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恰当地处理好次要矛盾。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矛盾的主要方面处于支配地位、起主导作用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矛盾的次要方面处于被支配地位、不起主导作用。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47955" y="223520"/>
            <a:ext cx="11930380" cy="630428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事物的性质是由主要矛盾的主要方面决定的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矛盾的主要方面与次要方面既相互排斥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又相互依赖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并在一定条件下相互转化。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看问题既要全面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又要分清主流和支流。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两点论和重点论的统一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主要矛盾与次要矛盾、矛盾的主要方面与次要方面的辩证关系。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坚持两点论与重点论相结合的方法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反对一点论和均衡论。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具体问题具体分析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含义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是指在承认矛盾普遍性原理的指导下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具体分析矛盾的特殊性</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并找出解决矛盾的正确方法。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地位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是马克思主义的一个重要原则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是马克思主义的活的灵魂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是正确认识事物的基础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是正确解决矛盾的关键。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189990"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第二单元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认识社会与价值选择</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10565" y="459740"/>
            <a:ext cx="10824845" cy="574802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第四课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探索认识的奥秘</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一、人的认识从何而来</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认识与实践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认识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主体对客体的能动反映。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感性认识与理性认识的关系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相互渗透、相互包含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具有辩证统一关系。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感性认识是认识的初级阶段</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理性认识是认识的高级阶段。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感性认识有待于发展、深化为理性认识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理性认识依赖于感性认识。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93750" y="567055"/>
            <a:ext cx="10741660" cy="572325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实践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人们改造客观世界的物质性活动。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客观物质性、主观能动性、社会历史性。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实践与认识的辩证关系</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实践是认识的基础</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实践是认识的来源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是认识发展的动力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是检验认识真理性的唯一标准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是认识的目的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认识对实践具有反作用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科学理论对实践具有推动作用。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在实践中认识和发现真理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在实践中检验和发展真理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重视科学理论的指导作用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坚持主观与客观、理论与实践的具体的历史的统一。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03630" y="943610"/>
            <a:ext cx="9985375" cy="365569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二、在实践中追求和发展真理</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真理是客观的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真理是标志主观同客观相符合的哲学范畴</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真理是人们对客观事物及其规律的正确反映</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真理最基本的属性是客观性</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真理面前人人平等</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在同一条件下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人们对同一对象的真理性认识只有一个。</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76580"/>
            <a:ext cx="10701020" cy="570484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真理是具体的有条件的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真理都是有条件的</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任何真理都有自己适用的条件和范围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如果超出了这个条件和范围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真理就会变成谬误</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真理都是具体的</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任何真理都是相对于特定的过程来说的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都是主观与客观、理论与实践的具体的历史的统一</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真理的条件性和具体性表明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真理与谬误往往是相伴而行的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因此要正确对待谬误。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追求真理是一个过程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认识具有反复性、无限性、上升性。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要与时俱进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开拓创新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在实践中认识和发展真理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在实践中检验和发展真理。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05460" y="0"/>
            <a:ext cx="11359515" cy="671131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第五课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寻觅社会的真谛</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一、社会历史的本质</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社会生活本质上是实践的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劳动是社会历史的起点</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实践生成了社会生活的全部领域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形成了全部社会关系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推动着人类社会的发展。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社会存在与社会意识</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社会存在是指社会的物质生活过程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社会意识是指社会的精神生活过程。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辩证关系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社会存在决定社会意识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社会意识是对社会存在的反映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社会意识具有相对独立性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落后的社会意识对社会的发展起阻碍作用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先进的社会意识可以正确地预见社会发展的方向和趋势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对社会的发展起积极的推动作用。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9770" y="652145"/>
            <a:ext cx="10963910" cy="452945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二、社会历史的发展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社会历史发展的规律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生产方式的地位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物质生活资料的生产活动是人类社会存在和发展的基础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人们在生产活动中形成的生产方式决定着社会的性质和面貌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生产方式的变革决定着社会形态的更替。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人类社会的基本矛盾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生产力与生产关系的矛盾、经济基础与上层建筑的矛盾是贯穿人类社会始终的基本矛盾。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201295" y="432435"/>
            <a:ext cx="11790045" cy="609473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生产力与生产关系的辩证关系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生产力决定生产关系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生产关系对生产力具有反作用。当生产关系适应生产力发展状况时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它会推动生产力的发展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则会阻碍生产力的发展。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生产关系一定要适应生产力状况的规律是人类社会发展的基本规律。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经济基础与上层建筑的辩证关系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经济基础决定上层建筑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上层建筑对经济基础具有反作用。当上层建筑适应经济基础状况时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会促进经济基础的巩固和完善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就会阻碍经济基础的发展和变革。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上层建筑一定要适应经济基础状况的规律是人类社会发展的基本规律。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189990"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a:t>
            </a: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探索世界与把握规律</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95935" y="344170"/>
            <a:ext cx="11369040" cy="61321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社会历史发展的总趋势</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社会发展的总趋势和过程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总趋势是前进的、上升的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发展过程是曲折的。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社会发展的实现途径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在社会基本矛盾的不断产生、发展和解决中实现。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在阶级社会中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社会基本矛盾的解决主要是通过阶级斗争实现的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阶级斗争是推动阶级社会发展的直接动力。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在社会主义社会中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社会基本矛盾是通过改革解决的。改革是社会主义制度的自我完善和发展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是社会主义社会发展的直接动力。改革的根本目的是使生产关系适应生产力的发展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使上层建筑适应经济基础的发展。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28040" y="674370"/>
            <a:ext cx="10536555" cy="460502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三、社会历史的主体</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人民群众是历史的创造者</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人民群众是历史的创造者。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人民群众是社会历史的主体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人民群众是社会物质财富的创造者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人民群众是社会精神财富的创造者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人民群众是社会变革的决定力量。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坚持群众观点与群众路线。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60680" y="221615"/>
            <a:ext cx="11503660" cy="630618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群众观点与群众路线</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群众观点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相信人民群众自己解放自己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全心全意为人民服务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一切向人民群众负责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虚心向人民群众学习。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群众路线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一切为了群众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一切依靠群众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从群众中来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到群众中去。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群众观点是无产阶级政党的根本立场和根本观点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群众路线是无产阶级政党的根本领导方法和工作方法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是我们党的生命线和根本工作路线。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基本要求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发展中国特色社会主义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必须坚持以人民为中心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坚持人民主体地位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中国特色社会主义是亿万人民自己的事业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必须发挥人民的主人翁精神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更好地保障人民权益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更好地保证人民当家作主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实现好、维护好、发展好最广大人民的根本利益。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44830" y="753110"/>
            <a:ext cx="10990580" cy="510222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第六课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实现人生价值</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一、价值与价值观</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人的价值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价值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哲学意义上的价值是指客体对主体的积极意义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即一事物所具有的能够满足主体需要的积极功能和属性。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人的价值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人的价值在于通过自己的活动满足社会、他人和自己的需要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其中主要在于对社会的贡献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人既是价值的创造者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又是价值的享受者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对一个人的价值评价归根到底是看他对社会的贡献。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3290" y="654050"/>
            <a:ext cx="10346055" cy="55505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价值观及其导向作用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价值观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是人们在认识各种具体事物的价值的基础上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形成的对事物价值的总的看法和根本观点。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价值观的导向作用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对人们认识世界和改造世界的活动具有重要导向作用</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是人生的重要向导</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承载着一个民族和国家的精神追求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全社会共同认可的核心价值观是一个民族和国家最持久、最深层的精神力量。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要培育和践行社会主义核心价值观。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88010"/>
            <a:ext cx="10692130" cy="509270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二、价值判断与价值选择</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价值判断与价值选择的关系</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价值判断是价值选择的基础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价值选择是在价值判断的基础上作出的。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价值判断与价值选择的社会历史性特征</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价值判断与价值选择会因时间、地点和条件的变化而不同。作出正确的价值判断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进行正确的价值选择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要与时俱进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全面客观分析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防止简单化和片面化倾向。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7215" y="753110"/>
            <a:ext cx="11036935" cy="452691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价值判断与价值选择的主体差异性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人们的立场、社会地位、需要、知识结构、认识能力、价值观念、思维方式等方面存在差异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对同一事物可能作出不同的价值判断和价值选择。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最高的价值标准</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作出正确的价值判断和价值选择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要遵循社会发展的客观规律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自觉站在最广大人民的立场上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把人民的利益作为最高的价值标准。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233680" y="182880"/>
            <a:ext cx="11631295" cy="629348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三、价值的创造和实现</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弘扬劳动精神</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实现人生价值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积极投身于为人民服务的实践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是实现人生价值的必由之路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也是拥有幸福人生的根本途径。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在个人与社会的统一中创造和实现价值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人的价值只能在社会中实现。只有正确处理个人与集体、个人与社会的关系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才能在奉献社会中创造和实现自己的价值。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在砥砺自我中创造和实现价值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需要充分发挥主观能动性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需要顽强拼搏、自强不息的精神</a:t>
            </a:r>
            <a:r>
              <a:rPr lang="en-US" altLang="zh-CN" sz="2800">
                <a:latin typeface="宋体" panose="02010600030101010101" pitchFamily="2" charset="-122"/>
                <a:ea typeface="宋体" panose="02010600030101010101" pitchFamily="2" charset="-122"/>
                <a:cs typeface="宋体" panose="02010600030101010101" pitchFamily="2" charset="-122"/>
              </a:rPr>
              <a:t>;(2)  </a:t>
            </a:r>
            <a:r>
              <a:rPr lang="zh-CN" altLang="en-US" sz="2800">
                <a:latin typeface="宋体" panose="02010600030101010101" pitchFamily="2" charset="-122"/>
                <a:ea typeface="宋体" panose="02010600030101010101" pitchFamily="2" charset="-122"/>
                <a:cs typeface="宋体" panose="02010600030101010101" pitchFamily="2" charset="-122"/>
              </a:rPr>
              <a:t>需要努力增长自己的才干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全面提高个人素质</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需要有坚定的理想信念</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需要正确价值观的指引</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需要锤炼品德修为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不断打牢道德根基。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79170" y="1911350"/>
            <a:ext cx="10307320" cy="2728595"/>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第三单元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文化传承与文化创新</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248920" y="0"/>
            <a:ext cx="11693525" cy="685736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第七课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继承发展中华优秀传统文化</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一、文化的内涵与功能</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什么是文化</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广义文化是指人类认识和改造世界的一切活动及其创造的物质成果和精神成果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狭义的文化是相对于经济、政治而言的人类全部精神现象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既包括世界观、人生观、价值观等具有意识形态性质的内容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又包括自然科学和技术等非意识形态的内容。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本质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文化是人类社会实践的产物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纯粹自然的东西不能称为文化。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文化与经济、政治的关系</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经济是基础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政治是经济的集中表现</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文化是经济和政治的反映。一定的文化由一定的经济、政治所决定</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又反作用于一定的经济、政治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给予经济、政治以重大影响。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29590" y="123825"/>
            <a:ext cx="11205845" cy="5834380"/>
          </a:xfrm>
          <a:prstGeom prst="rect">
            <a:avLst/>
          </a:prstGeom>
          <a:noFill/>
        </p:spPr>
        <p:txBody>
          <a:bodyPr wrap="square" rtlCol="0">
            <a:noAutofit/>
          </a:bodyPr>
          <a:p>
            <a:pPr indent="770255" algn="ctr" fontAlgn="auto">
              <a:lnSpc>
                <a:spcPct val="130000"/>
              </a:lnSpc>
              <a:spcBef>
                <a:spcPts val="0"/>
              </a:spcBef>
              <a:spcAft>
                <a:spcPts val="0"/>
              </a:spcAft>
            </a:pP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时代精神的精华</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一、追求智慧的学问</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哲学的起源</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人类的实践活动。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指导人们的生活和实践。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哲学的概念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本义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哲学是一门爱智慧或追求智慧的学问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现世的智慧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文化的活的灵魂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本质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哲学是关于世界观的学问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是系统化、理论化的世界观。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45160" y="629285"/>
            <a:ext cx="10873740" cy="545274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文化与经济、政治相互交融</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相互促进发展。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文化与文明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区别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文明与野蛮相对立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是人类进步和开化状态的标志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只要是文明就是积极向上的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文化则有先进与落后的区分。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联系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文化与文明都是实践的产物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其创造的主体都是人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先进文化是人类文明的一项重要内容。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文化的功能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引领风尚、教育人民、服务社会、推动发展</a:t>
            </a: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是民族的血脉和灵魂。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89585" y="933450"/>
            <a:ext cx="10673080" cy="297561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二、正确认识中华传统文化</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中华优秀传统文化的主要内容及特点</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主要内容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核心思想理念、中华传统美德、中华人文精神等。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源远流长、博大精深。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4520" y="622300"/>
            <a:ext cx="10930890" cy="58127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中华优秀传统文化的当代价值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对待中华传统文化的态度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取其精华、去其糟粕，推陈出新、革故鼎新。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中华优秀传统文化的当代价值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不忘本来才能开辟未来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善于继承才能更好创新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中华文化是中华民族共同的精神标识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涵养着中华民族共同的价值观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中华优秀传统文化中所蕴含的思想能够为解决当代中国和世界发展中的许多问题提供有益借鉴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中华优秀传统文化中强调求同存异、和而不同、和平发展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这些思想和理念有助于正确认识和处理国际关系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推动建立以合作共赢为核心的新型国际关系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构建人类命运共同体。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79755"/>
            <a:ext cx="10610215" cy="569849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三、弘扬中华优秀传统文化与民族精神</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创造性转化与创新性发展</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创造性转化的要求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实现中华优秀传统文化创造性转化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必须按照当今时代的特点和要求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对传统文化中有借鉴意义的内涵和陈旧的表达形式予以改造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转化为符合时代特点和要求的新内涵和新的呈现形式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使之与当代文化相适应、与现代社会相协调。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创新性发展的要求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实现中华优秀传统文化创新性发展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必须按照当今时代社会生活和社会实践的进步和发展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对中华优秀传统文化的内涵进行补充、拓展和完善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使之成为适合当今时代实践和社会发展要求的文化形式。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1665" y="504825"/>
            <a:ext cx="10913745" cy="593026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弘扬中华民族精神</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以爱国主义为核心</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团结统一、爱好和平、勤劳勇敢、自强不息的伟大民族精神。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核心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爱国主义。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伟大民族精神为中国发展和人类文明进步提供了强大精神动力。</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中国人民是具有伟大创造精神、伟大奋斗精神、伟大团结精神、伟大梦想精神的人民。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中华民族精神集中体现了中华民族的整体风貌和精神特征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体现了中华民族共同的价值追求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是中华民族永远的精神火炬。</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895985"/>
            <a:ext cx="10672445" cy="458660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民族精神作为民族文化的结晶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其形成和发展既是长期历史积淀的过程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也是随着时代变化而不断丰富的过程。我们党领导人民在长期实践中不断结合时代和社会的发展要求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丰富着民族精神。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新时代弘扬和培育民族精神的要求</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必须培育和践行社会主义核心价值观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以培养担当民族复兴大任的时代新人为着眼点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强化教育引导、实践养成、制度保障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发挥社会主义核心价值观的引领作用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实现中华民族伟大复兴的中国梦。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404900" y="4622809"/>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7540" y="517525"/>
            <a:ext cx="10881360" cy="567055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第八课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学习借鉴外来文化的有益成果</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一、文化的民族性与多样性</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文化具有民族性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民族文化的地位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是一个民族区别于其他民族的独特标识。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民族文化的作用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在一个民族的历史与现实中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民族文化起着维系社会生活、维持社会稳定、激发民族创造力和凝聚力的重要作用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是一个民族生存与发展的精神根基。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民族文化的核心和灵魂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价值观。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民族文化的体现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民族的生活方式、生产方式、思维方式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以及民族节日、民族服饰等。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398145"/>
            <a:ext cx="10614025" cy="561975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文化具有多样性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尊重文化多样性的意义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文化多样性是发展本民族文化的内在要求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也是实现世界文化繁荣的必然要求。每一个民族的文化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都是人类实践创造的成果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都有其独特的魅力和价值。只有保持世界文化的多样性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世界才更加丰富多彩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充满生机与活力。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尊重文化多样性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在坚持各民族平等的基础上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尊重差异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理解个性。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态度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既要认同本民族文化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又要尊重其他民族文化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相互借鉴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求同存异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共同促进人类文明繁荣进步。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7075" y="905510"/>
            <a:ext cx="10537825" cy="373062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二、文化交流与文化交融</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文化交流与文化发展</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文化交流的原则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求同存异、取长补短。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具体做法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积极推进不同民族文化的交流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推动人类文化的发展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维护各国各民族文明多样性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加强相互交流、相互学习、相互借鉴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而不应该相互隔膜、相互排斥、相互取代。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46455" y="753110"/>
            <a:ext cx="10499090" cy="47955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文化交融与文化发展的关系</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文化交融推动文化的发展。文化因交流而多彩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文化因交融而丰富。一个民族的文化成就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既是本民族人民劳动智慧的结晶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也融入了其他民族文化的有益成果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它不仅属于这个民族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而且属于整个世界。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人类通过文化交融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积极借鉴别国别民族思想文化的长处和精华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为本国本民族文化的丰富发展汲取丰富营养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增强本国本民族文化的自尊、自信、自立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也为世界文化发展</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繁荣作出了贡献。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51560" y="1133475"/>
            <a:ext cx="10389235" cy="348361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哲学是对自然、社会和思维知识的概括和总结。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哲学既是世界观又是方法论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是世界观和方法论的统一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它有科学与非科学之分。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哲学以具体科学为基础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并指导具体科学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指导人们认识世界和改造世界。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13385" y="369570"/>
            <a:ext cx="11364595" cy="580580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三、正确对待外来文化</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面向世界</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博采众长</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文化发展必须保持开放的心态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学习借鉴一切有利于我国社会主义文化建设的有益经验、一切有利于丰富我国人民文化生活的积极成果、一切有利于发展我国文化事业和文化产业的经营管理理念和运行机制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以发展中国特色社会主义文化。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立足国情</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交流互鉴</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立足中国国情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实现不同文化的交流互鉴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应当坚持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洋为中用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坚持以我为主、为我所用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坚守中华文化立场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吸收外来有益文化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推动当代中国文化发展。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2930" y="643890"/>
            <a:ext cx="11080750" cy="497141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第九课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发展中国特色社会主义文化</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一、文化发展的必然选择</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革命文化与社会主义先进文化</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弘扬革命文化的原因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在五千多年文明发展中孕育的中华优秀传统文化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中国共产党领导人民在革命、建设、改革中创造的革命文化和社会主义先进文化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积淀着中华民族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最深层的精神追求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代表着中华民族独特的精神标识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革命文化承载着党和人民对国家独立、民族解放、人民幸福的不懈追求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是中国革命的精神标识。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59435" y="423545"/>
            <a:ext cx="10959465" cy="56800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发展社会主义先进文化的要求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以马克思主义为指导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坚持为人民服务、为社会主义服务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坚持百花齐放、百家争鸣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牢牢把握先进文化的前进方向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大力发展面向现代化、面向世界、面向未来的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民族的、科学的、大众的社会主义文化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推动社会主义精神文明和物质文明协调发展</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不断铸就中华文化新辉煌。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中国特色社会主义文化发展道路的历史必然性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是由人民群众根本利益决定的</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是由中国共产党的性质宗旨决定的</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是由我国社会制度、发展道路决定的</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是由继承和创新中华优秀传统文化、弘扬革命文化、发展社会主义先进文化的要求决定的</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是由我国文化自身发展规律决定的。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71880" y="576580"/>
            <a:ext cx="10304780" cy="535368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二、文化发展的基本途径</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坚定理想信念</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坚持以人民为中心</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立足时代之基</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回答时代问题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融通不同资源</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实现综合创新</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三、文化强国与文化自信</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建设文化强国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措施</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弘扬主旋律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传播正能量</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培育和践行社会主义核心价值观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提高人们的道德修养和科学文化修养</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推动文化事业和文化产业发展。</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9135" y="909320"/>
            <a:ext cx="1083627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坚定文化自信</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文化自信是一个国家、一个民族发展过程中更基本、更深沉、更持久的力量。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如何坚定文化自信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文化自信离不开经济的发展和政治制度的完善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我们要坚定对中华优秀传统文化、革命文化和社会主义先进文化的自信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当代中国的文化自信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最根本的是对中国特色社会主义文化的自信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特别是对习近平新时代中国特色社会主义思想的自信。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45465" y="836295"/>
            <a:ext cx="11101070"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思想政治课件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44525" y="629920"/>
            <a:ext cx="10902950" cy="498538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二、哲学的基本问题</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什么是哲学的基本问题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思维和存在的关系问题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也就是意识和物质的关系问题。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思维和存在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何者是本原的问题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思维和存在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有没有同一性的问题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即思维能否正确认识存在的问题。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思维和存在的关系问题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是人们在生活和实践中遇到的和无法回避的基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思维和存在的关系问题贯穿哲学发展的始终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是一切哲学不能回避、必须回答的问题。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0900" y="552450"/>
            <a:ext cx="10490200" cy="462216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唯物主义和唯心主义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分歧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围绕物质和意识谁是本原的问题展开。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根本观点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唯物主义认为物质是本原的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意识是派生的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先有物质后有意识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物质决定意识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唯心主义认为意识是本原的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物质依赖于意识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不是物质决定意识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而是意识决定物质。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唯物主义的三种基本形态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古代朴素唯物主义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近代形而上学唯物主义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辩证唯物主义和历史唯物主义。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4715" y="886460"/>
            <a:ext cx="10401935" cy="51314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唯心主义的两种基本形态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主观唯心主义</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把人的主观精神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如人的目的、意志、感觉、经验、心灵等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理解为世界的本原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认为客观事物乃至整个世界都依赖于人的主观精神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客观唯心主义</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把客观精神</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如上帝、鬼神、理念、绝对精神等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看作世界的主宰和本原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认为现实的世界只是这些客观精神的外化和表现。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哲学史上的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两个对子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两大阵营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两个对子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唯物主义与唯心主义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辩证法与形而上学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两大阵营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唯物主义与唯心主义。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TABLE_ENDDRAG_ORIGIN_RECT" val="813*453"/>
  <p:tag name="TABLE_ENDDRAG_RECT" val="69*43*813*453"/>
</p:tagLst>
</file>

<file path=ppt/tags/tag6.xml><?xml version="1.0" encoding="utf-8"?>
<p:tagLst xmlns:p="http://schemas.openxmlformats.org/presentationml/2006/main">
  <p:tag name="resource_record_key" val="{&quot;13&quot;:[4563121,4663482,20481688,4364912,4364878],&quot;29&quot;:[50000076],&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11322</Words>
  <Application>WPS 演示</Application>
  <PresentationFormat>宽屏</PresentationFormat>
  <Paragraphs>403</Paragraphs>
  <Slides>66</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66</vt:i4>
      </vt:variant>
    </vt:vector>
  </HeadingPairs>
  <TitlesOfParts>
    <vt:vector size="85" baseType="lpstr">
      <vt:lpstr>Arial</vt:lpstr>
      <vt:lpstr>宋体</vt:lpstr>
      <vt:lpstr>Wingdings</vt:lpstr>
      <vt:lpstr>微软雅黑</vt:lpstr>
      <vt:lpstr>方正粗黑宋简体</vt:lpstr>
      <vt:lpstr>黑体</vt:lpstr>
      <vt:lpstr>Arial Unicode MS</vt:lpstr>
      <vt:lpstr>等线</vt:lpstr>
      <vt:lpstr>Times New Roman</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165</cp:revision>
  <dcterms:created xsi:type="dcterms:W3CDTF">2020-06-07T04:28:00Z</dcterms:created>
  <dcterms:modified xsi:type="dcterms:W3CDTF">2025-09-16T08:09:24Z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1FF23D4AB1F84D2EA46C52ED7DF45A2A_11</vt:lpwstr>
  </property>
</Properties>
</file>