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54"/>
  </p:handoutMasterIdLst>
  <p:sldIdLst>
    <p:sldId id="332" r:id="rId10"/>
    <p:sldId id="320" r:id="rId12"/>
    <p:sldId id="298" r:id="rId13"/>
    <p:sldId id="341" r:id="rId14"/>
    <p:sldId id="344" r:id="rId15"/>
    <p:sldId id="342" r:id="rId16"/>
    <p:sldId id="345" r:id="rId17"/>
    <p:sldId id="346" r:id="rId18"/>
    <p:sldId id="347" r:id="rId19"/>
    <p:sldId id="349" r:id="rId20"/>
    <p:sldId id="350" r:id="rId21"/>
    <p:sldId id="352" r:id="rId22"/>
    <p:sldId id="351" r:id="rId23"/>
    <p:sldId id="354" r:id="rId24"/>
    <p:sldId id="355" r:id="rId25"/>
    <p:sldId id="356" r:id="rId26"/>
    <p:sldId id="357" r:id="rId27"/>
    <p:sldId id="358" r:id="rId28"/>
    <p:sldId id="359" r:id="rId29"/>
    <p:sldId id="362" r:id="rId30"/>
    <p:sldId id="363" r:id="rId31"/>
    <p:sldId id="361" r:id="rId32"/>
    <p:sldId id="365" r:id="rId33"/>
    <p:sldId id="364" r:id="rId34"/>
    <p:sldId id="366" r:id="rId35"/>
    <p:sldId id="368" r:id="rId36"/>
    <p:sldId id="367" r:id="rId37"/>
    <p:sldId id="369" r:id="rId38"/>
    <p:sldId id="370" r:id="rId39"/>
    <p:sldId id="384" r:id="rId40"/>
    <p:sldId id="371" r:id="rId41"/>
    <p:sldId id="372" r:id="rId42"/>
    <p:sldId id="374" r:id="rId43"/>
    <p:sldId id="376" r:id="rId44"/>
    <p:sldId id="377" r:id="rId45"/>
    <p:sldId id="378" r:id="rId46"/>
    <p:sldId id="380" r:id="rId47"/>
    <p:sldId id="379" r:id="rId48"/>
    <p:sldId id="381" r:id="rId49"/>
    <p:sldId id="382" r:id="rId50"/>
    <p:sldId id="383" r:id="rId51"/>
    <p:sldId id="276" r:id="rId52"/>
    <p:sldId id="306" r:id="rId53"/>
  </p:sldIdLst>
  <p:sldSz cx="12192000" cy="6858000"/>
  <p:notesSz cx="6858000" cy="9144000"/>
  <p:embeddedFontLst>
    <p:embeddedFont>
      <p:font typeface="微软雅黑" panose="020B0503020204020204" pitchFamily="34" charset="-122"/>
      <p:regular r:id="rId58"/>
    </p:embeddedFont>
    <p:embeddedFont>
      <p:font typeface="方正粗黑宋简体" panose="02000000000000000000" charset="-122"/>
      <p:regular r:id="rId59"/>
    </p:embeddedFont>
    <p:embeddedFont>
      <p:font typeface="黑体" panose="02010609060101010101" charset="-122"/>
      <p:regular r:id="rId60"/>
    </p:embeddedFont>
    <p:embeddedFont>
      <p:font typeface="等线" panose="02010600030101010101" charset="-122"/>
      <p:regular r:id="rId61"/>
    </p:embeddedFont>
    <p:embeddedFont>
      <p:font typeface="仿宋" panose="02010609060101010101" charset="-122"/>
      <p:regular r:id="rId62"/>
    </p:embeddedFont>
    <p:embeddedFont>
      <p:font typeface="等线 Light" panose="02010600030101010101" charset="-122"/>
      <p:regular r:id="rId63"/>
    </p:embeddedFont>
    <p:embeddedFont>
      <p:font typeface="Calibri" panose="020F0502020204030204" charset="0"/>
      <p:regular r:id="rId64"/>
      <p:bold r:id="rId65"/>
      <p:italic r:id="rId66"/>
      <p:boldItalic r:id="rId67"/>
    </p:embeddedFont>
  </p:embeddedFontLst>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8" Type="http://schemas.openxmlformats.org/officeDocument/2006/relationships/tags" Target="tags/tag6.xml"/><Relationship Id="rId67" Type="http://schemas.openxmlformats.org/officeDocument/2006/relationships/font" Target="fonts/font10.fntdata"/><Relationship Id="rId66" Type="http://schemas.openxmlformats.org/officeDocument/2006/relationships/font" Target="fonts/font9.fntdata"/><Relationship Id="rId65" Type="http://schemas.openxmlformats.org/officeDocument/2006/relationships/font" Target="fonts/font8.fntdata"/><Relationship Id="rId64" Type="http://schemas.openxmlformats.org/officeDocument/2006/relationships/font" Target="fonts/font7.fntdata"/><Relationship Id="rId63" Type="http://schemas.openxmlformats.org/officeDocument/2006/relationships/font" Target="fonts/font6.fntdata"/><Relationship Id="rId62" Type="http://schemas.openxmlformats.org/officeDocument/2006/relationships/font" Target="fonts/font5.fntdata"/><Relationship Id="rId61" Type="http://schemas.openxmlformats.org/officeDocument/2006/relationships/font" Target="fonts/font4.fntdata"/><Relationship Id="rId60" Type="http://schemas.openxmlformats.org/officeDocument/2006/relationships/font" Target="fonts/font3.fntdata"/><Relationship Id="rId6" Type="http://schemas.openxmlformats.org/officeDocument/2006/relationships/slideMaster" Target="slideMasters/slideMaster5.xml"/><Relationship Id="rId59" Type="http://schemas.openxmlformats.org/officeDocument/2006/relationships/font" Target="fonts/font2.fntdata"/><Relationship Id="rId58" Type="http://schemas.openxmlformats.org/officeDocument/2006/relationships/font" Target="fonts/font1.fntdata"/><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2609850" cy="86296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思想政治</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8485" y="753110"/>
            <a:ext cx="11085195" cy="54102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科学社会主义的创立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两大理论基石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唯物史观和剩余价值学说。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诞生的标志</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《共产党宣言》发表。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社会主义从一国到多国的实践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十月革命</a:t>
            </a:r>
            <a:r>
              <a:rPr lang="en-US" altLang="zh-CN" sz="2800">
                <a:latin typeface="宋体" panose="02010600030101010101" pitchFamily="2" charset="-122"/>
                <a:ea typeface="宋体" panose="02010600030101010101" pitchFamily="2" charset="-122"/>
                <a:cs typeface="宋体" panose="02010600030101010101" pitchFamily="2" charset="-122"/>
              </a:rPr>
              <a:t>(1917 </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社会主义从理想到现实。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亮点</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建立了无产阶级专政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确立了社会主义生产关系。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社会主义生产关系的特点是</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劳动者共同占有生产资料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消灭了人剥削人的制度</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人们在生产过程中建立起互助合作的关系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个人消费品实行按劳分配。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75080" y="1559560"/>
            <a:ext cx="9741535" cy="359600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意义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建立了世界上第一个社会主义国家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实现了科学社会主义从理论到现实的历史性飞跃</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开启了人类历史的新纪元。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多国实践</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第二次世界大战后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社会主义在世界范围内获得大发展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实现了从一国实践到多国实践的历史性飞跃。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3570" y="810260"/>
            <a:ext cx="10945495" cy="4870450"/>
          </a:xfrm>
          <a:prstGeom prst="rect">
            <a:avLst/>
          </a:prstGeom>
          <a:noFill/>
        </p:spPr>
        <p:txBody>
          <a:bodyPr wrap="square" rtlCol="0">
            <a:noAutofit/>
          </a:bodyPr>
          <a:p>
            <a:pPr indent="770255" algn="just" fontAlgn="auto">
              <a:lnSpc>
                <a:spcPct val="130000"/>
              </a:lnSpc>
              <a:spcBef>
                <a:spcPts val="0"/>
              </a:spcBef>
              <a:spcAft>
                <a:spcPts val="0"/>
              </a:spcAft>
              <a:buClrTx/>
              <a:buSzTx/>
              <a:buFontTx/>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第二课  只有社会主义才能救中国</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一、新民主主义革命的胜利</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悲怆的历程</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近代中国探索复兴之路</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近代中国的历史任务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争取民族独立、人民解放和实现国家富强、人民幸福。</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胜利的征程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新民主主义革命</a:t>
            </a:r>
            <a:r>
              <a:rPr lang="en-US" altLang="zh-CN" sz="2800">
                <a:latin typeface="宋体" panose="02010600030101010101" pitchFamily="2" charset="-122"/>
                <a:ea typeface="宋体" panose="02010600030101010101" pitchFamily="2" charset="-122"/>
                <a:cs typeface="宋体" panose="02010600030101010101" pitchFamily="2" charset="-122"/>
              </a:rPr>
              <a:t>(1919—1949)</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是无产阶级领导的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工农联盟为基础的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人民大众的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反对帝国主义、封建主义和官僚资本主义的民主革命。</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16585" y="1176655"/>
            <a:ext cx="10750550" cy="46355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道路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农村包围城市、武装夺取政权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最后夺取全国胜利。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中华人民共和国成立的意义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实现了中国从封建专制向人民民主的伟大飞跃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彻底结束了旧中国半殖民地半封建社会的历史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使中华民族以崭新的姿态自立于世界民族之林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中华人民共和国的成立标志着新民主主义革命的胜利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为实现由新民主主义向社会主义的过渡创造了前提条件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从根本上改变了中国社会的发展方向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为实现国家富强、民族复兴展示了美好前景和现实道路。</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18185" y="889000"/>
            <a:ext cx="10945495" cy="479171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二、社会主义制度在中国的确立</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社会主义制度的确立</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(1949—1956)</a:t>
            </a:r>
            <a:endPar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过渡时期的总路线和总任务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要在一个相当长的时期内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逐步实现国家的社会主义工业化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并逐步实现国家对农业、手工业和资本主义工商业的社会主义改造。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完成标志</a:t>
            </a:r>
            <a:r>
              <a:rPr lang="en-US" altLang="zh-CN" sz="2800">
                <a:latin typeface="宋体" panose="02010600030101010101" pitchFamily="2" charset="-122"/>
                <a:ea typeface="宋体" panose="02010600030101010101" pitchFamily="2" charset="-122"/>
                <a:cs typeface="宋体" panose="02010600030101010101" pitchFamily="2" charset="-122"/>
              </a:rPr>
              <a:t>:1956</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生产资料私有制的社会主义改造取得了决定性的胜利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标志着我国实现了从新民主主义到社会主义的转变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进入了社会主义社会。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8980" y="753110"/>
            <a:ext cx="10734040" cy="510921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从新民主主义向社会主义过渡是历史的必然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社会主义国营经济迅速发展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逐步成为社会经济中的主导性因素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国家积累了利用、限制和管理私营工商业的经验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不同程度地开始了对它们初步的社会主义改造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个体农业经济难以适应国家工业化建设的新形势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迫切需要组织起来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国际形势有利于中国加快向社会主义阵营的转变。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社会主义改造的意义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顺利实现了对生产资料私有制的社会主义改造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在中国建立起社会主义制度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a:t>
            </a:r>
            <a:r>
              <a:rPr lang="zh-CN" altLang="en-US" sz="2800">
                <a:latin typeface="宋体" panose="02010600030101010101" pitchFamily="2" charset="-122"/>
                <a:ea typeface="宋体" panose="02010600030101010101" pitchFamily="2" charset="-122"/>
                <a:cs typeface="宋体" panose="02010600030101010101" pitchFamily="2" charset="-122"/>
              </a:rPr>
              <a:t>了中华民族有史以来最深刻最伟大的社会变革。</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30530" y="671830"/>
            <a:ext cx="11330940" cy="509016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探索适合中国国情的社会主义建设道路</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(1956—1978)</a:t>
            </a:r>
            <a:endPar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中共八大最重要的贡献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正确分析了我国社会的主要矛盾和任务。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主要矛盾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我国社会的主要矛盾不再是无产阶级同资产阶级之间的矛盾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而是人民对于建立先进的工业国的要求同落后的农业国的现实之间的矛盾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是人民对于经济文化迅速发展的需要同当前经济文化不能满足人民需要的状况之间的矛盾。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主要任务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集中力量发展社会生产力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尽快把我国由落后的农业国变为先进的工业国。</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3290" y="502285"/>
            <a:ext cx="10595610" cy="57118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社会主义建设的全面展开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社会主义制度确立之后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我国建立起独立的比较完整的工业体系和国民经济体系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成为世界上有重要影响的大国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我国社会发生的翻天覆地的变化再一次雄辩地证明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只有社会主义才能救中国。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毛泽东思想的丰富和发展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在新民主主义革命时期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马克思列宁主义基本原理同中国具体实际“第一次结合</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在社会主义革命和建设时期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毛泽东提出把马克思列宁主义基本原理同中国具体实际进行“第二次结合</a:t>
            </a:r>
            <a:r>
              <a:rPr lang="zh-CN" altLang="en-US" sz="2800">
                <a:latin typeface="宋体" panose="02010600030101010101" pitchFamily="2" charset="-122"/>
                <a:ea typeface="宋体" panose="02010600030101010101" pitchFamily="2" charset="-122"/>
                <a:cs typeface="宋体" panose="02010600030101010101" pitchFamily="2" charset="-122"/>
              </a:rPr>
              <a:t>”。毛泽东思想是马克思主义中国化时代化的第一次历史性飞跃。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23950" y="988695"/>
            <a:ext cx="10117455" cy="477266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第三课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只有中国特色社会主义才能发展中国</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一、伟大的改革开放</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改革开放的进程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(1)1978</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12</a:t>
            </a:r>
            <a:r>
              <a:rPr lang="zh-CN" altLang="en-US" sz="2800">
                <a:latin typeface="宋体" panose="02010600030101010101" pitchFamily="2" charset="-122"/>
                <a:ea typeface="宋体" panose="02010600030101010101" pitchFamily="2" charset="-122"/>
                <a:cs typeface="宋体" panose="02010600030101010101" pitchFamily="2" charset="-122"/>
              </a:rPr>
              <a:t>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党的十一届三中全会作出实行改革开放的重大决策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实现了中华人民共和国成立以来党的历史上具有深远意义的伟大转折。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进程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第一阶段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率先突破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深化推进。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55370"/>
            <a:ext cx="10610215"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a.</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农村改革率先取得突破</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家庭联产承包责任制得以推行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乡镇企业迅速发展。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b.</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党的十二届三中全会召开</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标志着中国改革重点从农村转向城市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企业改革迈出重要步伐。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c.1980</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深圳、珠海、汕头、厦门四个经济特区设立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标志着我国对外开放迈出关键</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步伐。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d.1990</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开发开放上海浦东</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标志着全方位、多层次、宽领域的对外开放格局基本形成。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67830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18235" y="1527810"/>
            <a:ext cx="9898380" cy="380238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第二阶段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新阶段、新水平。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标志性事件</a:t>
            </a:r>
            <a:r>
              <a:rPr lang="en-US" altLang="zh-CN" sz="2800">
                <a:latin typeface="宋体" panose="02010600030101010101" pitchFamily="2" charset="-122"/>
                <a:ea typeface="宋体" panose="02010600030101010101" pitchFamily="2" charset="-122"/>
                <a:cs typeface="宋体" panose="02010600030101010101" pitchFamily="2" charset="-122"/>
              </a:rPr>
              <a:t>:1992</a:t>
            </a:r>
            <a:r>
              <a:rPr lang="zh-CN" altLang="en-US" sz="2800">
                <a:latin typeface="宋体" panose="02010600030101010101" pitchFamily="2" charset="-122"/>
                <a:ea typeface="宋体" panose="02010600030101010101" pitchFamily="2" charset="-122"/>
                <a:cs typeface="宋体" panose="02010600030101010101" pitchFamily="2" charset="-122"/>
              </a:rPr>
              <a:t>年邓小平南方谈话和党的十四大明确建立社会主义市场经济体制目标。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b.2001</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我国成功加入世界贸易组织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标志着我国对外开放达到新的水平。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925195"/>
            <a:ext cx="10878185" cy="470027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第三阶段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向纵深推进。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对内改革。党的十八大以来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改革开放向纵深推进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推动经济社会发展取得历史性伟大成就。我们党以巨大的政治勇气全面深化改革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打响改革攻坚战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加强改革顶层设计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坚决破除各方面体制机制弊端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各领域基础性制度框架基本建立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许多领域实现历史性变革、系统性重塑、整体性重构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新一轮党和国家机构改革全面完成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中国特色社会主义制度更加成熟更加定型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国家治理体系和治理能力现代化水平明显提高。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5195" y="1055370"/>
            <a:ext cx="10610215" cy="44069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对外开放。实行更加积极主动的开放战略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构建面向全球的高标准自由贸易区网络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加快推进自由贸易试验区、海南自由贸易港建设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共建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一带一路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使之成为深受欢迎的国际公共产品和国际合作平台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形成更大范围、更宽领域、更深层次对外开放格局。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注意</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我国改革的实质是社会主义制度的自我完善和发展</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改革生产关系中与生产力不相适应的部分</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目的是调整生产关系</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使之适应生产力水平</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而不是社会性质和社会制度的改变。</a:t>
            </a:r>
            <a:r>
              <a:rPr lang="en-US" altLang="zh-CN" sz="2400" b="1">
                <a:latin typeface="仿宋" panose="02010609060101010101" charset="-122"/>
                <a:ea typeface="仿宋" panose="02010609060101010101" charset="-122"/>
                <a:cs typeface="仿宋" panose="02010609060101010101" charset="-122"/>
              </a:rPr>
              <a:t>)</a:t>
            </a:r>
            <a:endParaRPr lang="en-US" altLang="zh-CN" sz="2400" b="1">
              <a:latin typeface="仿宋" panose="02010609060101010101" charset="-122"/>
              <a:ea typeface="仿宋" panose="02010609060101010101" charset="-122"/>
              <a:cs typeface="仿宋"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90550" y="388620"/>
            <a:ext cx="10944860" cy="57099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改革开放的意义</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极大改变了中国的面貌、中华民族的面貌、中国人民的面貌、中国共产党的面貌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四个面貌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中华民族迎来了从站起来、富起来到强起来的伟大飞跃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中国特色社会主义迎来了从创立、发展到完善的伟大飞跃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中国人民迎来了从温饱不足到小康富裕的伟大飞跃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三个飞跃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改革开放是党和人民大踏步赶上时代的重要法宝</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一个重要法宝</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是坚持和发展中国特色社会主义的必由之路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一条必由之路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是决定当代中国命运的关键一招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也是决定实现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两个一百年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奋斗目标、实现中华民族伟大复兴的关键一招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改革开放只有进行时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没有完成时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两个关键一招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69365" y="1318260"/>
            <a:ext cx="9899015" cy="313499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二、中国特色社会主义的创立、发展和完善</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改革开放以来党的全部理论和实践的主题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(1)1982</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在党的十二大开幕式上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邓小平明确提出了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走自己的道路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建设有中国特色的社会主义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这一鲜明主题</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2" name="表格 1"/>
          <p:cNvGraphicFramePr/>
          <p:nvPr>
            <p:custDataLst>
              <p:tags r:id="rId1"/>
            </p:custDataLst>
          </p:nvPr>
        </p:nvGraphicFramePr>
        <p:xfrm>
          <a:off x="1040765" y="1280160"/>
          <a:ext cx="10393045" cy="4541520"/>
        </p:xfrm>
        <a:graphic>
          <a:graphicData uri="http://schemas.openxmlformats.org/drawingml/2006/table">
            <a:tbl>
              <a:tblPr/>
              <a:tblGrid>
                <a:gridCol w="1325245"/>
                <a:gridCol w="1441450"/>
                <a:gridCol w="3373120"/>
                <a:gridCol w="2523490"/>
                <a:gridCol w="1729740"/>
              </a:tblGrid>
              <a:tr h="309245">
                <a:tc>
                  <a:txBody>
                    <a:bodyPr/>
                    <a:p>
                      <a:pPr marL="201295" indent="0" algn="ctr" eaLnBrk="0" fontAlgn="base">
                        <a:lnSpc>
                          <a:spcPct val="80000"/>
                        </a:lnSpc>
                        <a:spcBef>
                          <a:spcPts val="500"/>
                        </a:spcBef>
                        <a:spcAft>
                          <a:spcPct val="0"/>
                        </a:spcAft>
                      </a:pPr>
                      <a:r>
                        <a:rPr lang="zh-CN" sz="1600" b="1">
                          <a:solidFill>
                            <a:srgbClr val="000000"/>
                          </a:solidFill>
                          <a:latin typeface="宋体" panose="02010600030101010101" pitchFamily="2" charset="-122"/>
                          <a:ea typeface="宋体" panose="02010600030101010101" pitchFamily="2" charset="-122"/>
                        </a:rPr>
                        <a:t>理论成果</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207010" indent="0" algn="ctr" eaLnBrk="0" fontAlgn="base">
                        <a:lnSpc>
                          <a:spcPct val="80000"/>
                        </a:lnSpc>
                        <a:spcBef>
                          <a:spcPts val="500"/>
                        </a:spcBef>
                        <a:spcAft>
                          <a:spcPct val="0"/>
                        </a:spcAft>
                      </a:pPr>
                      <a:r>
                        <a:rPr lang="zh-CN" sz="1600" b="1">
                          <a:solidFill>
                            <a:srgbClr val="000000"/>
                          </a:solidFill>
                          <a:latin typeface="宋体" panose="02010600030101010101" pitchFamily="2" charset="-122"/>
                          <a:ea typeface="宋体" panose="02010600030101010101" pitchFamily="2" charset="-122"/>
                        </a:rPr>
                        <a:t>时间</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03885" indent="0" algn="ctr" eaLnBrk="0" fontAlgn="base">
                        <a:lnSpc>
                          <a:spcPct val="80000"/>
                        </a:lnSpc>
                        <a:spcBef>
                          <a:spcPts val="500"/>
                        </a:spcBef>
                        <a:spcAft>
                          <a:spcPct val="0"/>
                        </a:spcAft>
                      </a:pPr>
                      <a:r>
                        <a:rPr lang="zh-CN" sz="1600" b="1">
                          <a:solidFill>
                            <a:srgbClr val="000000"/>
                          </a:solidFill>
                          <a:latin typeface="宋体" panose="02010600030101010101" pitchFamily="2" charset="-122"/>
                          <a:ea typeface="宋体" panose="02010600030101010101" pitchFamily="2" charset="-122"/>
                        </a:rPr>
                        <a:t>主要内容</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739775" indent="0" algn="ctr" eaLnBrk="0" fontAlgn="base">
                        <a:lnSpc>
                          <a:spcPct val="80000"/>
                        </a:lnSpc>
                        <a:spcBef>
                          <a:spcPts val="500"/>
                        </a:spcBef>
                        <a:spcAft>
                          <a:spcPct val="0"/>
                        </a:spcAft>
                      </a:pPr>
                      <a:r>
                        <a:rPr lang="zh-CN" sz="1600" b="1">
                          <a:solidFill>
                            <a:srgbClr val="000000"/>
                          </a:solidFill>
                          <a:latin typeface="宋体" panose="02010600030101010101" pitchFamily="2" charset="-122"/>
                          <a:ea typeface="宋体" panose="02010600030101010101" pitchFamily="2" charset="-122"/>
                        </a:rPr>
                        <a:t>主题</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199390" indent="0" algn="ctr" eaLnBrk="0" fontAlgn="base">
                        <a:lnSpc>
                          <a:spcPct val="80000"/>
                        </a:lnSpc>
                        <a:spcBef>
                          <a:spcPts val="500"/>
                        </a:spcBef>
                        <a:spcAft>
                          <a:spcPct val="0"/>
                        </a:spcAft>
                      </a:pPr>
                      <a:r>
                        <a:rPr lang="zh-CN" sz="1600" b="1">
                          <a:solidFill>
                            <a:srgbClr val="000000"/>
                          </a:solidFill>
                          <a:latin typeface="宋体" panose="02010600030101010101" pitchFamily="2" charset="-122"/>
                          <a:ea typeface="宋体" panose="02010600030101010101" pitchFamily="2" charset="-122"/>
                        </a:rPr>
                        <a:t>历史贡献</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972185">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4770" indent="0" algn="l" eaLnBrk="0" fontAlgn="base">
                        <a:lnSpc>
                          <a:spcPct val="100000"/>
                        </a:lnSpc>
                        <a:spcBef>
                          <a:spcPts val="4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邓小平理论</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5405" indent="0" algn="l" eaLnBrk="0" fontAlgn="base">
                        <a:lnSpc>
                          <a:spcPct val="100000"/>
                        </a:lnSpc>
                        <a:spcBef>
                          <a:spcPts val="13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党的十一届三中全会</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(1978</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以后</a:t>
                      </a: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4770" indent="635" algn="l" eaLnBrk="0" fontAlgn="base">
                        <a:lnSpc>
                          <a:spcPct val="100000"/>
                        </a:lnSpc>
                        <a:spcBef>
                          <a:spcPts val="5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工作重点转移</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实行改革</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开放</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揭示社会主义本</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确立社会主义初级阶段基本路线</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提出</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三步走</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战略</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8580" indent="0" algn="l" eaLnBrk="0" fontAlgn="base">
                        <a:lnSpc>
                          <a:spcPct val="100000"/>
                        </a:lnSpc>
                        <a:spcBef>
                          <a:spcPts val="4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什么是社会主义</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怎样建设社会主义</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2390" indent="0" algn="l" eaLnBrk="0" fontAlgn="base">
                        <a:lnSpc>
                          <a:spcPct val="100000"/>
                        </a:lnSpc>
                        <a:spcBef>
                          <a:spcPts val="4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成功开创了中国特色社会主义</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268095">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675" indent="-57150" algn="l" eaLnBrk="0" fontAlgn="base">
                        <a:lnSpc>
                          <a:spcPct val="100000"/>
                        </a:lnSpc>
                        <a:spcBef>
                          <a:spcPts val="4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三个代表</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重要思想</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5405" indent="0" algn="l" eaLnBrk="0" fontAlgn="base">
                        <a:lnSpc>
                          <a:spcPct val="100000"/>
                        </a:lnSpc>
                        <a:spcBef>
                          <a:spcPts val="1300"/>
                        </a:spcBef>
                        <a:spcAft>
                          <a:spcPct val="0"/>
                        </a:spcAft>
                      </a:pP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5405" indent="0" algn="l" eaLnBrk="0" fontAlgn="base">
                        <a:lnSpc>
                          <a:spcPct val="100000"/>
                        </a:lnSpc>
                        <a:spcBef>
                          <a:spcPts val="13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党的十三届四中全会</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(1989</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以后</a:t>
                      </a: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675" indent="-635" algn="l" eaLnBrk="0" fontAlgn="base">
                        <a:lnSpc>
                          <a:spcPct val="100000"/>
                        </a:lnSpc>
                        <a:spcBef>
                          <a:spcPts val="5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三个代表</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捍卫中国特色社会主义</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确立市场经济体</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制目标和框架</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7945" indent="-1905" algn="l" eaLnBrk="0" fontAlgn="base">
                        <a:lnSpc>
                          <a:spcPct val="100000"/>
                        </a:lnSpc>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确立基本经济制度和分配制度</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;⑤</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推进党的建设</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1905" algn="l" eaLnBrk="0" fontAlgn="base">
                        <a:lnSpc>
                          <a:spcPct val="100000"/>
                        </a:lnSpc>
                        <a:spcBef>
                          <a:spcPts val="13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加深了对什么是社会主义、怎样建设社会主义和建设什么样的党、怎样建设党的认识</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2390" indent="0" algn="l" eaLnBrk="0" fontAlgn="base">
                        <a:lnSpc>
                          <a:spcPct val="100000"/>
                        </a:lnSpc>
                        <a:spcBef>
                          <a:spcPts val="13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成功把中国特色社会主义推向</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21</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世纪</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54430">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4135" indent="0" algn="l" eaLnBrk="0" fontAlgn="base">
                        <a:lnSpc>
                          <a:spcPct val="100000"/>
                        </a:lnSpc>
                        <a:spcBef>
                          <a:spcPts val="4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科学发展观</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5405" indent="0" algn="l" eaLnBrk="0" fontAlgn="base">
                        <a:lnSpc>
                          <a:spcPct val="100000"/>
                        </a:lnSpc>
                        <a:spcBef>
                          <a:spcPts val="4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党的十六大</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(2002</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以后</a:t>
                      </a: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4135" indent="1905" algn="l" eaLnBrk="0" fontAlgn="base">
                        <a:lnSpc>
                          <a:spcPct val="100000"/>
                        </a:lnSpc>
                        <a:spcBef>
                          <a:spcPts val="6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坚持以人为本、全面协调可持续发展</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着力保障和</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改善民生</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促进社会公平正义</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推进党的执政能力建设和先进性建设</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0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215" indent="635" algn="l" eaLnBrk="0" fontAlgn="base">
                        <a:lnSpc>
                          <a:spcPct val="100000"/>
                        </a:lnSpc>
                        <a:spcBef>
                          <a:spcPts val="4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深刻认识和回答了新形势下实现什么样的发展、怎样发展等重大问题</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2390" indent="0" algn="l" eaLnBrk="0" fontAlgn="base">
                        <a:lnSpc>
                          <a:spcPct val="100000"/>
                        </a:lnSpc>
                        <a:spcBef>
                          <a:spcPts val="6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成功在新形势下坚持和发展了中国特色社会主义</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34390">
                <a:tc>
                  <a:txBody>
                    <a:bodyPr/>
                    <a:p>
                      <a:pPr marL="73660" indent="0" algn="l" eaLnBrk="0" fontAlgn="base">
                        <a:lnSpc>
                          <a:spcPct val="100000"/>
                        </a:lnSpc>
                        <a:spcBef>
                          <a:spcPts val="6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习近平新时代</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0485" indent="7620" algn="l" eaLnBrk="0" fontAlgn="base">
                        <a:lnSpc>
                          <a:spcPct val="100000"/>
                        </a:lnSpc>
                        <a:spcBef>
                          <a:spcPts val="2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中国特色社会主义思想</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5405" indent="0" algn="l" eaLnBrk="0" fontAlgn="base">
                        <a:lnSpc>
                          <a:spcPct val="100000"/>
                        </a:lnSpc>
                        <a:spcBef>
                          <a:spcPts val="6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党的十八大</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(2012</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以来</a:t>
                      </a: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6040" indent="0" algn="l" eaLnBrk="0" fontAlgn="base">
                        <a:lnSpc>
                          <a:spcPct val="100000"/>
                        </a:lnSpc>
                        <a:spcBef>
                          <a:spcPts val="14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五位一体</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”总体布局</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0" algn="l" eaLnBrk="0" fontAlgn="base">
                        <a:lnSpc>
                          <a:spcPct val="100000"/>
                        </a:lnSpc>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四个全面</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战略布局</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9850" indent="-1905" algn="l" eaLnBrk="0" fontAlgn="base">
                        <a:lnSpc>
                          <a:spcPct val="100000"/>
                        </a:lnSpc>
                        <a:spcBef>
                          <a:spcPts val="6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新时代坚持和发展什么样的中国特色社会主义</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怎样坚持和发展中国特色社会主义</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85090" indent="0" algn="l" eaLnBrk="0" fontAlgn="base">
                        <a:lnSpc>
                          <a:spcPct val="100000"/>
                        </a:lnSpc>
                        <a:spcBef>
                          <a:spcPts val="6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中国特色社会主义进入新时代</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
        <p:nvSpPr>
          <p:cNvPr id="3" name="文本框 2"/>
          <p:cNvSpPr txBox="1"/>
          <p:nvPr/>
        </p:nvSpPr>
        <p:spPr>
          <a:xfrm>
            <a:off x="198755" y="434975"/>
            <a:ext cx="8298180" cy="650875"/>
          </a:xfrm>
          <a:prstGeom prst="rect">
            <a:avLst/>
          </a:prstGeom>
          <a:noFill/>
        </p:spPr>
        <p:txBody>
          <a:bodyPr wrap="square" rtlCol="0" anchor="t">
            <a:sp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(2)中国特色社会主义理论体系(见下表)。</a:t>
            </a:r>
            <a:endPar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2300" y="660400"/>
            <a:ext cx="10896600" cy="527177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中国特色社会主义道路、理论、制度、文化</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改革开放以来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我国取得一切成绩和进步的根本原因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中国共产党带领全国人民开辟了中国特色社会主义道路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形成了中国特色社会主义理论体系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确立了中国特色社会主义制度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发展了中国特色社会主义文化。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道路、理论、制度、文化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必由之路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中国特色社会主义道路是实现社会主义现代化、创造人民美好生活的必由之路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是一条既符合中国国情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又适合时代发展要求并取得巨大成功的唯一正确道路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坚定了中国人民的道路自信。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69950" y="1065530"/>
            <a:ext cx="10665460" cy="360997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科学指南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中国特色社会主义理论体系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实现了马克思主义中国化时代化新的飞跃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是实现中华民族伟大复兴的正确理论和行动指南。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制度保障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是当代中国发展进步的根本制度保障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不断完善的中国特色社会主义制度更加成熟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制度优势和潜力日益充分显现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坚定了中国人民的制度自信。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07110"/>
            <a:ext cx="10665460"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精神动力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积淀着中华民族最深沉的精神追求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代表着中华民族独特的精神标识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是激励全党全国各族人民奋勇前进的强大精神力量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坚持和发展中国特色社会主义文化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坚定了中国人民的文化自信。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中国特色社会主义道路、理论、制度、文化相互作用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统一于中国特色社会主义伟大实践。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⑥</a:t>
            </a:r>
            <a:r>
              <a:rPr lang="zh-CN" altLang="en-US" sz="2800">
                <a:latin typeface="宋体" panose="02010600030101010101" pitchFamily="2" charset="-122"/>
                <a:ea typeface="宋体" panose="02010600030101010101" pitchFamily="2" charset="-122"/>
                <a:cs typeface="宋体" panose="02010600030101010101" pitchFamily="2" charset="-122"/>
              </a:rPr>
              <a:t>态度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我们始终高举中国特色社会主义伟大旗帜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坚定道路自信、理论自信、制度自信、文化自信。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394460" y="1012825"/>
            <a:ext cx="9659620" cy="373761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第四课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只有坚持和发展中国特色社会主义才能实现中华民族伟大复兴</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一、中国特色社会主义进入新时代</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新时代的科学内涵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该论述的地位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党的十八大以来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中国特色社会主义进入新时代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这是我国发展新的历史方位。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247775"/>
            <a:ext cx="9265285" cy="3714750"/>
          </a:xfrm>
          <a:prstGeom prst="rect">
            <a:avLst/>
          </a:prstGeom>
          <a:noFill/>
        </p:spPr>
        <p:txBody>
          <a:bodyPr wrap="square" rtlCol="0">
            <a:noAutofit/>
          </a:bodyPr>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 1    </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中国特色社会主义</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知识梳理</a:t>
            </a:r>
            <a:endPar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18490" y="814070"/>
            <a:ext cx="11045190" cy="442595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是承前启后、继往开来、在新的历史条件下继续夺取中国特色社会主义伟大胜利的时代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从历史脉络看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是决胜全面建成小康社会、进而全面建设社会主义现代化强国的时代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从国家角度看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是全国各族人民团结奋斗、不断创造美好生活、逐步实现全体人民共同富裕的时代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从人民角度看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是全体中华儿女勠力同心、奋力实现中华民族伟大复兴中国梦的时代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从中华民族角度看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是我国不断为人类作出更大贡献的时代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从我国的国际地位看</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9445" y="753110"/>
            <a:ext cx="10896600" cy="536321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进入新时代的意义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意味着近代以来久经磨难的中华民族迎来了从站起来、富起来到强起来的伟大飞跃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迎来了实现中华民族伟大复兴的光明前景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历史意义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意味着科学社会主义在</a:t>
            </a:r>
            <a:r>
              <a:rPr lang="en-US" altLang="zh-CN" sz="2800">
                <a:latin typeface="宋体" panose="02010600030101010101" pitchFamily="2" charset="-122"/>
                <a:ea typeface="宋体" panose="02010600030101010101" pitchFamily="2" charset="-122"/>
                <a:cs typeface="宋体" panose="02010600030101010101" pitchFamily="2" charset="-122"/>
              </a:rPr>
              <a:t>21</a:t>
            </a:r>
            <a:r>
              <a:rPr lang="zh-CN" altLang="en-US" sz="2800">
                <a:latin typeface="宋体" panose="02010600030101010101" pitchFamily="2" charset="-122"/>
                <a:ea typeface="宋体" panose="02010600030101010101" pitchFamily="2" charset="-122"/>
                <a:cs typeface="宋体" panose="02010600030101010101" pitchFamily="2" charset="-122"/>
              </a:rPr>
              <a:t>世纪的中国焕发出强大生机活力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在世界上高高举起了中国特色社会主义伟大旗帜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政治意义</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意味着中国特色社会主义道路、理论、制度、文化不断发展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拓展了发展中国家走向现代化的途径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给世界上那些既希望加快发展又希望保持自身独立性的国家和民族提供了全新选择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为解决人类问题贡献了中国智慧和中国方案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世界意义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04190" y="828675"/>
            <a:ext cx="11159490" cy="51892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新时代我国社会主要矛盾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我国社会主要矛盾已经转化为人民日益增长的美好生活需要和不平衡不充分的发展之间的矛盾。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注意</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一个变</a:t>
            </a:r>
            <a:r>
              <a:rPr lang="en-US" altLang="zh-CN" sz="2400" b="1">
                <a:latin typeface="仿宋" panose="02010609060101010101" charset="-122"/>
                <a:ea typeface="仿宋" panose="02010609060101010101" charset="-122"/>
                <a:cs typeface="仿宋" panose="02010609060101010101" charset="-122"/>
              </a:rPr>
              <a:t>”</a:t>
            </a:r>
            <a:r>
              <a:rPr lang="en-US" altLang="zh-CN" sz="2400" b="1">
                <a:latin typeface="Times New Roman" panose="02020603050405020304" charset="0"/>
                <a:ea typeface="仿宋" panose="02010609060101010101" charset="-122"/>
                <a:cs typeface="Times New Roman" panose="02020603050405020304" charset="0"/>
                <a:sym typeface="+mn-ea"/>
              </a:rPr>
              <a:t>——</a:t>
            </a:r>
            <a:r>
              <a:rPr lang="zh-CN" altLang="en-US" sz="2400" b="1">
                <a:latin typeface="仿宋" panose="02010609060101010101" charset="-122"/>
                <a:ea typeface="仿宋" panose="02010609060101010101" charset="-122"/>
                <a:cs typeface="仿宋" panose="02010609060101010101" charset="-122"/>
              </a:rPr>
              <a:t>主要矛盾变了</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两个没有变</a:t>
            </a:r>
            <a:r>
              <a:rPr lang="en-US" altLang="zh-CN" sz="2400" b="1">
                <a:latin typeface="仿宋" panose="02010609060101010101" charset="-122"/>
                <a:ea typeface="仿宋" panose="02010609060101010101" charset="-122"/>
                <a:cs typeface="仿宋" panose="02010609060101010101" charset="-122"/>
              </a:rPr>
              <a:t>”</a:t>
            </a:r>
            <a:r>
              <a:rPr lang="en-US" altLang="zh-CN" sz="2400" b="1">
                <a:latin typeface="Times New Roman" panose="02020603050405020304" charset="0"/>
                <a:ea typeface="仿宋" panose="02010609060101010101" charset="-122"/>
                <a:cs typeface="Times New Roman" panose="02020603050405020304" charset="0"/>
                <a:sym typeface="+mn-ea"/>
              </a:rPr>
              <a:t>——</a:t>
            </a:r>
            <a:r>
              <a:rPr lang="zh-CN" altLang="en-US" sz="2400" b="1">
                <a:latin typeface="仿宋" panose="02010609060101010101" charset="-122"/>
                <a:ea typeface="仿宋" panose="02010609060101010101" charset="-122"/>
                <a:cs typeface="仿宋" panose="02010609060101010101" charset="-122"/>
              </a:rPr>
              <a:t>我国仍处于并将长期处于社会主义初级阶段的基本国情没有变</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我国是世界上最大的发展中国家的国际地位没有变。</a:t>
            </a:r>
            <a:r>
              <a:rPr lang="en-US" altLang="zh-CN" sz="2400" b="1">
                <a:latin typeface="仿宋" panose="02010609060101010101" charset="-122"/>
                <a:ea typeface="仿宋" panose="02010609060101010101" charset="-122"/>
                <a:cs typeface="仿宋" panose="02010609060101010101" charset="-122"/>
              </a:rPr>
              <a:t>)</a:t>
            </a:r>
            <a:endParaRPr lang="en-US" altLang="zh-CN" sz="2400" b="1">
              <a:latin typeface="仿宋" panose="02010609060101010101" charset="-122"/>
              <a:ea typeface="仿宋" panose="02010609060101010101" charset="-122"/>
              <a:cs typeface="仿宋" panose="02010609060101010101"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中国共产党在社会主义初级阶段的基本路线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领导和团结全国各族人民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以经济建设为中心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坚持四项基本原则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坚持改革开放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自力更生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艰苦创业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为把我国建设成为富强民主文明和谐美丽的社会主义现代化强国而奋斗。</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65530"/>
            <a:ext cx="10665460"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新时代坚持和发展中国特色社会主义要一以贯之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新时代中国特色社会主义是中国共产党领导人民进行伟大社会革命的成果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也是党领导人民进行伟大社会革命的继续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必须一以贯之进行下去。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措施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一以贯之坚持和发展中国特色社会主义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一以贯之推进党的建设新的伟大工程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一以贯之增强忧患意识、防范风险挑战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开新局于伟大的社会革命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强体魄于伟大的自我革命。</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338455"/>
            <a:ext cx="10879455" cy="595503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、实现中华民族伟大复兴的中国梦</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中国梦的本质是国家富强、民族振兴、人民幸福</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中国梦的特点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中国梦归根到底是人民的梦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必须紧紧依靠人民来实现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必须不断为人民造福。人民是中国梦的主体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是中国梦的创造者和享有者。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中国梦与人民的关系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中国梦是国家的梦、民族的梦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也是每一个中华儿女的梦。只要每个人都把人生理想融入国家和民族的伟大梦想之中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把小我融入大我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敢于有梦、勇于追梦、勤于圆梦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就会汇聚起实现中国梦的强大力量。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中国梦与个人梦的关系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56335" y="1464945"/>
            <a:ext cx="9744075" cy="301879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中国梦是中国人民追求幸福的梦</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也同世界人民的梦想息息相通。中国将同国际社会一道</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推动实现持久和平、共同繁荣的世界梦</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为人类和平与发展的崇高事业作出新的更大的贡献</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中国梦与世界梦的关系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5640" y="434975"/>
            <a:ext cx="10859770" cy="577088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新时代新征程中国共产党的使命任务</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实现伟大梦想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必须进行伟大斗争。中国共产党要团结带领人民有效应对重大挑战、抵御重大风险、克服重大阻力、解决重大矛盾</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进行具有许多新的历史特点的伟大斗争。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实现伟大梦想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必须深入推进党的建设新的伟大工程。中国共产党要不断增强政治领导力、思想引领力、群众组织力、社会号召力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以永葆旺盛生命力和强大战斗力。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实现伟大梦想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必须推进中国特色社会主义伟大事业。中国特色社会主义是实现中华民族伟大复兴的必由之路。我们要更加自觉地增强道路自信、理论自信、制度自信、文化自信。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437005" y="1464945"/>
            <a:ext cx="9723120" cy="32988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注意</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四个伟大</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的关系</a:t>
            </a:r>
            <a:r>
              <a:rPr lang="en-US" altLang="zh-CN" sz="2800" b="1">
                <a:latin typeface="Times New Roman" panose="02020603050405020304" charset="0"/>
                <a:ea typeface="仿宋" panose="02010609060101010101" charset="-122"/>
                <a:cs typeface="Times New Roman" panose="02020603050405020304" charset="0"/>
                <a:sym typeface="+mn-ea"/>
              </a:rPr>
              <a:t>——</a:t>
            </a:r>
            <a:r>
              <a:rPr lang="en-US" altLang="en-US" sz="2800" b="1">
                <a:latin typeface="仿宋" panose="02010609060101010101" charset="-122"/>
                <a:ea typeface="仿宋" panose="02010609060101010101" charset="-122"/>
                <a:cs typeface="仿宋" panose="02010609060101010101" charset="-122"/>
                <a:sym typeface="+mn-ea"/>
              </a:rPr>
              <a:t>①</a:t>
            </a:r>
            <a:r>
              <a:rPr lang="zh-CN" altLang="en-US" sz="2800" b="1">
                <a:latin typeface="仿宋" panose="02010609060101010101" charset="-122"/>
                <a:ea typeface="仿宋" panose="02010609060101010101" charset="-122"/>
                <a:cs typeface="仿宋" panose="02010609060101010101" charset="-122"/>
                <a:sym typeface="+mn-ea"/>
              </a:rPr>
              <a:t>紧密联系、相互贯通、相互作用</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其中起决定性作用的是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伟大工程</a:t>
            </a:r>
            <a:r>
              <a:rPr lang="en-US" altLang="zh-CN" sz="2800" b="1">
                <a:latin typeface="仿宋" panose="02010609060101010101" charset="-122"/>
                <a:ea typeface="仿宋" panose="02010609060101010101" charset="-122"/>
                <a:cs typeface="仿宋" panose="02010609060101010101" charset="-122"/>
                <a:sym typeface="+mn-ea"/>
              </a:rPr>
              <a:t>”;</a:t>
            </a:r>
            <a:r>
              <a:rPr lang="en-US" altLang="en-US" sz="2800" b="1">
                <a:latin typeface="仿宋" panose="02010609060101010101" charset="-122"/>
                <a:ea typeface="仿宋" panose="02010609060101010101" charset="-122"/>
                <a:cs typeface="仿宋" panose="02010609060101010101" charset="-122"/>
                <a:sym typeface="+mn-ea"/>
              </a:rPr>
              <a:t>②</a:t>
            </a:r>
            <a:r>
              <a:rPr lang="zh-CN" altLang="en-US" sz="2800" b="1">
                <a:latin typeface="仿宋" panose="02010609060101010101" charset="-122"/>
                <a:ea typeface="仿宋" panose="02010609060101010101" charset="-122"/>
                <a:cs typeface="仿宋" panose="02010609060101010101" charset="-122"/>
                <a:sym typeface="+mn-ea"/>
              </a:rPr>
              <a:t>推进伟大工程</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要结合推进伟大斗争、伟大事业、伟大梦想的实践来进行</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确保党始终走在时代前列</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始终成为全国人民的主心骨</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始终成为坚强领导核心。</a:t>
            </a:r>
            <a:r>
              <a:rPr lang="en-US" altLang="zh-CN" sz="2800" b="1">
                <a:latin typeface="仿宋" panose="02010609060101010101" charset="-122"/>
                <a:ea typeface="仿宋" panose="02010609060101010101" charset="-122"/>
                <a:cs typeface="仿宋" panose="02010609060101010101" charset="-122"/>
                <a:sym typeface="+mn-ea"/>
              </a:rPr>
              <a:t>)</a:t>
            </a:r>
            <a:endParaRPr lang="en-US" altLang="zh-CN" sz="2800" b="1">
              <a:latin typeface="仿宋" panose="02010609060101010101" charset="-122"/>
              <a:ea typeface="仿宋" panose="02010609060101010101" charset="-122"/>
              <a:cs typeface="仿宋" panose="02010609060101010101" charset="-122"/>
              <a:sym typeface="+mn-ea"/>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81100" y="1106170"/>
            <a:ext cx="10071735" cy="40843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分两步走建成社会主义现代化强国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两步走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战略安排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a:t>
            </a:r>
            <a:r>
              <a:rPr lang="en-US" altLang="zh-CN" sz="2800">
                <a:latin typeface="宋体" panose="02010600030101010101" pitchFamily="2" charset="-122"/>
                <a:ea typeface="宋体" panose="02010600030101010101" pitchFamily="2" charset="-122"/>
                <a:cs typeface="宋体" panose="02010600030101010101" pitchFamily="2" charset="-122"/>
              </a:rPr>
              <a:t>2020</a:t>
            </a:r>
            <a:r>
              <a:rPr lang="zh-CN" altLang="en-US" sz="2800">
                <a:latin typeface="宋体" panose="02010600030101010101" pitchFamily="2" charset="-122"/>
                <a:ea typeface="宋体" panose="02010600030101010101" pitchFamily="2" charset="-122"/>
                <a:cs typeface="宋体" panose="02010600030101010101" pitchFamily="2" charset="-122"/>
              </a:rPr>
              <a:t>年到</a:t>
            </a:r>
            <a:r>
              <a:rPr lang="en-US" altLang="zh-CN" sz="2800">
                <a:latin typeface="宋体" panose="02010600030101010101" pitchFamily="2" charset="-122"/>
                <a:ea typeface="宋体" panose="02010600030101010101" pitchFamily="2" charset="-122"/>
                <a:cs typeface="宋体" panose="02010600030101010101" pitchFamily="2" charset="-122"/>
              </a:rPr>
              <a:t>2035</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基本实现社会主义现代化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a:t>
            </a:r>
            <a:r>
              <a:rPr lang="en-US" altLang="zh-CN" sz="2800">
                <a:latin typeface="宋体" panose="02010600030101010101" pitchFamily="2" charset="-122"/>
                <a:ea typeface="宋体" panose="02010600030101010101" pitchFamily="2" charset="-122"/>
                <a:cs typeface="宋体" panose="02010600030101010101" pitchFamily="2" charset="-122"/>
              </a:rPr>
              <a:t>2035</a:t>
            </a:r>
            <a:r>
              <a:rPr lang="zh-CN" altLang="en-US" sz="2800">
                <a:latin typeface="宋体" panose="02010600030101010101" pitchFamily="2" charset="-122"/>
                <a:ea typeface="宋体" panose="02010600030101010101" pitchFamily="2" charset="-122"/>
                <a:cs typeface="宋体" panose="02010600030101010101" pitchFamily="2" charset="-122"/>
              </a:rPr>
              <a:t>年到本世纪中叶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把我国建成富强民主文明和谐美丽的社会主义现代化强国。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青年人的作为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坚定理想信念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志存高远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脚踏实地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勇做时代的弄潮儿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在实现中国梦的生动实践中放飞青春梦想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在为人民利益的不懈奋斗中书写人生华章。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39165" y="1063625"/>
            <a:ext cx="10469245" cy="392049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三、习近平新时代中国特色社会主义思想</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回答时代之问的科学理论</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创立的时代背景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具体内容见教材</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原创性的治国理政新理念新思想新战略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习近平新时代中国特色社会主义思想的主要内容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十个明确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十四个坚持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十三个方面成就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具体内容见教材</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26415" y="913765"/>
            <a:ext cx="11256645" cy="5029835"/>
          </a:xfrm>
          <a:prstGeom prst="rect">
            <a:avLst/>
          </a:prstGeom>
          <a:noFill/>
        </p:spPr>
        <p:txBody>
          <a:bodyPr wrap="square" rtlCol="0">
            <a:noAutofit/>
          </a:bodyPr>
          <a:p>
            <a:pPr indent="770255" algn="l">
              <a:lnSpc>
                <a:spcPct val="130000"/>
              </a:lnSpc>
              <a:spcBef>
                <a:spcPts val="0"/>
              </a:spcBef>
              <a:spcAft>
                <a:spcPts val="0"/>
              </a:spcAft>
              <a:buClrTx/>
              <a:buSzTx/>
              <a:buFontTx/>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第—课  社会主义从空想到科学、从理论到实践的发展</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、原始社会的解体和阶级社会的演进</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原始社会</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生产力和生产关系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社会生产力非常低下。人们共同占有生产资料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在生产过程中结成平等互助的关系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平均分配劳动产品。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原始社会的解体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生产工具改进</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生产力水平提高</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个体劳动盛行</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生产资料私有制</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贫富分化</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阶级。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私有制确立的标志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生产力发展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土地变成私有财产。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96265" y="753745"/>
            <a:ext cx="11068050" cy="509905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注意</a:t>
            </a:r>
            <a:r>
              <a:rPr lang="en-US" altLang="zh-CN" sz="2800" b="1">
                <a:latin typeface="仿宋" panose="02010609060101010101" charset="-122"/>
                <a:ea typeface="仿宋" panose="02010609060101010101" charset="-122"/>
                <a:cs typeface="仿宋" panose="02010609060101010101" charset="-122"/>
              </a:rPr>
              <a:t>:</a:t>
            </a:r>
            <a:r>
              <a:rPr lang="en-US" altLang="en-US" sz="2800" b="1">
                <a:latin typeface="仿宋" panose="02010609060101010101" charset="-122"/>
                <a:ea typeface="仿宋" panose="02010609060101010101" charset="-122"/>
                <a:cs typeface="仿宋" panose="02010609060101010101" charset="-122"/>
              </a:rPr>
              <a:t>①</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十个明确</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的地位</a:t>
            </a:r>
            <a:r>
              <a:rPr lang="en-US" altLang="zh-CN" sz="2800" b="1">
                <a:latin typeface="Times New Roman" panose="02020603050405020304" charset="0"/>
                <a:ea typeface="仿宋" panose="02010609060101010101" charset="-122"/>
                <a:cs typeface="Times New Roman" panose="02020603050405020304" charset="0"/>
              </a:rPr>
              <a:t>——</a:t>
            </a:r>
            <a:r>
              <a:rPr lang="zh-CN" altLang="en-US" sz="2800" b="1">
                <a:latin typeface="仿宋" panose="02010609060101010101" charset="-122"/>
                <a:ea typeface="仿宋" panose="02010609060101010101" charset="-122"/>
                <a:cs typeface="仿宋" panose="02010609060101010101" charset="-122"/>
              </a:rPr>
              <a:t>是习近平新时代中国特色社会主义思想最为核心关键的组成部分</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是支撑习近平新时代中国特色社会主义思想的</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四梁八柱</a:t>
            </a:r>
            <a:r>
              <a:rPr lang="en-US" altLang="zh-CN" sz="2800" b="1">
                <a:latin typeface="仿宋" panose="02010609060101010101" charset="-122"/>
                <a:ea typeface="仿宋" panose="02010609060101010101" charset="-122"/>
                <a:cs typeface="仿宋" panose="02010609060101010101" charset="-122"/>
              </a:rPr>
              <a:t>”; </a:t>
            </a:r>
            <a:r>
              <a:rPr lang="en-US" altLang="en-US" sz="2800" b="1">
                <a:latin typeface="仿宋" panose="02010609060101010101" charset="-122"/>
                <a:ea typeface="仿宋" panose="02010609060101010101" charset="-122"/>
                <a:cs typeface="仿宋" panose="02010609060101010101" charset="-122"/>
              </a:rPr>
              <a:t>②</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十四个坚持</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的地位</a:t>
            </a:r>
            <a:r>
              <a:rPr lang="en-US" altLang="zh-CN" sz="2800" b="1">
                <a:latin typeface="Times New Roman" panose="02020603050405020304" charset="0"/>
                <a:ea typeface="仿宋" panose="02010609060101010101" charset="-122"/>
                <a:cs typeface="Times New Roman" panose="02020603050405020304" charset="0"/>
                <a:sym typeface="+mn-ea"/>
              </a:rPr>
              <a:t>——</a:t>
            </a:r>
            <a:r>
              <a:rPr lang="zh-CN" altLang="en-US" sz="2800" b="1">
                <a:latin typeface="仿宋" panose="02010609060101010101" charset="-122"/>
                <a:ea typeface="仿宋" panose="02010609060101010101" charset="-122"/>
                <a:cs typeface="仿宋" panose="02010609060101010101" charset="-122"/>
              </a:rPr>
              <a:t>是对党的治国理政重大方针、原则的最新概括</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是实现</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两个一百年</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奋斗目标、实现中华民族伟大复兴中国梦的</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路线图</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和</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方法论</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a:t>
            </a:r>
            <a:r>
              <a:rPr lang="en-US" altLang="zh-CN" sz="2800" b="1">
                <a:latin typeface="仿宋" panose="02010609060101010101" charset="-122"/>
                <a:ea typeface="仿宋" panose="02010609060101010101" charset="-122"/>
                <a:cs typeface="仿宋" panose="02010609060101010101" charset="-122"/>
              </a:rPr>
              <a:t>)</a:t>
            </a:r>
            <a:endParaRPr lang="en-US" altLang="zh-CN" sz="2800" b="1">
              <a:latin typeface="仿宋" panose="02010609060101010101" charset="-122"/>
              <a:ea typeface="仿宋" panose="02010609060101010101" charset="-122"/>
              <a:cs typeface="仿宋" panose="02010609060101010101"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 </a:t>
            </a:r>
            <a:r>
              <a:rPr lang="zh-CN" altLang="en-US" sz="2800">
                <a:latin typeface="宋体" panose="02010600030101010101" pitchFamily="2" charset="-122"/>
                <a:ea typeface="宋体" panose="02010600030101010101" pitchFamily="2" charset="-122"/>
                <a:cs typeface="宋体" panose="02010600030101010101" pitchFamily="2" charset="-122"/>
              </a:rPr>
              <a:t>十个明确</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十四个坚持</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十三个方面成就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彼此呼应、相互贯通</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构成了系统全面、逻辑严密、内涵丰富、内在统一的科学理论体系。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99440" y="264160"/>
            <a:ext cx="11207115" cy="63449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党和国家必须长期坚持的指导思想</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为什么要坚持习近平新时代中国特色社会主义思想</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为发展马克思主义作出了原创性贡献。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习近平新时代中国特色社会主义思想是当代中国马克思主义、</a:t>
            </a:r>
            <a:r>
              <a:rPr lang="en-US" altLang="zh-CN" sz="2800">
                <a:latin typeface="宋体" panose="02010600030101010101" pitchFamily="2" charset="-122"/>
                <a:ea typeface="宋体" panose="02010600030101010101" pitchFamily="2" charset="-122"/>
                <a:cs typeface="宋体" panose="02010600030101010101" pitchFamily="2" charset="-122"/>
              </a:rPr>
              <a:t>21</a:t>
            </a:r>
            <a:r>
              <a:rPr lang="zh-CN" altLang="en-US" sz="2800">
                <a:latin typeface="宋体" panose="02010600030101010101" pitchFamily="2" charset="-122"/>
                <a:ea typeface="宋体" panose="02010600030101010101" pitchFamily="2" charset="-122"/>
                <a:cs typeface="宋体" panose="02010600030101010101" pitchFamily="2" charset="-122"/>
              </a:rPr>
              <a:t>世纪马克思主义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是中华文化和中国精神的时代精华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实现了马克思主义中国化时代化新的飞跃。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怎样坚持习近平新时代中国特色社会主义思想</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在当代中国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坚持和发展习近平新时代中国特色社会主义思想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就是真正坚持和发展马克思主义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就是真正坚持和发展科学社会主义。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必须高举马克思主义、中国特色社会主义伟大旗帜不动摇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必须坚持习近平新时代中国特色社会主义思想指导地位不动摇。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429260" y="812165"/>
            <a:ext cx="1127569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思想政治</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35330" y="1065530"/>
            <a:ext cx="10783570"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奴隶社会</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生产关系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奴隶主占有生产资料并完全占有奴隶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奴隶毫无人身自由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在奴隶主的强制下劳动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奴隶劳动的全部产品都归奴隶主占有和支配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奴隶主只给奴隶最低限度的生活资料。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人类进入文明时代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奴隶社会代替原始社会。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社会主要矛盾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奴隶阶级和奴隶主阶级之间的矛盾。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国家的本质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阶级矛盾不可调和的产物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是阶级统治的工具。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37235" y="811530"/>
            <a:ext cx="10926445" cy="49764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封建社会</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生产关系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地主占有绝大部分土地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通过收取地租等方式占有农民大部分劳动成果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农民有一定的人身自由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有自己的劳动工具甚至有少量土地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劳动成果除缴纳地租外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还能留一部分归自己支配。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封建土地所有制是地主阶级剥削农民的基础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收取地租是地主阶级剥削农民的主要方式。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社会主要矛盾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农民阶级和地主阶级之间的矛盾。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封建国家的显著特征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君主专制、等级森严。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79120"/>
            <a:ext cx="10878820" cy="54387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资本主义社会</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资本主义生产关系的特点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资本家占有一切生产资料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失去生产资料的劳动者不得不出卖自己的劳动力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受雇于资本家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成为雇佣工人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资本家在生产过程中占有工人创造的剩余价值。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资本主义生产关系建立的两个基本条件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一是要有大批失去生产资料、有人身自由、能够自由出卖劳动力的人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二是要有开办资本主义企业所必需的大量货币作为资本。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资本主义经济危机产生的根本原因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生产社会化和生产资料资本主义私人占有之间的矛盾</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是资本主义社会的基本矛盾。</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285875"/>
            <a:ext cx="10518140" cy="371856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资本主义社会的基本矛盾在阶级关系上表现为无产阶级和资产阶级的对立。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资本主义基本矛盾是资本主义社会一切矛盾和冲突的总根源。资本主义基本矛盾的发展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贯穿于资本主义社会的始终</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决定着资本主义的命运。资本主义基本矛盾的尖锐化不可避免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资本主义终究要被社会主义所取代。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23620" y="753110"/>
            <a:ext cx="10144760" cy="500570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二、科学社会主义的理论与实践</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科学社会主义产生的历史条件</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思想来源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空想社会主义。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历史前提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资本主义的发展和工人运动的兴起。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空想社会主义的局限性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主张阶级调和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反对阶级斗争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看不到广大人民群众特别是无产阶级的力量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没有找到消灭资本主义社会和建立新社会的强大力量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也没有找到进行社会变革的正确途径。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TABLE_ENDDRAG_ORIGIN_RECT" val="818*414"/>
  <p:tag name="TABLE_ENDDRAG_RECT" val="61*59*818*414"/>
</p:tagLst>
</file>

<file path=ppt/tags/tag6.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7475</Words>
  <Application>WPS 演示</Application>
  <PresentationFormat>宽屏</PresentationFormat>
  <Paragraphs>270</Paragraphs>
  <Slides>43</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43</vt:i4>
      </vt:variant>
    </vt:vector>
  </HeadingPairs>
  <TitlesOfParts>
    <vt:vector size="63" baseType="lpstr">
      <vt:lpstr>Arial</vt:lpstr>
      <vt:lpstr>宋体</vt:lpstr>
      <vt:lpstr>Wingdings</vt:lpstr>
      <vt:lpstr>微软雅黑</vt:lpstr>
      <vt:lpstr>方正粗黑宋简体</vt:lpstr>
      <vt:lpstr>黑体</vt:lpstr>
      <vt:lpstr>Arial Unicode MS</vt:lpstr>
      <vt:lpstr>等线</vt:lpstr>
      <vt:lpstr>仿宋</vt:lpstr>
      <vt:lpstr>等线 Light</vt:lpstr>
      <vt:lpstr>Calibri</vt:lpstr>
      <vt:lpstr>Times New Roman</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107</cp:revision>
  <dcterms:created xsi:type="dcterms:W3CDTF">2020-06-07T04:28:00Z</dcterms:created>
  <dcterms:modified xsi:type="dcterms:W3CDTF">2025-09-16T07:32:00Z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1FF23D4AB1F84D2EA46C52ED7DF45A2A_11</vt:lpwstr>
  </property>
</Properties>
</file>