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7"/>
  </p:handoutMasterIdLst>
  <p:sldIdLst>
    <p:sldId id="332" r:id="rId10"/>
    <p:sldId id="320" r:id="rId12"/>
    <p:sldId id="298" r:id="rId13"/>
    <p:sldId id="386" r:id="rId14"/>
    <p:sldId id="341" r:id="rId15"/>
    <p:sldId id="343" r:id="rId16"/>
    <p:sldId id="344" r:id="rId17"/>
    <p:sldId id="342" r:id="rId18"/>
    <p:sldId id="345" r:id="rId19"/>
    <p:sldId id="346" r:id="rId20"/>
    <p:sldId id="347" r:id="rId21"/>
    <p:sldId id="349" r:id="rId22"/>
    <p:sldId id="350" r:id="rId23"/>
    <p:sldId id="352" r:id="rId24"/>
    <p:sldId id="351" r:id="rId25"/>
    <p:sldId id="354" r:id="rId26"/>
    <p:sldId id="355" r:id="rId27"/>
    <p:sldId id="387" r:id="rId28"/>
    <p:sldId id="356" r:id="rId29"/>
    <p:sldId id="357" r:id="rId30"/>
    <p:sldId id="358" r:id="rId31"/>
    <p:sldId id="359" r:id="rId32"/>
    <p:sldId id="362" r:id="rId33"/>
    <p:sldId id="363" r:id="rId34"/>
    <p:sldId id="361" r:id="rId35"/>
    <p:sldId id="385" r:id="rId36"/>
    <p:sldId id="364" r:id="rId37"/>
    <p:sldId id="368" r:id="rId38"/>
    <p:sldId id="367" r:id="rId39"/>
    <p:sldId id="369" r:id="rId40"/>
    <p:sldId id="370" r:id="rId41"/>
    <p:sldId id="371" r:id="rId42"/>
    <p:sldId id="372" r:id="rId43"/>
    <p:sldId id="374" r:id="rId44"/>
    <p:sldId id="276" r:id="rId45"/>
    <p:sldId id="306" r:id="rId46"/>
  </p:sldIdLst>
  <p:sldSz cx="12192000" cy="6858000"/>
  <p:notesSz cx="6858000" cy="9144000"/>
  <p:embeddedFontLst>
    <p:embeddedFont>
      <p:font typeface="微软雅黑" panose="020B0503020204020204" pitchFamily="34" charset="-122"/>
      <p:regular r:id="rId51"/>
    </p:embeddedFont>
    <p:embeddedFont>
      <p:font typeface="方正粗黑宋简体" panose="02000000000000000000" charset="-122"/>
      <p:regular r:id="rId52"/>
    </p:embeddedFont>
    <p:embeddedFont>
      <p:font typeface="黑体" panose="02010609060101010101" charset="-122"/>
      <p:regular r:id="rId53"/>
    </p:embeddedFont>
    <p:embeddedFont>
      <p:font typeface="等线" panose="02010600030101010101" charset="-122"/>
      <p:regular r:id="rId54"/>
    </p:embeddedFont>
    <p:embeddedFont>
      <p:font typeface="等线 Light" panose="02010600030101010101" charset="-122"/>
      <p:regular r:id="rId55"/>
    </p:embeddedFont>
    <p:embeddedFont>
      <p:font typeface="Calibri" panose="020F0502020204030204" charset="0"/>
      <p:regular r:id="rId56"/>
      <p:bold r:id="rId57"/>
      <p:italic r:id="rId58"/>
      <p:boldItalic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0" Type="http://schemas.openxmlformats.org/officeDocument/2006/relationships/tags" Target="tags/tag5.xml"/><Relationship Id="rId6" Type="http://schemas.openxmlformats.org/officeDocument/2006/relationships/slideMaster" Target="slideMasters/slideMaster5.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2609850" cy="86296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思想政治</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677545"/>
            <a:ext cx="10705465" cy="474091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二、坚持</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两个毫不动摇</a:t>
            </a:r>
            <a:r>
              <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毫不动摇巩固和发展公有制经济</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毫不动摇巩固和发展公有制经济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必须发展壮大国有经济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要以解放和发展生产力为标准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以提高国有资本效率、增强国有企业活力为中心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依法治企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改进党的领导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做强做优做大国有企业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不断增强国有经济竞争力、创新力、控制力、影响力、抗风险能力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推进国有经济布局优化和结构调整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要探索公有制多种实现形式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推进国有企业混合所有制改革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规范有序发展混合所有制经济。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93420" y="567690"/>
            <a:ext cx="10970260" cy="572325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毫不动摇巩固和发展公有制经济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必须发展壮大农村集体经济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要深化农村集体产权制度改革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保障农民财产权益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要完善农村基本经营制度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培育新型农业经营主体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健全农业社会化服务体系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建立符合市场经济要求的集体经济运行机制。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毫不动摇鼓励、支持、引导非公有制经济发展</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要培育更多充满活力的市场主体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形成促进非公有制经济发展的良好环境和社会氛围</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要支持和帮助非公有制企业提高企业管理水平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提高生产技术水平和研发能力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不断提高企业的效率和市场竞争力</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要促进非公有制经济人士健康成长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推动非公有制经济人士做合格的中国特色社会主义事业建设者。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9615" y="753110"/>
            <a:ext cx="10732770" cy="4926965"/>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第二课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我国的社会主义市场经济体制</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一、充分发挥市场在资源配置中的决定性作用</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市场调节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计划和市场是配置资源的两种基本手段。如果市场在资源配置中起决定性作用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就是市场经济体制。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市场决定资源配置是市场经济的一般规律。如何生产、产品如何分配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主要通过价格、供求、竞争等机制来调节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市场机制就像一只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看不见的手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引导和调节着资源在全社会的配置。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6740" y="401955"/>
            <a:ext cx="11076940" cy="568452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市场机制的优点</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市场价格及其波动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能够反映供求状况及其变化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市场供求的变化也会影响市场价格</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市场竞争能够引导资源流向效率高的领域和企业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推动科学技术和经营管理进步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实现优胜劣汰。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市场调节的缺陷及危害</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缺陷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市场调节不是万能的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市场调节有局限性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存在着自发性、盲目性、滞后性等弊病。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危害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单靠市场调节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会影响资源配置效率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导致资源浪费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会导致经济运行大起大落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社会经济不稳定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会产生不正当竞争、垄断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损害社会公平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会导致收入差距拉大。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89330" y="689610"/>
            <a:ext cx="10027285" cy="532828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建设高标准市场体系</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统一开放、竞争有序的市场体系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是充分发挥市场在资源配置中的决定性作用的基础。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提高资源配置效率和公平性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必须构建全国统一大市场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深化要素市场化改革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建设高标准市场体系。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建设高标准市场体系的要求</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强化市场基础制度规则统一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要完善统一的产权保护制度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实行统一的市场准入制度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维护统一的公平竞争制度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健全统一的社会信用制度</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完善主要由市场决定价格的机制。</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44880" y="528955"/>
            <a:ext cx="10558145" cy="548894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二、更好发挥政府作用</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社会主义市场经济体制的基本特征</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社会主义市场经济体制是社会主义基本经济制度的重要组成部分</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坚持党的领导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发挥党总揽全局、协调各方的领导核心作用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是我国社会主义市场经济体制的一个重要特征</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把社会主义制度和市场经济有机结合起来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既能发挥市场经济的长处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又能发挥我国社会主义制度的显著优势</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促进全体人民实现共同富裕是社会主义市场经济体</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制的根本目标</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科学的宏观调控、有效的政府治理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是社会主义市场经济体制优势的内在要求。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9915" y="889000"/>
            <a:ext cx="10945495" cy="462216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我国政府的经济职能和作用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通过实施国家重大发展战略和中长期经济社会发展规划制度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实现经济社会发展目标</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通过实施宏观经济政策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保持宏观经济稳定</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通过实施产业政策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促进产业结构优化升级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增强国民经济竞争力</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通过实施区域政策和环境政策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推动区域经济协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调发展和可持续发展</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通过加强市场监管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规范市场秩序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保障公平竞争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弥补市场缺陷</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通过加强和优化公共服务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保障社会公平正义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促进共同富裕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更好满足人民日益增长的美好生活需要。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45490" y="584835"/>
            <a:ext cx="10789920" cy="56876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科学宏观调控</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主要目标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促进经济增长、增加就业、稳定物价、保持国际收支平衡。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进行科学的宏观调控的原因:</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市场调节不是万能的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市场调节有局限性,存在自发性、盲目性、滞后性等弊病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科学的宏观调控是政府的主要经济职能之一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科学的宏观调控、有效的政府治理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是社会主义市场经济体制优势的内在要求。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宏观调控最常用的经济手段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财政政策</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财政收入与支出政策、税收、国债等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货币政策</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通过公开市场业务、存款准备金、中央银行贷款等货币政策工具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调节市场总需求。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069975" y="1447800"/>
            <a:ext cx="9621520" cy="3473450"/>
          </a:xfrm>
          <a:prstGeom prst="rect">
            <a:avLst/>
          </a:prstGeom>
        </p:spPr>
        <p:txBody>
          <a:bodyPr wrap="square">
            <a:noAutofit/>
          </a:bodyPr>
          <a:lstStyle/>
          <a:p>
            <a:pPr indent="770255" algn="ctr" fontAlgn="auto">
              <a:lnSpc>
                <a:spcPct val="130000"/>
              </a:lnSpc>
              <a:spcBef>
                <a:spcPts val="0"/>
              </a:spcBef>
              <a:spcAft>
                <a:spcPts val="0"/>
              </a:spcAft>
            </a:pPr>
            <a:r>
              <a:rPr lang="zh-CN" altLang="en-US" sz="6600" b="1">
                <a:solidFill>
                  <a:srgbClr val="00B0F0"/>
                </a:solidFill>
                <a:latin typeface="黑体" panose="02010609060101010101" charset="-122"/>
                <a:ea typeface="黑体" panose="02010609060101010101" charset="-122"/>
                <a:cs typeface="黑体" panose="02010609060101010101" charset="-122"/>
                <a:sym typeface="+mn-ea"/>
              </a:rPr>
              <a:t>第二单元</a:t>
            </a:r>
            <a:r>
              <a:rPr lang="en-US" altLang="zh-CN" sz="6600" b="1">
                <a:solidFill>
                  <a:srgbClr val="00B0F0"/>
                </a:solidFill>
                <a:latin typeface="黑体" panose="02010609060101010101" charset="-122"/>
                <a:ea typeface="黑体" panose="02010609060101010101" charset="-122"/>
                <a:cs typeface="黑体" panose="02010609060101010101" charset="-122"/>
                <a:sym typeface="+mn-ea"/>
              </a:rPr>
              <a:t>  </a:t>
            </a:r>
            <a:endParaRPr lang="en-US" altLang="zh-CN" sz="6600" b="1">
              <a:solidFill>
                <a:srgbClr val="00B0F0"/>
              </a:solidFill>
              <a:latin typeface="黑体" panose="02010609060101010101" charset="-122"/>
              <a:ea typeface="黑体" panose="02010609060101010101" charset="-122"/>
              <a:cs typeface="黑体" panose="02010609060101010101" charset="-122"/>
              <a:sym typeface="+mn-ea"/>
            </a:endParaRPr>
          </a:p>
          <a:p>
            <a:pPr indent="770255" algn="ctr" fontAlgn="auto">
              <a:lnSpc>
                <a:spcPct val="130000"/>
              </a:lnSpc>
              <a:spcBef>
                <a:spcPts val="0"/>
              </a:spcBef>
              <a:spcAft>
                <a:spcPts val="0"/>
              </a:spcAft>
            </a:pPr>
            <a:r>
              <a:rPr lang="zh-CN" altLang="en-US" sz="6600" b="1">
                <a:solidFill>
                  <a:srgbClr val="00B0F0"/>
                </a:solidFill>
                <a:latin typeface="黑体" panose="02010609060101010101" charset="-122"/>
                <a:ea typeface="黑体" panose="02010609060101010101" charset="-122"/>
                <a:cs typeface="黑体" panose="02010609060101010101" charset="-122"/>
                <a:sym typeface="+mn-ea"/>
              </a:rPr>
              <a:t>经济发展与社会进步</a:t>
            </a:r>
            <a:endParaRPr lang="zh-CN" altLang="en-US" sz="6600" b="1">
              <a:solidFill>
                <a:srgbClr val="00B0F0"/>
              </a:solidFill>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669925"/>
            <a:ext cx="10663555" cy="489331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第三课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我国的经济发展</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一、贯彻新发展理念</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坚持以人民为中心的发展思想</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坚持以人民为中心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就是把实现人民幸福作为发展的目的和归宿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做到发展为了人民、发展依靠人民、发展成果由人民共享。</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反映了坚持人民主体地位的内在要求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彰显了人民至上的价值取向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确立了新发展理念必须始终坚持的基本原则。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67830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1065" y="803910"/>
            <a:ext cx="10390505" cy="475424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坚持新发展理念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贯彻创新、协调、绿色、开放、共享的新发展理念。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着力解决发展不平衡不充分的问题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破解发展难题、增强发展动力、厚植发展优势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更好满足人民日益增长的美好生活需要。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创新发展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注重的是解决发展动力问题。创新是引领发展的第一动力。要把创新摆</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在国家发展全局的核心位置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不断推进各方面创新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让创新贯穿党和国家一切工作。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83920" y="753110"/>
            <a:ext cx="10424160" cy="518922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协调发展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注重的是解决发展不平衡问题。协调发展是持续健康发展的内在要求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是发展平衡和不平衡的统一。重点促进城乡区域协调发展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促进经济社会协调发展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促进新</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型工业化、信息化、城镇化、农业现代化同步发展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不断增强发展的整体性。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绿色发展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注重的是解决人与自然和谐共生问题。绿色发展是永续发展的必要条件和人民对美好生活追求的重要体现。坚持绿色发展</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要坚持节约资源和保护环境的基本国策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坚持可持续发展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走生产发展、生活富裕、生态良好的文明发展道路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建设人与自然和谐共生的现代化。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78535" y="1055370"/>
            <a:ext cx="10540365" cy="4833620"/>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开放发展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注重的是解决发展内外联动问题。开放是国家繁荣发展的必由之路。坚持开放发展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要奉行互利共赢的开放战略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遵循共商共建共享原则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发展更高层次的开放型经济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推动构建人类命运共同体。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共享发展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注重的是解决社会公平正义问题。广大人民共享改革发展成果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是社会主义的本质要求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是党坚持为人民服务宗旨的重要体现。坚持共享发展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要作出更有效的制度安排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使全体人民有更多获得感、幸福感、安全感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朝着共同富裕方向稳步前进。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67715" y="380365"/>
            <a:ext cx="10751185" cy="569722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二、推动高质量发展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原因和内涵</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进入新时代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随着我国发展环境、发展条件的变化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我国经济发展进入新常态</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已由高速增长阶段转向高质量发展阶段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高质量发展是全面建设社会主义现代化国家的首要任务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推进中国式现代化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必须实现高质量发展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高质量发展是现阶段乃至更长时期我国经济社会发展的主题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关系我国社会主义现代化建设全局。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高质量发展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有没有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转向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好不好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就是能够很好满足人民日益增长的美好生活需要的发展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是体现新发展理念的发展。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980440"/>
            <a:ext cx="10489565" cy="470027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构建新发展格局、推动经济高质量发展的路径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加快构建以国内大循环为主体、国内国际双循环相互促进的新发展格局</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建设现代化产业体系</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全面推进乡村振兴</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促进区域协调发展</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推进高水平对外开放。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总之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必须完整、准确、全面贯彻新发展理念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以推动高质量发展为主题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加快构建以国内大循环为主体、国内国际双循环相互促进的新发展格局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以教育、科技、人才为基础性、战略性支撑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全面建设社会主义现代化国家。</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41985" y="753110"/>
            <a:ext cx="11021695" cy="530860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供给侧结构性改革</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重点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解放和发展社会生产力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用改革的办法推进结构调整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减少无效和低端供给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扩大有效和中高端供给。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根本目的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使我国供给能力更好满足广大人民日益增长的美好生活需要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从而实现社会主义生产目的。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现代化经济体系</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原因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国家强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经济体系必须强。建设现代化经济体系是跨越关口的迫切要求和我国发展的战略目标</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是推动高质量发展、全面提高经济整体竞争力的必然要求。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8960" y="307975"/>
            <a:ext cx="11054080" cy="624268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现代化经济体系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是由社会经济活动各个环节、各个层面、各个领域的相互关系和内在联系构成的一个有机整体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包括七个部分</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创新引领、协同发展的产业体系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统一开放、竞争有序的市场体系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体现效率、促进公平的收入分配体系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彰显优势、协调联动的城乡区域发展体系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资源节约、环境友好的绿色发展体系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⑥</a:t>
            </a:r>
            <a:r>
              <a:rPr lang="zh-CN" altLang="en-US" sz="2800">
                <a:latin typeface="宋体" panose="02010600030101010101" pitchFamily="2" charset="-122"/>
                <a:ea typeface="宋体" panose="02010600030101010101" pitchFamily="2" charset="-122"/>
                <a:cs typeface="宋体" panose="02010600030101010101" pitchFamily="2" charset="-122"/>
              </a:rPr>
              <a:t>多元平衡、安全高效的全面开放体系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⑦</a:t>
            </a:r>
            <a:r>
              <a:rPr lang="zh-CN" altLang="en-US" sz="2800">
                <a:latin typeface="宋体" panose="02010600030101010101" pitchFamily="2" charset="-122"/>
                <a:ea typeface="宋体" panose="02010600030101010101" pitchFamily="2" charset="-122"/>
                <a:cs typeface="宋体" panose="02010600030101010101" pitchFamily="2" charset="-122"/>
              </a:rPr>
              <a:t>充分发挥市场作用、更好发挥政府作用的经济体制。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实体经济</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是物质产品和精神产品的生产、销售及提供相关服务的经济活动。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重要性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是一国经济的立身之本</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是国家强盛的重要支柱。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53390" y="432435"/>
            <a:ext cx="11285855" cy="558546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第四课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我国的个人收入分配与社会保障</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一、我国的个人收入分配</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按劳分配为主体、多种分配方式并存</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生产资料所有制决定分配方式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我国坚持公有制为主体、多种所有制经济共同发展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决定了分配制度必须是按劳分配为主体、多种分配方式并存。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按劳分配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是社会主义的分配原则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有助于充分调动劳动者的积极性和创造性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激励劳动者努力学习科学技术、提高劳动技能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促进社会生产的发展。体现了劳动者共同劳动、平等分配的社会地位。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26085" y="930910"/>
            <a:ext cx="11109325" cy="46843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生产要素参与收入分配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劳动、资本、土地、知识、技术、管理、数据等要素参与收入分配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有利于让一切要素的活力竞相迸发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让一切创造社会财富的源泉充分涌流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推动资源优化配置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促进经济发展。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居民收入来源多样化</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收入途径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劳动性收入和财产性收入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经营性收入和转移性收入。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鼓励劳动致富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劳动是财富的源泉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我们获得的任何收入归根结底都来自劳动创造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要鼓励全体劳动者通过辛勤劳动、诚实劳动、创造性劳动致富。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44270" y="1183640"/>
            <a:ext cx="10205085" cy="360997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完善个人收入分配</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收入分配是民生之源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是改善民生、实现发展成果由人民共享最重要、最直接的方式。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措施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坚持居民收入增长和经济增长基本同步、劳动报酬提高和劳动生产率提高基本同步。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93850" y="1247775"/>
            <a:ext cx="9265285" cy="3714750"/>
          </a:xfrm>
          <a:prstGeom prst="rect">
            <a:avLst/>
          </a:prstGeom>
          <a:noFill/>
        </p:spPr>
        <p:txBody>
          <a:bodyPr wrap="square" rtlCol="0">
            <a:noAutofit/>
          </a:bodyPr>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必修</a:t>
            </a:r>
            <a:r>
              <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 2    </a:t>
            </a:r>
            <a:endParaRPr lang="en-US" altLang="zh-CN"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经济与社会</a:t>
            </a:r>
            <a:endParaRPr lang="zh-CN" altLang="en-US" sz="80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buClrTx/>
              <a:buSzTx/>
              <a:buNone/>
            </a:pPr>
            <a:r>
              <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rPr>
              <a:t>知识梳理</a:t>
            </a:r>
            <a:endParaRPr lang="zh-CN" altLang="en-US" sz="6600" b="1">
              <a:solidFill>
                <a:srgbClr val="00B0F0"/>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60400" y="644525"/>
            <a:ext cx="11003280" cy="5258435"/>
          </a:xfrm>
          <a:prstGeom prst="rect">
            <a:avLst/>
          </a:prstGeom>
          <a:noFill/>
        </p:spPr>
        <p:txBody>
          <a:bodyPr wrap="square" rtlCol="0">
            <a:noAutofit/>
          </a:bodyPr>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在初次分配方面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努力提高劳动报酬在初次分配中的比重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坚持多劳多得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鼓励勤劳致富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促进机会公平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增加低收入者收入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扩大中等收入群体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完善按要素分配政策制度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探索多种渠道增加中低收入群众要素收入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多渠道增加城乡居民财产性收入。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在再分配方面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加大税收、社会保障、转移支付等的调节力度。完善个人所得税制度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规范收入分配秩序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规范财富积累机制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保护合法收入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调节过高收入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取缔非法收入。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重视发挥第三次分配作用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引导、支持有意愿有能力的企业、社会组织和个人积极参与公益慈善事业。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5980" y="732790"/>
            <a:ext cx="10662920" cy="4546600"/>
          </a:xfrm>
          <a:prstGeom prst="rect">
            <a:avLst/>
          </a:prstGeom>
          <a:noFill/>
        </p:spPr>
        <p:txBody>
          <a:bodyPr wrap="square" rtlCol="0">
            <a:noAutofit/>
          </a:bodyPr>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二、我国的社会保障</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我国社会保障制度的功能</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意义</a:t>
            </a: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作为精巧的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社会减震器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通过防范化解社会成员的生存危机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保障他们的基本生活权利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有效维护社会生活秩序的稳定</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通过国民收入再分配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调节不同社会群体之间的利益关系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化解社会矛盾和冲突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促进社会公平正义</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通过风险分摊与责任共担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充分发挥社会互助功能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同时通过社会成员的自助与他助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推动社会持续健康发展。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15340" y="457835"/>
            <a:ext cx="10817860" cy="564769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sym typeface="+mn-ea"/>
              </a:rPr>
              <a:t>多种多样的社会保障</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社会保险</a:t>
            </a:r>
            <a:r>
              <a:rPr lang="en-US" altLang="zh-CN" sz="2800">
                <a:latin typeface="Times New Roman" panose="02020603050405020304" charset="0"/>
                <a:ea typeface="宋体" panose="02010600030101010101" pitchFamily="2" charset="-122"/>
                <a:cs typeface="Times New Roman" panose="02020603050405020304" charset="0"/>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我国社会保障体系的核心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内容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基本养老保险、基本医疗保险、工伤保险、失业保险、生育保险。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保障公民在年老、疾病、工伤、失业、生育等情况下依法从国家和社会获得物质帮助。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社会救助</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保障最低生活水平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方式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政府通过国民收入再分配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对因自然灾害或其他经济社会原因而无法维持最</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低生活水平的公民给予无偿帮助。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是保障社会成员生活安全和生存权的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最后一道防线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29970"/>
            <a:ext cx="10581005" cy="485584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社会福利</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最高层次的社会保障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向老年人、残疾人、妇女、儿童等社会成员提供的社会化服务、实物供给或福利津贴。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满足社会成员的生活需要并促使其生活质量不断改善和提高。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社会优抚</a:t>
            </a:r>
            <a:r>
              <a:rPr lang="en-US" altLang="zh-CN" sz="2800">
                <a:latin typeface="Times New Roman" panose="02020603050405020304" charset="0"/>
                <a:ea typeface="宋体" panose="02010600030101010101" pitchFamily="2" charset="-122"/>
                <a:cs typeface="Times New Roman" panose="020206030504050203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一种特殊的社会保障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现役军人、复员退伍军人、军烈属等优抚对象。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褒扬性、补偿性、优待性、综合性。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196975" y="1065530"/>
            <a:ext cx="9955530" cy="45599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完善我国社会保障体系的途径</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要公平对待每个公民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确保每个公民享受相应的社会保障权益</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要尽力而为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量力而行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坚持社会保障水平与经济社会发展相适应</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要做到权责清晰。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总之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健全多层次社会保障体系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要坚持应保尽保原则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按照兜底线、织密网、建机制的要求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加快健全覆盖全民、统筹城乡、公平统一、安全规范、可持续的多层次社会保障体系。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12445" y="806450"/>
            <a:ext cx="11045190"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思想政治课件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189990" y="1703705"/>
            <a:ext cx="10307320" cy="3473450"/>
          </a:xfrm>
          <a:prstGeom prst="rect">
            <a:avLst/>
          </a:prstGeom>
        </p:spPr>
        <p:txBody>
          <a:bodyPr wrap="square">
            <a:noAutofit/>
          </a:bodyPr>
          <a:lstStyle/>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mn-ea"/>
              </a:rPr>
              <a:t>第—单元  </a:t>
            </a:r>
            <a:endParaRPr lang="zh-CN" altLang="en-US" sz="6600" b="1">
              <a:solidFill>
                <a:srgbClr val="00B0F0"/>
              </a:solidFill>
              <a:effectLst/>
              <a:latin typeface="黑体" panose="02010609060101010101" charset="-122"/>
              <a:ea typeface="黑体" panose="02010609060101010101" charset="-122"/>
              <a:sym typeface="+mn-ea"/>
            </a:endParaRPr>
          </a:p>
          <a:p>
            <a:pPr algn="ctr" fontAlgn="auto">
              <a:lnSpc>
                <a:spcPct val="100000"/>
              </a:lnSpc>
              <a:spcBef>
                <a:spcPts val="0"/>
              </a:spcBef>
              <a:buClrTx/>
              <a:buSzTx/>
              <a:buFontTx/>
            </a:pPr>
            <a:r>
              <a:rPr lang="zh-CN" altLang="en-US" sz="6600" b="1">
                <a:solidFill>
                  <a:srgbClr val="00B0F0"/>
                </a:solidFill>
                <a:effectLst/>
                <a:latin typeface="黑体" panose="02010609060101010101" charset="-122"/>
                <a:ea typeface="黑体" panose="02010609060101010101" charset="-122"/>
                <a:sym typeface="+mn-ea"/>
              </a:rPr>
              <a:t>生产资料所有制与经济体制</a:t>
            </a:r>
            <a:endParaRPr lang="zh-CN" altLang="en-US" sz="6600" b="1">
              <a:solidFill>
                <a:srgbClr val="00B0F0"/>
              </a:solidFill>
              <a:effectLst/>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75995" y="538480"/>
            <a:ext cx="10240645" cy="5293360"/>
          </a:xfrm>
          <a:prstGeom prst="rect">
            <a:avLst/>
          </a:prstGeom>
          <a:noFill/>
        </p:spPr>
        <p:txBody>
          <a:bodyPr wrap="square" rtlCol="0">
            <a:noAutofit/>
          </a:bodyPr>
          <a:p>
            <a:pPr indent="770255" algn="ctr" fontAlgn="auto">
              <a:lnSpc>
                <a:spcPct val="130000"/>
              </a:lnSpc>
              <a:spcBef>
                <a:spcPts val="0"/>
              </a:spcBef>
              <a:spcAft>
                <a:spcPts val="0"/>
              </a:spcAft>
            </a:pP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课</a:t>
            </a:r>
            <a:r>
              <a:rPr lang="en-US" altLang="zh-CN" sz="3200" b="1">
                <a:solidFill>
                  <a:srgbClr val="00B0F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rPr>
              <a:t>我国的生产资料所有制</a:t>
            </a:r>
            <a:endParaRPr lang="zh-CN" altLang="en-US" sz="32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rPr>
              <a:t>一、公有制为主体、多种所有制经济共同发展</a:t>
            </a:r>
            <a:endParaRPr lang="zh-CN" altLang="en-US" sz="28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我国的基本经济制度</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公有制为主体、多种所有制经济共同发展</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社会主义市场经济体制</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按劳分配为主体、多种分配方式并存。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61085" y="933450"/>
            <a:ext cx="10362565" cy="461518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生产资料所有制</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生产资料所有制在生产关系中起决定性作用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是生产关系的核心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是经济制度的基础。占支配地位的生产资料所有制决定着一个社会的基本性质和发展方向。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我国在社会主义初级阶段坚持公有制为主体、多种所有制经济共同发展</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这是中国特色社会主义制度的重要支柱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体现了中国特色社会主义制度的优越性。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72770"/>
            <a:ext cx="10686415" cy="571309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公有制为主体</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是社会主义初级阶段经济制度的根本特征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是社会主义经济制度的基础。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包括国有经济、集体经济、混合所有制经济中的国有成分和集体成分。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以公有制为主体是促进生产力发展的根本要求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是实现共同富裕的基本前提。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体现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公有资产在社会总资产中占优势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国有经济控制国民经济命脉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对经济发展起主导作用。主要体现在控制力上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对关系国民经济命脉的重要行业和关键领域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国有经济必须占支配地位。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669290"/>
            <a:ext cx="10633710" cy="4699635"/>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国有企业的地位和作用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国有企业是国有经济最主要的实现形式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是中国特色社会主义的重要物质基础和政治基础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是推进国家现代化、保障人民共同利益的重要力量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是党执政兴国的重要支柱和依靠力量。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6.</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非公有制经济的地位和作用</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个体经济、私营经济、港澳台投资经济、外商投资经济以及混合所有制经济中的非国有成分和非集体成分。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非公有制经济是社会主义市场经济的重要组成部分。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5495" y="840740"/>
            <a:ext cx="10749915" cy="4596130"/>
          </a:xfrm>
          <a:prstGeom prst="rect">
            <a:avLst/>
          </a:prstGeom>
          <a:noFill/>
        </p:spPr>
        <p:txBody>
          <a:bodyPr wrap="square" rtlCol="0">
            <a:noAutofit/>
          </a:bodyPr>
          <a:p>
            <a:pPr indent="770255"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是稳定经济增长和改善民生的重要力量、创业就业的主要领域、技术创新的重要主体、国家税收的重要来源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为我国社会主义市场经济发展、政府职能转变、农村富余劳动力转移、国际市场开拓等发挥了重要作用。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en-US" altLang="zh-CN" sz="2800">
                <a:solidFill>
                  <a:srgbClr val="00B0F0"/>
                </a:solidFill>
                <a:latin typeface="宋体" panose="02010600030101010101" pitchFamily="2" charset="-122"/>
                <a:ea typeface="宋体" panose="02010600030101010101" pitchFamily="2" charset="-122"/>
                <a:cs typeface="宋体" panose="02010600030101010101" pitchFamily="2" charset="-122"/>
              </a:rPr>
              <a:t>7.</a:t>
            </a:r>
            <a:r>
              <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rPr>
              <a:t>多种所有制经济共同发展的意义</a:t>
            </a:r>
            <a:endParaRPr lang="zh-CN" altLang="en-US" sz="2800">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有利于发挥各种所有制的长处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调动不同经济主体的积极性和创造性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有效利用各方面的资源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取长补短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激发社会主义市场经济的活力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推动经济高质量发展。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70255" algn="just" fontAlgn="auto">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6038</Words>
  <Application>WPS 演示</Application>
  <PresentationFormat>宽屏</PresentationFormat>
  <Paragraphs>188</Paragraphs>
  <Slides>36</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36</vt:i4>
      </vt:variant>
    </vt:vector>
  </HeadingPairs>
  <TitlesOfParts>
    <vt:vector size="55" baseType="lpstr">
      <vt:lpstr>Arial</vt:lpstr>
      <vt:lpstr>宋体</vt:lpstr>
      <vt:lpstr>Wingdings</vt:lpstr>
      <vt:lpstr>微软雅黑</vt:lpstr>
      <vt:lpstr>方正粗黑宋简体</vt:lpstr>
      <vt:lpstr>黑体</vt:lpstr>
      <vt:lpstr>Arial Unicode MS</vt:lpstr>
      <vt:lpstr>等线</vt:lpstr>
      <vt:lpstr>等线 Light</vt:lpstr>
      <vt:lpstr>Calibri</vt:lpstr>
      <vt:lpstr>Times New Roman</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111</cp:revision>
  <dcterms:created xsi:type="dcterms:W3CDTF">2020-06-07T04:28:00Z</dcterms:created>
  <dcterms:modified xsi:type="dcterms:W3CDTF">2025-09-16T07:35:55Z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1FF23D4AB1F84D2EA46C52ED7DF45A2A_11</vt:lpwstr>
  </property>
</Properties>
</file>