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80" r:id="rId4"/>
    <p:sldId id="281" r:id="rId5"/>
    <p:sldId id="282" r:id="rId6"/>
    <p:sldId id="265" r:id="rId7"/>
    <p:sldId id="266" r:id="rId8"/>
    <p:sldId id="283" r:id="rId9"/>
    <p:sldId id="284" r:id="rId10"/>
    <p:sldId id="262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800"/>
    <a:srgbClr val="CAE6EE"/>
    <a:srgbClr val="E6E6E6"/>
    <a:srgbClr val="7D8496"/>
    <a:srgbClr val="9B0000"/>
    <a:srgbClr val="E7443C"/>
    <a:srgbClr val="E74450"/>
    <a:srgbClr val="FDE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31E3-C911-42A9-BE28-2EF22C39642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F513-675B-4F7A-A4D4-3D8905826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10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619C-A995-4D4F-994F-E7043AE7C1B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A27C-6DEC-4864-BC24-FD59F51CF1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97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DE4B-14D1-4EE3-AF2B-31C1D24FE83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516A-54F2-41F1-A584-9EEFC1A718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26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3A51-0593-4B55-8ED5-A4822EE4B7A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7D8C-D8C6-4155-9C45-D813E9FA50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71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44EA-DE53-4070-BFB7-5F78D754878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C21D-840C-4981-AE8C-C7C84AEC9E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48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11CA-6452-4875-B588-49B01A61A07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B50A-CF76-4A00-96E9-F974790C63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99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17A6-0FA6-4D21-AD1B-98C332E836A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5430-C494-4735-B9EF-15DA8D20A4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3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736E-0E08-46F2-B26A-4CA7FE15914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1835-73F4-48D0-844A-E9BBDBA6BC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47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59AF-1176-4377-8401-3AA1F5BFC9A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AF48-6697-441C-A4B3-A6451365C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9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FD5E-9800-45CB-A522-4E2E49FC33F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AB12-8252-4A4B-9531-B098AD4CA0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62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923D-B2A7-4997-B09B-CD7A4E3338A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7430-5FE3-4C9E-B627-C6EC119DFD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14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0427B4-194A-4E7B-8D94-0A11CED4397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92C398-BFEB-414A-8D1D-0548C8C96E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生涯规划与就业常识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9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了解就业信息</a:t>
            </a: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58931"/>
            <a:ext cx="3562350" cy="332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1270" name="组合 1"/>
          <p:cNvGrpSpPr>
            <a:grpSpLocks/>
          </p:cNvGrpSpPr>
          <p:nvPr/>
        </p:nvGrpSpPr>
        <p:grpSpPr bwMode="auto">
          <a:xfrm>
            <a:off x="2022475" y="1682750"/>
            <a:ext cx="2014538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82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讨论一下，如何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确认就业信息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的可靠性。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283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128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128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8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9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28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1271" name="组合 2"/>
          <p:cNvGrpSpPr>
            <a:grpSpLocks/>
          </p:cNvGrpSpPr>
          <p:nvPr/>
        </p:nvGrpSpPr>
        <p:grpSpPr bwMode="auto">
          <a:xfrm>
            <a:off x="4787900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73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说一说，还有哪些途径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可以</a:t>
              </a:r>
              <a:r>
                <a:rPr lang="zh-CN" altLang="en-US" sz="160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得到就业信息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274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1275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77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78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79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80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获取各地就业信息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的途径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468313" y="1538288"/>
            <a:ext cx="4824412" cy="1000125"/>
            <a:chOff x="467544" y="1537899"/>
            <a:chExt cx="4824536" cy="1000125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467544" y="1537899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劳动力市场</a:t>
              </a:r>
            </a:p>
          </p:txBody>
        </p: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637407" y="1656961"/>
              <a:ext cx="762000" cy="762000"/>
              <a:chOff x="864" y="1046"/>
              <a:chExt cx="480" cy="480"/>
            </a:xfrm>
          </p:grpSpPr>
          <p:sp>
            <p:nvSpPr>
              <p:cNvPr id="308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8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6" y="2248852"/>
            <a:ext cx="4964399" cy="3309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一、获取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各地就业信息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的途径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68313" y="2662238"/>
            <a:ext cx="4824412" cy="1000125"/>
            <a:chOff x="467544" y="2662470"/>
            <a:chExt cx="4824536" cy="1000125"/>
          </a:xfrm>
        </p:grpSpPr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467544" y="2662470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亲朋好友</a:t>
              </a:r>
            </a:p>
          </p:txBody>
        </p:sp>
        <p:grpSp>
          <p:nvGrpSpPr>
            <p:cNvPr id="4110" name="Group 6"/>
            <p:cNvGrpSpPr>
              <a:grpSpLocks/>
            </p:cNvGrpSpPr>
            <p:nvPr/>
          </p:nvGrpSpPr>
          <p:grpSpPr bwMode="auto">
            <a:xfrm>
              <a:off x="637407" y="2781532"/>
              <a:ext cx="762000" cy="762000"/>
              <a:chOff x="864" y="1046"/>
              <a:chExt cx="480" cy="480"/>
            </a:xfrm>
          </p:grpSpPr>
          <p:sp>
            <p:nvSpPr>
              <p:cNvPr id="411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1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>
                    <a:latin typeface="Verdana" pitchFamily="34" charset="0"/>
                    <a:ea typeface="Gulim" pitchFamily="34" charset="-127"/>
                  </a:rPr>
                  <a:t>2</a:t>
                </a:r>
              </a:p>
            </p:txBody>
          </p:sp>
        </p:grpSp>
      </p:grpSp>
      <p:grpSp>
        <p:nvGrpSpPr>
          <p:cNvPr id="4103" name="组合 10"/>
          <p:cNvGrpSpPr>
            <a:grpSpLocks/>
          </p:cNvGrpSpPr>
          <p:nvPr/>
        </p:nvGrpSpPr>
        <p:grpSpPr bwMode="auto">
          <a:xfrm>
            <a:off x="468313" y="1538288"/>
            <a:ext cx="4824412" cy="1000125"/>
            <a:chOff x="467544" y="1537899"/>
            <a:chExt cx="4824536" cy="1000125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467544" y="1537899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劳动力市场</a:t>
              </a:r>
            </a:p>
          </p:txBody>
        </p:sp>
        <p:grpSp>
          <p:nvGrpSpPr>
            <p:cNvPr id="4106" name="Group 6"/>
            <p:cNvGrpSpPr>
              <a:grpSpLocks/>
            </p:cNvGrpSpPr>
            <p:nvPr/>
          </p:nvGrpSpPr>
          <p:grpSpPr bwMode="auto">
            <a:xfrm>
              <a:off x="637407" y="1656961"/>
              <a:ext cx="762000" cy="762000"/>
              <a:chOff x="864" y="1046"/>
              <a:chExt cx="480" cy="480"/>
            </a:xfrm>
          </p:grpSpPr>
          <p:sp>
            <p:nvSpPr>
              <p:cNvPr id="410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2444750"/>
            <a:ext cx="4038600" cy="412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一、获取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各地就业信息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的途径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126" name="组合 11"/>
          <p:cNvGrpSpPr>
            <a:grpSpLocks/>
          </p:cNvGrpSpPr>
          <p:nvPr/>
        </p:nvGrpSpPr>
        <p:grpSpPr bwMode="auto">
          <a:xfrm>
            <a:off x="468313" y="2662238"/>
            <a:ext cx="4824412" cy="1000125"/>
            <a:chOff x="467544" y="2662470"/>
            <a:chExt cx="4824536" cy="1000125"/>
          </a:xfrm>
        </p:grpSpPr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467544" y="2662470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亲朋好友</a:t>
              </a:r>
            </a:p>
          </p:txBody>
        </p:sp>
        <p:grpSp>
          <p:nvGrpSpPr>
            <p:cNvPr id="5139" name="Group 6"/>
            <p:cNvGrpSpPr>
              <a:grpSpLocks/>
            </p:cNvGrpSpPr>
            <p:nvPr/>
          </p:nvGrpSpPr>
          <p:grpSpPr bwMode="auto">
            <a:xfrm>
              <a:off x="637407" y="2781532"/>
              <a:ext cx="762000" cy="762000"/>
              <a:chOff x="864" y="1046"/>
              <a:chExt cx="480" cy="480"/>
            </a:xfrm>
          </p:grpSpPr>
          <p:sp>
            <p:nvSpPr>
              <p:cNvPr id="514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>
                    <a:latin typeface="Verdana" pitchFamily="34" charset="0"/>
                    <a:ea typeface="Gulim" pitchFamily="34" charset="-127"/>
                  </a:rPr>
                  <a:t>2</a:t>
                </a:r>
              </a:p>
            </p:txBody>
          </p:sp>
        </p:grpSp>
      </p:grpSp>
      <p:grpSp>
        <p:nvGrpSpPr>
          <p:cNvPr id="5127" name="组合 10"/>
          <p:cNvGrpSpPr>
            <a:grpSpLocks/>
          </p:cNvGrpSpPr>
          <p:nvPr/>
        </p:nvGrpSpPr>
        <p:grpSpPr bwMode="auto">
          <a:xfrm>
            <a:off x="468313" y="1538288"/>
            <a:ext cx="4824412" cy="1000125"/>
            <a:chOff x="467544" y="1537899"/>
            <a:chExt cx="4824536" cy="1000125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467544" y="1537899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劳动力市场</a:t>
              </a:r>
            </a:p>
          </p:txBody>
        </p:sp>
        <p:grpSp>
          <p:nvGrpSpPr>
            <p:cNvPr id="5135" name="Group 6"/>
            <p:cNvGrpSpPr>
              <a:grpSpLocks/>
            </p:cNvGrpSpPr>
            <p:nvPr/>
          </p:nvGrpSpPr>
          <p:grpSpPr bwMode="auto">
            <a:xfrm>
              <a:off x="637407" y="1656961"/>
              <a:ext cx="762000" cy="762000"/>
              <a:chOff x="864" y="1046"/>
              <a:chExt cx="480" cy="480"/>
            </a:xfrm>
          </p:grpSpPr>
          <p:sp>
            <p:nvSpPr>
              <p:cNvPr id="513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3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68313" y="3784600"/>
            <a:ext cx="4824412" cy="1000125"/>
            <a:chOff x="467544" y="3784590"/>
            <a:chExt cx="4824536" cy="1000125"/>
          </a:xfrm>
        </p:grpSpPr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>
              <a:off x="467544" y="3784590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各种媒体</a:t>
              </a: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637407" y="3903652"/>
              <a:ext cx="762000" cy="762000"/>
              <a:chOff x="864" y="1046"/>
              <a:chExt cx="480" cy="480"/>
            </a:xfrm>
          </p:grpSpPr>
          <p:sp>
            <p:nvSpPr>
              <p:cNvPr id="513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3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6638" y="2278063"/>
            <a:ext cx="5459412" cy="409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一、获取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各地就业信息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的途径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50" name="组合 11"/>
          <p:cNvGrpSpPr>
            <a:grpSpLocks/>
          </p:cNvGrpSpPr>
          <p:nvPr/>
        </p:nvGrpSpPr>
        <p:grpSpPr bwMode="auto">
          <a:xfrm>
            <a:off x="468313" y="2662238"/>
            <a:ext cx="4824412" cy="1000125"/>
            <a:chOff x="467544" y="2662470"/>
            <a:chExt cx="4824536" cy="1000125"/>
          </a:xfrm>
        </p:grpSpPr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467544" y="2662470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亲朋好友</a:t>
              </a:r>
            </a:p>
          </p:txBody>
        </p:sp>
        <p:grpSp>
          <p:nvGrpSpPr>
            <p:cNvPr id="6168" name="Group 6"/>
            <p:cNvGrpSpPr>
              <a:grpSpLocks/>
            </p:cNvGrpSpPr>
            <p:nvPr/>
          </p:nvGrpSpPr>
          <p:grpSpPr bwMode="auto">
            <a:xfrm>
              <a:off x="637407" y="2781532"/>
              <a:ext cx="762000" cy="762000"/>
              <a:chOff x="864" y="1046"/>
              <a:chExt cx="480" cy="480"/>
            </a:xfrm>
          </p:grpSpPr>
          <p:sp>
            <p:nvSpPr>
              <p:cNvPr id="616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>
                    <a:latin typeface="Verdana" pitchFamily="34" charset="0"/>
                    <a:ea typeface="Gulim" pitchFamily="34" charset="-127"/>
                  </a:rPr>
                  <a:t>2</a:t>
                </a:r>
              </a:p>
            </p:txBody>
          </p:sp>
        </p:grpSp>
      </p:grpSp>
      <p:grpSp>
        <p:nvGrpSpPr>
          <p:cNvPr id="6151" name="组合 10"/>
          <p:cNvGrpSpPr>
            <a:grpSpLocks/>
          </p:cNvGrpSpPr>
          <p:nvPr/>
        </p:nvGrpSpPr>
        <p:grpSpPr bwMode="auto">
          <a:xfrm>
            <a:off x="468313" y="1538288"/>
            <a:ext cx="4824412" cy="1000125"/>
            <a:chOff x="467544" y="1537899"/>
            <a:chExt cx="4824536" cy="1000125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467544" y="1537899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劳动力市场</a:t>
              </a:r>
            </a:p>
          </p:txBody>
        </p:sp>
        <p:grpSp>
          <p:nvGrpSpPr>
            <p:cNvPr id="6164" name="Group 6"/>
            <p:cNvGrpSpPr>
              <a:grpSpLocks/>
            </p:cNvGrpSpPr>
            <p:nvPr/>
          </p:nvGrpSpPr>
          <p:grpSpPr bwMode="auto">
            <a:xfrm>
              <a:off x="637407" y="1656961"/>
              <a:ext cx="762000" cy="762000"/>
              <a:chOff x="864" y="1046"/>
              <a:chExt cx="480" cy="480"/>
            </a:xfrm>
          </p:grpSpPr>
          <p:sp>
            <p:nvSpPr>
              <p:cNvPr id="616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468313" y="4891088"/>
            <a:ext cx="4824412" cy="1000125"/>
            <a:chOff x="467544" y="4891078"/>
            <a:chExt cx="4824536" cy="1000125"/>
          </a:xfrm>
        </p:grpSpPr>
        <p:sp>
          <p:nvSpPr>
            <p:cNvPr id="52" name="AutoShape 5"/>
            <p:cNvSpPr>
              <a:spLocks noChangeArrowheads="1"/>
            </p:cNvSpPr>
            <p:nvPr/>
          </p:nvSpPr>
          <p:spPr bwMode="auto">
            <a:xfrm>
              <a:off x="467544" y="4891078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住地的劳务输出机构</a:t>
              </a:r>
            </a:p>
          </p:txBody>
        </p:sp>
        <p:grpSp>
          <p:nvGrpSpPr>
            <p:cNvPr id="6160" name="Group 6"/>
            <p:cNvGrpSpPr>
              <a:grpSpLocks/>
            </p:cNvGrpSpPr>
            <p:nvPr/>
          </p:nvGrpSpPr>
          <p:grpSpPr bwMode="auto">
            <a:xfrm>
              <a:off x="637407" y="5010140"/>
              <a:ext cx="762000" cy="762000"/>
              <a:chOff x="864" y="1046"/>
              <a:chExt cx="480" cy="480"/>
            </a:xfrm>
          </p:grpSpPr>
          <p:sp>
            <p:nvSpPr>
              <p:cNvPr id="616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6153" name="组合 15"/>
          <p:cNvGrpSpPr>
            <a:grpSpLocks/>
          </p:cNvGrpSpPr>
          <p:nvPr/>
        </p:nvGrpSpPr>
        <p:grpSpPr bwMode="auto">
          <a:xfrm>
            <a:off x="468313" y="3784600"/>
            <a:ext cx="4824412" cy="1000125"/>
            <a:chOff x="467544" y="3784590"/>
            <a:chExt cx="4824536" cy="1000125"/>
          </a:xfrm>
        </p:grpSpPr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>
              <a:off x="467544" y="3784590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各种媒体</a:t>
              </a:r>
            </a:p>
          </p:txBody>
        </p:sp>
        <p:grpSp>
          <p:nvGrpSpPr>
            <p:cNvPr id="6156" name="Group 6"/>
            <p:cNvGrpSpPr>
              <a:grpSpLocks/>
            </p:cNvGrpSpPr>
            <p:nvPr/>
          </p:nvGrpSpPr>
          <p:grpSpPr bwMode="auto">
            <a:xfrm>
              <a:off x="637407" y="3903652"/>
              <a:ext cx="762000" cy="762000"/>
              <a:chOff x="864" y="1046"/>
              <a:chExt cx="480" cy="480"/>
            </a:xfrm>
          </p:grpSpPr>
          <p:sp>
            <p:nvSpPr>
              <p:cNvPr id="615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1746" name="Picture 2" descr="http://www.ttrc.gov.cn:81/res_base/jeecms_com_www/upload/article/image/2010_2/5_13/8fjdg9505ej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12711"/>
          <a:stretch/>
        </p:blipFill>
        <p:spPr bwMode="auto">
          <a:xfrm>
            <a:off x="5148064" y="1816028"/>
            <a:ext cx="3672407" cy="3197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各种就业信息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的分析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171950" y="1700213"/>
            <a:ext cx="4578350" cy="1530350"/>
            <a:chOff x="4172374" y="1700808"/>
            <a:chExt cx="4578523" cy="1530131"/>
          </a:xfrm>
        </p:grpSpPr>
        <p:sp>
          <p:nvSpPr>
            <p:cNvPr id="80" name="圆角矩形 79"/>
            <p:cNvSpPr/>
            <p:nvPr/>
          </p:nvSpPr>
          <p:spPr bwMode="auto">
            <a:xfrm rot="19320000">
              <a:off x="4172374" y="2915672"/>
              <a:ext cx="1763709" cy="720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1270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6" name="圆角矩形 95"/>
            <p:cNvSpPr/>
            <p:nvPr/>
          </p:nvSpPr>
          <p:spPr bwMode="auto">
            <a:xfrm>
              <a:off x="5796136" y="1700808"/>
              <a:ext cx="2954761" cy="1530131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84" name="矩形 87"/>
            <p:cNvSpPr>
              <a:spLocks noChangeArrowheads="1"/>
            </p:cNvSpPr>
            <p:nvPr/>
          </p:nvSpPr>
          <p:spPr bwMode="auto">
            <a:xfrm>
              <a:off x="5949386" y="1879421"/>
              <a:ext cx="272950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要对得到的各类信息进行分类整理，明确各类信息机构的服务对象和对你所能提供的帮助</a:t>
              </a:r>
            </a:p>
          </p:txBody>
        </p:sp>
        <p:sp>
          <p:nvSpPr>
            <p:cNvPr id="98" name="AutoShape 3"/>
            <p:cNvSpPr>
              <a:spLocks noChangeAspect="1" noChangeArrowheads="1"/>
            </p:cNvSpPr>
            <p:nvPr/>
          </p:nvSpPr>
          <p:spPr bwMode="auto">
            <a:xfrm>
              <a:off x="5625921" y="2260974"/>
              <a:ext cx="323947" cy="324012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508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152900" y="4419600"/>
            <a:ext cx="4600575" cy="1530350"/>
            <a:chOff x="4153324" y="4419149"/>
            <a:chExt cx="4600006" cy="1530131"/>
          </a:xfrm>
        </p:grpSpPr>
        <p:sp>
          <p:nvSpPr>
            <p:cNvPr id="27" name="圆角矩形 26"/>
            <p:cNvSpPr/>
            <p:nvPr/>
          </p:nvSpPr>
          <p:spPr bwMode="auto">
            <a:xfrm>
              <a:off x="5798569" y="4419149"/>
              <a:ext cx="2954761" cy="1530131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79" name="矩形 87"/>
            <p:cNvSpPr>
              <a:spLocks noChangeArrowheads="1"/>
            </p:cNvSpPr>
            <p:nvPr/>
          </p:nvSpPr>
          <p:spPr bwMode="auto">
            <a:xfrm>
              <a:off x="5949385" y="4860273"/>
              <a:ext cx="27295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要甄别各类用工信息的价值和可信性</a:t>
              </a:r>
            </a:p>
          </p:txBody>
        </p:sp>
        <p:sp>
          <p:nvSpPr>
            <p:cNvPr id="81" name="圆角矩形 80"/>
            <p:cNvSpPr/>
            <p:nvPr/>
          </p:nvSpPr>
          <p:spPr bwMode="auto">
            <a:xfrm rot="2400000">
              <a:off x="4153324" y="4552950"/>
              <a:ext cx="1763878" cy="720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1270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AutoShape 3"/>
            <p:cNvSpPr>
              <a:spLocks noChangeAspect="1" noChangeArrowheads="1"/>
            </p:cNvSpPr>
            <p:nvPr/>
          </p:nvSpPr>
          <p:spPr bwMode="auto">
            <a:xfrm>
              <a:off x="5625407" y="4973007"/>
              <a:ext cx="323978" cy="32406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508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5" name="Oval 2"/>
          <p:cNvSpPr>
            <a:spLocks noChangeAspect="1" noChangeArrowheads="1"/>
          </p:cNvSpPr>
          <p:nvPr/>
        </p:nvSpPr>
        <p:spPr bwMode="auto">
          <a:xfrm>
            <a:off x="395536" y="1502663"/>
            <a:ext cx="4663745" cy="46626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E94800"/>
            </a:solidFill>
          </a:ln>
          <a:effectLst>
            <a:outerShdw blurRad="50800" dist="38100" dir="2700000" algn="tl" rotWithShape="0">
              <a:srgbClr val="E948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B w="0" h="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fr-FR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25813"/>
            <a:ext cx="9144000" cy="1016000"/>
          </a:xfrm>
          <a:prstGeom prst="rect">
            <a:avLst/>
          </a:prstGeom>
          <a:solidFill>
            <a:schemeClr val="tx2">
              <a:lumMod val="40000"/>
              <a:lumOff val="60000"/>
              <a:alpha val="6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谨防劳务“黑市场”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三、解读招聘广告的方法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8" y="1472184"/>
            <a:ext cx="3165710" cy="4909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ounded Rectangle 21"/>
          <p:cNvSpPr/>
          <p:nvPr/>
        </p:nvSpPr>
        <p:spPr>
          <a:xfrm>
            <a:off x="468313" y="1293813"/>
            <a:ext cx="3959225" cy="5114925"/>
          </a:xfrm>
          <a:prstGeom prst="roundRect">
            <a:avLst>
              <a:gd name="adj" fmla="val 5821"/>
            </a:avLst>
          </a:prstGeom>
          <a:solidFill>
            <a:srgbClr val="4986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0" name="Round Diagonal Corner Rectangle 62"/>
          <p:cNvSpPr/>
          <p:nvPr/>
        </p:nvSpPr>
        <p:spPr bwMode="auto">
          <a:xfrm>
            <a:off x="869950" y="1538288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1.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去伪存真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Text Placeholder 16"/>
          <p:cNvSpPr txBox="1">
            <a:spLocks/>
          </p:cNvSpPr>
          <p:nvPr/>
        </p:nvSpPr>
        <p:spPr bwMode="auto">
          <a:xfrm>
            <a:off x="514350" y="2619375"/>
            <a:ext cx="384175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看看企业底气足不足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不要被华而不实的头衔所迷惑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不要被长年招聘所迷惑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注意刊登次数过频的广告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正确对待降格以求的广告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别让“保证年薪”、“高薪”所误导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注意“急聘”的背后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细细推敲语法怪异的广告</a:t>
            </a:r>
            <a:endParaRPr lang="en-US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三、解读招聘广告的方法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8" y="1472184"/>
            <a:ext cx="3165710" cy="4909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ounded Rectangle 21"/>
          <p:cNvSpPr/>
          <p:nvPr/>
        </p:nvSpPr>
        <p:spPr>
          <a:xfrm>
            <a:off x="468313" y="1293813"/>
            <a:ext cx="3959225" cy="5114925"/>
          </a:xfrm>
          <a:prstGeom prst="roundRect">
            <a:avLst>
              <a:gd name="adj" fmla="val 5821"/>
            </a:avLst>
          </a:prstGeom>
          <a:solidFill>
            <a:srgbClr val="4986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0" name="Round Diagonal Corner Rectangle 62"/>
          <p:cNvSpPr/>
          <p:nvPr/>
        </p:nvSpPr>
        <p:spPr bwMode="auto">
          <a:xfrm>
            <a:off x="869950" y="1538288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1.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去伪存真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" name="Round Diagonal Corner Rectangle 62"/>
          <p:cNvSpPr/>
          <p:nvPr/>
        </p:nvSpPr>
        <p:spPr bwMode="auto">
          <a:xfrm>
            <a:off x="865188" y="2852738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2.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三思而行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Text Placeholder 16"/>
          <p:cNvSpPr txBox="1">
            <a:spLocks/>
          </p:cNvSpPr>
          <p:nvPr/>
        </p:nvSpPr>
        <p:spPr bwMode="auto">
          <a:xfrm>
            <a:off x="1089025" y="3984625"/>
            <a:ext cx="27622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关注广告的时效性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关注广告的全面性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三、解读招聘广告的方法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8" y="1472184"/>
            <a:ext cx="3165710" cy="4909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ounded Rectangle 21"/>
          <p:cNvSpPr/>
          <p:nvPr/>
        </p:nvSpPr>
        <p:spPr>
          <a:xfrm>
            <a:off x="468313" y="1293813"/>
            <a:ext cx="3959225" cy="5114925"/>
          </a:xfrm>
          <a:prstGeom prst="roundRect">
            <a:avLst>
              <a:gd name="adj" fmla="val 5821"/>
            </a:avLst>
          </a:prstGeom>
          <a:solidFill>
            <a:srgbClr val="4986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0" name="Round Diagonal Corner Rectangle 62"/>
          <p:cNvSpPr/>
          <p:nvPr/>
        </p:nvSpPr>
        <p:spPr bwMode="auto">
          <a:xfrm>
            <a:off x="869950" y="1538288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1.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去伪存真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" name="Round Diagonal Corner Rectangle 62"/>
          <p:cNvSpPr/>
          <p:nvPr/>
        </p:nvSpPr>
        <p:spPr bwMode="auto">
          <a:xfrm>
            <a:off x="865188" y="2852738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2.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三思而行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Round Diagonal Corner Rectangle 62"/>
          <p:cNvSpPr/>
          <p:nvPr/>
        </p:nvSpPr>
        <p:spPr bwMode="auto">
          <a:xfrm>
            <a:off x="865188" y="41703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3.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明察“软硬”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348</Words>
  <Application>Microsoft Office PowerPoint</Application>
  <PresentationFormat>全屏显示(4:3)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生涯规划与就业常识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147</cp:revision>
  <dcterms:created xsi:type="dcterms:W3CDTF">2012-01-31T05:34:08Z</dcterms:created>
  <dcterms:modified xsi:type="dcterms:W3CDTF">2012-04-24T06:50:26Z</dcterms:modified>
</cp:coreProperties>
</file>