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65" r:id="rId4"/>
    <p:sldId id="266" r:id="rId5"/>
    <p:sldId id="267" r:id="rId6"/>
    <p:sldId id="268" r:id="rId7"/>
    <p:sldId id="269" r:id="rId8"/>
    <p:sldId id="270" r:id="rId9"/>
    <p:sldId id="271" r:id="rId10"/>
    <p:sldId id="274" r:id="rId11"/>
    <p:sldId id="272" r:id="rId12"/>
    <p:sldId id="273" r:id="rId13"/>
    <p:sldId id="275" r:id="rId14"/>
    <p:sldId id="276" r:id="rId15"/>
    <p:sldId id="277" r:id="rId16"/>
    <p:sldId id="262" r:id="rId1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4BB"/>
    <a:srgbClr val="F8AD37"/>
    <a:srgbClr val="C7D9FD"/>
    <a:srgbClr val="4986FA"/>
    <a:srgbClr val="FFF6B3"/>
    <a:srgbClr val="E6CB00"/>
    <a:srgbClr val="FFE101"/>
    <a:srgbClr val="C1E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74C6C89A-5FD4-4A09-BC41-86B8C7006277}" type="datetimeFigureOut">
              <a:rPr lang="zh-CN" altLang="en-US"/>
              <a:pPr>
                <a:defRPr/>
              </a:pPr>
              <a:t>2012-4-24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77EFC92-D9E0-4DBB-9811-45418F45C975}" type="slidenum">
              <a:rPr lang="zh-CN" altLang="en-US"/>
              <a:pPr>
                <a:defRPr/>
              </a:pPr>
              <a:t>‹#›</a:t>
            </a:fld>
            <a:endParaRPr lang="zh-CN" altLang="en-US"/>
          </a:p>
        </p:txBody>
      </p:sp>
    </p:spTree>
    <p:extLst>
      <p:ext uri="{BB962C8B-B14F-4D97-AF65-F5344CB8AC3E}">
        <p14:creationId xmlns:p14="http://schemas.microsoft.com/office/powerpoint/2010/main" val="248180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1AA009D-8D96-4FE8-8FEE-EA19F36204AF}" type="datetimeFigureOut">
              <a:rPr lang="zh-CN" altLang="en-US"/>
              <a:pPr>
                <a:defRPr/>
              </a:pPr>
              <a:t>2012-4-24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32581FC-0CF7-4019-867E-00E5DB8C8B6B}" type="slidenum">
              <a:rPr lang="zh-CN" altLang="en-US"/>
              <a:pPr>
                <a:defRPr/>
              </a:pPr>
              <a:t>‹#›</a:t>
            </a:fld>
            <a:endParaRPr lang="zh-CN" altLang="en-US"/>
          </a:p>
        </p:txBody>
      </p:sp>
    </p:spTree>
    <p:extLst>
      <p:ext uri="{BB962C8B-B14F-4D97-AF65-F5344CB8AC3E}">
        <p14:creationId xmlns:p14="http://schemas.microsoft.com/office/powerpoint/2010/main" val="307536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72AF01A-F50E-4DFC-B963-B838905FA724}" type="datetimeFigureOut">
              <a:rPr lang="zh-CN" altLang="en-US"/>
              <a:pPr>
                <a:defRPr/>
              </a:pPr>
              <a:t>2012-4-24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A24435C-E3B9-4ECD-A616-7DADAFCCB744}" type="slidenum">
              <a:rPr lang="zh-CN" altLang="en-US"/>
              <a:pPr>
                <a:defRPr/>
              </a:pPr>
              <a:t>‹#›</a:t>
            </a:fld>
            <a:endParaRPr lang="zh-CN" altLang="en-US"/>
          </a:p>
        </p:txBody>
      </p:sp>
    </p:spTree>
    <p:extLst>
      <p:ext uri="{BB962C8B-B14F-4D97-AF65-F5344CB8AC3E}">
        <p14:creationId xmlns:p14="http://schemas.microsoft.com/office/powerpoint/2010/main" val="120032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728C670-1DCD-4152-B6A7-FDB0BC7561F4}" type="datetimeFigureOut">
              <a:rPr lang="zh-CN" altLang="en-US"/>
              <a:pPr>
                <a:defRPr/>
              </a:pPr>
              <a:t>2012-4-24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D005D4B-D9DA-43ED-946A-89B23BB61527}" type="slidenum">
              <a:rPr lang="zh-CN" altLang="en-US"/>
              <a:pPr>
                <a:defRPr/>
              </a:pPr>
              <a:t>‹#›</a:t>
            </a:fld>
            <a:endParaRPr lang="zh-CN" altLang="en-US"/>
          </a:p>
        </p:txBody>
      </p:sp>
    </p:spTree>
    <p:extLst>
      <p:ext uri="{BB962C8B-B14F-4D97-AF65-F5344CB8AC3E}">
        <p14:creationId xmlns:p14="http://schemas.microsoft.com/office/powerpoint/2010/main" val="974652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D211CDE-6805-4ECB-A5CA-4801CAAE3472}" type="datetimeFigureOut">
              <a:rPr lang="zh-CN" altLang="en-US"/>
              <a:pPr>
                <a:defRPr/>
              </a:pPr>
              <a:t>2012-4-24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295F35D-6EDC-4786-96D4-D6421D8F7D7F}" type="slidenum">
              <a:rPr lang="zh-CN" altLang="en-US"/>
              <a:pPr>
                <a:defRPr/>
              </a:pPr>
              <a:t>‹#›</a:t>
            </a:fld>
            <a:endParaRPr lang="zh-CN" altLang="en-US"/>
          </a:p>
        </p:txBody>
      </p:sp>
    </p:spTree>
    <p:extLst>
      <p:ext uri="{BB962C8B-B14F-4D97-AF65-F5344CB8AC3E}">
        <p14:creationId xmlns:p14="http://schemas.microsoft.com/office/powerpoint/2010/main" val="490203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255EB99-80EB-43FB-A196-DE4B751C0D63}" type="datetimeFigureOut">
              <a:rPr lang="zh-CN" altLang="en-US"/>
              <a:pPr>
                <a:defRPr/>
              </a:pPr>
              <a:t>2012-4-24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8AFD3A2-765E-4702-90E1-A37D5753D7D4}" type="slidenum">
              <a:rPr lang="zh-CN" altLang="en-US"/>
              <a:pPr>
                <a:defRPr/>
              </a:pPr>
              <a:t>‹#›</a:t>
            </a:fld>
            <a:endParaRPr lang="zh-CN" altLang="en-US"/>
          </a:p>
        </p:txBody>
      </p:sp>
    </p:spTree>
    <p:extLst>
      <p:ext uri="{BB962C8B-B14F-4D97-AF65-F5344CB8AC3E}">
        <p14:creationId xmlns:p14="http://schemas.microsoft.com/office/powerpoint/2010/main" val="338709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712B608-F865-49E1-BB6C-379907D48230}" type="datetimeFigureOut">
              <a:rPr lang="zh-CN" altLang="en-US"/>
              <a:pPr>
                <a:defRPr/>
              </a:pPr>
              <a:t>2012-4-24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7287EFA-0CDE-413C-B36D-8FA9410A580A}" type="slidenum">
              <a:rPr lang="zh-CN" altLang="en-US"/>
              <a:pPr>
                <a:defRPr/>
              </a:pPr>
              <a:t>‹#›</a:t>
            </a:fld>
            <a:endParaRPr lang="zh-CN" altLang="en-US"/>
          </a:p>
        </p:txBody>
      </p:sp>
    </p:spTree>
    <p:extLst>
      <p:ext uri="{BB962C8B-B14F-4D97-AF65-F5344CB8AC3E}">
        <p14:creationId xmlns:p14="http://schemas.microsoft.com/office/powerpoint/2010/main" val="22945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AAC789C-A81A-4BA0-9FA3-09E7AF9D267B}" type="datetimeFigureOut">
              <a:rPr lang="zh-CN" altLang="en-US"/>
              <a:pPr>
                <a:defRPr/>
              </a:pPr>
              <a:t>2012-4-24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151FA9C-C69A-4D7F-A94B-9D4E039E2A6F}" type="slidenum">
              <a:rPr lang="zh-CN" altLang="en-US"/>
              <a:pPr>
                <a:defRPr/>
              </a:pPr>
              <a:t>‹#›</a:t>
            </a:fld>
            <a:endParaRPr lang="zh-CN" altLang="en-US"/>
          </a:p>
        </p:txBody>
      </p:sp>
    </p:spTree>
    <p:extLst>
      <p:ext uri="{BB962C8B-B14F-4D97-AF65-F5344CB8AC3E}">
        <p14:creationId xmlns:p14="http://schemas.microsoft.com/office/powerpoint/2010/main" val="370740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A7F9A7F-EA66-4DCB-8BCB-7211D1BFD1F8}" type="datetimeFigureOut">
              <a:rPr lang="zh-CN" altLang="en-US"/>
              <a:pPr>
                <a:defRPr/>
              </a:pPr>
              <a:t>2012-4-24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C132D69-9F46-4BAD-985D-12D423E1F0A7}" type="slidenum">
              <a:rPr lang="zh-CN" altLang="en-US"/>
              <a:pPr>
                <a:defRPr/>
              </a:pPr>
              <a:t>‹#›</a:t>
            </a:fld>
            <a:endParaRPr lang="zh-CN" altLang="en-US"/>
          </a:p>
        </p:txBody>
      </p:sp>
    </p:spTree>
    <p:extLst>
      <p:ext uri="{BB962C8B-B14F-4D97-AF65-F5344CB8AC3E}">
        <p14:creationId xmlns:p14="http://schemas.microsoft.com/office/powerpoint/2010/main" val="306105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A0263FB-8A0E-4200-A4A2-A0AAF1718F35}" type="datetimeFigureOut">
              <a:rPr lang="zh-CN" altLang="en-US"/>
              <a:pPr>
                <a:defRPr/>
              </a:pPr>
              <a:t>2012-4-24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6A2CF39-FD94-4B38-BE3C-983B5B9EECE3}" type="slidenum">
              <a:rPr lang="zh-CN" altLang="en-US"/>
              <a:pPr>
                <a:defRPr/>
              </a:pPr>
              <a:t>‹#›</a:t>
            </a:fld>
            <a:endParaRPr lang="zh-CN" altLang="en-US"/>
          </a:p>
        </p:txBody>
      </p:sp>
    </p:spTree>
    <p:extLst>
      <p:ext uri="{BB962C8B-B14F-4D97-AF65-F5344CB8AC3E}">
        <p14:creationId xmlns:p14="http://schemas.microsoft.com/office/powerpoint/2010/main" val="1927887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90CDCB0-C709-4994-97E6-32F5C910D50F}" type="datetimeFigureOut">
              <a:rPr lang="zh-CN" altLang="en-US"/>
              <a:pPr>
                <a:defRPr/>
              </a:pPr>
              <a:t>2012-4-24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54C2091-40FD-4F92-9FAF-FE5C2FE14603}" type="slidenum">
              <a:rPr lang="zh-CN" altLang="en-US"/>
              <a:pPr>
                <a:defRPr/>
              </a:pPr>
              <a:t>‹#›</a:t>
            </a:fld>
            <a:endParaRPr lang="zh-CN" altLang="en-US"/>
          </a:p>
        </p:txBody>
      </p:sp>
    </p:spTree>
    <p:extLst>
      <p:ext uri="{BB962C8B-B14F-4D97-AF65-F5344CB8AC3E}">
        <p14:creationId xmlns:p14="http://schemas.microsoft.com/office/powerpoint/2010/main" val="186136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50000">
              <a:schemeClr val="accent5">
                <a:lumMod val="25000"/>
                <a:lumOff val="75000"/>
              </a:schemeClr>
            </a:gs>
            <a:gs pos="100000">
              <a:schemeClr val="accent5">
                <a:lumMod val="60000"/>
                <a:lumOff val="40000"/>
              </a:schemeClr>
            </a:gs>
          </a:gsLst>
          <a:lin ang="2700000" scaled="0"/>
          <a:tileRect/>
        </a:gra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AF81E27-A0E1-4F8B-BE7A-388E550AF7E3}" type="datetimeFigureOut">
              <a:rPr lang="zh-CN" altLang="en-US"/>
              <a:pPr>
                <a:defRPr/>
              </a:pPr>
              <a:t>2012-4-24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BBD2F39-75D0-4F28-9F94-2C7BDEAD818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0" y="1444625"/>
            <a:ext cx="9144000" cy="2160588"/>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dirty="0">
              <a:solidFill>
                <a:schemeClr val="bg1"/>
              </a:solidFill>
              <a:latin typeface="黑体" pitchFamily="2" charset="-122"/>
              <a:ea typeface="黑体" pitchFamily="2" charset="-122"/>
            </a:endParaRPr>
          </a:p>
        </p:txBody>
      </p:sp>
      <p:sp>
        <p:nvSpPr>
          <p:cNvPr id="2" name="标题 1"/>
          <p:cNvSpPr>
            <a:spLocks noGrp="1"/>
          </p:cNvSpPr>
          <p:nvPr>
            <p:ph type="ctrTitle"/>
          </p:nvPr>
        </p:nvSpPr>
        <p:spPr>
          <a:xfrm>
            <a:off x="-252536" y="1224440"/>
            <a:ext cx="9144000" cy="1470025"/>
          </a:xfrm>
          <a:extLst/>
        </p:spPr>
        <p:txBody>
          <a:bodyPr rtlCol="0">
            <a:normAutofit fontScale="90000"/>
            <a:scene3d>
              <a:camera prst="orthographicFront"/>
              <a:lightRig rig="threePt" dir="t"/>
            </a:scene3d>
            <a:sp3d extrusionH="57150" contourW="25400">
              <a:bevelT w="25400" h="57150" prst="artDeco"/>
              <a:contourClr>
                <a:schemeClr val="bg1"/>
              </a:contourClr>
            </a:sp3d>
          </a:bodyPr>
          <a:lstStyle/>
          <a:p>
            <a:pPr algn="r" eaLnBrk="1" fontAlgn="auto" hangingPunct="1">
              <a:spcAft>
                <a:spcPts val="0"/>
              </a:spcAft>
              <a:defRPr/>
            </a:pPr>
            <a:r>
              <a:rPr lang="zh-CN" alt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2" charset="-122"/>
                <a:ea typeface="黑体" pitchFamily="2" charset="-122"/>
                <a:cs typeface="Times New Roman" pitchFamily="18" charset="0"/>
              </a:rPr>
              <a:t>生涯规划与就业常识</a:t>
            </a:r>
            <a:endParaRPr lang="zh-CN" alt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2" charset="-122"/>
              <a:ea typeface="黑体" pitchFamily="2" charset="-122"/>
              <a:cs typeface="Times New Roman" pitchFamily="18" charset="0"/>
            </a:endParaRPr>
          </a:p>
        </p:txBody>
      </p:sp>
      <p:sp>
        <p:nvSpPr>
          <p:cNvPr id="3" name="副标题 2"/>
          <p:cNvSpPr>
            <a:spLocks noGrp="1"/>
          </p:cNvSpPr>
          <p:nvPr>
            <p:ph type="subTitle" idx="1"/>
          </p:nvPr>
        </p:nvSpPr>
        <p:spPr>
          <a:xfrm>
            <a:off x="4484688" y="5546725"/>
            <a:ext cx="4406900" cy="690563"/>
          </a:xfrm>
        </p:spPr>
        <p:txBody>
          <a:bodyPr rtlCol="0">
            <a:normAutofit/>
          </a:bodyPr>
          <a:lstStyle/>
          <a:p>
            <a:pPr algn="r" eaLnBrk="1" fontAlgn="auto" hangingPunct="1">
              <a:spcAft>
                <a:spcPts val="0"/>
              </a:spcAft>
              <a:buFont typeface="Arial" pitchFamily="34" charset="0"/>
              <a:buNone/>
              <a:defRPr/>
            </a:pPr>
            <a:r>
              <a:rPr lang="zh-CN" altLang="en-US" b="1" dirty="0" smtClean="0">
                <a:latin typeface="幼圆" pitchFamily="49" charset="-122"/>
                <a:ea typeface="幼圆" pitchFamily="49" charset="-122"/>
              </a:rPr>
              <a:t>上海科技教育出版社</a:t>
            </a:r>
          </a:p>
        </p:txBody>
      </p:sp>
      <p:pic>
        <p:nvPicPr>
          <p:cNvPr id="33" name="Picture 47" descr="C:\Documents and Settings\Administrator.WWW-80B321E85A2\桌面\ppt\未命名-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484313"/>
            <a:ext cx="3381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7" descr="C:\Documents and Settings\Administrator.WWW-80B321E85A2\桌面\ppt\未命名-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2276475"/>
            <a:ext cx="338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7" descr="C:\Documents and Settings\Administrator.WWW-80B321E85A2\桌面\ppt\未命名-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1722438"/>
            <a:ext cx="3381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4" descr="C:\Documents and Settings\Administrator.WWW-80B321E85A2\桌面\ppt\未命名-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6858000"/>
            <a:ext cx="121443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4" descr="C:\Documents and Settings\Administrator.WWW-80B321E85A2\桌面\ppt\未命名-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685800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4" descr="C:\Documents and Settings\Administrator.WWW-80B321E85A2\桌面\ppt\未命名-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7000875"/>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descr="C:\Documents and Settings\Administrator.WWW-80B321E85A2\桌面\ppt\未命名-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68580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4" descr="C:\Documents and Settings\Administrator.WWW-80B321E85A2\桌面\ppt\未命名-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7000875"/>
            <a:ext cx="6429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4" descr="C:\Documents and Settings\Administrator.WWW-80B321E85A2\桌面\ppt\未命名-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685800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4" descr="C:\Documents and Settings\Administrator.WWW-80B321E85A2\桌面\ppt\未命名-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438" y="68580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矩形 51"/>
          <p:cNvSpPr/>
          <p:nvPr/>
        </p:nvSpPr>
        <p:spPr>
          <a:xfrm>
            <a:off x="408481" y="354142"/>
            <a:ext cx="2795367" cy="554578"/>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pic>
        <p:nvPicPr>
          <p:cNvPr id="53" name="图片 52"/>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679504" y="5672608"/>
            <a:ext cx="424096" cy="407132"/>
          </a:xfrm>
          <a:prstGeom prst="rect">
            <a:avLst/>
          </a:prstGeom>
        </p:spPr>
      </p:pic>
      <p:sp>
        <p:nvSpPr>
          <p:cNvPr id="54" name="副标题 2"/>
          <p:cNvSpPr txBox="1">
            <a:spLocks/>
          </p:cNvSpPr>
          <p:nvPr/>
        </p:nvSpPr>
        <p:spPr>
          <a:xfrm>
            <a:off x="2074863" y="2908300"/>
            <a:ext cx="6816725" cy="696913"/>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fontAlgn="auto">
              <a:spcAft>
                <a:spcPts val="0"/>
              </a:spcAft>
              <a:defRPr/>
            </a:pPr>
            <a:r>
              <a:rPr lang="zh-CN" altLang="en-US" sz="3600" b="1" dirty="0" smtClean="0">
                <a:solidFill>
                  <a:schemeClr val="tx2">
                    <a:lumMod val="75000"/>
                  </a:schemeClr>
                </a:solidFill>
                <a:latin typeface="黑体" pitchFamily="2" charset="-122"/>
                <a:ea typeface="黑体" pitchFamily="2" charset="-122"/>
              </a:rPr>
              <a:t>第</a:t>
            </a:r>
            <a:r>
              <a:rPr lang="en-US" altLang="zh-CN" sz="3600" b="1" dirty="0" smtClean="0">
                <a:solidFill>
                  <a:schemeClr val="tx2">
                    <a:lumMod val="75000"/>
                  </a:schemeClr>
                </a:solidFill>
                <a:latin typeface="黑体" pitchFamily="2" charset="-122"/>
                <a:ea typeface="黑体" pitchFamily="2" charset="-122"/>
              </a:rPr>
              <a:t>8</a:t>
            </a:r>
            <a:r>
              <a:rPr lang="zh-CN" altLang="en-US" sz="3600" b="1" dirty="0" smtClean="0">
                <a:solidFill>
                  <a:schemeClr val="tx2">
                    <a:lumMod val="75000"/>
                  </a:schemeClr>
                </a:solidFill>
                <a:latin typeface="黑体" pitchFamily="2" charset="-122"/>
                <a:ea typeface="黑体" pitchFamily="2" charset="-122"/>
              </a:rPr>
              <a:t>课 就业前的培训</a:t>
            </a:r>
          </a:p>
        </p:txBody>
      </p:sp>
      <p:pic>
        <p:nvPicPr>
          <p:cNvPr id="19" name="图片 18"/>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546100" y="3358931"/>
            <a:ext cx="3562350" cy="3329426"/>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6000" fill="hold"/>
                                        <p:tgtEl>
                                          <p:spTgt spid="33"/>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6000" fill="hold"/>
                                        <p:tgtEl>
                                          <p:spTgt spid="34"/>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6000" fill="hold"/>
                                        <p:tgtEl>
                                          <p:spTgt spid="35"/>
                                        </p:tgtEl>
                                        <p:attrNameLst>
                                          <p:attrName>r</p:attrName>
                                        </p:attrNameLst>
                                      </p:cBhvr>
                                    </p:animRot>
                                  </p:childTnLst>
                                </p:cTn>
                              </p:par>
                              <p:par>
                                <p:cTn id="11" presetID="0" presetClass="path" presetSubtype="0" repeatCount="indefinite" fill="hold" nodeType="withEffect">
                                  <p:stCondLst>
                                    <p:cond delay="0"/>
                                  </p:stCondLst>
                                  <p:childTnLst>
                                    <p:animMotion origin="layout" path="M -4.44444E-6 7.40741E-7 C -0.00104 -0.00764 -0.00121 -0.01551 -0.00277 -0.02269 C -0.00399 -0.02778 -0.00763 -0.03125 -0.00972 -0.03495 C -0.01579 -0.04583 -0.02222 -0.05463 -0.02916 -0.06366 C -0.03333 -0.06921 -0.0375 -0.07477 -0.04166 -0.08009 C -0.04461 -0.08403 -0.04722 -0.08843 -0.05 -0.09259 C -0.05138 -0.09468 -0.05416 -0.09861 -0.05416 -0.09838 C -0.0559 -0.10648 -0.05694 -0.10972 -0.05694 -0.11921 C -0.05694 -0.14445 -0.05677 -0.21574 -0.03194 -0.22801 C -0.02673 -0.23982 -0.02326 -0.25093 -0.01527 -0.2588 C -0.00781 -0.27523 -0.01753 -0.25556 -0.00833 -0.26921 C -0.00347 -0.27639 -0.00121 -0.28634 0.00556 -0.28958 C 0.00816 -0.30093 0.01441 -0.30486 0.01945 -0.31227 C 0.025 -0.32037 0.03369 -0.33403 0.03612 -0.34514 C 0.03768 -0.35208 0.03976 -0.36505 0.04445 -0.36968 C 0.04723 -0.37245 0.05278 -0.37801 0.05278 -0.37778 C 0.05921 -0.39236 0.05556 -0.3875 0.0625 -0.39445 C 0.06511 -0.4 0.06754 -0.40671 0.06945 -0.41296 C 0.07066 -0.41667 0.07136 -0.42107 0.07223 -0.42523 C 0.07275 -0.42732 0.07362 -0.43125 0.07362 -0.43102 C 0.07101 -0.44259 0.07066 -0.44722 0.06389 -0.45394 C 0.06112 -0.4662 0.05487 -0.47593 0.05 -0.48681 C 0.04775 -0.50023 0.03994 -0.50833 0.03473 -0.51968 C 0.03282 -0.53102 0.02917 -0.53611 0.02362 -0.54421 C 0.02014 -0.55995 0.00816 -0.58982 -4.44444E-6 -0.60185 C -0.00329 -0.61644 -0.01406 -0.62917 -0.02083 -0.64074 C -0.025 -0.64792 -0.03194 -0.66343 -0.03194 -0.6632 C -0.03368 -0.67107 -0.03715 -0.67407 -0.03888 -0.68195 C -0.04218 -0.71551 -0.03715 -0.73912 -0.025 -0.76597 C -0.02361 -0.77662 -0.025 -0.78125 -0.01805 -0.78449 C -0.01666 -0.78657 -0.01493 -0.7882 -0.01388 -0.79074 C -0.01302 -0.79329 -0.01354 -0.79653 -0.0125 -0.79884 C -0.00607 -0.81273 0.00521 -0.81921 0.0125 -0.83171 C 0.0257 -0.85463 0.00712 -0.82616 0.02223 -0.84607 C 0.02518 -0.85 0.03056 -0.85857 0.03056 -0.8581 C 0.03316 -0.86991 0.03091 -0.8632 0.04028 -0.87685 L 0.04028 -0.87662 C 0.04167 -0.88032 0.04254 -0.88449 0.04445 -0.88727 C 0.04549 -0.88866 0.04723 -0.88843 0.04862 -0.88935 C 0.054 -0.89977 0.05625 -0.91065 0.06528 -0.91389 C 0.06737 -0.91829 0.07049 -0.92153 0.07223 -0.92616 C 0.07362 -0.93009 0.075 -0.93866 0.075 -0.9382 C 0.07379 -0.96736 0.07448 -0.96644 0.07084 -0.9919 C 0.0691 -1.00394 0.06389 -1.01644 0.05973 -1.02685 C 0.05799 -1.03148 0.05747 -1.03681 0.05556 -1.0412 C 0.05452 -1.04352 0.05261 -1.04514 0.05139 -1.04722 C 0.04514 -1.05903 0.04063 -1.0713 0.03334 -1.08218 " pathEditMode="relative" rAng="0" ptsTypes="fffffffffffffffffffffffffffffffffffFffffffffffA">
                                      <p:cBhvr>
                                        <p:cTn id="12" dur="5000" fill="hold"/>
                                        <p:tgtEl>
                                          <p:spTgt spid="37"/>
                                        </p:tgtEl>
                                        <p:attrNameLst>
                                          <p:attrName>ppt_x</p:attrName>
                                          <p:attrName>ppt_y</p:attrName>
                                        </p:attrNameLst>
                                      </p:cBhvr>
                                      <p:rCtr x="900" y="-54100"/>
                                    </p:animMotion>
                                  </p:childTnLst>
                                </p:cTn>
                              </p:par>
                              <p:par>
                                <p:cTn id="13" presetID="0" presetClass="path" presetSubtype="0" repeatCount="indefinite" fill="hold" nodeType="withEffect">
                                  <p:stCondLst>
                                    <p:cond delay="0"/>
                                  </p:stCondLst>
                                  <p:childTnLst>
                                    <p:animMotion origin="layout" path="M -0.00226 0.00416 C -0.06337 -0.03033 -0.12431 -0.06482 -0.08143 -0.13473 C -0.03854 -0.2051 0.25486 -0.32709 0.25468 -0.41621 C 0.25451 -0.50533 -0.07223 -0.58542 -0.08282 -0.66991 C -0.09341 -0.7544 0.19201 -0.85394 0.1908 -0.92362 C 0.18958 -0.99329 -0.07535 -1.05487 -0.08976 -1.08843 " pathEditMode="relative" rAng="0" ptsTypes="aaaaaA">
                                      <p:cBhvr>
                                        <p:cTn id="14" dur="7000" fill="hold"/>
                                        <p:tgtEl>
                                          <p:spTgt spid="36"/>
                                        </p:tgtEl>
                                        <p:attrNameLst>
                                          <p:attrName>ppt_x</p:attrName>
                                          <p:attrName>ppt_y</p:attrName>
                                        </p:attrNameLst>
                                      </p:cBhvr>
                                      <p:rCtr x="6800" y="-54600"/>
                                    </p:animMotion>
                                  </p:childTnLst>
                                </p:cTn>
                              </p:par>
                              <p:par>
                                <p:cTn id="15" presetID="0" presetClass="path" presetSubtype="0" repeatCount="indefinite" fill="hold" nodeType="withEffect">
                                  <p:stCondLst>
                                    <p:cond delay="0"/>
                                  </p:stCondLst>
                                  <p:childTnLst>
                                    <p:animMotion origin="layout" path="M -0.00052 0.00231 C -0.00139 0.00717 -0.00209 0.01226 0.00781 -0.00509 C 0.01771 -0.02243 0.04809 -0.06173 0.0592 -0.1015 C 0.07031 -0.14104 0.07934 -0.19491 0.07448 -0.24208 C 0.06962 -0.28971 0.04409 -0.34636 0.03003 -0.38659 C 0.01597 -0.42728 -0.00521 -0.4467 -0.01025 -0.48485 C -0.01528 -0.52277 -0.00834 -0.5785 -0.00052 -0.61433 C 0.00729 -0.6504 0.02673 -0.66405 0.03698 -0.69942 C 0.04722 -0.73526 0.05989 -0.77618 0.06059 -0.82728 C 0.06128 -0.87861 0.05017 -0.96069 0.04114 -1.00694 C 0.03212 -1.05364 0.01284 -1.07237 0.00642 -1.10705 " pathEditMode="relative" rAng="0" ptsTypes="aaaaaaaaaaA">
                                      <p:cBhvr>
                                        <p:cTn id="16" dur="2000" fill="hold"/>
                                        <p:tgtEl>
                                          <p:spTgt spid="38"/>
                                        </p:tgtEl>
                                        <p:attrNameLst>
                                          <p:attrName>ppt_x</p:attrName>
                                          <p:attrName>ppt_y</p:attrName>
                                        </p:attrNameLst>
                                      </p:cBhvr>
                                      <p:rCtr x="3247" y="-54983"/>
                                    </p:animMotion>
                                  </p:childTnLst>
                                </p:cTn>
                              </p:par>
                              <p:par>
                                <p:cTn id="17" presetID="0" presetClass="path" presetSubtype="0" repeatCount="indefinite" fill="hold" nodeType="withEffect">
                                  <p:stCondLst>
                                    <p:cond delay="0"/>
                                  </p:stCondLst>
                                  <p:childTnLst>
                                    <p:animMotion origin="layout" path="M 3.33333E-6 -3.7037E-7 C -0.00209 -0.00856 -0.00643 -0.01782 -0.01111 -0.02407 C -0.01354 -0.03356 -0.01528 -0.03518 -0.01667 -0.0463 C -0.01563 -0.0625 -0.01354 -0.07338 -0.01528 -0.08889 C -0.01424 -0.11296 -0.0132 -0.1375 -0.00973 -0.16111 C -0.01198 -0.17037 -0.00955 -0.18264 -0.00556 -0.19074 C -0.00504 -0.19375 -0.00521 -0.19722 -0.00417 -0.2 C -0.00278 -0.20417 0.00139 -0.21111 0.00139 -0.21111 C 0.00312 -0.22083 0.01111 -0.23518 0.01666 -0.24259 C 0.02604 -0.29306 0.01909 -0.34306 0.01805 -0.3963 C 0.01788 -0.40301 0.01684 -0.41643 0.01389 -0.42222 C 0.0118 -0.42616 0.00902 -0.42963 0.00694 -0.43333 C 0.00486 -0.44421 0.00121 -0.45347 -0.00278 -0.46296 C -0.00434 -0.4669 -0.00729 -0.46991 -0.00834 -0.47407 C -0.01302 -0.49259 -0.02136 -0.50532 -0.02778 -0.52245 C -0.02986 -0.53588 -0.02778 -0.52917 -0.03473 -0.54259 L -0.03473 -0.54259 C -0.03681 -0.55116 -0.03872 -0.55972 -0.04028 -0.56852 C -0.03959 -0.58518 -0.04028 -0.60556 -0.03611 -0.62222 C -0.03403 -0.64514 -0.02882 -0.65116 -0.02084 -0.67037 C -0.01823 -0.67662 -0.01823 -0.68472 -0.01528 -0.69074 C -0.01146 -0.69838 -0.00886 -0.70764 -0.00695 -0.71667 C -0.00434 -0.72893 -0.00052 -0.74005 0.00277 -0.75185 C 0.00434 -0.75741 0.00694 -0.76875 0.00694 -0.76875 C 0.00885 -0.79676 0.01597 -0.81898 0.01944 -0.8463 C 0.01909 -0.87037 0.025 -0.95694 0.0125 -0.99838 C 0.01093 -1.01597 0.00833 -1.03333 0.00416 -1.05 C 0.00173 -1.08241 -0.00087 -1.11435 -0.00556 -1.1463 C -0.01146 -1.18773 -0.01111 -1.16528 -0.01111 -1.18518 " pathEditMode="relative" ptsTypes="fffffffffffffffFffffffffffffA">
                                      <p:cBhvr>
                                        <p:cTn id="18" dur="13000" fill="hold"/>
                                        <p:tgtEl>
                                          <p:spTgt spid="39"/>
                                        </p:tgtEl>
                                        <p:attrNameLst>
                                          <p:attrName>ppt_x</p:attrName>
                                          <p:attrName>ppt_y</p:attrName>
                                        </p:attrNameLst>
                                      </p:cBhvr>
                                    </p:animMotion>
                                  </p:childTnLst>
                                </p:cTn>
                              </p:par>
                              <p:par>
                                <p:cTn id="19" presetID="0" presetClass="path" presetSubtype="0" repeatCount="indefinite" fill="hold" nodeType="withEffect">
                                  <p:stCondLst>
                                    <p:cond delay="0"/>
                                  </p:stCondLst>
                                  <p:childTnLst>
                                    <p:animMotion origin="layout" path="M 3.33333E-6 7.40741E-7 C -0.00694 -0.02408 -0.01389 -0.04815 -0.01389 -0.07778 C -0.01389 -0.10741 -0.00226 -0.14167 3.33333E-6 -0.17778 C 0.00226 -0.21389 0.00469 -0.2257 3.33333E-6 -0.29445 C -0.00469 -0.3632 -0.02969 -0.50857 -0.02778 -0.59074 C -0.02587 -0.67292 0.01267 -0.71042 0.01111 -0.78704 C 0.00955 -0.86366 -0.03194 -0.98958 -0.0375 -1.05 C -0.04305 -1.11042 -0.04288 -1.1831 -0.02222 -1.15 " pathEditMode="relative" ptsTypes="aaaaaaaA">
                                      <p:cBhvr>
                                        <p:cTn id="20" dur="7000" fill="hold"/>
                                        <p:tgtEl>
                                          <p:spTgt spid="41"/>
                                        </p:tgtEl>
                                        <p:attrNameLst>
                                          <p:attrName>ppt_x</p:attrName>
                                          <p:attrName>ppt_y</p:attrName>
                                        </p:attrNameLst>
                                      </p:cBhvr>
                                    </p:animMotion>
                                  </p:childTnLst>
                                </p:cTn>
                              </p:par>
                              <p:par>
                                <p:cTn id="21" presetID="0" presetClass="path" presetSubtype="0" repeatCount="indefinite" fill="hold" nodeType="withEffect">
                                  <p:stCondLst>
                                    <p:cond delay="0"/>
                                  </p:stCondLst>
                                  <p:childTnLst>
                                    <p:animMotion origin="layout" path="M 1.94444E-6 4.81481E-6 C -0.03837 -0.06413 -0.07657 -0.12801 -0.09028 -0.19815 C -0.104 -0.26829 -0.09844 -0.35463 -0.08195 -0.42038 C -0.06546 -0.48612 -0.01441 -0.53079 0.00833 -0.5926 C 0.03107 -0.6544 0.06111 -0.73519 0.05416 -0.79075 C 0.04722 -0.8463 0.00121 -0.88033 -0.03334 -0.92593 C -0.06789 -0.97153 -0.13004 -1.02963 -0.15278 -1.06482 C -0.17553 -1.1 -0.17275 -1.13681 -0.16945 -1.13704 " pathEditMode="relative" ptsTypes="aaaaaaaA">
                                      <p:cBhvr>
                                        <p:cTn id="22" dur="5000" fill="hold"/>
                                        <p:tgtEl>
                                          <p:spTgt spid="42"/>
                                        </p:tgtEl>
                                        <p:attrNameLst>
                                          <p:attrName>ppt_x</p:attrName>
                                          <p:attrName>ppt_y</p:attrName>
                                        </p:attrNameLst>
                                      </p:cBhvr>
                                    </p:animMotion>
                                  </p:childTnLst>
                                </p:cTn>
                              </p:par>
                              <p:par>
                                <p:cTn id="23" presetID="0" presetClass="path" presetSubtype="0" repeatCount="indefinite" fill="hold" nodeType="withEffect">
                                  <p:stCondLst>
                                    <p:cond delay="0"/>
                                  </p:stCondLst>
                                  <p:childTnLst>
                                    <p:animMotion origin="layout" path="M 1.94444E-6 4.81481E-6 C -0.03837 -0.06413 -0.07657 -0.12801 -0.09028 -0.19815 C -0.104 -0.26829 -0.09844 -0.35463 -0.08195 -0.42038 C -0.06546 -0.48612 -0.01441 -0.53079 0.00833 -0.5926 C 0.03107 -0.6544 0.06111 -0.73519 0.05416 -0.79075 C 0.04722 -0.8463 0.00121 -0.88033 -0.03334 -0.92593 C -0.06789 -0.97153 -0.13004 -1.02963 -0.15278 -1.06482 C -0.17553 -1.1 -0.17275 -1.13681 -0.16945 -1.13704 " pathEditMode="relative" ptsTypes="aaaaaaaA">
                                      <p:cBhvr>
                                        <p:cTn id="24" dur="5000" fill="hold"/>
                                        <p:tgtEl>
                                          <p:spTgt spid="4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生涯规划与就业常识</a:t>
            </a:r>
          </a:p>
        </p:txBody>
      </p:sp>
      <p:sp>
        <p:nvSpPr>
          <p:cNvPr id="11" name="矩形 10"/>
          <p:cNvSpPr/>
          <p:nvPr/>
        </p:nvSpPr>
        <p:spPr>
          <a:xfrm>
            <a:off x="125760" y="235291"/>
            <a:ext cx="6049268" cy="591386"/>
          </a:xfrm>
          <a:prstGeom prst="rect">
            <a:avLst/>
          </a:prstGeom>
          <a:noFill/>
          <a:ln>
            <a:noFill/>
          </a:ln>
          <a:effectLst/>
          <a:scene3d>
            <a:camera prst="orthographicFront"/>
            <a:lightRig rig="soft" dir="t">
              <a:rot lat="0" lon="0" rev="10800000"/>
            </a:lightRig>
          </a:scene3d>
          <a:sp3d/>
        </p:spPr>
        <p:txBody>
          <a:bodyPr>
            <a:prstTxWarp prst="textPlain">
              <a:avLst/>
            </a:prstTxWarp>
            <a:spAutoFit/>
            <a:flatTx/>
          </a:bodyPr>
          <a:lstStyle/>
          <a:p>
            <a:pPr algn="ctr" fontAlgn="auto">
              <a:spcBef>
                <a:spcPts val="0"/>
              </a:spcBef>
              <a:spcAft>
                <a:spcPts val="0"/>
              </a:spcAft>
              <a:defRPr/>
            </a:pPr>
            <a:r>
              <a:rPr lang="zh-CN" altLang="en-US" sz="1600" b="1" spc="150" dirty="0">
                <a:ln w="11430"/>
                <a:solidFill>
                  <a:schemeClr val="accent6">
                    <a:lumMod val="75000"/>
                  </a:schemeClr>
                </a:solidFill>
                <a:latin typeface="黑体" pitchFamily="2" charset="-122"/>
                <a:ea typeface="黑体" pitchFamily="2" charset="-122"/>
              </a:rPr>
              <a:t>四、职业技能级别鉴定申报与考核办法</a:t>
            </a:r>
          </a:p>
        </p:txBody>
      </p:sp>
      <p:pic>
        <p:nvPicPr>
          <p:cNvPr id="11270"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179513"/>
            <a:ext cx="45593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rot="173585">
            <a:off x="324248" y="1781210"/>
            <a:ext cx="3672588" cy="430887"/>
          </a:xfrm>
          <a:prstGeom prst="rect">
            <a:avLst/>
          </a:prstGeom>
          <a:noFill/>
          <a:ln w="19050">
            <a:noFill/>
          </a:ln>
        </p:spPr>
        <p:txBody>
          <a:bodyPr>
            <a:spAutoFit/>
            <a:scene3d>
              <a:camera prst="orthographicFront"/>
              <a:lightRig rig="soft" dir="t">
                <a:rot lat="0" lon="0" rev="10800000"/>
              </a:lightRig>
            </a:scene3d>
            <a:sp3d>
              <a:bevelT w="27940" h="12700"/>
              <a:contourClr>
                <a:srgbClr val="DDDDDD"/>
              </a:contourClr>
            </a:sp3d>
          </a:bodyPr>
          <a:lstStyle/>
          <a:p>
            <a:pPr>
              <a:defRPr/>
            </a:pPr>
            <a:r>
              <a:rPr lang="zh-CN" altLang="en-US" sz="2200" b="1" spc="150" dirty="0">
                <a:ln w="11430"/>
                <a:solidFill>
                  <a:srgbClr val="F8F8F8"/>
                </a:solidFill>
                <a:effectLst>
                  <a:outerShdw blurRad="25400" algn="tl" rotWithShape="0">
                    <a:srgbClr val="000000">
                      <a:alpha val="43000"/>
                    </a:srgbClr>
                  </a:outerShdw>
                </a:effectLst>
                <a:latin typeface="黑体" pitchFamily="2" charset="-122"/>
                <a:ea typeface="黑体" pitchFamily="2" charset="-122"/>
              </a:rPr>
              <a:t>申报职业技能鉴定的条件</a:t>
            </a:r>
          </a:p>
        </p:txBody>
      </p:sp>
      <p:sp>
        <p:nvSpPr>
          <p:cNvPr id="21" name="Rounded Rectangle 21"/>
          <p:cNvSpPr/>
          <p:nvPr/>
        </p:nvSpPr>
        <p:spPr>
          <a:xfrm>
            <a:off x="5219700" y="1296988"/>
            <a:ext cx="3382963" cy="5114925"/>
          </a:xfrm>
          <a:prstGeom prst="roundRect">
            <a:avLst>
              <a:gd name="adj" fmla="val 5821"/>
            </a:avLst>
          </a:prstGeom>
          <a:solidFill>
            <a:srgbClr val="E75E57"/>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sp>
      <p:sp>
        <p:nvSpPr>
          <p:cNvPr id="22" name="Round Diagonal Corner Rectangle 62"/>
          <p:cNvSpPr/>
          <p:nvPr/>
        </p:nvSpPr>
        <p:spPr bwMode="auto">
          <a:xfrm>
            <a:off x="5326063" y="1541463"/>
            <a:ext cx="3130550" cy="914400"/>
          </a:xfrm>
          <a:prstGeom prst="round2DiagRect">
            <a:avLst/>
          </a:prstGeom>
          <a:gradFill flip="none" rotWithShape="1">
            <a:gsLst>
              <a:gs pos="0">
                <a:srgbClr val="E75E57"/>
              </a:gs>
              <a:gs pos="86000">
                <a:srgbClr val="F6C3C0"/>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marL="0" lvl="1" indent="-236538" algn="ctr" defTabSz="914099">
              <a:lnSpc>
                <a:spcPct val="90000"/>
              </a:lnSpc>
              <a:spcBef>
                <a:spcPct val="20000"/>
              </a:spcBef>
              <a:buClr>
                <a:schemeClr val="tx2"/>
              </a:buClr>
              <a:buSzPct val="125000"/>
              <a:tabLst>
                <a:tab pos="424590" algn="l"/>
              </a:tabLst>
              <a:defRPr/>
            </a:pPr>
            <a:r>
              <a:rPr lang="zh-CN" altLang="en-US" sz="2400" b="1" dirty="0">
                <a:solidFill>
                  <a:schemeClr val="tx1">
                    <a:alpha val="99000"/>
                  </a:schemeClr>
                </a:solidFill>
                <a:latin typeface="幼圆" pitchFamily="49" charset="-122"/>
                <a:ea typeface="幼圆" pitchFamily="49" charset="-122"/>
              </a:rPr>
              <a:t>申报技师鉴定</a:t>
            </a:r>
            <a:endParaRPr lang="en-US" altLang="zh-CN" sz="2400" b="1" dirty="0">
              <a:solidFill>
                <a:schemeClr val="tx1">
                  <a:alpha val="99000"/>
                </a:schemeClr>
              </a:solidFill>
              <a:latin typeface="幼圆" pitchFamily="49" charset="-122"/>
              <a:ea typeface="幼圆" pitchFamily="49" charset="-122"/>
            </a:endParaRPr>
          </a:p>
        </p:txBody>
      </p:sp>
      <p:sp>
        <p:nvSpPr>
          <p:cNvPr id="23" name="Text Placeholder 16"/>
          <p:cNvSpPr txBox="1">
            <a:spLocks/>
          </p:cNvSpPr>
          <p:nvPr/>
        </p:nvSpPr>
        <p:spPr>
          <a:xfrm>
            <a:off x="5265738" y="2622550"/>
            <a:ext cx="3190875" cy="2355850"/>
          </a:xfrm>
          <a:prstGeom prst="rect">
            <a:avLst/>
          </a:prstGeom>
          <a:noFill/>
        </p:spPr>
        <p:txBody>
          <a:bodyPr>
            <a:spAutoFit/>
          </a:bodyPr>
          <a:lstStyle/>
          <a:p>
            <a:pPr marL="346075" indent="-346075" algn="just" fontAlgn="auto">
              <a:lnSpc>
                <a:spcPct val="90000"/>
              </a:lnSpc>
              <a:spcBef>
                <a:spcPct val="20000"/>
              </a:spcBef>
              <a:buSzPct val="100000"/>
              <a:buFontTx/>
              <a:buBlip>
                <a:blip r:embed="rId3"/>
              </a:buBlip>
              <a:defRPr/>
            </a:pPr>
            <a:r>
              <a:rPr lang="zh-CN" altLang="en-US" sz="1400" b="1" dirty="0">
                <a:solidFill>
                  <a:schemeClr val="bg1"/>
                </a:solidFill>
                <a:latin typeface="方正细等线简体" pitchFamily="65" charset="-122"/>
                <a:ea typeface="方正细等线简体" pitchFamily="65" charset="-122"/>
              </a:rPr>
              <a:t>在本专业有发明创造，并获得国家专利者</a:t>
            </a:r>
            <a:endParaRPr lang="en-US" altLang="zh-CN" sz="1400" b="1" dirty="0">
              <a:solidFill>
                <a:schemeClr val="bg1"/>
              </a:solidFill>
              <a:latin typeface="方正细等线简体" pitchFamily="65" charset="-122"/>
              <a:ea typeface="方正细等线简体" pitchFamily="65" charset="-122"/>
            </a:endParaRPr>
          </a:p>
          <a:p>
            <a:pPr marL="346075" indent="-346075" algn="just" fontAlgn="auto">
              <a:lnSpc>
                <a:spcPct val="90000"/>
              </a:lnSpc>
              <a:spcBef>
                <a:spcPct val="20000"/>
              </a:spcBef>
              <a:buSzPct val="100000"/>
              <a:buFontTx/>
              <a:buBlip>
                <a:blip r:embed="rId3"/>
              </a:buBlip>
              <a:defRPr/>
            </a:pPr>
            <a:r>
              <a:rPr lang="zh-CN" altLang="en-US" sz="1400" b="1" dirty="0">
                <a:solidFill>
                  <a:schemeClr val="bg1"/>
                </a:solidFill>
                <a:latin typeface="方正细等线简体" pitchFamily="65" charset="-122"/>
                <a:ea typeface="方正细等线简体" pitchFamily="65" charset="-122"/>
              </a:rPr>
              <a:t>在本专业技术革新项目年创经济效益</a:t>
            </a:r>
            <a:r>
              <a:rPr lang="en-US" altLang="zh-CN" sz="1400" b="1" dirty="0">
                <a:solidFill>
                  <a:schemeClr val="bg1"/>
                </a:solidFill>
                <a:latin typeface="方正细等线简体" pitchFamily="65" charset="-122"/>
                <a:ea typeface="方正细等线简体" pitchFamily="65" charset="-122"/>
              </a:rPr>
              <a:t>10</a:t>
            </a:r>
            <a:r>
              <a:rPr lang="zh-CN" altLang="en-US" sz="1400" b="1" dirty="0">
                <a:solidFill>
                  <a:schemeClr val="bg1"/>
                </a:solidFill>
                <a:latin typeface="方正细等线简体" pitchFamily="65" charset="-122"/>
                <a:ea typeface="方正细等线简体" pitchFamily="65" charset="-122"/>
              </a:rPr>
              <a:t>万元以上，并获省、市技术革新三等奖以上者</a:t>
            </a:r>
            <a:endParaRPr lang="en-US" altLang="zh-CN" sz="1400" b="1" dirty="0">
              <a:solidFill>
                <a:schemeClr val="bg1"/>
              </a:solidFill>
              <a:latin typeface="方正细等线简体" pitchFamily="65" charset="-122"/>
              <a:ea typeface="方正细等线简体" pitchFamily="65" charset="-122"/>
            </a:endParaRPr>
          </a:p>
          <a:p>
            <a:pPr marL="346075" indent="-346075" algn="just" fontAlgn="auto">
              <a:lnSpc>
                <a:spcPct val="90000"/>
              </a:lnSpc>
              <a:spcBef>
                <a:spcPct val="20000"/>
              </a:spcBef>
              <a:buSzPct val="100000"/>
              <a:buFontTx/>
              <a:buBlip>
                <a:blip r:embed="rId3"/>
              </a:buBlip>
              <a:defRPr/>
            </a:pPr>
            <a:r>
              <a:rPr lang="zh-CN" altLang="en-US" sz="1400" b="1" dirty="0">
                <a:solidFill>
                  <a:schemeClr val="bg1"/>
                </a:solidFill>
                <a:latin typeface="方正细等线简体" pitchFamily="65" charset="-122"/>
                <a:ea typeface="方正细等线简体" pitchFamily="65" charset="-122"/>
              </a:rPr>
              <a:t>取得高级技工学校毕业证书和高级职业资格证书，并从事本专业（工种）</a:t>
            </a:r>
            <a:r>
              <a:rPr lang="en-US" altLang="zh-CN" sz="1400" b="1" dirty="0">
                <a:solidFill>
                  <a:schemeClr val="bg1"/>
                </a:solidFill>
                <a:latin typeface="方正细等线简体" pitchFamily="65" charset="-122"/>
                <a:ea typeface="方正细等线简体" pitchFamily="65" charset="-122"/>
              </a:rPr>
              <a:t>3</a:t>
            </a:r>
            <a:r>
              <a:rPr lang="zh-CN" altLang="en-US" sz="1400" b="1" dirty="0">
                <a:solidFill>
                  <a:schemeClr val="bg1"/>
                </a:solidFill>
                <a:latin typeface="方正细等线简体" pitchFamily="65" charset="-122"/>
                <a:ea typeface="方正细等线简体" pitchFamily="65" charset="-122"/>
              </a:rPr>
              <a:t>年以上</a:t>
            </a:r>
            <a:endParaRPr lang="en-US" altLang="zh-CN" sz="1400" b="1" dirty="0">
              <a:solidFill>
                <a:schemeClr val="bg1"/>
              </a:solidFill>
              <a:latin typeface="方正细等线简体" pitchFamily="65" charset="-122"/>
              <a:ea typeface="方正细等线简体" pitchFamily="65" charset="-122"/>
            </a:endParaRPr>
          </a:p>
          <a:p>
            <a:pPr marL="346075" indent="-346075" algn="just" fontAlgn="auto">
              <a:lnSpc>
                <a:spcPct val="90000"/>
              </a:lnSpc>
              <a:spcBef>
                <a:spcPct val="20000"/>
              </a:spcBef>
              <a:buSzPct val="100000"/>
              <a:buFontTx/>
              <a:buBlip>
                <a:blip r:embed="rId3"/>
              </a:buBlip>
              <a:defRPr/>
            </a:pPr>
            <a:r>
              <a:rPr lang="zh-CN" altLang="en-US" sz="1400" b="1" dirty="0">
                <a:solidFill>
                  <a:schemeClr val="bg1"/>
                </a:solidFill>
                <a:latin typeface="方正细等线简体" pitchFamily="65" charset="-122"/>
                <a:ea typeface="方正细等线简体" pitchFamily="65" charset="-122"/>
              </a:rPr>
              <a:t>获得相同专业大学本科学历以上，并取得高级职业资格证书和从事本专业岗位工作</a:t>
            </a:r>
            <a:r>
              <a:rPr lang="en-US" altLang="zh-CN" sz="1400" b="1" dirty="0">
                <a:solidFill>
                  <a:schemeClr val="bg1"/>
                </a:solidFill>
                <a:latin typeface="方正细等线简体" pitchFamily="65" charset="-122"/>
                <a:ea typeface="方正细等线简体" pitchFamily="65" charset="-122"/>
              </a:rPr>
              <a:t>3</a:t>
            </a:r>
            <a:r>
              <a:rPr lang="zh-CN" altLang="en-US" sz="1400" b="1" dirty="0">
                <a:solidFill>
                  <a:schemeClr val="bg1"/>
                </a:solidFill>
                <a:latin typeface="方正细等线简体" pitchFamily="65" charset="-122"/>
                <a:ea typeface="方正细等线简体" pitchFamily="65" charset="-122"/>
              </a:rPr>
              <a:t>年以上</a:t>
            </a:r>
            <a:endParaRPr lang="en-US" sz="1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生涯规划与就业常识</a:t>
            </a:r>
          </a:p>
        </p:txBody>
      </p:sp>
      <p:sp>
        <p:nvSpPr>
          <p:cNvPr id="11" name="矩形 10"/>
          <p:cNvSpPr/>
          <p:nvPr/>
        </p:nvSpPr>
        <p:spPr>
          <a:xfrm>
            <a:off x="125760" y="235291"/>
            <a:ext cx="6049268" cy="591386"/>
          </a:xfrm>
          <a:prstGeom prst="rect">
            <a:avLst/>
          </a:prstGeom>
          <a:noFill/>
          <a:ln>
            <a:noFill/>
          </a:ln>
          <a:effectLst/>
          <a:scene3d>
            <a:camera prst="orthographicFront"/>
            <a:lightRig rig="soft" dir="t">
              <a:rot lat="0" lon="0" rev="10800000"/>
            </a:lightRig>
          </a:scene3d>
          <a:sp3d/>
        </p:spPr>
        <p:txBody>
          <a:bodyPr>
            <a:prstTxWarp prst="textPlain">
              <a:avLst/>
            </a:prstTxWarp>
            <a:spAutoFit/>
            <a:flatTx/>
          </a:bodyPr>
          <a:lstStyle/>
          <a:p>
            <a:pPr algn="ctr" fontAlgn="auto">
              <a:spcBef>
                <a:spcPts val="0"/>
              </a:spcBef>
              <a:spcAft>
                <a:spcPts val="0"/>
              </a:spcAft>
              <a:defRPr/>
            </a:pPr>
            <a:r>
              <a:rPr lang="zh-CN" altLang="en-US" sz="1600" b="1" spc="150" dirty="0">
                <a:ln w="11430"/>
                <a:solidFill>
                  <a:schemeClr val="accent6">
                    <a:lumMod val="75000"/>
                  </a:schemeClr>
                </a:solidFill>
                <a:latin typeface="黑体" pitchFamily="2" charset="-122"/>
                <a:ea typeface="黑体" pitchFamily="2" charset="-122"/>
              </a:rPr>
              <a:t>四、职业技能级别鉴定申报与考核办法</a:t>
            </a:r>
          </a:p>
        </p:txBody>
      </p:sp>
      <p:pic>
        <p:nvPicPr>
          <p:cNvPr id="1229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179513"/>
            <a:ext cx="45593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rot="173585">
            <a:off x="324248" y="1781210"/>
            <a:ext cx="3672588" cy="430887"/>
          </a:xfrm>
          <a:prstGeom prst="rect">
            <a:avLst/>
          </a:prstGeom>
          <a:noFill/>
          <a:ln w="19050">
            <a:noFill/>
          </a:ln>
        </p:spPr>
        <p:txBody>
          <a:bodyPr>
            <a:spAutoFit/>
            <a:scene3d>
              <a:camera prst="orthographicFront"/>
              <a:lightRig rig="soft" dir="t">
                <a:rot lat="0" lon="0" rev="10800000"/>
              </a:lightRig>
            </a:scene3d>
            <a:sp3d>
              <a:bevelT w="27940" h="12700"/>
              <a:contourClr>
                <a:srgbClr val="DDDDDD"/>
              </a:contourClr>
            </a:sp3d>
          </a:bodyPr>
          <a:lstStyle/>
          <a:p>
            <a:pPr>
              <a:defRPr/>
            </a:pPr>
            <a:r>
              <a:rPr lang="zh-CN" altLang="en-US" sz="2200" b="1" spc="150" dirty="0">
                <a:ln w="11430"/>
                <a:solidFill>
                  <a:srgbClr val="F8F8F8"/>
                </a:solidFill>
                <a:effectLst>
                  <a:outerShdw blurRad="25400" algn="tl" rotWithShape="0">
                    <a:srgbClr val="000000">
                      <a:alpha val="43000"/>
                    </a:srgbClr>
                  </a:outerShdw>
                </a:effectLst>
                <a:latin typeface="黑体" pitchFamily="2" charset="-122"/>
                <a:ea typeface="黑体" pitchFamily="2" charset="-122"/>
              </a:rPr>
              <a:t>申报职业技能鉴定的条件</a:t>
            </a:r>
          </a:p>
        </p:txBody>
      </p:sp>
      <p:sp>
        <p:nvSpPr>
          <p:cNvPr id="21" name="Rounded Rectangle 21"/>
          <p:cNvSpPr/>
          <p:nvPr/>
        </p:nvSpPr>
        <p:spPr>
          <a:xfrm>
            <a:off x="5219700" y="1296988"/>
            <a:ext cx="3382963" cy="5114925"/>
          </a:xfrm>
          <a:prstGeom prst="roundRect">
            <a:avLst>
              <a:gd name="adj" fmla="val 5821"/>
            </a:avLst>
          </a:prstGeom>
          <a:solidFill>
            <a:srgbClr val="E75E57"/>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sp>
      <p:sp>
        <p:nvSpPr>
          <p:cNvPr id="22" name="Round Diagonal Corner Rectangle 62"/>
          <p:cNvSpPr/>
          <p:nvPr/>
        </p:nvSpPr>
        <p:spPr bwMode="auto">
          <a:xfrm>
            <a:off x="5326063" y="1541463"/>
            <a:ext cx="3130550" cy="914400"/>
          </a:xfrm>
          <a:prstGeom prst="round2DiagRect">
            <a:avLst/>
          </a:prstGeom>
          <a:gradFill flip="none" rotWithShape="1">
            <a:gsLst>
              <a:gs pos="0">
                <a:srgbClr val="E75E57"/>
              </a:gs>
              <a:gs pos="86000">
                <a:srgbClr val="F6C3C0"/>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marL="0" lvl="1" indent="-236538" algn="ctr" defTabSz="914099">
              <a:lnSpc>
                <a:spcPct val="90000"/>
              </a:lnSpc>
              <a:spcBef>
                <a:spcPct val="20000"/>
              </a:spcBef>
              <a:buClr>
                <a:schemeClr val="tx2"/>
              </a:buClr>
              <a:buSzPct val="125000"/>
              <a:tabLst>
                <a:tab pos="424590" algn="l"/>
              </a:tabLst>
              <a:defRPr/>
            </a:pPr>
            <a:r>
              <a:rPr lang="zh-CN" altLang="en-US" sz="2400" b="1" dirty="0">
                <a:solidFill>
                  <a:schemeClr val="tx1">
                    <a:alpha val="99000"/>
                  </a:schemeClr>
                </a:solidFill>
                <a:latin typeface="幼圆" pitchFamily="49" charset="-122"/>
                <a:ea typeface="幼圆" pitchFamily="49" charset="-122"/>
              </a:rPr>
              <a:t>申报高级技师鉴定</a:t>
            </a:r>
            <a:endParaRPr lang="en-US" altLang="zh-CN" sz="2400" b="1" dirty="0">
              <a:solidFill>
                <a:schemeClr val="tx1">
                  <a:alpha val="99000"/>
                </a:schemeClr>
              </a:solidFill>
              <a:latin typeface="幼圆" pitchFamily="49" charset="-122"/>
              <a:ea typeface="幼圆" pitchFamily="49" charset="-122"/>
            </a:endParaRPr>
          </a:p>
        </p:txBody>
      </p:sp>
      <p:sp>
        <p:nvSpPr>
          <p:cNvPr id="23" name="Text Placeholder 16"/>
          <p:cNvSpPr txBox="1">
            <a:spLocks/>
          </p:cNvSpPr>
          <p:nvPr/>
        </p:nvSpPr>
        <p:spPr>
          <a:xfrm>
            <a:off x="5265738" y="2622550"/>
            <a:ext cx="3190875" cy="2225675"/>
          </a:xfrm>
          <a:prstGeom prst="rect">
            <a:avLst/>
          </a:prstGeom>
          <a:noFill/>
        </p:spPr>
        <p:txBody>
          <a:bodyPr>
            <a:spAutoFit/>
          </a:bodyPr>
          <a:lstStyle/>
          <a:p>
            <a:pPr marL="346075" indent="-346075" algn="just" fontAlgn="auto">
              <a:lnSpc>
                <a:spcPct val="90000"/>
              </a:lnSpc>
              <a:spcBef>
                <a:spcPct val="20000"/>
              </a:spcBef>
              <a:buSzPct val="100000"/>
              <a:buFontTx/>
              <a:buBlip>
                <a:blip r:embed="rId3"/>
              </a:buBlip>
              <a:defRPr/>
            </a:pPr>
            <a:r>
              <a:rPr lang="zh-CN" altLang="en-US" b="1" dirty="0">
                <a:solidFill>
                  <a:schemeClr val="bg1"/>
                </a:solidFill>
                <a:latin typeface="方正细等线简体" pitchFamily="65" charset="-122"/>
                <a:ea typeface="方正细等线简体" pitchFamily="65" charset="-122"/>
              </a:rPr>
              <a:t>连续受聘</a:t>
            </a:r>
            <a:r>
              <a:rPr lang="en-US" altLang="zh-CN" b="1" dirty="0">
                <a:solidFill>
                  <a:schemeClr val="bg1"/>
                </a:solidFill>
                <a:latin typeface="方正细等线简体" pitchFamily="65" charset="-122"/>
                <a:ea typeface="方正细等线简体" pitchFamily="65" charset="-122"/>
              </a:rPr>
              <a:t>3</a:t>
            </a:r>
            <a:r>
              <a:rPr lang="zh-CN" altLang="en-US" b="1" dirty="0">
                <a:solidFill>
                  <a:schemeClr val="bg1"/>
                </a:solidFill>
                <a:latin typeface="方正细等线简体" pitchFamily="65" charset="-122"/>
                <a:ea typeface="方正细等线简体" pitchFamily="65" charset="-122"/>
              </a:rPr>
              <a:t>年以上技师，或累计受聘</a:t>
            </a:r>
            <a:r>
              <a:rPr lang="en-US" altLang="zh-CN" b="1" dirty="0">
                <a:solidFill>
                  <a:schemeClr val="bg1"/>
                </a:solidFill>
                <a:latin typeface="方正细等线简体" pitchFamily="65" charset="-122"/>
                <a:ea typeface="方正细等线简体" pitchFamily="65" charset="-122"/>
              </a:rPr>
              <a:t>5</a:t>
            </a:r>
            <a:r>
              <a:rPr lang="zh-CN" altLang="en-US" b="1" dirty="0">
                <a:solidFill>
                  <a:schemeClr val="bg1"/>
                </a:solidFill>
                <a:latin typeface="方正细等线简体" pitchFamily="65" charset="-122"/>
                <a:ea typeface="方正细等线简体" pitchFamily="65" charset="-122"/>
              </a:rPr>
              <a:t>年以上者</a:t>
            </a:r>
            <a:endParaRPr lang="en-US" altLang="zh-CN" b="1" dirty="0">
              <a:solidFill>
                <a:schemeClr val="bg1"/>
              </a:solidFill>
              <a:latin typeface="方正细等线简体" pitchFamily="65" charset="-122"/>
              <a:ea typeface="方正细等线简体" pitchFamily="65" charset="-122"/>
            </a:endParaRPr>
          </a:p>
          <a:p>
            <a:pPr marL="346075" indent="-346075" algn="just" fontAlgn="auto">
              <a:lnSpc>
                <a:spcPct val="90000"/>
              </a:lnSpc>
              <a:spcBef>
                <a:spcPct val="20000"/>
              </a:spcBef>
              <a:buSzPct val="100000"/>
              <a:buFontTx/>
              <a:buBlip>
                <a:blip r:embed="rId3"/>
              </a:buBlip>
              <a:defRPr/>
            </a:pPr>
            <a:r>
              <a:rPr lang="zh-CN" altLang="en-US" b="1" dirty="0">
                <a:solidFill>
                  <a:schemeClr val="bg1"/>
                </a:solidFill>
                <a:latin typeface="方正细等线简体" pitchFamily="65" charset="-122"/>
                <a:ea typeface="方正细等线简体" pitchFamily="65" charset="-122"/>
              </a:rPr>
              <a:t>取得技师资格</a:t>
            </a:r>
            <a:r>
              <a:rPr lang="en-US" altLang="zh-CN" b="1" dirty="0">
                <a:solidFill>
                  <a:schemeClr val="bg1"/>
                </a:solidFill>
                <a:latin typeface="方正细等线简体" pitchFamily="65" charset="-122"/>
                <a:ea typeface="方正细等线简体" pitchFamily="65" charset="-122"/>
              </a:rPr>
              <a:t>2</a:t>
            </a:r>
            <a:r>
              <a:rPr lang="zh-CN" altLang="en-US" b="1" dirty="0">
                <a:solidFill>
                  <a:schemeClr val="bg1"/>
                </a:solidFill>
                <a:latin typeface="方正细等线简体" pitchFamily="65" charset="-122"/>
                <a:ea typeface="方正细等线简体" pitchFamily="65" charset="-122"/>
              </a:rPr>
              <a:t>年以上，并具有相关职业的高级资格者</a:t>
            </a:r>
            <a:endParaRPr lang="en-US" altLang="zh-CN" b="1" dirty="0">
              <a:solidFill>
                <a:schemeClr val="bg1"/>
              </a:solidFill>
              <a:latin typeface="方正细等线简体" pitchFamily="65" charset="-122"/>
              <a:ea typeface="方正细等线简体" pitchFamily="65" charset="-122"/>
            </a:endParaRPr>
          </a:p>
          <a:p>
            <a:pPr marL="346075" indent="-346075" algn="just" fontAlgn="auto">
              <a:lnSpc>
                <a:spcPct val="90000"/>
              </a:lnSpc>
              <a:spcBef>
                <a:spcPct val="20000"/>
              </a:spcBef>
              <a:buSzPct val="100000"/>
              <a:buFontTx/>
              <a:buBlip>
                <a:blip r:embed="rId3"/>
              </a:buBlip>
              <a:defRPr/>
            </a:pPr>
            <a:r>
              <a:rPr lang="zh-CN" altLang="en-US" b="1" dirty="0">
                <a:solidFill>
                  <a:schemeClr val="bg1"/>
                </a:solidFill>
                <a:latin typeface="方正细等线简体" pitchFamily="65" charset="-122"/>
                <a:ea typeface="方正细等线简体" pitchFamily="65" charset="-122"/>
              </a:rPr>
              <a:t>取得同专业硕士研究生学历，并从事本职工作</a:t>
            </a:r>
            <a:r>
              <a:rPr lang="en-US" altLang="zh-CN" b="1" dirty="0">
                <a:solidFill>
                  <a:schemeClr val="bg1"/>
                </a:solidFill>
                <a:latin typeface="方正细等线简体" pitchFamily="65" charset="-122"/>
                <a:ea typeface="方正细等线简体" pitchFamily="65" charset="-122"/>
              </a:rPr>
              <a:t>3</a:t>
            </a:r>
            <a:r>
              <a:rPr lang="zh-CN" altLang="en-US" b="1" dirty="0">
                <a:solidFill>
                  <a:schemeClr val="bg1"/>
                </a:solidFill>
                <a:latin typeface="方正细等线简体" pitchFamily="65" charset="-122"/>
                <a:ea typeface="方正细等线简体" pitchFamily="65" charset="-122"/>
              </a:rPr>
              <a:t>年以上者</a:t>
            </a:r>
            <a:endParaRPr lang="en-US" sz="20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生涯规划与就业常识</a:t>
            </a:r>
          </a:p>
        </p:txBody>
      </p:sp>
      <p:sp>
        <p:nvSpPr>
          <p:cNvPr id="11" name="矩形 10"/>
          <p:cNvSpPr/>
          <p:nvPr/>
        </p:nvSpPr>
        <p:spPr>
          <a:xfrm>
            <a:off x="125760" y="235291"/>
            <a:ext cx="6049268" cy="591386"/>
          </a:xfrm>
          <a:prstGeom prst="rect">
            <a:avLst/>
          </a:prstGeom>
          <a:noFill/>
          <a:ln>
            <a:noFill/>
          </a:ln>
          <a:effectLst/>
          <a:scene3d>
            <a:camera prst="orthographicFront"/>
            <a:lightRig rig="soft" dir="t">
              <a:rot lat="0" lon="0" rev="10800000"/>
            </a:lightRig>
          </a:scene3d>
          <a:sp3d/>
        </p:spPr>
        <p:txBody>
          <a:bodyPr>
            <a:prstTxWarp prst="textPlain">
              <a:avLst/>
            </a:prstTxWarp>
            <a:spAutoFit/>
            <a:flatTx/>
          </a:bodyPr>
          <a:lstStyle/>
          <a:p>
            <a:pPr algn="ctr" fontAlgn="auto">
              <a:spcBef>
                <a:spcPts val="0"/>
              </a:spcBef>
              <a:spcAft>
                <a:spcPts val="0"/>
              </a:spcAft>
              <a:defRPr/>
            </a:pPr>
            <a:r>
              <a:rPr lang="zh-CN" altLang="en-US" sz="1600" b="1" spc="150" dirty="0">
                <a:ln w="11430"/>
                <a:solidFill>
                  <a:schemeClr val="accent6">
                    <a:lumMod val="75000"/>
                  </a:schemeClr>
                </a:solidFill>
                <a:latin typeface="黑体" pitchFamily="2" charset="-122"/>
                <a:ea typeface="黑体" pitchFamily="2" charset="-122"/>
              </a:rPr>
              <a:t>四、职业技能级别鉴定申报与考核办法</a:t>
            </a:r>
          </a:p>
        </p:txBody>
      </p:sp>
      <p:pic>
        <p:nvPicPr>
          <p:cNvPr id="13318"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179513"/>
            <a:ext cx="45593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rot="173585">
            <a:off x="324248" y="1781210"/>
            <a:ext cx="3672588" cy="430887"/>
          </a:xfrm>
          <a:prstGeom prst="rect">
            <a:avLst/>
          </a:prstGeom>
          <a:noFill/>
          <a:ln w="19050">
            <a:noFill/>
          </a:ln>
        </p:spPr>
        <p:txBody>
          <a:bodyPr>
            <a:spAutoFit/>
            <a:scene3d>
              <a:camera prst="orthographicFront"/>
              <a:lightRig rig="soft" dir="t">
                <a:rot lat="0" lon="0" rev="10800000"/>
              </a:lightRig>
            </a:scene3d>
            <a:sp3d>
              <a:bevelT w="27940" h="12700"/>
              <a:contourClr>
                <a:srgbClr val="DDDDDD"/>
              </a:contourClr>
            </a:sp3d>
          </a:bodyPr>
          <a:lstStyle/>
          <a:p>
            <a:pPr>
              <a:defRPr/>
            </a:pPr>
            <a:r>
              <a:rPr lang="zh-CN" altLang="en-US" sz="2200" b="1" spc="150" dirty="0">
                <a:ln w="11430"/>
                <a:solidFill>
                  <a:srgbClr val="F8F8F8"/>
                </a:solidFill>
                <a:effectLst>
                  <a:outerShdw blurRad="25400" algn="tl" rotWithShape="0">
                    <a:srgbClr val="000000">
                      <a:alpha val="43000"/>
                    </a:srgbClr>
                  </a:outerShdw>
                </a:effectLst>
                <a:latin typeface="黑体" pitchFamily="2" charset="-122"/>
                <a:ea typeface="黑体" pitchFamily="2" charset="-122"/>
              </a:rPr>
              <a:t>申报职业技能鉴定的条件</a:t>
            </a:r>
          </a:p>
        </p:txBody>
      </p:sp>
      <p:sp>
        <p:nvSpPr>
          <p:cNvPr id="17" name="TextBox 16"/>
          <p:cNvSpPr txBox="1"/>
          <p:nvPr/>
        </p:nvSpPr>
        <p:spPr>
          <a:xfrm rot="21241128">
            <a:off x="1436879" y="2588838"/>
            <a:ext cx="2519767" cy="769441"/>
          </a:xfrm>
          <a:prstGeom prst="rect">
            <a:avLst/>
          </a:prstGeom>
          <a:noFill/>
          <a:ln w="19050">
            <a:noFill/>
          </a:ln>
        </p:spPr>
        <p:txBody>
          <a:bodyPr>
            <a:spAutoFit/>
            <a:scene3d>
              <a:camera prst="orthographicFront"/>
              <a:lightRig rig="soft" dir="t">
                <a:rot lat="0" lon="0" rev="10800000"/>
              </a:lightRig>
            </a:scene3d>
            <a:sp3d>
              <a:bevelT w="27940" h="12700"/>
              <a:contourClr>
                <a:srgbClr val="DDDDDD"/>
              </a:contourClr>
            </a:sp3d>
          </a:bodyPr>
          <a:lstStyle/>
          <a:p>
            <a:pPr>
              <a:defRPr/>
            </a:pPr>
            <a:r>
              <a:rPr lang="zh-CN" altLang="en-US" sz="2200" b="1" dirty="0">
                <a:ln w="11430"/>
                <a:solidFill>
                  <a:srgbClr val="F8F8F8"/>
                </a:solidFill>
                <a:effectLst>
                  <a:outerShdw blurRad="25400" algn="tl" rotWithShape="0">
                    <a:srgbClr val="000000">
                      <a:alpha val="43000"/>
                    </a:srgbClr>
                  </a:outerShdw>
                </a:effectLst>
                <a:latin typeface="黑体" pitchFamily="2" charset="-122"/>
                <a:ea typeface="黑体" pitchFamily="2" charset="-122"/>
              </a:rPr>
              <a:t>申报职业技能鉴定所需提供的材料</a:t>
            </a:r>
          </a:p>
        </p:txBody>
      </p:sp>
      <p:sp>
        <p:nvSpPr>
          <p:cNvPr id="21" name="Rounded Rectangle 21"/>
          <p:cNvSpPr/>
          <p:nvPr/>
        </p:nvSpPr>
        <p:spPr>
          <a:xfrm>
            <a:off x="5219700" y="1296988"/>
            <a:ext cx="3382963" cy="5114925"/>
          </a:xfrm>
          <a:prstGeom prst="roundRect">
            <a:avLst>
              <a:gd name="adj" fmla="val 5821"/>
            </a:avLst>
          </a:prstGeom>
          <a:solidFill>
            <a:srgbClr val="68C07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sp>
      <p:sp>
        <p:nvSpPr>
          <p:cNvPr id="22" name="Round Diagonal Corner Rectangle 62"/>
          <p:cNvSpPr/>
          <p:nvPr/>
        </p:nvSpPr>
        <p:spPr bwMode="auto">
          <a:xfrm>
            <a:off x="5326063" y="1541463"/>
            <a:ext cx="3130550" cy="914400"/>
          </a:xfrm>
          <a:prstGeom prst="round2DiagRect">
            <a:avLst/>
          </a:prstGeom>
          <a:gradFill flip="none" rotWithShape="1">
            <a:gsLst>
              <a:gs pos="0">
                <a:srgbClr val="68C072"/>
              </a:gs>
              <a:gs pos="86000">
                <a:srgbClr val="C1E5C5"/>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marL="0" lvl="1" indent="-236538" algn="ctr" defTabSz="914099">
              <a:lnSpc>
                <a:spcPct val="90000"/>
              </a:lnSpc>
              <a:spcBef>
                <a:spcPct val="20000"/>
              </a:spcBef>
              <a:buClr>
                <a:schemeClr val="tx2"/>
              </a:buClr>
              <a:buSzPct val="125000"/>
              <a:tabLst>
                <a:tab pos="424590" algn="l"/>
              </a:tabLst>
              <a:defRPr/>
            </a:pPr>
            <a:r>
              <a:rPr lang="zh-CN" altLang="en-US" sz="2400" b="1" dirty="0">
                <a:solidFill>
                  <a:schemeClr val="tx1">
                    <a:alpha val="99000"/>
                  </a:schemeClr>
                </a:solidFill>
                <a:latin typeface="幼圆" pitchFamily="49" charset="-122"/>
                <a:ea typeface="幼圆" pitchFamily="49" charset="-122"/>
              </a:rPr>
              <a:t>个人申报</a:t>
            </a:r>
            <a:endParaRPr lang="en-US" altLang="zh-CN" sz="2400" b="1" dirty="0">
              <a:solidFill>
                <a:schemeClr val="tx1">
                  <a:alpha val="99000"/>
                </a:schemeClr>
              </a:solidFill>
              <a:latin typeface="幼圆" pitchFamily="49" charset="-122"/>
              <a:ea typeface="幼圆" pitchFamily="49" charset="-122"/>
            </a:endParaRPr>
          </a:p>
        </p:txBody>
      </p:sp>
      <p:sp>
        <p:nvSpPr>
          <p:cNvPr id="23" name="Text Placeholder 16"/>
          <p:cNvSpPr txBox="1">
            <a:spLocks/>
          </p:cNvSpPr>
          <p:nvPr/>
        </p:nvSpPr>
        <p:spPr>
          <a:xfrm>
            <a:off x="5265738" y="2622550"/>
            <a:ext cx="3190875" cy="2835275"/>
          </a:xfrm>
          <a:prstGeom prst="rect">
            <a:avLst/>
          </a:prstGeom>
          <a:noFill/>
        </p:spPr>
        <p:txBody>
          <a:bodyPr>
            <a:spAutoFit/>
          </a:bodyPr>
          <a:lstStyle/>
          <a:p>
            <a:pPr marL="346075" indent="-346075" fontAlgn="auto">
              <a:lnSpc>
                <a:spcPct val="90000"/>
              </a:lnSpc>
              <a:spcBef>
                <a:spcPct val="20000"/>
              </a:spcBef>
              <a:buSzPct val="100000"/>
              <a:buFontTx/>
              <a:buBlip>
                <a:blip r:embed="rId3"/>
              </a:buBlip>
              <a:defRPr/>
            </a:pPr>
            <a:r>
              <a:rPr lang="zh-CN" altLang="en-US" b="1" dirty="0">
                <a:solidFill>
                  <a:schemeClr val="bg1"/>
                </a:solidFill>
                <a:latin typeface="方正细等线简体" pitchFamily="65" charset="-122"/>
                <a:ea typeface="方正细等线简体" pitchFamily="65" charset="-122"/>
              </a:rPr>
              <a:t>身份证复印件</a:t>
            </a:r>
            <a:endParaRPr lang="en-US" altLang="zh-CN" b="1" dirty="0">
              <a:solidFill>
                <a:schemeClr val="bg1"/>
              </a:solidFill>
              <a:latin typeface="方正细等线简体" pitchFamily="65" charset="-122"/>
              <a:ea typeface="方正细等线简体" pitchFamily="65" charset="-122"/>
            </a:endParaRPr>
          </a:p>
          <a:p>
            <a:pPr marL="346075" indent="-346075" fontAlgn="auto">
              <a:lnSpc>
                <a:spcPct val="90000"/>
              </a:lnSpc>
              <a:spcBef>
                <a:spcPct val="20000"/>
              </a:spcBef>
              <a:buSzPct val="100000"/>
              <a:buFontTx/>
              <a:buBlip>
                <a:blip r:embed="rId3"/>
              </a:buBlip>
              <a:defRPr/>
            </a:pPr>
            <a:r>
              <a:rPr lang="zh-CN" altLang="en-US" b="1" dirty="0">
                <a:solidFill>
                  <a:schemeClr val="bg1"/>
                </a:solidFill>
                <a:latin typeface="方正细等线简体" pitchFamily="65" charset="-122"/>
                <a:ea typeface="方正细等线简体" pitchFamily="65" charset="-122"/>
              </a:rPr>
              <a:t>本职业（工种）工作年限证明</a:t>
            </a:r>
            <a:endParaRPr lang="en-US" altLang="zh-CN" b="1" dirty="0">
              <a:solidFill>
                <a:schemeClr val="bg1"/>
              </a:solidFill>
              <a:latin typeface="方正细等线简体" pitchFamily="65" charset="-122"/>
              <a:ea typeface="方正细等线简体" pitchFamily="65" charset="-122"/>
            </a:endParaRPr>
          </a:p>
          <a:p>
            <a:pPr marL="346075" indent="-346075" fontAlgn="auto">
              <a:lnSpc>
                <a:spcPct val="90000"/>
              </a:lnSpc>
              <a:spcBef>
                <a:spcPct val="20000"/>
              </a:spcBef>
              <a:buSzPct val="100000"/>
              <a:buFontTx/>
              <a:buBlip>
                <a:blip r:embed="rId3"/>
              </a:buBlip>
              <a:defRPr/>
            </a:pPr>
            <a:r>
              <a:rPr lang="zh-CN" altLang="en-US" b="1" dirty="0">
                <a:solidFill>
                  <a:schemeClr val="bg1"/>
                </a:solidFill>
                <a:latin typeface="方正细等线简体" pitchFamily="65" charset="-122"/>
                <a:ea typeface="方正细等线简体" pitchFamily="65" charset="-122"/>
              </a:rPr>
              <a:t>学历证</a:t>
            </a:r>
            <a:endParaRPr lang="en-US" altLang="zh-CN" b="1" dirty="0">
              <a:solidFill>
                <a:schemeClr val="bg1"/>
              </a:solidFill>
              <a:latin typeface="方正细等线简体" pitchFamily="65" charset="-122"/>
              <a:ea typeface="方正细等线简体" pitchFamily="65" charset="-122"/>
            </a:endParaRPr>
          </a:p>
          <a:p>
            <a:pPr marL="346075" indent="-346075" fontAlgn="auto">
              <a:lnSpc>
                <a:spcPct val="90000"/>
              </a:lnSpc>
              <a:spcBef>
                <a:spcPct val="20000"/>
              </a:spcBef>
              <a:buSzPct val="100000"/>
              <a:buFontTx/>
              <a:buBlip>
                <a:blip r:embed="rId3"/>
              </a:buBlip>
              <a:defRPr/>
            </a:pPr>
            <a:r>
              <a:rPr lang="zh-CN" altLang="en-US" b="1" dirty="0">
                <a:solidFill>
                  <a:schemeClr val="bg1"/>
                </a:solidFill>
                <a:latin typeface="方正细等线简体" pitchFamily="65" charset="-122"/>
                <a:ea typeface="方正细等线简体" pitchFamily="65" charset="-122"/>
              </a:rPr>
              <a:t>要求申报高一级鉴定考生需提供原职业资格（或技术等级）证书</a:t>
            </a:r>
            <a:endParaRPr lang="en-US" altLang="zh-CN" b="1" dirty="0">
              <a:solidFill>
                <a:schemeClr val="bg1"/>
              </a:solidFill>
              <a:latin typeface="方正细等线简体" pitchFamily="65" charset="-122"/>
              <a:ea typeface="方正细等线简体" pitchFamily="65" charset="-122"/>
            </a:endParaRPr>
          </a:p>
          <a:p>
            <a:pPr marL="346075" indent="-346075" fontAlgn="auto">
              <a:lnSpc>
                <a:spcPct val="90000"/>
              </a:lnSpc>
              <a:spcBef>
                <a:spcPct val="20000"/>
              </a:spcBef>
              <a:buSzPct val="100000"/>
              <a:buFontTx/>
              <a:buBlip>
                <a:blip r:embed="rId3"/>
              </a:buBlip>
              <a:defRPr/>
            </a:pPr>
            <a:r>
              <a:rPr lang="zh-CN" altLang="en-US" b="1" dirty="0">
                <a:solidFill>
                  <a:schemeClr val="bg1"/>
                </a:solidFill>
                <a:latin typeface="方正细等线简体" pitchFamily="65" charset="-122"/>
                <a:ea typeface="方正细等线简体" pitchFamily="65" charset="-122"/>
              </a:rPr>
              <a:t>交本人近照大</a:t>
            </a:r>
            <a:r>
              <a:rPr lang="en-US" altLang="zh-CN" b="1" dirty="0">
                <a:solidFill>
                  <a:schemeClr val="bg1"/>
                </a:solidFill>
                <a:latin typeface="方正细等线简体" pitchFamily="65" charset="-122"/>
                <a:ea typeface="方正细等线简体" pitchFamily="65" charset="-122"/>
              </a:rPr>
              <a:t>1</a:t>
            </a:r>
            <a:r>
              <a:rPr lang="zh-CN" altLang="en-US" b="1" dirty="0">
                <a:solidFill>
                  <a:schemeClr val="bg1"/>
                </a:solidFill>
                <a:latin typeface="方正细等线简体" pitchFamily="65" charset="-122"/>
                <a:ea typeface="方正细等线简体" pitchFamily="65" charset="-122"/>
              </a:rPr>
              <a:t>寸黑白相片</a:t>
            </a:r>
            <a:r>
              <a:rPr lang="en-US" altLang="zh-CN" b="1" dirty="0">
                <a:solidFill>
                  <a:schemeClr val="bg1"/>
                </a:solidFill>
                <a:latin typeface="方正细等线简体" pitchFamily="65" charset="-122"/>
                <a:ea typeface="方正细等线简体" pitchFamily="65" charset="-122"/>
              </a:rPr>
              <a:t>3</a:t>
            </a:r>
            <a:r>
              <a:rPr lang="zh-CN" altLang="en-US" b="1" dirty="0">
                <a:solidFill>
                  <a:schemeClr val="bg1"/>
                </a:solidFill>
                <a:latin typeface="方正细等线简体" pitchFamily="65" charset="-122"/>
                <a:ea typeface="方正细等线简体" pitchFamily="65" charset="-122"/>
              </a:rPr>
              <a:t>张，并填写</a:t>
            </a:r>
            <a:r>
              <a:rPr lang="en-US" altLang="zh-CN" b="1" dirty="0">
                <a:solidFill>
                  <a:schemeClr val="bg1"/>
                </a:solidFill>
                <a:latin typeface="方正细等线简体" pitchFamily="65" charset="-122"/>
                <a:ea typeface="方正细等线简体" pitchFamily="65" charset="-122"/>
              </a:rPr>
              <a:t>《××</a:t>
            </a:r>
            <a:r>
              <a:rPr lang="zh-CN" altLang="en-US" b="1" dirty="0">
                <a:solidFill>
                  <a:schemeClr val="bg1"/>
                </a:solidFill>
                <a:latin typeface="方正细等线简体" pitchFamily="65" charset="-122"/>
                <a:ea typeface="方正细等线简体" pitchFamily="65" charset="-122"/>
              </a:rPr>
              <a:t>省职业技能鉴定个人申报表</a:t>
            </a:r>
            <a:r>
              <a:rPr lang="en-US" altLang="zh-CN" b="1" dirty="0">
                <a:solidFill>
                  <a:schemeClr val="bg1"/>
                </a:solidFill>
                <a:latin typeface="方正细等线简体" pitchFamily="65" charset="-122"/>
                <a:ea typeface="方正细等线简体" pitchFamily="65" charset="-122"/>
              </a:rPr>
              <a:t>》</a:t>
            </a:r>
            <a:endParaRPr lang="en-US" sz="20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2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5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生涯规划与就业常识</a:t>
            </a:r>
          </a:p>
        </p:txBody>
      </p:sp>
      <p:sp>
        <p:nvSpPr>
          <p:cNvPr id="11" name="矩形 10"/>
          <p:cNvSpPr/>
          <p:nvPr/>
        </p:nvSpPr>
        <p:spPr>
          <a:xfrm>
            <a:off x="125760" y="235291"/>
            <a:ext cx="6049268" cy="591386"/>
          </a:xfrm>
          <a:prstGeom prst="rect">
            <a:avLst/>
          </a:prstGeom>
          <a:noFill/>
          <a:ln>
            <a:noFill/>
          </a:ln>
          <a:effectLst/>
          <a:scene3d>
            <a:camera prst="orthographicFront"/>
            <a:lightRig rig="soft" dir="t">
              <a:rot lat="0" lon="0" rev="10800000"/>
            </a:lightRig>
          </a:scene3d>
          <a:sp3d/>
        </p:spPr>
        <p:txBody>
          <a:bodyPr>
            <a:prstTxWarp prst="textPlain">
              <a:avLst/>
            </a:prstTxWarp>
            <a:spAutoFit/>
            <a:flatTx/>
          </a:bodyPr>
          <a:lstStyle/>
          <a:p>
            <a:pPr algn="ctr" fontAlgn="auto">
              <a:spcBef>
                <a:spcPts val="0"/>
              </a:spcBef>
              <a:spcAft>
                <a:spcPts val="0"/>
              </a:spcAft>
              <a:defRPr/>
            </a:pPr>
            <a:r>
              <a:rPr lang="zh-CN" altLang="en-US" sz="1600" b="1" spc="150" dirty="0">
                <a:ln w="11430"/>
                <a:solidFill>
                  <a:schemeClr val="accent6">
                    <a:lumMod val="75000"/>
                  </a:schemeClr>
                </a:solidFill>
                <a:latin typeface="黑体" pitchFamily="2" charset="-122"/>
                <a:ea typeface="黑体" pitchFamily="2" charset="-122"/>
              </a:rPr>
              <a:t>四、职业技能级别鉴定申报与考核办法</a:t>
            </a:r>
          </a:p>
        </p:txBody>
      </p:sp>
      <p:pic>
        <p:nvPicPr>
          <p:cNvPr id="14342"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179513"/>
            <a:ext cx="45593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rot="173585">
            <a:off x="324248" y="1781210"/>
            <a:ext cx="3672588" cy="430887"/>
          </a:xfrm>
          <a:prstGeom prst="rect">
            <a:avLst/>
          </a:prstGeom>
          <a:noFill/>
          <a:ln w="19050">
            <a:noFill/>
          </a:ln>
        </p:spPr>
        <p:txBody>
          <a:bodyPr>
            <a:spAutoFit/>
            <a:scene3d>
              <a:camera prst="orthographicFront"/>
              <a:lightRig rig="soft" dir="t">
                <a:rot lat="0" lon="0" rev="10800000"/>
              </a:lightRig>
            </a:scene3d>
            <a:sp3d>
              <a:bevelT w="27940" h="12700"/>
              <a:contourClr>
                <a:srgbClr val="DDDDDD"/>
              </a:contourClr>
            </a:sp3d>
          </a:bodyPr>
          <a:lstStyle/>
          <a:p>
            <a:pPr>
              <a:defRPr/>
            </a:pPr>
            <a:r>
              <a:rPr lang="zh-CN" altLang="en-US" sz="2200" b="1" spc="150" dirty="0">
                <a:ln w="11430"/>
                <a:solidFill>
                  <a:srgbClr val="F8F8F8"/>
                </a:solidFill>
                <a:effectLst>
                  <a:outerShdw blurRad="25400" algn="tl" rotWithShape="0">
                    <a:srgbClr val="000000">
                      <a:alpha val="43000"/>
                    </a:srgbClr>
                  </a:outerShdw>
                </a:effectLst>
                <a:latin typeface="黑体" pitchFamily="2" charset="-122"/>
                <a:ea typeface="黑体" pitchFamily="2" charset="-122"/>
              </a:rPr>
              <a:t>申报职业技能鉴定的条件</a:t>
            </a:r>
          </a:p>
        </p:txBody>
      </p:sp>
      <p:sp>
        <p:nvSpPr>
          <p:cNvPr id="17" name="TextBox 16"/>
          <p:cNvSpPr txBox="1"/>
          <p:nvPr/>
        </p:nvSpPr>
        <p:spPr>
          <a:xfrm rot="21241128">
            <a:off x="1436879" y="2588838"/>
            <a:ext cx="2519767" cy="769441"/>
          </a:xfrm>
          <a:prstGeom prst="rect">
            <a:avLst/>
          </a:prstGeom>
          <a:noFill/>
          <a:ln w="19050">
            <a:noFill/>
          </a:ln>
        </p:spPr>
        <p:txBody>
          <a:bodyPr>
            <a:spAutoFit/>
            <a:scene3d>
              <a:camera prst="orthographicFront"/>
              <a:lightRig rig="soft" dir="t">
                <a:rot lat="0" lon="0" rev="10800000"/>
              </a:lightRig>
            </a:scene3d>
            <a:sp3d>
              <a:bevelT w="27940" h="12700"/>
              <a:contourClr>
                <a:srgbClr val="DDDDDD"/>
              </a:contourClr>
            </a:sp3d>
          </a:bodyPr>
          <a:lstStyle/>
          <a:p>
            <a:pPr>
              <a:defRPr/>
            </a:pPr>
            <a:r>
              <a:rPr lang="zh-CN" altLang="en-US" sz="2200" b="1" dirty="0">
                <a:ln w="11430"/>
                <a:solidFill>
                  <a:srgbClr val="F8F8F8"/>
                </a:solidFill>
                <a:effectLst>
                  <a:outerShdw blurRad="25400" algn="tl" rotWithShape="0">
                    <a:srgbClr val="000000">
                      <a:alpha val="43000"/>
                    </a:srgbClr>
                  </a:outerShdw>
                </a:effectLst>
                <a:latin typeface="黑体" pitchFamily="2" charset="-122"/>
                <a:ea typeface="黑体" pitchFamily="2" charset="-122"/>
              </a:rPr>
              <a:t>申报职业技能鉴定所需提供的材料</a:t>
            </a:r>
          </a:p>
        </p:txBody>
      </p:sp>
      <p:sp>
        <p:nvSpPr>
          <p:cNvPr id="18" name="TextBox 17"/>
          <p:cNvSpPr txBox="1"/>
          <p:nvPr/>
        </p:nvSpPr>
        <p:spPr>
          <a:xfrm rot="320737">
            <a:off x="1451258" y="3638896"/>
            <a:ext cx="1434401" cy="430887"/>
          </a:xfrm>
          <a:prstGeom prst="rect">
            <a:avLst/>
          </a:prstGeom>
          <a:noFill/>
          <a:ln w="19050">
            <a:noFill/>
          </a:ln>
        </p:spPr>
        <p:txBody>
          <a:bodyPr>
            <a:spAutoFit/>
            <a:scene3d>
              <a:camera prst="orthographicFront"/>
              <a:lightRig rig="soft" dir="t">
                <a:rot lat="0" lon="0" rev="10800000"/>
              </a:lightRig>
            </a:scene3d>
            <a:sp3d>
              <a:bevelT w="27940" h="12700"/>
              <a:contourClr>
                <a:srgbClr val="DDDDDD"/>
              </a:contourClr>
            </a:sp3d>
          </a:bodyPr>
          <a:lstStyle/>
          <a:p>
            <a:pPr>
              <a:defRPr/>
            </a:pPr>
            <a:r>
              <a:rPr lang="zh-CN" altLang="en-US" sz="2200" b="1" spc="150" dirty="0">
                <a:ln w="11430"/>
                <a:effectLst>
                  <a:outerShdw blurRad="25400" algn="tl" rotWithShape="0">
                    <a:srgbClr val="000000">
                      <a:alpha val="43000"/>
                    </a:srgbClr>
                  </a:outerShdw>
                </a:effectLst>
                <a:latin typeface="黑体" pitchFamily="2" charset="-122"/>
                <a:ea typeface="黑体" pitchFamily="2" charset="-122"/>
              </a:rPr>
              <a:t>资格审查</a:t>
            </a:r>
          </a:p>
        </p:txBody>
      </p:sp>
      <p:sp>
        <p:nvSpPr>
          <p:cNvPr id="21" name="Rounded Rectangle 21"/>
          <p:cNvSpPr/>
          <p:nvPr/>
        </p:nvSpPr>
        <p:spPr>
          <a:xfrm>
            <a:off x="5219700" y="1296988"/>
            <a:ext cx="3382963" cy="5114925"/>
          </a:xfrm>
          <a:prstGeom prst="roundRect">
            <a:avLst>
              <a:gd name="adj" fmla="val 5821"/>
            </a:avLst>
          </a:prstGeom>
          <a:solidFill>
            <a:srgbClr val="E6CB00"/>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sp>
      <p:sp>
        <p:nvSpPr>
          <p:cNvPr id="22" name="Round Diagonal Corner Rectangle 62"/>
          <p:cNvSpPr/>
          <p:nvPr/>
        </p:nvSpPr>
        <p:spPr bwMode="auto">
          <a:xfrm>
            <a:off x="5326063" y="1541463"/>
            <a:ext cx="3130550" cy="914400"/>
          </a:xfrm>
          <a:prstGeom prst="round2DiagRect">
            <a:avLst/>
          </a:prstGeom>
          <a:gradFill flip="none" rotWithShape="1">
            <a:gsLst>
              <a:gs pos="0">
                <a:srgbClr val="E6CB00"/>
              </a:gs>
              <a:gs pos="86000">
                <a:srgbClr val="FFF6B3"/>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marL="0" lvl="1" indent="-236538" algn="ctr" defTabSz="914099">
              <a:lnSpc>
                <a:spcPct val="90000"/>
              </a:lnSpc>
              <a:spcBef>
                <a:spcPct val="20000"/>
              </a:spcBef>
              <a:buClr>
                <a:schemeClr val="tx2"/>
              </a:buClr>
              <a:buSzPct val="125000"/>
              <a:tabLst>
                <a:tab pos="424590" algn="l"/>
              </a:tabLst>
              <a:defRPr/>
            </a:pPr>
            <a:r>
              <a:rPr lang="zh-CN" altLang="en-US" sz="2400" b="1" dirty="0">
                <a:solidFill>
                  <a:schemeClr val="tx1">
                    <a:alpha val="99000"/>
                  </a:schemeClr>
                </a:solidFill>
                <a:latin typeface="幼圆" pitchFamily="49" charset="-122"/>
                <a:ea typeface="幼圆" pitchFamily="49" charset="-122"/>
              </a:rPr>
              <a:t>资格审查</a:t>
            </a:r>
            <a:endParaRPr lang="en-US" altLang="zh-CN" sz="2400" b="1" dirty="0">
              <a:solidFill>
                <a:schemeClr val="tx1">
                  <a:alpha val="99000"/>
                </a:schemeClr>
              </a:solidFill>
              <a:latin typeface="幼圆" pitchFamily="49" charset="-122"/>
              <a:ea typeface="幼圆" pitchFamily="49" charset="-122"/>
            </a:endParaRPr>
          </a:p>
        </p:txBody>
      </p:sp>
      <p:sp>
        <p:nvSpPr>
          <p:cNvPr id="23" name="Text Placeholder 16"/>
          <p:cNvSpPr txBox="1">
            <a:spLocks/>
          </p:cNvSpPr>
          <p:nvPr/>
        </p:nvSpPr>
        <p:spPr>
          <a:xfrm>
            <a:off x="5265738" y="2622550"/>
            <a:ext cx="3190875" cy="2474913"/>
          </a:xfrm>
          <a:prstGeom prst="rect">
            <a:avLst/>
          </a:prstGeom>
          <a:noFill/>
        </p:spPr>
        <p:txBody>
          <a:bodyPr>
            <a:spAutoFit/>
          </a:bodyPr>
          <a:lstStyle/>
          <a:p>
            <a:pPr marL="346075" indent="-346075" fontAlgn="auto">
              <a:lnSpc>
                <a:spcPct val="90000"/>
              </a:lnSpc>
              <a:spcBef>
                <a:spcPct val="20000"/>
              </a:spcBef>
              <a:buSzPct val="100000"/>
              <a:buFontTx/>
              <a:buBlip>
                <a:blip r:embed="rId3"/>
              </a:buBlip>
              <a:defRPr/>
            </a:pPr>
            <a:r>
              <a:rPr lang="zh-CN" altLang="en-US" b="1" dirty="0">
                <a:latin typeface="方正细等线简体" pitchFamily="65" charset="-122"/>
                <a:ea typeface="方正细等线简体" pitchFamily="65" charset="-122"/>
              </a:rPr>
              <a:t>各鉴定所（站）负责对申请单位、个人报送的材料进行资格初审，并送鉴定中心审核，符合条件的由职业技能鉴定所（站）签发准考证</a:t>
            </a:r>
            <a:endParaRPr lang="en-US" altLang="zh-CN" b="1" dirty="0">
              <a:latin typeface="方正细等线简体" pitchFamily="65" charset="-122"/>
              <a:ea typeface="方正细等线简体" pitchFamily="65" charset="-122"/>
            </a:endParaRPr>
          </a:p>
          <a:p>
            <a:pPr marL="346075" indent="-346075" fontAlgn="auto">
              <a:lnSpc>
                <a:spcPct val="90000"/>
              </a:lnSpc>
              <a:spcBef>
                <a:spcPct val="20000"/>
              </a:spcBef>
              <a:buSzPct val="100000"/>
              <a:buFontTx/>
              <a:buBlip>
                <a:blip r:embed="rId3"/>
              </a:buBlip>
              <a:defRPr/>
            </a:pPr>
            <a:r>
              <a:rPr lang="zh-CN" altLang="en-US" b="1" dirty="0">
                <a:latin typeface="方正细等线简体" pitchFamily="65" charset="-122"/>
                <a:ea typeface="方正细等线简体" pitchFamily="65" charset="-122"/>
              </a:rPr>
              <a:t>直接由鉴定中心组织鉴定的考生，由鉴定中心签发准考证</a:t>
            </a:r>
            <a:endParaRPr lang="en-US" sz="2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5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生涯规划与就业常识</a:t>
            </a:r>
          </a:p>
        </p:txBody>
      </p:sp>
      <p:sp>
        <p:nvSpPr>
          <p:cNvPr id="11" name="矩形 10"/>
          <p:cNvSpPr/>
          <p:nvPr/>
        </p:nvSpPr>
        <p:spPr>
          <a:xfrm>
            <a:off x="125760" y="235291"/>
            <a:ext cx="6049268" cy="591386"/>
          </a:xfrm>
          <a:prstGeom prst="rect">
            <a:avLst/>
          </a:prstGeom>
          <a:noFill/>
          <a:ln>
            <a:noFill/>
          </a:ln>
          <a:effectLst/>
          <a:scene3d>
            <a:camera prst="orthographicFront"/>
            <a:lightRig rig="soft" dir="t">
              <a:rot lat="0" lon="0" rev="10800000"/>
            </a:lightRig>
          </a:scene3d>
          <a:sp3d/>
        </p:spPr>
        <p:txBody>
          <a:bodyPr>
            <a:prstTxWarp prst="textPlain">
              <a:avLst/>
            </a:prstTxWarp>
            <a:spAutoFit/>
            <a:flatTx/>
          </a:bodyPr>
          <a:lstStyle/>
          <a:p>
            <a:pPr algn="ctr" fontAlgn="auto">
              <a:spcBef>
                <a:spcPts val="0"/>
              </a:spcBef>
              <a:spcAft>
                <a:spcPts val="0"/>
              </a:spcAft>
              <a:defRPr/>
            </a:pPr>
            <a:r>
              <a:rPr lang="zh-CN" altLang="en-US" sz="1600" b="1" spc="150" dirty="0">
                <a:ln w="11430"/>
                <a:solidFill>
                  <a:schemeClr val="accent6">
                    <a:lumMod val="75000"/>
                  </a:schemeClr>
                </a:solidFill>
                <a:latin typeface="黑体" pitchFamily="2" charset="-122"/>
                <a:ea typeface="黑体" pitchFamily="2" charset="-122"/>
              </a:rPr>
              <a:t>四、职业技能级别鉴定申报与考核办法</a:t>
            </a:r>
          </a:p>
        </p:txBody>
      </p:sp>
      <p:pic>
        <p:nvPicPr>
          <p:cNvPr id="15366"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179513"/>
            <a:ext cx="45593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rot="173585">
            <a:off x="324248" y="1781210"/>
            <a:ext cx="3672588" cy="430887"/>
          </a:xfrm>
          <a:prstGeom prst="rect">
            <a:avLst/>
          </a:prstGeom>
          <a:noFill/>
          <a:ln w="19050">
            <a:noFill/>
          </a:ln>
        </p:spPr>
        <p:txBody>
          <a:bodyPr>
            <a:spAutoFit/>
            <a:scene3d>
              <a:camera prst="orthographicFront"/>
              <a:lightRig rig="soft" dir="t">
                <a:rot lat="0" lon="0" rev="10800000"/>
              </a:lightRig>
            </a:scene3d>
            <a:sp3d>
              <a:bevelT w="27940" h="12700"/>
              <a:contourClr>
                <a:srgbClr val="DDDDDD"/>
              </a:contourClr>
            </a:sp3d>
          </a:bodyPr>
          <a:lstStyle/>
          <a:p>
            <a:pPr>
              <a:defRPr/>
            </a:pPr>
            <a:r>
              <a:rPr lang="zh-CN" altLang="en-US" sz="2200" b="1" spc="150" dirty="0">
                <a:ln w="11430"/>
                <a:solidFill>
                  <a:srgbClr val="F8F8F8"/>
                </a:solidFill>
                <a:effectLst>
                  <a:outerShdw blurRad="25400" algn="tl" rotWithShape="0">
                    <a:srgbClr val="000000">
                      <a:alpha val="43000"/>
                    </a:srgbClr>
                  </a:outerShdw>
                </a:effectLst>
                <a:latin typeface="黑体" pitchFamily="2" charset="-122"/>
                <a:ea typeface="黑体" pitchFamily="2" charset="-122"/>
              </a:rPr>
              <a:t>申报职业技能鉴定的条件</a:t>
            </a:r>
          </a:p>
        </p:txBody>
      </p:sp>
      <p:sp>
        <p:nvSpPr>
          <p:cNvPr id="17" name="TextBox 16"/>
          <p:cNvSpPr txBox="1"/>
          <p:nvPr/>
        </p:nvSpPr>
        <p:spPr>
          <a:xfrm rot="21241128">
            <a:off x="1436879" y="2588838"/>
            <a:ext cx="2519767" cy="769441"/>
          </a:xfrm>
          <a:prstGeom prst="rect">
            <a:avLst/>
          </a:prstGeom>
          <a:noFill/>
          <a:ln w="19050">
            <a:noFill/>
          </a:ln>
        </p:spPr>
        <p:txBody>
          <a:bodyPr>
            <a:spAutoFit/>
            <a:scene3d>
              <a:camera prst="orthographicFront"/>
              <a:lightRig rig="soft" dir="t">
                <a:rot lat="0" lon="0" rev="10800000"/>
              </a:lightRig>
            </a:scene3d>
            <a:sp3d>
              <a:bevelT w="27940" h="12700"/>
              <a:contourClr>
                <a:srgbClr val="DDDDDD"/>
              </a:contourClr>
            </a:sp3d>
          </a:bodyPr>
          <a:lstStyle/>
          <a:p>
            <a:pPr>
              <a:defRPr/>
            </a:pPr>
            <a:r>
              <a:rPr lang="zh-CN" altLang="en-US" sz="2200" b="1" dirty="0">
                <a:ln w="11430"/>
                <a:solidFill>
                  <a:srgbClr val="F8F8F8"/>
                </a:solidFill>
                <a:effectLst>
                  <a:outerShdw blurRad="25400" algn="tl" rotWithShape="0">
                    <a:srgbClr val="000000">
                      <a:alpha val="43000"/>
                    </a:srgbClr>
                  </a:outerShdw>
                </a:effectLst>
                <a:latin typeface="黑体" pitchFamily="2" charset="-122"/>
                <a:ea typeface="黑体" pitchFamily="2" charset="-122"/>
              </a:rPr>
              <a:t>申报职业技能鉴定所需提供的材料</a:t>
            </a:r>
          </a:p>
        </p:txBody>
      </p:sp>
      <p:sp>
        <p:nvSpPr>
          <p:cNvPr id="18" name="TextBox 17"/>
          <p:cNvSpPr txBox="1"/>
          <p:nvPr/>
        </p:nvSpPr>
        <p:spPr>
          <a:xfrm rot="320737">
            <a:off x="1451258" y="3638896"/>
            <a:ext cx="1434401" cy="430887"/>
          </a:xfrm>
          <a:prstGeom prst="rect">
            <a:avLst/>
          </a:prstGeom>
          <a:noFill/>
          <a:ln w="19050">
            <a:noFill/>
          </a:ln>
        </p:spPr>
        <p:txBody>
          <a:bodyPr>
            <a:spAutoFit/>
            <a:scene3d>
              <a:camera prst="orthographicFront"/>
              <a:lightRig rig="soft" dir="t">
                <a:rot lat="0" lon="0" rev="10800000"/>
              </a:lightRig>
            </a:scene3d>
            <a:sp3d>
              <a:bevelT w="27940" h="12700"/>
              <a:contourClr>
                <a:srgbClr val="DDDDDD"/>
              </a:contourClr>
            </a:sp3d>
          </a:bodyPr>
          <a:lstStyle/>
          <a:p>
            <a:pPr>
              <a:defRPr/>
            </a:pPr>
            <a:r>
              <a:rPr lang="zh-CN" altLang="en-US" sz="2200" b="1" spc="150" dirty="0">
                <a:ln w="11430"/>
                <a:effectLst>
                  <a:outerShdw blurRad="25400" algn="tl" rotWithShape="0">
                    <a:srgbClr val="000000">
                      <a:alpha val="43000"/>
                    </a:srgbClr>
                  </a:outerShdw>
                </a:effectLst>
                <a:latin typeface="黑体" pitchFamily="2" charset="-122"/>
                <a:ea typeface="黑体" pitchFamily="2" charset="-122"/>
              </a:rPr>
              <a:t>资格审查</a:t>
            </a:r>
          </a:p>
        </p:txBody>
      </p:sp>
      <p:sp>
        <p:nvSpPr>
          <p:cNvPr id="19" name="TextBox 18"/>
          <p:cNvSpPr txBox="1"/>
          <p:nvPr/>
        </p:nvSpPr>
        <p:spPr>
          <a:xfrm rot="21324045">
            <a:off x="1846060" y="4594583"/>
            <a:ext cx="1039529" cy="430887"/>
          </a:xfrm>
          <a:prstGeom prst="rect">
            <a:avLst/>
          </a:prstGeom>
          <a:noFill/>
          <a:ln w="19050">
            <a:noFill/>
          </a:ln>
        </p:spPr>
        <p:txBody>
          <a:bodyPr>
            <a:spAutoFit/>
            <a:scene3d>
              <a:camera prst="orthographicFront"/>
              <a:lightRig rig="soft" dir="t">
                <a:rot lat="0" lon="0" rev="10800000"/>
              </a:lightRig>
            </a:scene3d>
            <a:sp3d>
              <a:bevelT w="27940" h="12700"/>
              <a:contourClr>
                <a:srgbClr val="DDDDDD"/>
              </a:contourClr>
            </a:sp3d>
          </a:bodyPr>
          <a:lstStyle/>
          <a:p>
            <a:pPr>
              <a:defRPr/>
            </a:pPr>
            <a:r>
              <a:rPr lang="zh-CN" altLang="en-US" sz="2200" b="1" spc="150" dirty="0">
                <a:ln w="11430"/>
                <a:solidFill>
                  <a:srgbClr val="F8F8F8"/>
                </a:solidFill>
                <a:effectLst>
                  <a:outerShdw blurRad="25400" algn="tl" rotWithShape="0">
                    <a:srgbClr val="000000">
                      <a:alpha val="43000"/>
                    </a:srgbClr>
                  </a:outerShdw>
                </a:effectLst>
                <a:latin typeface="黑体" pitchFamily="2" charset="-122"/>
                <a:ea typeface="黑体" pitchFamily="2" charset="-122"/>
              </a:rPr>
              <a:t>考核</a:t>
            </a:r>
          </a:p>
        </p:txBody>
      </p:sp>
      <p:sp>
        <p:nvSpPr>
          <p:cNvPr id="21" name="Rounded Rectangle 21"/>
          <p:cNvSpPr/>
          <p:nvPr/>
        </p:nvSpPr>
        <p:spPr>
          <a:xfrm>
            <a:off x="5219700" y="1296988"/>
            <a:ext cx="3382963" cy="5114925"/>
          </a:xfrm>
          <a:prstGeom prst="roundRect">
            <a:avLst>
              <a:gd name="adj" fmla="val 5821"/>
            </a:avLst>
          </a:prstGeom>
          <a:solidFill>
            <a:srgbClr val="4986FA"/>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sp>
      <p:sp>
        <p:nvSpPr>
          <p:cNvPr id="22" name="Round Diagonal Corner Rectangle 62"/>
          <p:cNvSpPr/>
          <p:nvPr/>
        </p:nvSpPr>
        <p:spPr bwMode="auto">
          <a:xfrm>
            <a:off x="5326063" y="1541463"/>
            <a:ext cx="3130550" cy="914400"/>
          </a:xfrm>
          <a:prstGeom prst="round2DiagRect">
            <a:avLst/>
          </a:prstGeom>
          <a:gradFill flip="none" rotWithShape="1">
            <a:gsLst>
              <a:gs pos="0">
                <a:srgbClr val="4986FA"/>
              </a:gs>
              <a:gs pos="86000">
                <a:srgbClr val="C7D9FD"/>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marL="0" lvl="1" indent="-236538" algn="ctr" defTabSz="914099">
              <a:lnSpc>
                <a:spcPct val="90000"/>
              </a:lnSpc>
              <a:spcBef>
                <a:spcPct val="20000"/>
              </a:spcBef>
              <a:buClr>
                <a:schemeClr val="tx2"/>
              </a:buClr>
              <a:buSzPct val="125000"/>
              <a:tabLst>
                <a:tab pos="424590" algn="l"/>
              </a:tabLst>
              <a:defRPr/>
            </a:pPr>
            <a:r>
              <a:rPr lang="zh-CN" altLang="en-US" sz="2400" b="1" dirty="0">
                <a:solidFill>
                  <a:schemeClr val="tx1">
                    <a:alpha val="99000"/>
                  </a:schemeClr>
                </a:solidFill>
                <a:latin typeface="幼圆" pitchFamily="49" charset="-122"/>
                <a:ea typeface="幼圆" pitchFamily="49" charset="-122"/>
              </a:rPr>
              <a:t>考核</a:t>
            </a:r>
            <a:endParaRPr lang="en-US" altLang="zh-CN" sz="2400" b="1" dirty="0">
              <a:solidFill>
                <a:schemeClr val="tx1">
                  <a:alpha val="99000"/>
                </a:schemeClr>
              </a:solidFill>
              <a:latin typeface="幼圆" pitchFamily="49" charset="-122"/>
              <a:ea typeface="幼圆" pitchFamily="49" charset="-122"/>
            </a:endParaRPr>
          </a:p>
        </p:txBody>
      </p:sp>
      <p:sp>
        <p:nvSpPr>
          <p:cNvPr id="23" name="Text Placeholder 16"/>
          <p:cNvSpPr txBox="1">
            <a:spLocks/>
          </p:cNvSpPr>
          <p:nvPr/>
        </p:nvSpPr>
        <p:spPr>
          <a:xfrm>
            <a:off x="5265738" y="2622550"/>
            <a:ext cx="3190875" cy="3786188"/>
          </a:xfrm>
          <a:prstGeom prst="rect">
            <a:avLst/>
          </a:prstGeom>
          <a:noFill/>
        </p:spPr>
        <p:txBody>
          <a:bodyPr>
            <a:spAutoFit/>
          </a:bodyPr>
          <a:lstStyle/>
          <a:p>
            <a:pPr marL="346075" indent="-346075" algn="just" fontAlgn="auto">
              <a:lnSpc>
                <a:spcPct val="90000"/>
              </a:lnSpc>
              <a:spcBef>
                <a:spcPct val="20000"/>
              </a:spcBef>
              <a:buSzPct val="100000"/>
              <a:buFontTx/>
              <a:buBlip>
                <a:blip r:embed="rId3"/>
              </a:buBlip>
              <a:defRPr/>
            </a:pPr>
            <a:r>
              <a:rPr lang="zh-CN" altLang="en-US" sz="1600" b="1" dirty="0">
                <a:solidFill>
                  <a:schemeClr val="bg1"/>
                </a:solidFill>
                <a:latin typeface="方正细等线简体" pitchFamily="65" charset="-122"/>
                <a:ea typeface="方正细等线简体" pitchFamily="65" charset="-122"/>
              </a:rPr>
              <a:t>鉴定指导中心会根据各鉴定所（站）上报的人数、工种、鉴定时间，印制好试卷并派遣考评员</a:t>
            </a:r>
          </a:p>
          <a:p>
            <a:pPr marL="346075" indent="-346075" algn="just" fontAlgn="auto">
              <a:lnSpc>
                <a:spcPct val="90000"/>
              </a:lnSpc>
              <a:spcBef>
                <a:spcPct val="20000"/>
              </a:spcBef>
              <a:buSzPct val="100000"/>
              <a:buFontTx/>
              <a:buBlip>
                <a:blip r:embed="rId3"/>
              </a:buBlip>
              <a:defRPr/>
            </a:pPr>
            <a:r>
              <a:rPr lang="zh-CN" altLang="en-US" sz="1600" b="1" dirty="0">
                <a:solidFill>
                  <a:schemeClr val="bg1"/>
                </a:solidFill>
                <a:latin typeface="方正细等线简体" pitchFamily="65" charset="-122"/>
                <a:ea typeface="方正细等线简体" pitchFamily="65" charset="-122"/>
              </a:rPr>
              <a:t>鉴定所（站）负责对申报者考核的安排，组织考场的管理和监考工作</a:t>
            </a:r>
          </a:p>
          <a:p>
            <a:pPr marL="346075" indent="-346075" algn="just" fontAlgn="auto">
              <a:lnSpc>
                <a:spcPct val="90000"/>
              </a:lnSpc>
              <a:spcBef>
                <a:spcPct val="20000"/>
              </a:spcBef>
              <a:buSzPct val="100000"/>
              <a:buFontTx/>
              <a:buBlip>
                <a:blip r:embed="rId3"/>
              </a:buBlip>
              <a:defRPr/>
            </a:pPr>
            <a:r>
              <a:rPr lang="zh-CN" altLang="en-US" sz="1600" b="1" dirty="0">
                <a:solidFill>
                  <a:schemeClr val="bg1"/>
                </a:solidFill>
                <a:latin typeface="方正细等线简体" pitchFamily="65" charset="-122"/>
                <a:ea typeface="方正细等线简体" pitchFamily="65" charset="-122"/>
              </a:rPr>
              <a:t>考评人员按照职业技能鉴定规范和工作流程对鉴定者的考核项目进行阅卷评分，并将鉴定成绩、合格人数记录在考生名册上</a:t>
            </a:r>
            <a:endParaRPr lang="en-US" altLang="zh-CN" sz="1600" b="1" dirty="0">
              <a:solidFill>
                <a:schemeClr val="bg1"/>
              </a:solidFill>
              <a:latin typeface="方正细等线简体" pitchFamily="65" charset="-122"/>
              <a:ea typeface="方正细等线简体" pitchFamily="65" charset="-122"/>
            </a:endParaRPr>
          </a:p>
          <a:p>
            <a:pPr marL="346075" indent="-346075" algn="just" fontAlgn="auto">
              <a:lnSpc>
                <a:spcPct val="90000"/>
              </a:lnSpc>
              <a:spcBef>
                <a:spcPct val="20000"/>
              </a:spcBef>
              <a:buSzPct val="100000"/>
              <a:buFontTx/>
              <a:buBlip>
                <a:blip r:embed="rId3"/>
              </a:buBlip>
              <a:defRPr/>
            </a:pPr>
            <a:r>
              <a:rPr lang="zh-CN" altLang="en-US" sz="1600" b="1" dirty="0">
                <a:solidFill>
                  <a:schemeClr val="bg1"/>
                </a:solidFill>
                <a:latin typeface="方正细等线简体" pitchFamily="65" charset="-122"/>
                <a:ea typeface="方正细等线简体" pitchFamily="65" charset="-122"/>
              </a:rPr>
              <a:t>部分工种还未成立鉴定所（站）的或全国、全省统一考核的工种由各鉴定指导中心统一组织实施</a:t>
            </a:r>
            <a:endParaRPr lang="en-US" sz="16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5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生涯规划与就业常识</a:t>
            </a:r>
          </a:p>
        </p:txBody>
      </p:sp>
      <p:sp>
        <p:nvSpPr>
          <p:cNvPr id="11" name="矩形 10"/>
          <p:cNvSpPr/>
          <p:nvPr/>
        </p:nvSpPr>
        <p:spPr>
          <a:xfrm>
            <a:off x="125760" y="235291"/>
            <a:ext cx="6049268" cy="591386"/>
          </a:xfrm>
          <a:prstGeom prst="rect">
            <a:avLst/>
          </a:prstGeom>
          <a:noFill/>
          <a:ln>
            <a:noFill/>
          </a:ln>
          <a:effectLst/>
          <a:scene3d>
            <a:camera prst="orthographicFront"/>
            <a:lightRig rig="soft" dir="t">
              <a:rot lat="0" lon="0" rev="10800000"/>
            </a:lightRig>
          </a:scene3d>
          <a:sp3d/>
        </p:spPr>
        <p:txBody>
          <a:bodyPr>
            <a:prstTxWarp prst="textPlain">
              <a:avLst/>
            </a:prstTxWarp>
            <a:spAutoFit/>
            <a:flatTx/>
          </a:bodyPr>
          <a:lstStyle/>
          <a:p>
            <a:pPr algn="ctr" fontAlgn="auto">
              <a:spcBef>
                <a:spcPts val="0"/>
              </a:spcBef>
              <a:spcAft>
                <a:spcPts val="0"/>
              </a:spcAft>
              <a:defRPr/>
            </a:pPr>
            <a:r>
              <a:rPr lang="zh-CN" altLang="en-US" sz="1600" b="1" spc="150" dirty="0">
                <a:ln w="11430"/>
                <a:solidFill>
                  <a:schemeClr val="accent6">
                    <a:lumMod val="75000"/>
                  </a:schemeClr>
                </a:solidFill>
                <a:latin typeface="黑体" pitchFamily="2" charset="-122"/>
                <a:ea typeface="黑体" pitchFamily="2" charset="-122"/>
              </a:rPr>
              <a:t>四、职业技能级别鉴定申报与考核办法</a:t>
            </a:r>
          </a:p>
        </p:txBody>
      </p:sp>
      <p:pic>
        <p:nvPicPr>
          <p:cNvPr id="16390"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179513"/>
            <a:ext cx="45593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rot="173585">
            <a:off x="324248" y="1781210"/>
            <a:ext cx="3672588" cy="430887"/>
          </a:xfrm>
          <a:prstGeom prst="rect">
            <a:avLst/>
          </a:prstGeom>
          <a:noFill/>
          <a:ln w="19050">
            <a:noFill/>
          </a:ln>
        </p:spPr>
        <p:txBody>
          <a:bodyPr>
            <a:spAutoFit/>
            <a:scene3d>
              <a:camera prst="orthographicFront"/>
              <a:lightRig rig="soft" dir="t">
                <a:rot lat="0" lon="0" rev="10800000"/>
              </a:lightRig>
            </a:scene3d>
            <a:sp3d>
              <a:bevelT w="27940" h="12700"/>
              <a:contourClr>
                <a:srgbClr val="DDDDDD"/>
              </a:contourClr>
            </a:sp3d>
          </a:bodyPr>
          <a:lstStyle/>
          <a:p>
            <a:pPr>
              <a:defRPr/>
            </a:pPr>
            <a:r>
              <a:rPr lang="zh-CN" altLang="en-US" sz="2200" b="1" spc="150" dirty="0">
                <a:ln w="11430"/>
                <a:solidFill>
                  <a:srgbClr val="F8F8F8"/>
                </a:solidFill>
                <a:effectLst>
                  <a:outerShdw blurRad="25400" algn="tl" rotWithShape="0">
                    <a:srgbClr val="000000">
                      <a:alpha val="43000"/>
                    </a:srgbClr>
                  </a:outerShdw>
                </a:effectLst>
                <a:latin typeface="黑体" pitchFamily="2" charset="-122"/>
                <a:ea typeface="黑体" pitchFamily="2" charset="-122"/>
              </a:rPr>
              <a:t>申报职业技能鉴定的条件</a:t>
            </a:r>
          </a:p>
        </p:txBody>
      </p:sp>
      <p:sp>
        <p:nvSpPr>
          <p:cNvPr id="17" name="TextBox 16"/>
          <p:cNvSpPr txBox="1"/>
          <p:nvPr/>
        </p:nvSpPr>
        <p:spPr>
          <a:xfrm rot="21241128">
            <a:off x="1436879" y="2588838"/>
            <a:ext cx="2519767" cy="769441"/>
          </a:xfrm>
          <a:prstGeom prst="rect">
            <a:avLst/>
          </a:prstGeom>
          <a:noFill/>
          <a:ln w="19050">
            <a:noFill/>
          </a:ln>
        </p:spPr>
        <p:txBody>
          <a:bodyPr>
            <a:spAutoFit/>
            <a:scene3d>
              <a:camera prst="orthographicFront"/>
              <a:lightRig rig="soft" dir="t">
                <a:rot lat="0" lon="0" rev="10800000"/>
              </a:lightRig>
            </a:scene3d>
            <a:sp3d>
              <a:bevelT w="27940" h="12700"/>
              <a:contourClr>
                <a:srgbClr val="DDDDDD"/>
              </a:contourClr>
            </a:sp3d>
          </a:bodyPr>
          <a:lstStyle/>
          <a:p>
            <a:pPr>
              <a:defRPr/>
            </a:pPr>
            <a:r>
              <a:rPr lang="zh-CN" altLang="en-US" sz="2200" b="1" dirty="0">
                <a:ln w="11430"/>
                <a:solidFill>
                  <a:srgbClr val="F8F8F8"/>
                </a:solidFill>
                <a:effectLst>
                  <a:outerShdw blurRad="25400" algn="tl" rotWithShape="0">
                    <a:srgbClr val="000000">
                      <a:alpha val="43000"/>
                    </a:srgbClr>
                  </a:outerShdw>
                </a:effectLst>
                <a:latin typeface="黑体" pitchFamily="2" charset="-122"/>
                <a:ea typeface="黑体" pitchFamily="2" charset="-122"/>
              </a:rPr>
              <a:t>申报职业技能鉴定所需提供的材料</a:t>
            </a:r>
          </a:p>
        </p:txBody>
      </p:sp>
      <p:sp>
        <p:nvSpPr>
          <p:cNvPr id="18" name="TextBox 17"/>
          <p:cNvSpPr txBox="1"/>
          <p:nvPr/>
        </p:nvSpPr>
        <p:spPr>
          <a:xfrm rot="320737">
            <a:off x="1451258" y="3638896"/>
            <a:ext cx="1434401" cy="430887"/>
          </a:xfrm>
          <a:prstGeom prst="rect">
            <a:avLst/>
          </a:prstGeom>
          <a:noFill/>
          <a:ln w="19050">
            <a:noFill/>
          </a:ln>
        </p:spPr>
        <p:txBody>
          <a:bodyPr>
            <a:spAutoFit/>
            <a:scene3d>
              <a:camera prst="orthographicFront"/>
              <a:lightRig rig="soft" dir="t">
                <a:rot lat="0" lon="0" rev="10800000"/>
              </a:lightRig>
            </a:scene3d>
            <a:sp3d>
              <a:bevelT w="27940" h="12700"/>
              <a:contourClr>
                <a:srgbClr val="DDDDDD"/>
              </a:contourClr>
            </a:sp3d>
          </a:bodyPr>
          <a:lstStyle/>
          <a:p>
            <a:pPr>
              <a:defRPr/>
            </a:pPr>
            <a:r>
              <a:rPr lang="zh-CN" altLang="en-US" sz="2200" b="1" spc="150" dirty="0">
                <a:ln w="11430"/>
                <a:effectLst>
                  <a:outerShdw blurRad="25400" algn="tl" rotWithShape="0">
                    <a:srgbClr val="000000">
                      <a:alpha val="43000"/>
                    </a:srgbClr>
                  </a:outerShdw>
                </a:effectLst>
                <a:latin typeface="黑体" pitchFamily="2" charset="-122"/>
                <a:ea typeface="黑体" pitchFamily="2" charset="-122"/>
              </a:rPr>
              <a:t>资格审查</a:t>
            </a:r>
          </a:p>
        </p:txBody>
      </p:sp>
      <p:sp>
        <p:nvSpPr>
          <p:cNvPr id="19" name="TextBox 18"/>
          <p:cNvSpPr txBox="1"/>
          <p:nvPr/>
        </p:nvSpPr>
        <p:spPr>
          <a:xfrm rot="21324045">
            <a:off x="1846060" y="4594583"/>
            <a:ext cx="1039529" cy="430887"/>
          </a:xfrm>
          <a:prstGeom prst="rect">
            <a:avLst/>
          </a:prstGeom>
          <a:noFill/>
          <a:ln w="19050">
            <a:noFill/>
          </a:ln>
        </p:spPr>
        <p:txBody>
          <a:bodyPr>
            <a:spAutoFit/>
            <a:scene3d>
              <a:camera prst="orthographicFront"/>
              <a:lightRig rig="soft" dir="t">
                <a:rot lat="0" lon="0" rev="10800000"/>
              </a:lightRig>
            </a:scene3d>
            <a:sp3d>
              <a:bevelT w="27940" h="12700"/>
              <a:contourClr>
                <a:srgbClr val="DDDDDD"/>
              </a:contourClr>
            </a:sp3d>
          </a:bodyPr>
          <a:lstStyle/>
          <a:p>
            <a:pPr>
              <a:defRPr/>
            </a:pPr>
            <a:r>
              <a:rPr lang="zh-CN" altLang="en-US" sz="2200" b="1" spc="150" dirty="0">
                <a:ln w="11430"/>
                <a:solidFill>
                  <a:srgbClr val="F8F8F8"/>
                </a:solidFill>
                <a:effectLst>
                  <a:outerShdw blurRad="25400" algn="tl" rotWithShape="0">
                    <a:srgbClr val="000000">
                      <a:alpha val="43000"/>
                    </a:srgbClr>
                  </a:outerShdw>
                </a:effectLst>
                <a:latin typeface="黑体" pitchFamily="2" charset="-122"/>
                <a:ea typeface="黑体" pitchFamily="2" charset="-122"/>
              </a:rPr>
              <a:t>考核</a:t>
            </a:r>
          </a:p>
        </p:txBody>
      </p:sp>
      <p:sp>
        <p:nvSpPr>
          <p:cNvPr id="20" name="TextBox 19"/>
          <p:cNvSpPr txBox="1"/>
          <p:nvPr/>
        </p:nvSpPr>
        <p:spPr>
          <a:xfrm>
            <a:off x="1337399" y="5373216"/>
            <a:ext cx="1434401" cy="430887"/>
          </a:xfrm>
          <a:prstGeom prst="rect">
            <a:avLst/>
          </a:prstGeom>
          <a:noFill/>
          <a:ln w="19050">
            <a:noFill/>
          </a:ln>
        </p:spPr>
        <p:txBody>
          <a:bodyPr>
            <a:spAutoFit/>
            <a:scene3d>
              <a:camera prst="orthographicFront"/>
              <a:lightRig rig="soft" dir="t">
                <a:rot lat="0" lon="0" rev="10800000"/>
              </a:lightRig>
            </a:scene3d>
            <a:sp3d>
              <a:bevelT w="27940" h="12700"/>
              <a:contourClr>
                <a:srgbClr val="DDDDDD"/>
              </a:contourClr>
            </a:sp3d>
          </a:bodyPr>
          <a:lstStyle/>
          <a:p>
            <a:pPr>
              <a:defRPr/>
            </a:pPr>
            <a:r>
              <a:rPr lang="zh-CN" altLang="en-US" sz="2200" b="1" spc="150" dirty="0">
                <a:ln w="11430"/>
                <a:effectLst>
                  <a:outerShdw blurRad="25400" algn="tl" rotWithShape="0">
                    <a:srgbClr val="000000">
                      <a:alpha val="43000"/>
                    </a:srgbClr>
                  </a:outerShdw>
                </a:effectLst>
                <a:latin typeface="黑体" pitchFamily="2" charset="-122"/>
                <a:ea typeface="黑体" pitchFamily="2" charset="-122"/>
              </a:rPr>
              <a:t>成绩核定</a:t>
            </a:r>
          </a:p>
        </p:txBody>
      </p:sp>
      <p:sp>
        <p:nvSpPr>
          <p:cNvPr id="21" name="Rounded Rectangle 21"/>
          <p:cNvSpPr/>
          <p:nvPr/>
        </p:nvSpPr>
        <p:spPr>
          <a:xfrm>
            <a:off x="5219700" y="1296988"/>
            <a:ext cx="3382963" cy="5114925"/>
          </a:xfrm>
          <a:prstGeom prst="roundRect">
            <a:avLst>
              <a:gd name="adj" fmla="val 5821"/>
            </a:avLst>
          </a:prstGeom>
          <a:solidFill>
            <a:srgbClr val="F8AD37"/>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sp>
      <p:sp>
        <p:nvSpPr>
          <p:cNvPr id="22" name="Round Diagonal Corner Rectangle 62"/>
          <p:cNvSpPr/>
          <p:nvPr/>
        </p:nvSpPr>
        <p:spPr bwMode="auto">
          <a:xfrm>
            <a:off x="5326063" y="1541463"/>
            <a:ext cx="3130550" cy="914400"/>
          </a:xfrm>
          <a:prstGeom prst="round2DiagRect">
            <a:avLst/>
          </a:prstGeom>
          <a:gradFill flip="none" rotWithShape="1">
            <a:gsLst>
              <a:gs pos="0">
                <a:srgbClr val="F8AD37"/>
              </a:gs>
              <a:gs pos="86000">
                <a:srgbClr val="FDE4BB"/>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marL="0" lvl="1" indent="-236538" algn="ctr" defTabSz="914099">
              <a:lnSpc>
                <a:spcPct val="90000"/>
              </a:lnSpc>
              <a:spcBef>
                <a:spcPct val="20000"/>
              </a:spcBef>
              <a:buClr>
                <a:schemeClr val="tx2"/>
              </a:buClr>
              <a:buSzPct val="125000"/>
              <a:tabLst>
                <a:tab pos="424590" algn="l"/>
              </a:tabLst>
              <a:defRPr/>
            </a:pPr>
            <a:r>
              <a:rPr lang="zh-CN" altLang="en-US" sz="2400" b="1" dirty="0">
                <a:solidFill>
                  <a:schemeClr val="tx1">
                    <a:alpha val="99000"/>
                  </a:schemeClr>
                </a:solidFill>
                <a:latin typeface="幼圆" pitchFamily="49" charset="-122"/>
                <a:ea typeface="幼圆" pitchFamily="49" charset="-122"/>
              </a:rPr>
              <a:t>成绩核定</a:t>
            </a:r>
            <a:endParaRPr lang="en-US" altLang="zh-CN" sz="2400" b="1" dirty="0">
              <a:solidFill>
                <a:schemeClr val="tx1">
                  <a:alpha val="99000"/>
                </a:schemeClr>
              </a:solidFill>
              <a:latin typeface="幼圆" pitchFamily="49" charset="-122"/>
              <a:ea typeface="幼圆" pitchFamily="49" charset="-122"/>
            </a:endParaRPr>
          </a:p>
        </p:txBody>
      </p:sp>
      <p:sp>
        <p:nvSpPr>
          <p:cNvPr id="23" name="Text Placeholder 16"/>
          <p:cNvSpPr txBox="1">
            <a:spLocks/>
          </p:cNvSpPr>
          <p:nvPr/>
        </p:nvSpPr>
        <p:spPr>
          <a:xfrm>
            <a:off x="5265738" y="2622550"/>
            <a:ext cx="3190875" cy="1671638"/>
          </a:xfrm>
          <a:prstGeom prst="rect">
            <a:avLst/>
          </a:prstGeom>
          <a:noFill/>
        </p:spPr>
        <p:txBody>
          <a:bodyPr>
            <a:spAutoFit/>
          </a:bodyPr>
          <a:lstStyle/>
          <a:p>
            <a:pPr marL="346075" indent="-346075" fontAlgn="auto">
              <a:lnSpc>
                <a:spcPct val="90000"/>
              </a:lnSpc>
              <a:spcBef>
                <a:spcPct val="20000"/>
              </a:spcBef>
              <a:buSzPct val="100000"/>
              <a:buFontTx/>
              <a:buBlip>
                <a:blip r:embed="rId3"/>
              </a:buBlip>
              <a:defRPr/>
            </a:pPr>
            <a:r>
              <a:rPr lang="zh-CN" altLang="en-US" b="1" dirty="0">
                <a:latin typeface="方正细等线简体" pitchFamily="65" charset="-122"/>
                <a:ea typeface="方正细等线简体" pitchFamily="65" charset="-122"/>
              </a:rPr>
              <a:t>考试结束后，鉴定所（站）会把考生的成绩录入原报名盘上，经核对无误后，由鉴定所（站）长在考生名册上签署意见，上报省鉴定指导中心审核办证</a:t>
            </a:r>
            <a:endParaRPr lang="en-US" sz="2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5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直接连接符 67"/>
          <p:cNvCxnSpPr/>
          <p:nvPr/>
        </p:nvCxnSpPr>
        <p:spPr>
          <a:xfrm>
            <a:off x="0" y="1003300"/>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6372200" y="714182"/>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0" name="TextBox 69"/>
          <p:cNvSpPr txBox="1"/>
          <p:nvPr/>
        </p:nvSpPr>
        <p:spPr>
          <a:xfrm>
            <a:off x="6300788" y="231775"/>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生涯规划与就业常识</a:t>
            </a:r>
          </a:p>
        </p:txBody>
      </p:sp>
      <p:sp>
        <p:nvSpPr>
          <p:cNvPr id="71" name="标题 10"/>
          <p:cNvSpPr txBox="1">
            <a:spLocks/>
          </p:cNvSpPr>
          <p:nvPr/>
        </p:nvSpPr>
        <p:spPr>
          <a:xfrm>
            <a:off x="0" y="66675"/>
            <a:ext cx="6300788" cy="9366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zh-CN" altLang="en-US" dirty="0">
                <a:solidFill>
                  <a:schemeClr val="accent6">
                    <a:lumMod val="75000"/>
                  </a:schemeClr>
                </a:solidFill>
                <a:latin typeface="微软雅黑" pitchFamily="34" charset="-122"/>
                <a:ea typeface="微软雅黑" pitchFamily="34" charset="-122"/>
              </a:rPr>
              <a:t>思考与实践</a:t>
            </a:r>
          </a:p>
        </p:txBody>
      </p:sp>
      <p:grpSp>
        <p:nvGrpSpPr>
          <p:cNvPr id="17414" name="组合 1"/>
          <p:cNvGrpSpPr>
            <a:grpSpLocks/>
          </p:cNvGrpSpPr>
          <p:nvPr/>
        </p:nvGrpSpPr>
        <p:grpSpPr bwMode="auto">
          <a:xfrm>
            <a:off x="900113" y="1682750"/>
            <a:ext cx="2014537" cy="4181475"/>
            <a:chOff x="2437209" y="1703388"/>
            <a:chExt cx="2015333" cy="4181475"/>
          </a:xfrm>
        </p:grpSpPr>
        <p:sp>
          <p:nvSpPr>
            <p:cNvPr id="58" name="圆角矩形 57"/>
            <p:cNvSpPr/>
            <p:nvPr/>
          </p:nvSpPr>
          <p:spPr bwMode="auto">
            <a:xfrm>
              <a:off x="2437209" y="2019680"/>
              <a:ext cx="2015333" cy="3865183"/>
            </a:xfrm>
            <a:prstGeom prst="roundRect">
              <a:avLst/>
            </a:prstGeom>
            <a:gradFill flip="none" rotWithShape="1">
              <a:gsLst>
                <a:gs pos="0">
                  <a:srgbClr val="D0F7D4"/>
                </a:gs>
                <a:gs pos="17999">
                  <a:srgbClr val="73E77E"/>
                </a:gs>
                <a:gs pos="36000">
                  <a:srgbClr val="73E77E"/>
                </a:gs>
                <a:gs pos="61000">
                  <a:srgbClr val="73E77E"/>
                </a:gs>
                <a:gs pos="82001">
                  <a:srgbClr val="73E77E"/>
                </a:gs>
                <a:gs pos="100000">
                  <a:srgbClr val="CFF7D4"/>
                </a:gs>
              </a:gsLst>
              <a:lin ang="5400000" scaled="1"/>
              <a:tileRect/>
            </a:gradFill>
            <a:ln w="38100">
              <a:solidFill>
                <a:srgbClr val="3C9844"/>
              </a:solidFill>
            </a:ln>
            <a:effectLst>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437" name="Text Box 65"/>
            <p:cNvSpPr txBox="1">
              <a:spLocks noChangeArrowheads="1"/>
            </p:cNvSpPr>
            <p:nvPr/>
          </p:nvSpPr>
          <p:spPr bwMode="gray">
            <a:xfrm>
              <a:off x="2437209" y="2564898"/>
              <a:ext cx="2015333"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pPr>
              <a:r>
                <a:rPr lang="zh-CN" altLang="en-US" sz="1600" dirty="0">
                  <a:solidFill>
                    <a:srgbClr val="000000"/>
                  </a:solidFill>
                  <a:latin typeface="微软雅黑" pitchFamily="34" charset="-122"/>
                  <a:ea typeface="微软雅黑" pitchFamily="34" charset="-122"/>
                </a:rPr>
                <a:t>说一说</a:t>
              </a:r>
              <a:r>
                <a:rPr lang="zh-CN" altLang="en-US" sz="1600" dirty="0" smtClean="0">
                  <a:solidFill>
                    <a:srgbClr val="000000"/>
                  </a:solidFill>
                  <a:latin typeface="微软雅黑" pitchFamily="34" charset="-122"/>
                  <a:ea typeface="微软雅黑" pitchFamily="34" charset="-122"/>
                </a:rPr>
                <a:t>，就业前</a:t>
              </a:r>
              <a:r>
                <a:rPr lang="zh-CN" altLang="en-US" sz="1600" dirty="0">
                  <a:solidFill>
                    <a:srgbClr val="000000"/>
                  </a:solidFill>
                  <a:latin typeface="微软雅黑" pitchFamily="34" charset="-122"/>
                  <a:ea typeface="微软雅黑" pitchFamily="34" charset="-122"/>
                </a:rPr>
                <a:t>为什么要参加培训。</a:t>
              </a:r>
              <a:endParaRPr lang="en-US" altLang="zh-CN" sz="1600" dirty="0">
                <a:latin typeface="微软雅黑" pitchFamily="34" charset="-122"/>
                <a:ea typeface="微软雅黑" pitchFamily="34" charset="-122"/>
              </a:endParaRPr>
            </a:p>
          </p:txBody>
        </p:sp>
        <p:grpSp>
          <p:nvGrpSpPr>
            <p:cNvPr id="17438" name="组合 44"/>
            <p:cNvGrpSpPr>
              <a:grpSpLocks/>
            </p:cNvGrpSpPr>
            <p:nvPr/>
          </p:nvGrpSpPr>
          <p:grpSpPr bwMode="auto">
            <a:xfrm>
              <a:off x="3123169" y="1703388"/>
              <a:ext cx="643413" cy="643179"/>
              <a:chOff x="924049" y="2057400"/>
              <a:chExt cx="642938" cy="642938"/>
            </a:xfrm>
          </p:grpSpPr>
          <p:grpSp>
            <p:nvGrpSpPr>
              <p:cNvPr id="17439" name="Group 58"/>
              <p:cNvGrpSpPr>
                <a:grpSpLocks/>
              </p:cNvGrpSpPr>
              <p:nvPr/>
            </p:nvGrpSpPr>
            <p:grpSpPr bwMode="auto">
              <a:xfrm>
                <a:off x="924049" y="2057400"/>
                <a:ext cx="642938" cy="642938"/>
                <a:chOff x="1289" y="582"/>
                <a:chExt cx="668" cy="668"/>
              </a:xfrm>
            </p:grpSpPr>
            <p:sp>
              <p:nvSpPr>
                <p:cNvPr id="17441" name="Oval 59"/>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zh-CN" altLang="en-US"/>
                </a:p>
              </p:txBody>
            </p:sp>
            <p:sp>
              <p:nvSpPr>
                <p:cNvPr id="17442" name="Oval 6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17443" name="Oval 6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17444" name="Oval 6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17445" name="Oval 6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grpSp>
          <p:sp>
            <p:nvSpPr>
              <p:cNvPr id="17440" name="Text Box 64"/>
              <p:cNvSpPr txBox="1">
                <a:spLocks noChangeArrowheads="1"/>
              </p:cNvSpPr>
              <p:nvPr/>
            </p:nvSpPr>
            <p:spPr bwMode="gray">
              <a:xfrm>
                <a:off x="1062162" y="214947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400">
                    <a:solidFill>
                      <a:srgbClr val="000000"/>
                    </a:solidFill>
                    <a:latin typeface="Arial" charset="0"/>
                  </a:rPr>
                  <a:t>1</a:t>
                </a:r>
                <a:endParaRPr lang="en-US" altLang="zh-CN">
                  <a:latin typeface="Arial" charset="0"/>
                </a:endParaRPr>
              </a:p>
            </p:txBody>
          </p:sp>
        </p:grpSp>
      </p:grpSp>
      <p:grpSp>
        <p:nvGrpSpPr>
          <p:cNvPr id="17415" name="组合 2"/>
          <p:cNvGrpSpPr>
            <a:grpSpLocks/>
          </p:cNvGrpSpPr>
          <p:nvPr/>
        </p:nvGrpSpPr>
        <p:grpSpPr bwMode="auto">
          <a:xfrm>
            <a:off x="3521075" y="1682750"/>
            <a:ext cx="2016125" cy="4181475"/>
            <a:chOff x="4621213" y="1703388"/>
            <a:chExt cx="2016125" cy="4181475"/>
          </a:xfrm>
        </p:grpSpPr>
        <p:sp>
          <p:nvSpPr>
            <p:cNvPr id="59" name="圆角矩形 58"/>
            <p:cNvSpPr/>
            <p:nvPr/>
          </p:nvSpPr>
          <p:spPr bwMode="auto">
            <a:xfrm>
              <a:off x="4621213" y="2019680"/>
              <a:ext cx="2016125" cy="3865183"/>
            </a:xfrm>
            <a:prstGeom prst="roundRect">
              <a:avLst/>
            </a:prstGeom>
            <a:gradFill flip="none" rotWithShape="1">
              <a:gsLst>
                <a:gs pos="0">
                  <a:srgbClr val="F8F5CC"/>
                </a:gs>
                <a:gs pos="17999">
                  <a:srgbClr val="E9E065"/>
                </a:gs>
                <a:gs pos="36000">
                  <a:srgbClr val="E9E065"/>
                </a:gs>
                <a:gs pos="61000">
                  <a:srgbClr val="E9E065"/>
                </a:gs>
                <a:gs pos="82001">
                  <a:srgbClr val="E9E065"/>
                </a:gs>
                <a:gs pos="100000">
                  <a:srgbClr val="F8F5CC"/>
                </a:gs>
              </a:gsLst>
              <a:lin ang="5400000" scaled="1"/>
              <a:tileRect/>
            </a:gradFill>
            <a:ln w="38100">
              <a:solidFill>
                <a:srgbClr val="978D48"/>
              </a:solidFill>
            </a:ln>
            <a:effectLst>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428" name="Text Box 65"/>
            <p:cNvSpPr txBox="1">
              <a:spLocks noChangeArrowheads="1"/>
            </p:cNvSpPr>
            <p:nvPr/>
          </p:nvSpPr>
          <p:spPr bwMode="gray">
            <a:xfrm>
              <a:off x="4621213" y="2564898"/>
              <a:ext cx="20161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pPr>
              <a:r>
                <a:rPr lang="zh-CN" altLang="en-US" sz="1600">
                  <a:solidFill>
                    <a:srgbClr val="000000"/>
                  </a:solidFill>
                  <a:latin typeface="微软雅黑" pitchFamily="34" charset="-122"/>
                  <a:ea typeface="微软雅黑" pitchFamily="34" charset="-122"/>
                </a:rPr>
                <a:t>交流一下，根据各自的情况会参加哪些方面的培训。</a:t>
              </a:r>
              <a:endParaRPr lang="en-US" altLang="zh-CN" sz="1600">
                <a:latin typeface="微软雅黑" pitchFamily="34" charset="-122"/>
                <a:ea typeface="微软雅黑" pitchFamily="34" charset="-122"/>
              </a:endParaRPr>
            </a:p>
          </p:txBody>
        </p:sp>
        <p:grpSp>
          <p:nvGrpSpPr>
            <p:cNvPr id="17429" name="组合 45"/>
            <p:cNvGrpSpPr>
              <a:grpSpLocks/>
            </p:cNvGrpSpPr>
            <p:nvPr/>
          </p:nvGrpSpPr>
          <p:grpSpPr bwMode="auto">
            <a:xfrm>
              <a:off x="5307948" y="1703388"/>
              <a:ext cx="642654" cy="643179"/>
              <a:chOff x="3286249" y="2057400"/>
              <a:chExt cx="642938" cy="642938"/>
            </a:xfrm>
          </p:grpSpPr>
          <p:sp>
            <p:nvSpPr>
              <p:cNvPr id="17430" name="Oval 71"/>
              <p:cNvSpPr>
                <a:spLocks noChangeArrowheads="1"/>
              </p:cNvSpPr>
              <p:nvPr/>
            </p:nvSpPr>
            <p:spPr bwMode="gray">
              <a:xfrm>
                <a:off x="3286249" y="2057400"/>
                <a:ext cx="642938" cy="64293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zh-CN" altLang="en-US"/>
              </a:p>
            </p:txBody>
          </p:sp>
          <p:sp>
            <p:nvSpPr>
              <p:cNvPr id="17431" name="Oval 72"/>
              <p:cNvSpPr>
                <a:spLocks noChangeArrowheads="1"/>
              </p:cNvSpPr>
              <p:nvPr/>
            </p:nvSpPr>
            <p:spPr bwMode="gray">
              <a:xfrm>
                <a:off x="3292599" y="2062163"/>
                <a:ext cx="622300" cy="62230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17432" name="Oval 73"/>
              <p:cNvSpPr>
                <a:spLocks noChangeArrowheads="1"/>
              </p:cNvSpPr>
              <p:nvPr/>
            </p:nvSpPr>
            <p:spPr bwMode="gray">
              <a:xfrm>
                <a:off x="3300537" y="2065338"/>
                <a:ext cx="608012" cy="608012"/>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17433" name="Oval 74"/>
              <p:cNvSpPr>
                <a:spLocks noChangeArrowheads="1"/>
              </p:cNvSpPr>
              <p:nvPr/>
            </p:nvSpPr>
            <p:spPr bwMode="gray">
              <a:xfrm>
                <a:off x="3306887" y="2071688"/>
                <a:ext cx="577850" cy="5667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17434" name="Oval 75"/>
              <p:cNvSpPr>
                <a:spLocks noChangeArrowheads="1"/>
              </p:cNvSpPr>
              <p:nvPr/>
            </p:nvSpPr>
            <p:spPr bwMode="gray">
              <a:xfrm>
                <a:off x="3341812" y="2087563"/>
                <a:ext cx="512762" cy="46037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17435" name="Text Box 76"/>
              <p:cNvSpPr txBox="1">
                <a:spLocks noChangeArrowheads="1"/>
              </p:cNvSpPr>
              <p:nvPr/>
            </p:nvSpPr>
            <p:spPr bwMode="gray">
              <a:xfrm>
                <a:off x="3424362" y="214947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400">
                    <a:solidFill>
                      <a:srgbClr val="000000"/>
                    </a:solidFill>
                    <a:latin typeface="Arial" charset="0"/>
                  </a:rPr>
                  <a:t>2</a:t>
                </a:r>
                <a:endParaRPr lang="en-US" altLang="zh-CN">
                  <a:latin typeface="Arial" charset="0"/>
                </a:endParaRPr>
              </a:p>
            </p:txBody>
          </p:sp>
        </p:grpSp>
      </p:grpSp>
      <p:grpSp>
        <p:nvGrpSpPr>
          <p:cNvPr id="17416" name="组合 3"/>
          <p:cNvGrpSpPr>
            <a:grpSpLocks/>
          </p:cNvGrpSpPr>
          <p:nvPr/>
        </p:nvGrpSpPr>
        <p:grpSpPr bwMode="auto">
          <a:xfrm>
            <a:off x="6143625" y="1682750"/>
            <a:ext cx="2016125" cy="4181475"/>
            <a:chOff x="6804025" y="1703388"/>
            <a:chExt cx="2016125" cy="4181475"/>
          </a:xfrm>
        </p:grpSpPr>
        <p:sp>
          <p:nvSpPr>
            <p:cNvPr id="60" name="圆角矩形 59"/>
            <p:cNvSpPr/>
            <p:nvPr/>
          </p:nvSpPr>
          <p:spPr bwMode="auto">
            <a:xfrm>
              <a:off x="6804025" y="2019680"/>
              <a:ext cx="2016125" cy="3865183"/>
            </a:xfrm>
            <a:prstGeom prst="roundRect">
              <a:avLst/>
            </a:prstGeom>
            <a:gradFill flip="none" rotWithShape="1">
              <a:gsLst>
                <a:gs pos="0">
                  <a:srgbClr val="FBDDF5"/>
                </a:gs>
                <a:gs pos="17999">
                  <a:srgbClr val="F4A6E6"/>
                </a:gs>
                <a:gs pos="36000">
                  <a:srgbClr val="F4A6E6"/>
                </a:gs>
                <a:gs pos="61000">
                  <a:srgbClr val="F4A6E6"/>
                </a:gs>
                <a:gs pos="82001">
                  <a:srgbClr val="F4A6E6"/>
                </a:gs>
                <a:gs pos="100000">
                  <a:srgbClr val="FBDDF5"/>
                </a:gs>
              </a:gsLst>
              <a:lin ang="5400000" scaled="1"/>
              <a:tileRect/>
            </a:gradFill>
            <a:ln w="38100">
              <a:solidFill>
                <a:srgbClr val="DD4F37"/>
              </a:solidFill>
            </a:ln>
            <a:effectLst>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418" name="Text Box 65"/>
            <p:cNvSpPr txBox="1">
              <a:spLocks noChangeArrowheads="1"/>
            </p:cNvSpPr>
            <p:nvPr/>
          </p:nvSpPr>
          <p:spPr bwMode="gray">
            <a:xfrm>
              <a:off x="6804025" y="2564898"/>
              <a:ext cx="20161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pPr>
              <a:r>
                <a:rPr lang="zh-CN" altLang="en-US" sz="1600" dirty="0">
                  <a:solidFill>
                    <a:srgbClr val="000000"/>
                  </a:solidFill>
                  <a:latin typeface="微软雅黑" pitchFamily="34" charset="-122"/>
                  <a:ea typeface="微软雅黑" pitchFamily="34" charset="-122"/>
                </a:rPr>
                <a:t>采访当地</a:t>
              </a:r>
              <a:r>
                <a:rPr lang="zh-CN" altLang="en-US" sz="1600" dirty="0" smtClean="0">
                  <a:solidFill>
                    <a:srgbClr val="000000"/>
                  </a:solidFill>
                  <a:latin typeface="微软雅黑" pitchFamily="34" charset="-122"/>
                  <a:ea typeface="微软雅黑" pitchFamily="34" charset="-122"/>
                </a:rPr>
                <a:t>外出就业人员</a:t>
              </a:r>
              <a:r>
                <a:rPr lang="zh-CN" altLang="en-US" sz="1600" dirty="0">
                  <a:solidFill>
                    <a:srgbClr val="000000"/>
                  </a:solidFill>
                  <a:latin typeface="微软雅黑" pitchFamily="34" charset="-122"/>
                  <a:ea typeface="微软雅黑" pitchFamily="34" charset="-122"/>
                </a:rPr>
                <a:t>，了解他们</a:t>
              </a:r>
              <a:r>
                <a:rPr lang="zh-CN" altLang="en-US" sz="1600" dirty="0" smtClean="0">
                  <a:solidFill>
                    <a:srgbClr val="000000"/>
                  </a:solidFill>
                  <a:latin typeface="微软雅黑" pitchFamily="34" charset="-122"/>
                  <a:ea typeface="微软雅黑" pitchFamily="34" charset="-122"/>
                </a:rPr>
                <a:t>外出就业前</a:t>
              </a:r>
              <a:r>
                <a:rPr lang="zh-CN" altLang="en-US" sz="1600" dirty="0">
                  <a:solidFill>
                    <a:srgbClr val="000000"/>
                  </a:solidFill>
                  <a:latin typeface="微软雅黑" pitchFamily="34" charset="-122"/>
                  <a:ea typeface="微软雅黑" pitchFamily="34" charset="-122"/>
                </a:rPr>
                <a:t>曾接受过哪些培训。</a:t>
              </a:r>
              <a:endParaRPr lang="en-US" altLang="zh-CN" sz="1600" dirty="0">
                <a:latin typeface="微软雅黑" pitchFamily="34" charset="-122"/>
                <a:ea typeface="微软雅黑" pitchFamily="34" charset="-122"/>
              </a:endParaRPr>
            </a:p>
          </p:txBody>
        </p:sp>
        <p:grpSp>
          <p:nvGrpSpPr>
            <p:cNvPr id="17419" name="组合 46"/>
            <p:cNvGrpSpPr>
              <a:grpSpLocks/>
            </p:cNvGrpSpPr>
            <p:nvPr/>
          </p:nvGrpSpPr>
          <p:grpSpPr bwMode="auto">
            <a:xfrm>
              <a:off x="7490634" y="1703388"/>
              <a:ext cx="642906" cy="643179"/>
              <a:chOff x="5648449" y="2057400"/>
              <a:chExt cx="642938" cy="642938"/>
            </a:xfrm>
          </p:grpSpPr>
          <p:grpSp>
            <p:nvGrpSpPr>
              <p:cNvPr id="17420" name="Group 85"/>
              <p:cNvGrpSpPr>
                <a:grpSpLocks/>
              </p:cNvGrpSpPr>
              <p:nvPr/>
            </p:nvGrpSpPr>
            <p:grpSpPr bwMode="auto">
              <a:xfrm>
                <a:off x="5648449" y="2057400"/>
                <a:ext cx="642938" cy="642938"/>
                <a:chOff x="1289" y="582"/>
                <a:chExt cx="668" cy="668"/>
              </a:xfrm>
            </p:grpSpPr>
            <p:sp>
              <p:nvSpPr>
                <p:cNvPr id="17422" name="Oval 86"/>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zh-CN" altLang="en-US"/>
                </a:p>
              </p:txBody>
            </p:sp>
            <p:sp>
              <p:nvSpPr>
                <p:cNvPr id="17423" name="Oval 87"/>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17424" name="Oval 88"/>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17425" name="Oval 89"/>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17426" name="Oval 90"/>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grpSp>
          <p:sp>
            <p:nvSpPr>
              <p:cNvPr id="17421" name="Text Box 91"/>
              <p:cNvSpPr txBox="1">
                <a:spLocks noChangeArrowheads="1"/>
              </p:cNvSpPr>
              <p:nvPr/>
            </p:nvSpPr>
            <p:spPr bwMode="gray">
              <a:xfrm>
                <a:off x="5786562" y="214947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400">
                    <a:solidFill>
                      <a:srgbClr val="000000"/>
                    </a:solidFill>
                    <a:latin typeface="Arial" charset="0"/>
                  </a:rPr>
                  <a:t>3</a:t>
                </a:r>
                <a:endParaRPr lang="en-US" altLang="zh-CN">
                  <a:latin typeface="Arial" charset="0"/>
                </a:endParaRP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生涯规划与就业常识</a:t>
            </a:r>
          </a:p>
        </p:txBody>
      </p:sp>
      <p:sp>
        <p:nvSpPr>
          <p:cNvPr id="8" name="标题 10"/>
          <p:cNvSpPr txBox="1">
            <a:spLocks/>
          </p:cNvSpPr>
          <p:nvPr/>
        </p:nvSpPr>
        <p:spPr>
          <a:xfrm>
            <a:off x="0" y="44450"/>
            <a:ext cx="6300788" cy="9366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b="1" dirty="0">
                <a:solidFill>
                  <a:schemeClr val="accent6">
                    <a:lumMod val="75000"/>
                  </a:schemeClr>
                </a:solidFill>
                <a:latin typeface="黑体" pitchFamily="2" charset="-122"/>
                <a:ea typeface="黑体" pitchFamily="2" charset="-122"/>
              </a:rPr>
              <a:t>一、培训内容</a:t>
            </a:r>
            <a:endParaRPr lang="zh-CN" altLang="en-US" dirty="0">
              <a:solidFill>
                <a:schemeClr val="accent6">
                  <a:lumMod val="75000"/>
                </a:schemeClr>
              </a:solidFill>
              <a:latin typeface="微软雅黑" pitchFamily="34" charset="-122"/>
              <a:ea typeface="微软雅黑" pitchFamily="34" charset="-122"/>
            </a:endParaRPr>
          </a:p>
        </p:txBody>
      </p:sp>
      <p:sp>
        <p:nvSpPr>
          <p:cNvPr id="13" name="圆角矩形 12"/>
          <p:cNvSpPr/>
          <p:nvPr/>
        </p:nvSpPr>
        <p:spPr bwMode="auto">
          <a:xfrm>
            <a:off x="467544" y="2195644"/>
            <a:ext cx="2448000" cy="4113675"/>
          </a:xfrm>
          <a:prstGeom prst="roundRect">
            <a:avLst>
              <a:gd name="adj" fmla="val 5869"/>
            </a:avLst>
          </a:prstGeom>
          <a:solidFill>
            <a:schemeClr val="bg1">
              <a:alpha val="60000"/>
            </a:schemeClr>
          </a:solidFill>
          <a:ln w="38100">
            <a:gradFill>
              <a:gsLst>
                <a:gs pos="50000">
                  <a:srgbClr val="FFCF01"/>
                </a:gs>
                <a:gs pos="100000">
                  <a:srgbClr val="E22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a:solidFill>
                <a:schemeClr val="tx1"/>
              </a:solidFill>
              <a:latin typeface="微软雅黑" pitchFamily="34" charset="-122"/>
              <a:ea typeface="微软雅黑" pitchFamily="34" charset="-122"/>
            </a:endParaRPr>
          </a:p>
        </p:txBody>
      </p:sp>
      <p:grpSp>
        <p:nvGrpSpPr>
          <p:cNvPr id="3" name="组合 2"/>
          <p:cNvGrpSpPr>
            <a:grpSpLocks/>
          </p:cNvGrpSpPr>
          <p:nvPr/>
        </p:nvGrpSpPr>
        <p:grpSpPr bwMode="auto">
          <a:xfrm>
            <a:off x="468313" y="1412875"/>
            <a:ext cx="2447925" cy="668338"/>
            <a:chOff x="711200" y="1412777"/>
            <a:chExt cx="2448000" cy="668001"/>
          </a:xfrm>
        </p:grpSpPr>
        <p:sp>
          <p:nvSpPr>
            <p:cNvPr id="14" name="圆角矩形 13"/>
            <p:cNvSpPr/>
            <p:nvPr/>
          </p:nvSpPr>
          <p:spPr>
            <a:xfrm>
              <a:off x="711200" y="1412777"/>
              <a:ext cx="2448000" cy="668001"/>
            </a:xfrm>
            <a:prstGeom prst="roundRect">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a:solidFill>
                  <a:schemeClr val="bg1"/>
                </a:solidFill>
                <a:latin typeface="微软雅黑" pitchFamily="34" charset="-122"/>
                <a:ea typeface="微软雅黑" pitchFamily="34" charset="-122"/>
              </a:endParaRPr>
            </a:p>
          </p:txBody>
        </p:sp>
        <p:sp>
          <p:nvSpPr>
            <p:cNvPr id="15" name="矩形 14"/>
            <p:cNvSpPr>
              <a:spLocks noChangeArrowheads="1"/>
            </p:cNvSpPr>
            <p:nvPr/>
          </p:nvSpPr>
          <p:spPr bwMode="auto">
            <a:xfrm>
              <a:off x="711200" y="1527176"/>
              <a:ext cx="2448000" cy="461665"/>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2400" dirty="0">
                  <a:solidFill>
                    <a:schemeClr val="bg1"/>
                  </a:solidFill>
                  <a:effectLst>
                    <a:reflection blurRad="6350" stA="50000" endA="300" endPos="50000" dist="60007" dir="5400000" sy="-100000" algn="bl" rotWithShape="0"/>
                  </a:effectLst>
                  <a:latin typeface="微软雅黑" pitchFamily="34" charset="-122"/>
                  <a:ea typeface="微软雅黑" pitchFamily="34" charset="-122"/>
                </a:rPr>
                <a:t>职业技能培训</a:t>
              </a:r>
            </a:p>
          </p:txBody>
        </p:sp>
      </p:grpSp>
      <p:sp>
        <p:nvSpPr>
          <p:cNvPr id="17" name="圆角矩形 16"/>
          <p:cNvSpPr/>
          <p:nvPr/>
        </p:nvSpPr>
        <p:spPr bwMode="auto">
          <a:xfrm>
            <a:off x="6156448" y="2195645"/>
            <a:ext cx="2448000" cy="4113674"/>
          </a:xfrm>
          <a:prstGeom prst="roundRect">
            <a:avLst>
              <a:gd name="adj" fmla="val 5200"/>
            </a:avLst>
          </a:prstGeom>
          <a:solidFill>
            <a:schemeClr val="bg1">
              <a:alpha val="60000"/>
            </a:schemeClr>
          </a:solidFill>
          <a:ln w="38100">
            <a:gradFill>
              <a:gsLst>
                <a:gs pos="50000">
                  <a:srgbClr val="FFCF01"/>
                </a:gs>
                <a:gs pos="100000">
                  <a:srgbClr val="E22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a:solidFill>
                <a:schemeClr val="tx1"/>
              </a:solidFill>
              <a:latin typeface="微软雅黑" pitchFamily="34" charset="-122"/>
              <a:ea typeface="微软雅黑" pitchFamily="34" charset="-122"/>
            </a:endParaRPr>
          </a:p>
        </p:txBody>
      </p:sp>
      <p:sp>
        <p:nvSpPr>
          <p:cNvPr id="18" name="矩形 26"/>
          <p:cNvSpPr>
            <a:spLocks noChangeArrowheads="1"/>
          </p:cNvSpPr>
          <p:nvPr/>
        </p:nvSpPr>
        <p:spPr bwMode="auto">
          <a:xfrm>
            <a:off x="6278563" y="2349500"/>
            <a:ext cx="2205037"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400">
                <a:solidFill>
                  <a:srgbClr val="FF0000"/>
                </a:solidFill>
                <a:latin typeface="微软雅黑" pitchFamily="34" charset="-122"/>
                <a:ea typeface="微软雅黑" pitchFamily="34" charset="-122"/>
              </a:rPr>
              <a:t>     </a:t>
            </a:r>
            <a:r>
              <a:rPr lang="zh-CN" altLang="en-US" sz="1400">
                <a:latin typeface="微软雅黑" pitchFamily="34" charset="-122"/>
                <a:ea typeface="微软雅黑" pitchFamily="34" charset="-122"/>
              </a:rPr>
              <a:t>引导性培训主要指开展基本权益保护、法律知识、求职知识等方面的培训，内容是</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劳动法</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劳动合同法</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职业病防治法</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治安管理处罚条例</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等相关法律知识。</a:t>
            </a:r>
          </a:p>
        </p:txBody>
      </p:sp>
      <p:sp>
        <p:nvSpPr>
          <p:cNvPr id="20" name="圆角矩形 19"/>
          <p:cNvSpPr/>
          <p:nvPr/>
        </p:nvSpPr>
        <p:spPr bwMode="auto">
          <a:xfrm>
            <a:off x="3298031" y="2195645"/>
            <a:ext cx="2448000" cy="4113674"/>
          </a:xfrm>
          <a:prstGeom prst="roundRect">
            <a:avLst>
              <a:gd name="adj" fmla="val 5869"/>
            </a:avLst>
          </a:prstGeom>
          <a:solidFill>
            <a:schemeClr val="bg1">
              <a:alpha val="60000"/>
            </a:schemeClr>
          </a:solidFill>
          <a:ln w="38100">
            <a:gradFill>
              <a:gsLst>
                <a:gs pos="50000">
                  <a:srgbClr val="FFCF01"/>
                </a:gs>
                <a:gs pos="100000">
                  <a:srgbClr val="E22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a:solidFill>
                <a:schemeClr val="tx1"/>
              </a:solidFill>
              <a:latin typeface="微软雅黑" pitchFamily="34" charset="-122"/>
              <a:ea typeface="微软雅黑" pitchFamily="34" charset="-122"/>
            </a:endParaRPr>
          </a:p>
        </p:txBody>
      </p:sp>
      <p:sp>
        <p:nvSpPr>
          <p:cNvPr id="21" name="矩形 25"/>
          <p:cNvSpPr>
            <a:spLocks noChangeArrowheads="1"/>
          </p:cNvSpPr>
          <p:nvPr/>
        </p:nvSpPr>
        <p:spPr bwMode="auto">
          <a:xfrm>
            <a:off x="3375025" y="2349500"/>
            <a:ext cx="22939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400" dirty="0" smtClean="0">
                <a:latin typeface="微软雅黑" pitchFamily="34" charset="-122"/>
                <a:ea typeface="微软雅黑" pitchFamily="34" charset="-122"/>
              </a:rPr>
              <a:t>    一直</a:t>
            </a:r>
            <a:r>
              <a:rPr lang="zh-CN" altLang="en-US" sz="1400" dirty="0">
                <a:latin typeface="微软雅黑" pitchFamily="34" charset="-122"/>
                <a:ea typeface="微软雅黑" pitchFamily="34" charset="-122"/>
              </a:rPr>
              <a:t>生活在农村的学生就业</a:t>
            </a:r>
            <a:r>
              <a:rPr lang="zh-CN" altLang="en-US" sz="1400" dirty="0" smtClean="0">
                <a:latin typeface="微软雅黑" pitchFamily="34" charset="-122"/>
                <a:ea typeface="微软雅黑" pitchFamily="34" charset="-122"/>
              </a:rPr>
              <a:t>前，应接</a:t>
            </a:r>
            <a:r>
              <a:rPr lang="zh-CN" altLang="en-US" sz="1400" dirty="0">
                <a:latin typeface="微软雅黑" pitchFamily="34" charset="-122"/>
                <a:ea typeface="微软雅黑" pitchFamily="34" charset="-122"/>
              </a:rPr>
              <a:t>受</a:t>
            </a:r>
            <a:r>
              <a:rPr lang="zh-CN" altLang="en-US" sz="1400" dirty="0" smtClean="0">
                <a:latin typeface="微软雅黑" pitchFamily="34" charset="-122"/>
                <a:ea typeface="微软雅黑" pitchFamily="34" charset="-122"/>
              </a:rPr>
              <a:t>城市</a:t>
            </a:r>
            <a:r>
              <a:rPr lang="zh-CN" altLang="en-US" sz="1400" dirty="0">
                <a:latin typeface="微软雅黑" pitchFamily="34" charset="-122"/>
                <a:ea typeface="微软雅黑" pitchFamily="34" charset="-122"/>
              </a:rPr>
              <a:t>生活常识和法律法规知识的培训学习，自觉培养对城市文明的认同感和对城市生活的责任感。</a:t>
            </a:r>
          </a:p>
        </p:txBody>
      </p:sp>
      <p:sp>
        <p:nvSpPr>
          <p:cNvPr id="22" name="TextBox 32"/>
          <p:cNvSpPr txBox="1">
            <a:spLocks noChangeArrowheads="1"/>
          </p:cNvSpPr>
          <p:nvPr/>
        </p:nvSpPr>
        <p:spPr bwMode="auto">
          <a:xfrm>
            <a:off x="600075" y="2349500"/>
            <a:ext cx="2184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hangingPunct="1"/>
            <a:r>
              <a:rPr lang="zh-CN" altLang="en-US" sz="1400">
                <a:solidFill>
                  <a:srgbClr val="FF0000"/>
                </a:solidFill>
                <a:latin typeface="微软雅黑" pitchFamily="34" charset="-122"/>
                <a:ea typeface="微软雅黑" pitchFamily="34" charset="-122"/>
              </a:rPr>
              <a:t>    </a:t>
            </a:r>
            <a:r>
              <a:rPr lang="zh-CN" altLang="en-US" sz="1400">
                <a:latin typeface="微软雅黑" pitchFamily="34" charset="-122"/>
                <a:ea typeface="微软雅黑" pitchFamily="34" charset="-122"/>
              </a:rPr>
              <a:t>职业技能培训是根据国家职业标准和不同行业、不同工种、不同岗位，对从业人员基本技能和技术操作规程的要求设置的培训课程，它以定向培训为主。当前的培训重点是家政服务、餐饮、酒店、保健、建筑、制造等行业的职业技能。</a:t>
            </a:r>
            <a:endParaRPr lang="en-US" altLang="zh-CN" sz="1400">
              <a:latin typeface="微软雅黑" pitchFamily="34" charset="-122"/>
              <a:ea typeface="微软雅黑" pitchFamily="34" charset="-122"/>
            </a:endParaRPr>
          </a:p>
        </p:txBody>
      </p:sp>
      <p:grpSp>
        <p:nvGrpSpPr>
          <p:cNvPr id="4" name="组合 3"/>
          <p:cNvGrpSpPr>
            <a:grpSpLocks/>
          </p:cNvGrpSpPr>
          <p:nvPr/>
        </p:nvGrpSpPr>
        <p:grpSpPr bwMode="auto">
          <a:xfrm>
            <a:off x="3297238" y="1412875"/>
            <a:ext cx="2449512" cy="668338"/>
            <a:chOff x="3297994" y="1412777"/>
            <a:chExt cx="2448000" cy="668001"/>
          </a:xfrm>
        </p:grpSpPr>
        <p:sp>
          <p:nvSpPr>
            <p:cNvPr id="23" name="圆角矩形 22"/>
            <p:cNvSpPr/>
            <p:nvPr/>
          </p:nvSpPr>
          <p:spPr>
            <a:xfrm>
              <a:off x="3297994" y="1412777"/>
              <a:ext cx="2448000" cy="668001"/>
            </a:xfrm>
            <a:prstGeom prst="roundRect">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a:solidFill>
                  <a:schemeClr val="bg1"/>
                </a:solidFill>
                <a:latin typeface="微软雅黑" pitchFamily="34" charset="-122"/>
                <a:ea typeface="微软雅黑" pitchFamily="34" charset="-122"/>
              </a:endParaRPr>
            </a:p>
          </p:txBody>
        </p:sp>
        <p:sp>
          <p:nvSpPr>
            <p:cNvPr id="24" name="矩形 23"/>
            <p:cNvSpPr>
              <a:spLocks noChangeArrowheads="1"/>
            </p:cNvSpPr>
            <p:nvPr/>
          </p:nvSpPr>
          <p:spPr bwMode="auto">
            <a:xfrm>
              <a:off x="3297994" y="1527176"/>
              <a:ext cx="2448000" cy="461665"/>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2400" dirty="0">
                  <a:solidFill>
                    <a:schemeClr val="bg1"/>
                  </a:solidFill>
                  <a:effectLst>
                    <a:reflection blurRad="6350" stA="50000" endA="300" endPos="50000" dist="60007" dir="5400000" sy="-100000" algn="bl" rotWithShape="0"/>
                  </a:effectLst>
                  <a:latin typeface="微软雅黑" pitchFamily="34" charset="-122"/>
                  <a:ea typeface="微软雅黑" pitchFamily="34" charset="-122"/>
                </a:rPr>
                <a:t>生活常识培训</a:t>
              </a:r>
            </a:p>
          </p:txBody>
        </p:sp>
      </p:grpSp>
      <p:grpSp>
        <p:nvGrpSpPr>
          <p:cNvPr id="9" name="组合 8"/>
          <p:cNvGrpSpPr>
            <a:grpSpLocks/>
          </p:cNvGrpSpPr>
          <p:nvPr/>
        </p:nvGrpSpPr>
        <p:grpSpPr bwMode="auto">
          <a:xfrm>
            <a:off x="6156325" y="1412875"/>
            <a:ext cx="2447925" cy="668338"/>
            <a:chOff x="5884863" y="1412776"/>
            <a:chExt cx="2448000" cy="668001"/>
          </a:xfrm>
        </p:grpSpPr>
        <p:sp>
          <p:nvSpPr>
            <p:cNvPr id="25" name="圆角矩形 24"/>
            <p:cNvSpPr/>
            <p:nvPr/>
          </p:nvSpPr>
          <p:spPr>
            <a:xfrm>
              <a:off x="5884863" y="1412776"/>
              <a:ext cx="2448000" cy="668001"/>
            </a:xfrm>
            <a:prstGeom prst="roundRect">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a:solidFill>
                  <a:schemeClr val="bg1"/>
                </a:solidFill>
                <a:latin typeface="微软雅黑" pitchFamily="34" charset="-122"/>
                <a:ea typeface="微软雅黑" pitchFamily="34" charset="-122"/>
              </a:endParaRPr>
            </a:p>
          </p:txBody>
        </p:sp>
        <p:sp>
          <p:nvSpPr>
            <p:cNvPr id="26" name="矩形 25"/>
            <p:cNvSpPr>
              <a:spLocks noChangeArrowheads="1"/>
            </p:cNvSpPr>
            <p:nvPr/>
          </p:nvSpPr>
          <p:spPr bwMode="auto">
            <a:xfrm>
              <a:off x="5884863" y="1527175"/>
              <a:ext cx="2448000" cy="461665"/>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2400" dirty="0">
                  <a:solidFill>
                    <a:schemeClr val="bg1"/>
                  </a:solidFill>
                  <a:effectLst>
                    <a:reflection blurRad="6350" stA="50000" endA="300" endPos="50000" dist="60007" dir="5400000" sy="-100000" algn="bl" rotWithShape="0"/>
                  </a:effectLst>
                  <a:latin typeface="微软雅黑" pitchFamily="34" charset="-122"/>
                  <a:ea typeface="微软雅黑" pitchFamily="34" charset="-122"/>
                </a:rPr>
                <a:t>引导性培训</a:t>
              </a:r>
            </a:p>
          </p:txBody>
        </p:sp>
      </p:grpSp>
      <p:sp>
        <p:nvSpPr>
          <p:cNvPr id="27" name="TextBox 32"/>
          <p:cNvSpPr txBox="1">
            <a:spLocks noChangeArrowheads="1"/>
          </p:cNvSpPr>
          <p:nvPr/>
        </p:nvSpPr>
        <p:spPr bwMode="auto">
          <a:xfrm>
            <a:off x="600075" y="4724400"/>
            <a:ext cx="21844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hangingPunct="1"/>
            <a:r>
              <a:rPr lang="zh-CN" altLang="en-US" sz="1400" dirty="0">
                <a:solidFill>
                  <a:srgbClr val="FF0000"/>
                </a:solidFill>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农民工外出前参加</a:t>
            </a:r>
            <a:r>
              <a:rPr lang="zh-CN" altLang="en-US" sz="1400" dirty="0">
                <a:latin typeface="微软雅黑" pitchFamily="34" charset="-122"/>
                <a:ea typeface="微软雅黑" pitchFamily="34" charset="-122"/>
              </a:rPr>
              <a:t>国家认定的培训基地的培训，可享受国家或省级财政的培训补助。培训结束后，可获得培训结业证书或职业技能培训合格证书。</a:t>
            </a:r>
            <a:endParaRPr lang="en-US" altLang="zh-CN" sz="1400" dirty="0">
              <a:latin typeface="微软雅黑" pitchFamily="34" charset="-122"/>
              <a:ea typeface="微软雅黑" pitchFamily="34" charset="-122"/>
            </a:endParaRPr>
          </a:p>
        </p:txBody>
      </p:sp>
      <p:sp>
        <p:nvSpPr>
          <p:cNvPr id="29" name="矩形 25"/>
          <p:cNvSpPr>
            <a:spLocks noChangeArrowheads="1"/>
          </p:cNvSpPr>
          <p:nvPr/>
        </p:nvSpPr>
        <p:spPr bwMode="auto">
          <a:xfrm>
            <a:off x="3375025" y="4724400"/>
            <a:ext cx="22939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400">
                <a:solidFill>
                  <a:srgbClr val="FF0000"/>
                </a:solidFill>
                <a:latin typeface="微软雅黑" pitchFamily="34" charset="-122"/>
                <a:ea typeface="微软雅黑" pitchFamily="34" charset="-122"/>
              </a:rPr>
              <a:t>     </a:t>
            </a:r>
            <a:r>
              <a:rPr lang="zh-CN" altLang="en-US" sz="1400">
                <a:latin typeface="微软雅黑" pitchFamily="34" charset="-122"/>
                <a:ea typeface="微软雅黑" pitchFamily="34" charset="-122"/>
              </a:rPr>
              <a:t>生活常识的培训大多由当地政府主办，一般不收费。</a:t>
            </a:r>
          </a:p>
        </p:txBody>
      </p:sp>
      <p:sp>
        <p:nvSpPr>
          <p:cNvPr id="30" name="矩形 26"/>
          <p:cNvSpPr>
            <a:spLocks noChangeArrowheads="1"/>
          </p:cNvSpPr>
          <p:nvPr/>
        </p:nvSpPr>
        <p:spPr bwMode="auto">
          <a:xfrm>
            <a:off x="6278563" y="4724400"/>
            <a:ext cx="220503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400">
                <a:solidFill>
                  <a:srgbClr val="FF0000"/>
                </a:solidFill>
                <a:latin typeface="微软雅黑" pitchFamily="34" charset="-122"/>
                <a:ea typeface="微软雅黑" pitchFamily="34" charset="-122"/>
              </a:rPr>
              <a:t>    </a:t>
            </a:r>
            <a:r>
              <a:rPr lang="zh-CN" altLang="en-US" sz="1400">
                <a:latin typeface="微软雅黑" pitchFamily="34" charset="-122"/>
                <a:ea typeface="微软雅黑" pitchFamily="34" charset="-122"/>
              </a:rPr>
              <a:t>引导性培训主要由各级政府，尤其是劳动力输出地政府，统筹组织各类教育培训资源和社会力量来开展，一般不收费或者是少量收费。</a:t>
            </a:r>
          </a:p>
        </p:txBody>
      </p:sp>
      <p:sp>
        <p:nvSpPr>
          <p:cNvPr id="31" name="椭圆 30"/>
          <p:cNvSpPr/>
          <p:nvPr/>
        </p:nvSpPr>
        <p:spPr bwMode="auto">
          <a:xfrm>
            <a:off x="727944" y="2448730"/>
            <a:ext cx="111922" cy="116174"/>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a:solidFill>
                <a:schemeClr val="bg1"/>
              </a:solidFill>
              <a:latin typeface="微软雅黑" pitchFamily="34" charset="-122"/>
              <a:ea typeface="微软雅黑" pitchFamily="34" charset="-122"/>
            </a:endParaRPr>
          </a:p>
        </p:txBody>
      </p:sp>
      <p:sp>
        <p:nvSpPr>
          <p:cNvPr id="32" name="椭圆 31"/>
          <p:cNvSpPr/>
          <p:nvPr/>
        </p:nvSpPr>
        <p:spPr bwMode="auto">
          <a:xfrm>
            <a:off x="727944" y="4824994"/>
            <a:ext cx="111922" cy="116174"/>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a:solidFill>
                <a:schemeClr val="bg1"/>
              </a:solidFill>
              <a:latin typeface="微软雅黑" pitchFamily="34" charset="-122"/>
              <a:ea typeface="微软雅黑" pitchFamily="34" charset="-122"/>
            </a:endParaRPr>
          </a:p>
        </p:txBody>
      </p:sp>
      <p:sp>
        <p:nvSpPr>
          <p:cNvPr id="33" name="椭圆 32"/>
          <p:cNvSpPr/>
          <p:nvPr/>
        </p:nvSpPr>
        <p:spPr bwMode="auto">
          <a:xfrm>
            <a:off x="3523974" y="2448730"/>
            <a:ext cx="111922" cy="116174"/>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a:solidFill>
                <a:schemeClr val="bg1"/>
              </a:solidFill>
              <a:latin typeface="微软雅黑" pitchFamily="34" charset="-122"/>
              <a:ea typeface="微软雅黑" pitchFamily="34" charset="-122"/>
            </a:endParaRPr>
          </a:p>
        </p:txBody>
      </p:sp>
      <p:sp>
        <p:nvSpPr>
          <p:cNvPr id="34" name="椭圆 33"/>
          <p:cNvSpPr/>
          <p:nvPr/>
        </p:nvSpPr>
        <p:spPr bwMode="auto">
          <a:xfrm>
            <a:off x="3523974" y="4824994"/>
            <a:ext cx="111922" cy="116174"/>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a:solidFill>
                <a:schemeClr val="bg1"/>
              </a:solidFill>
              <a:latin typeface="微软雅黑" pitchFamily="34" charset="-122"/>
              <a:ea typeface="微软雅黑" pitchFamily="34" charset="-122"/>
            </a:endParaRPr>
          </a:p>
        </p:txBody>
      </p:sp>
      <p:sp>
        <p:nvSpPr>
          <p:cNvPr id="35" name="椭圆 34"/>
          <p:cNvSpPr/>
          <p:nvPr/>
        </p:nvSpPr>
        <p:spPr bwMode="auto">
          <a:xfrm>
            <a:off x="6427761" y="2448730"/>
            <a:ext cx="111922" cy="116174"/>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a:solidFill>
                <a:schemeClr val="bg1"/>
              </a:solidFill>
              <a:latin typeface="微软雅黑" pitchFamily="34" charset="-122"/>
              <a:ea typeface="微软雅黑" pitchFamily="34" charset="-122"/>
            </a:endParaRPr>
          </a:p>
        </p:txBody>
      </p:sp>
      <p:sp>
        <p:nvSpPr>
          <p:cNvPr id="36" name="椭圆 35"/>
          <p:cNvSpPr/>
          <p:nvPr/>
        </p:nvSpPr>
        <p:spPr bwMode="auto">
          <a:xfrm>
            <a:off x="6427761" y="4824994"/>
            <a:ext cx="111922" cy="116174"/>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2000"/>
                                        <p:tgtEl>
                                          <p:spTgt spid="13"/>
                                        </p:tgtEl>
                                      </p:cBhvr>
                                    </p:animEffect>
                                  </p:childTnLst>
                                </p:cTn>
                              </p:par>
                            </p:childTnLst>
                          </p:cTn>
                        </p:par>
                        <p:par>
                          <p:cTn id="16" fill="hold" nodeType="afterGroup">
                            <p:stCondLst>
                              <p:cond delay="2000"/>
                            </p:stCondLst>
                            <p:childTnLst>
                              <p:par>
                                <p:cTn id="17" presetID="10" presetClass="entr" presetSubtype="0" fill="hold" nodeType="afterEffect">
                                  <p:stCondLst>
                                    <p:cond delay="50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nodeType="afterGroup">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2000"/>
                                        <p:tgtEl>
                                          <p:spTgt spid="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par>
                          <p:cTn id="29" fill="hold" nodeType="afterGroup">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2000"/>
                                        <p:tgtEl>
                                          <p:spTgt spid="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2000" fill="hold"/>
                                        <p:tgtEl>
                                          <p:spTgt spid="4"/>
                                        </p:tgtEl>
                                        <p:attrNameLst>
                                          <p:attrName>ppt_w</p:attrName>
                                        </p:attrNameLst>
                                      </p:cBhvr>
                                      <p:tavLst>
                                        <p:tav tm="0">
                                          <p:val>
                                            <p:fltVal val="0"/>
                                          </p:val>
                                        </p:tav>
                                        <p:tav tm="100000">
                                          <p:val>
                                            <p:strVal val="#ppt_w"/>
                                          </p:val>
                                        </p:tav>
                                      </p:tavLst>
                                    </p:anim>
                                    <p:anim calcmode="lin" valueType="num">
                                      <p:cBhvr>
                                        <p:cTn id="38" dur="2000" fill="hold"/>
                                        <p:tgtEl>
                                          <p:spTgt spid="4"/>
                                        </p:tgtEl>
                                        <p:attrNameLst>
                                          <p:attrName>ppt_h</p:attrName>
                                        </p:attrNameLst>
                                      </p:cBhvr>
                                      <p:tavLst>
                                        <p:tav tm="0">
                                          <p:val>
                                            <p:fltVal val="0"/>
                                          </p:val>
                                        </p:tav>
                                        <p:tav tm="100000">
                                          <p:val>
                                            <p:strVal val="#ppt_h"/>
                                          </p:val>
                                        </p:tav>
                                      </p:tavLst>
                                    </p:anim>
                                    <p:anim calcmode="lin" valueType="num">
                                      <p:cBhvr>
                                        <p:cTn id="3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2000"/>
                                        <p:tgtEl>
                                          <p:spTgt spid="20"/>
                                        </p:tgtEl>
                                      </p:cBhvr>
                                    </p:animEffect>
                                  </p:childTnLst>
                                </p:cTn>
                              </p:par>
                            </p:childTnLst>
                          </p:cTn>
                        </p:par>
                        <p:par>
                          <p:cTn id="46" fill="hold" nodeType="afterGroup">
                            <p:stCondLst>
                              <p:cond delay="2000"/>
                            </p:stCondLst>
                            <p:childTnLst>
                              <p:par>
                                <p:cTn id="47" presetID="10" presetClass="entr" presetSubtype="0" fill="hold" nodeType="afterEffect">
                                  <p:stCondLst>
                                    <p:cond delay="50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par>
                          <p:cTn id="50" fill="hold" nodeType="afterGroup">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up)">
                                      <p:cBhvr>
                                        <p:cTn id="53" dur="2000"/>
                                        <p:tgtEl>
                                          <p:spTgt spid="2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par>
                          <p:cTn id="59" fill="hold" nodeType="afterGroup">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up)">
                                      <p:cBhvr>
                                        <p:cTn id="62" dur="2000"/>
                                        <p:tgtEl>
                                          <p:spTgt spid="2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5"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2000" fill="hold"/>
                                        <p:tgtEl>
                                          <p:spTgt spid="9"/>
                                        </p:tgtEl>
                                        <p:attrNameLst>
                                          <p:attrName>ppt_w</p:attrName>
                                        </p:attrNameLst>
                                      </p:cBhvr>
                                      <p:tavLst>
                                        <p:tav tm="0">
                                          <p:val>
                                            <p:fltVal val="0"/>
                                          </p:val>
                                        </p:tav>
                                        <p:tav tm="100000">
                                          <p:val>
                                            <p:strVal val="#ppt_w"/>
                                          </p:val>
                                        </p:tav>
                                      </p:tavLst>
                                    </p:anim>
                                    <p:anim calcmode="lin" valueType="num">
                                      <p:cBhvr>
                                        <p:cTn id="68" dur="2000" fill="hold"/>
                                        <p:tgtEl>
                                          <p:spTgt spid="9"/>
                                        </p:tgtEl>
                                        <p:attrNameLst>
                                          <p:attrName>ppt_h</p:attrName>
                                        </p:attrNameLst>
                                      </p:cBhvr>
                                      <p:tavLst>
                                        <p:tav tm="0">
                                          <p:val>
                                            <p:fltVal val="0"/>
                                          </p:val>
                                        </p:tav>
                                        <p:tav tm="100000">
                                          <p:val>
                                            <p:strVal val="#ppt_h"/>
                                          </p:val>
                                        </p:tav>
                                      </p:tavLst>
                                    </p:anim>
                                    <p:anim calcmode="lin" valueType="num">
                                      <p:cBhvr>
                                        <p:cTn id="69"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0"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up)">
                                      <p:cBhvr>
                                        <p:cTn id="75" dur="2000"/>
                                        <p:tgtEl>
                                          <p:spTgt spid="17"/>
                                        </p:tgtEl>
                                      </p:cBhvr>
                                    </p:animEffect>
                                  </p:childTnLst>
                                </p:cTn>
                              </p:par>
                            </p:childTnLst>
                          </p:cTn>
                        </p:par>
                        <p:par>
                          <p:cTn id="76" fill="hold" nodeType="afterGroup">
                            <p:stCondLst>
                              <p:cond delay="2000"/>
                            </p:stCondLst>
                            <p:childTnLst>
                              <p:par>
                                <p:cTn id="77" presetID="10" presetClass="entr" presetSubtype="0" fill="hold" nodeType="afterEffect">
                                  <p:stCondLst>
                                    <p:cond delay="50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childTnLst>
                          </p:cTn>
                        </p:par>
                        <p:par>
                          <p:cTn id="80" fill="hold" nodeType="afterGroup">
                            <p:stCondLst>
                              <p:cond delay="3000"/>
                            </p:stCondLst>
                            <p:childTnLst>
                              <p:par>
                                <p:cTn id="81" presetID="22" presetClass="entr" presetSubtype="1"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up)">
                                      <p:cBhvr>
                                        <p:cTn id="83" dur="2000"/>
                                        <p:tgtEl>
                                          <p:spTgt spid="1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childTnLst>
                          </p:cTn>
                        </p:par>
                        <p:par>
                          <p:cTn id="89" fill="hold" nodeType="afterGroup">
                            <p:stCondLst>
                              <p:cond delay="500"/>
                            </p:stCondLst>
                            <p:childTnLst>
                              <p:par>
                                <p:cTn id="90" presetID="22" presetClass="entr" presetSubtype="1"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up)">
                                      <p:cBhvr>
                                        <p:cTn id="9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7"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生涯规划与就业常识</a:t>
            </a:r>
          </a:p>
        </p:txBody>
      </p:sp>
      <p:sp>
        <p:nvSpPr>
          <p:cNvPr id="8" name="标题 10"/>
          <p:cNvSpPr txBox="1">
            <a:spLocks/>
          </p:cNvSpPr>
          <p:nvPr/>
        </p:nvSpPr>
        <p:spPr>
          <a:xfrm>
            <a:off x="0" y="44450"/>
            <a:ext cx="6300788" cy="9366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b="1" dirty="0" smtClean="0">
                <a:solidFill>
                  <a:schemeClr val="accent6">
                    <a:lumMod val="75000"/>
                  </a:schemeClr>
                </a:solidFill>
                <a:latin typeface="黑体" pitchFamily="2" charset="-122"/>
                <a:ea typeface="黑体" pitchFamily="2" charset="-122"/>
              </a:rPr>
              <a:t>二、培训途径</a:t>
            </a:r>
            <a:endParaRPr lang="zh-CN" altLang="en-US" dirty="0" smtClean="0">
              <a:solidFill>
                <a:schemeClr val="accent6">
                  <a:lumMod val="75000"/>
                </a:schemeClr>
              </a:solidFill>
              <a:latin typeface="微软雅黑" pitchFamily="34" charset="-122"/>
              <a:ea typeface="微软雅黑" pitchFamily="34" charset="-122"/>
            </a:endParaRPr>
          </a:p>
        </p:txBody>
      </p:sp>
      <p:grpSp>
        <p:nvGrpSpPr>
          <p:cNvPr id="3" name="组合 2"/>
          <p:cNvGrpSpPr>
            <a:grpSpLocks/>
          </p:cNvGrpSpPr>
          <p:nvPr/>
        </p:nvGrpSpPr>
        <p:grpSpPr bwMode="auto">
          <a:xfrm>
            <a:off x="1347788" y="3230563"/>
            <a:ext cx="6680200" cy="1065212"/>
            <a:chOff x="1347652" y="3230939"/>
            <a:chExt cx="6680732" cy="1064378"/>
          </a:xfrm>
        </p:grpSpPr>
        <p:sp>
          <p:nvSpPr>
            <p:cNvPr id="78" name="圆角矩形 77"/>
            <p:cNvSpPr/>
            <p:nvPr/>
          </p:nvSpPr>
          <p:spPr>
            <a:xfrm>
              <a:off x="1347652" y="3717040"/>
              <a:ext cx="1537327" cy="72000"/>
            </a:xfrm>
            <a:prstGeom prst="roundRect">
              <a:avLst>
                <a:gd name="adj" fmla="val 50000"/>
              </a:avLst>
            </a:prstGeom>
            <a:gradFill flip="none" rotWithShape="1">
              <a:gsLst>
                <a:gs pos="0">
                  <a:schemeClr val="bg1">
                    <a:lumMod val="50000"/>
                  </a:schemeClr>
                </a:gs>
                <a:gs pos="100000">
                  <a:schemeClr val="bg1">
                    <a:lumMod val="75000"/>
                  </a:schemeClr>
                </a:gs>
              </a:gsLst>
              <a:lin ang="16200000" scaled="1"/>
              <a:tileRect/>
            </a:gradFill>
            <a:ln w="25400">
              <a:noFill/>
            </a:ln>
            <a:effectLst>
              <a:outerShdw blurRad="225425" dist="38100" dir="5220000" algn="ctr">
                <a:srgbClr val="000000">
                  <a:alpha val="33000"/>
                </a:srgbClr>
              </a:outerShdw>
            </a:effectLst>
            <a:scene3d>
              <a:camera prst="orthographicFront"/>
              <a:lightRig rig="flat" dir="t"/>
            </a:scene3d>
            <a:sp3d extrusionH="127000"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itchFamily="34" charset="-122"/>
                <a:ea typeface="微软雅黑" pitchFamily="34" charset="-122"/>
              </a:endParaRPr>
            </a:p>
          </p:txBody>
        </p:sp>
        <p:sp>
          <p:nvSpPr>
            <p:cNvPr id="92" name="圆角矩形 91"/>
            <p:cNvSpPr/>
            <p:nvPr/>
          </p:nvSpPr>
          <p:spPr bwMode="auto">
            <a:xfrm>
              <a:off x="2840914" y="3230939"/>
              <a:ext cx="5187470" cy="1064378"/>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4123" name="矩形 87"/>
            <p:cNvSpPr>
              <a:spLocks noChangeArrowheads="1"/>
            </p:cNvSpPr>
            <p:nvPr/>
          </p:nvSpPr>
          <p:spPr bwMode="auto">
            <a:xfrm>
              <a:off x="2956422" y="3439963"/>
              <a:ext cx="5071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a:latin typeface="微软雅黑" pitchFamily="34" charset="-122"/>
                  <a:ea typeface="微软雅黑" pitchFamily="34" charset="-122"/>
                </a:rPr>
                <a:t>职业高中、技校、夜校和农业广播电视学校等专门的职业培训学校</a:t>
              </a:r>
            </a:p>
          </p:txBody>
        </p:sp>
        <p:sp>
          <p:nvSpPr>
            <p:cNvPr id="94" name="AutoShape 3"/>
            <p:cNvSpPr>
              <a:spLocks noChangeAspect="1" noChangeArrowheads="1"/>
            </p:cNvSpPr>
            <p:nvPr/>
          </p:nvSpPr>
          <p:spPr bwMode="auto">
            <a:xfrm>
              <a:off x="2670672" y="3558711"/>
              <a:ext cx="324000" cy="3240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508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zh-CN" sz="1600" b="1">
                <a:solidFill>
                  <a:schemeClr val="bg1"/>
                </a:solidFill>
                <a:latin typeface="微软雅黑" pitchFamily="34" charset="-122"/>
                <a:ea typeface="微软雅黑" pitchFamily="34" charset="-122"/>
              </a:endParaRPr>
            </a:p>
          </p:txBody>
        </p:sp>
      </p:grpSp>
      <p:grpSp>
        <p:nvGrpSpPr>
          <p:cNvPr id="2" name="组合 1"/>
          <p:cNvGrpSpPr>
            <a:grpSpLocks/>
          </p:cNvGrpSpPr>
          <p:nvPr/>
        </p:nvGrpSpPr>
        <p:grpSpPr bwMode="auto">
          <a:xfrm>
            <a:off x="1217613" y="1916113"/>
            <a:ext cx="6810375" cy="1071562"/>
            <a:chOff x="1216885" y="1916832"/>
            <a:chExt cx="6811499" cy="1071521"/>
          </a:xfrm>
        </p:grpSpPr>
        <p:sp>
          <p:nvSpPr>
            <p:cNvPr id="80" name="圆角矩形 79"/>
            <p:cNvSpPr/>
            <p:nvPr/>
          </p:nvSpPr>
          <p:spPr>
            <a:xfrm rot="19320000">
              <a:off x="1216885" y="2916353"/>
              <a:ext cx="1764000" cy="72000"/>
            </a:xfrm>
            <a:prstGeom prst="roundRect">
              <a:avLst>
                <a:gd name="adj" fmla="val 50000"/>
              </a:avLst>
            </a:prstGeom>
            <a:gradFill flip="none" rotWithShape="1">
              <a:gsLst>
                <a:gs pos="0">
                  <a:schemeClr val="bg1">
                    <a:lumMod val="50000"/>
                  </a:schemeClr>
                </a:gs>
                <a:gs pos="100000">
                  <a:schemeClr val="bg1">
                    <a:lumMod val="75000"/>
                  </a:schemeClr>
                </a:gs>
              </a:gsLst>
              <a:lin ang="16200000" scaled="1"/>
              <a:tileRect/>
            </a:gradFill>
            <a:ln w="25400">
              <a:noFill/>
            </a:ln>
            <a:effectLst>
              <a:outerShdw blurRad="225425" dist="38100" dir="5220000" algn="ctr">
                <a:srgbClr val="000000">
                  <a:alpha val="33000"/>
                </a:srgbClr>
              </a:outerShdw>
            </a:effectLst>
            <a:scene3d>
              <a:camera prst="orthographicFront"/>
              <a:lightRig rig="flat" dir="t"/>
            </a:scene3d>
            <a:sp3d extrusionH="127000"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itchFamily="34" charset="-122"/>
                <a:ea typeface="微软雅黑" pitchFamily="34" charset="-122"/>
              </a:endParaRPr>
            </a:p>
          </p:txBody>
        </p:sp>
        <p:sp>
          <p:nvSpPr>
            <p:cNvPr id="96" name="圆角矩形 95"/>
            <p:cNvSpPr/>
            <p:nvPr/>
          </p:nvSpPr>
          <p:spPr bwMode="auto">
            <a:xfrm>
              <a:off x="2840915" y="1916832"/>
              <a:ext cx="5187469" cy="1031516"/>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4119" name="矩形 87"/>
            <p:cNvSpPr>
              <a:spLocks noChangeArrowheads="1"/>
            </p:cNvSpPr>
            <p:nvPr/>
          </p:nvSpPr>
          <p:spPr bwMode="auto">
            <a:xfrm>
              <a:off x="2956422" y="2257425"/>
              <a:ext cx="5071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a:latin typeface="微软雅黑" pitchFamily="34" charset="-122"/>
                  <a:ea typeface="微软雅黑" pitchFamily="34" charset="-122"/>
                </a:rPr>
                <a:t>县、乡镇劳动服务机构举办的培训班</a:t>
              </a:r>
            </a:p>
          </p:txBody>
        </p:sp>
        <p:sp>
          <p:nvSpPr>
            <p:cNvPr id="98" name="AutoShape 3"/>
            <p:cNvSpPr>
              <a:spLocks noChangeAspect="1" noChangeArrowheads="1"/>
            </p:cNvSpPr>
            <p:nvPr/>
          </p:nvSpPr>
          <p:spPr bwMode="auto">
            <a:xfrm>
              <a:off x="2670672" y="2261680"/>
              <a:ext cx="324000" cy="3240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508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zh-CN" sz="1600" b="1">
                <a:solidFill>
                  <a:schemeClr val="bg1"/>
                </a:solidFill>
                <a:latin typeface="微软雅黑" pitchFamily="34" charset="-122"/>
                <a:ea typeface="微软雅黑" pitchFamily="34" charset="-122"/>
              </a:endParaRPr>
            </a:p>
          </p:txBody>
        </p:sp>
      </p:grpSp>
      <p:grpSp>
        <p:nvGrpSpPr>
          <p:cNvPr id="4" name="组合 3"/>
          <p:cNvGrpSpPr>
            <a:grpSpLocks/>
          </p:cNvGrpSpPr>
          <p:nvPr/>
        </p:nvGrpSpPr>
        <p:grpSpPr bwMode="auto">
          <a:xfrm>
            <a:off x="1198563" y="4552950"/>
            <a:ext cx="6829425" cy="1108075"/>
            <a:chOff x="1198487" y="4553378"/>
            <a:chExt cx="6829897" cy="1107870"/>
          </a:xfrm>
        </p:grpSpPr>
        <p:sp>
          <p:nvSpPr>
            <p:cNvPr id="81" name="圆角矩形 80"/>
            <p:cNvSpPr/>
            <p:nvPr/>
          </p:nvSpPr>
          <p:spPr>
            <a:xfrm rot="2400000">
              <a:off x="1198487" y="4553378"/>
              <a:ext cx="1764000" cy="72000"/>
            </a:xfrm>
            <a:prstGeom prst="roundRect">
              <a:avLst>
                <a:gd name="adj" fmla="val 50000"/>
              </a:avLst>
            </a:prstGeom>
            <a:gradFill flip="none" rotWithShape="1">
              <a:gsLst>
                <a:gs pos="0">
                  <a:schemeClr val="bg1">
                    <a:lumMod val="50000"/>
                  </a:schemeClr>
                </a:gs>
                <a:gs pos="100000">
                  <a:schemeClr val="bg1">
                    <a:lumMod val="75000"/>
                  </a:schemeClr>
                </a:gs>
              </a:gsLst>
              <a:lin ang="16200000" scaled="1"/>
              <a:tileRect/>
            </a:gradFill>
            <a:ln w="25400">
              <a:noFill/>
            </a:ln>
            <a:effectLst>
              <a:outerShdw blurRad="225425" dist="38100" dir="5220000" algn="ctr">
                <a:srgbClr val="000000">
                  <a:alpha val="33000"/>
                </a:srgbClr>
              </a:outerShdw>
            </a:effectLst>
            <a:scene3d>
              <a:camera prst="orthographicFront"/>
              <a:lightRig rig="flat" dir="t"/>
            </a:scene3d>
            <a:sp3d extrusionH="127000"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itchFamily="34" charset="-122"/>
                <a:ea typeface="微软雅黑" pitchFamily="34" charset="-122"/>
              </a:endParaRPr>
            </a:p>
          </p:txBody>
        </p:sp>
        <p:sp>
          <p:nvSpPr>
            <p:cNvPr id="90" name="圆角矩形 89"/>
            <p:cNvSpPr/>
            <p:nvPr/>
          </p:nvSpPr>
          <p:spPr bwMode="auto">
            <a:xfrm>
              <a:off x="2840915" y="4589378"/>
              <a:ext cx="5187469" cy="1071870"/>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4115" name="矩形 87"/>
            <p:cNvSpPr>
              <a:spLocks noChangeArrowheads="1"/>
            </p:cNvSpPr>
            <p:nvPr/>
          </p:nvSpPr>
          <p:spPr bwMode="auto">
            <a:xfrm>
              <a:off x="2956422" y="4992688"/>
              <a:ext cx="5071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a:latin typeface="微软雅黑" pitchFamily="34" charset="-122"/>
                  <a:ea typeface="微软雅黑" pitchFamily="34" charset="-122"/>
                </a:rPr>
                <a:t>电视学校或网络学校的培训</a:t>
              </a:r>
            </a:p>
          </p:txBody>
        </p:sp>
        <p:sp>
          <p:nvSpPr>
            <p:cNvPr id="99" name="AutoShape 3"/>
            <p:cNvSpPr>
              <a:spLocks noChangeAspect="1" noChangeArrowheads="1"/>
            </p:cNvSpPr>
            <p:nvPr/>
          </p:nvSpPr>
          <p:spPr bwMode="auto">
            <a:xfrm>
              <a:off x="2670672" y="4973357"/>
              <a:ext cx="324000" cy="3240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508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zh-CN" sz="1600" b="1">
                <a:solidFill>
                  <a:schemeClr val="bg1"/>
                </a:solidFill>
                <a:latin typeface="微软雅黑" pitchFamily="34" charset="-122"/>
                <a:ea typeface="微软雅黑" pitchFamily="34" charset="-122"/>
              </a:endParaRPr>
            </a:p>
          </p:txBody>
        </p:sp>
      </p:grpSp>
      <p:grpSp>
        <p:nvGrpSpPr>
          <p:cNvPr id="82" name="组合 56"/>
          <p:cNvGrpSpPr>
            <a:grpSpLocks/>
          </p:cNvGrpSpPr>
          <p:nvPr/>
        </p:nvGrpSpPr>
        <p:grpSpPr bwMode="auto">
          <a:xfrm>
            <a:off x="827088" y="3079750"/>
            <a:ext cx="1450975" cy="1398588"/>
            <a:chOff x="3440653" y="2680764"/>
            <a:chExt cx="2329340" cy="2245772"/>
          </a:xfrm>
        </p:grpSpPr>
        <p:grpSp>
          <p:nvGrpSpPr>
            <p:cNvPr id="4106" name="组合 43"/>
            <p:cNvGrpSpPr>
              <a:grpSpLocks noChangeAspect="1"/>
            </p:cNvGrpSpPr>
            <p:nvPr/>
          </p:nvGrpSpPr>
          <p:grpSpPr bwMode="auto">
            <a:xfrm>
              <a:off x="3440653" y="2680764"/>
              <a:ext cx="2245772" cy="2245772"/>
              <a:chOff x="5217600" y="3058600"/>
              <a:chExt cx="1116000" cy="1116000"/>
            </a:xfrm>
          </p:grpSpPr>
          <p:sp>
            <p:nvSpPr>
              <p:cNvPr id="85" name="Oval 2"/>
              <p:cNvSpPr>
                <a:spLocks noChangeAspect="1" noChangeArrowheads="1"/>
              </p:cNvSpPr>
              <p:nvPr/>
            </p:nvSpPr>
            <p:spPr bwMode="auto">
              <a:xfrm>
                <a:off x="5217600" y="3058600"/>
                <a:ext cx="1116000" cy="11160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itchFamily="34" charset="-122"/>
                  <a:ea typeface="微软雅黑" pitchFamily="34" charset="-122"/>
                </a:endParaRPr>
              </a:p>
            </p:txBody>
          </p:sp>
          <p:sp>
            <p:nvSpPr>
              <p:cNvPr id="86" name="椭圆 85"/>
              <p:cNvSpPr>
                <a:spLocks/>
              </p:cNvSpPr>
              <p:nvPr/>
            </p:nvSpPr>
            <p:spPr>
              <a:xfrm rot="19388639">
                <a:off x="5221399" y="3127004"/>
                <a:ext cx="757332" cy="539632"/>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ea typeface="微软雅黑" pitchFamily="34" charset="-122"/>
                </a:endParaRPr>
              </a:p>
            </p:txBody>
          </p:sp>
          <p:sp>
            <p:nvSpPr>
              <p:cNvPr id="87" name="椭圆 86"/>
              <p:cNvSpPr/>
              <p:nvPr/>
            </p:nvSpPr>
            <p:spPr>
              <a:xfrm>
                <a:off x="5327131" y="3179241"/>
                <a:ext cx="846138" cy="849318"/>
              </a:xfrm>
              <a:prstGeom prst="ellipse">
                <a:avLst/>
              </a:prstGeom>
              <a:gradFill flip="none" rotWithShape="1">
                <a:gsLst>
                  <a:gs pos="10000">
                    <a:srgbClr val="FFC000">
                      <a:alpha val="6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dirty="0">
                  <a:solidFill>
                    <a:srgbClr val="FFFFFF"/>
                  </a:solidFill>
                  <a:ea typeface="微软雅黑" pitchFamily="34" charset="-122"/>
                </a:endParaRPr>
              </a:p>
            </p:txBody>
          </p:sp>
        </p:grpSp>
        <p:sp>
          <p:nvSpPr>
            <p:cNvPr id="84" name="Text Box 29"/>
            <p:cNvSpPr txBox="1">
              <a:spLocks noChangeArrowheads="1"/>
            </p:cNvSpPr>
            <p:nvPr/>
          </p:nvSpPr>
          <p:spPr bwMode="gray">
            <a:xfrm>
              <a:off x="3464942" y="3393771"/>
              <a:ext cx="2305051" cy="741315"/>
            </a:xfrm>
            <a:prstGeom prst="rect">
              <a:avLst/>
            </a:prstGeom>
            <a:noFill/>
            <a:ln w="9525">
              <a:noFill/>
              <a:miter lim="800000"/>
              <a:headEnd/>
              <a:tailEnd/>
            </a:ln>
          </p:spPr>
          <p:txBody>
            <a:bodyPr anchor="ctr">
              <a:spAutoFit/>
            </a:bodyPr>
            <a:lstStyle/>
            <a:p>
              <a:pPr algn="ctr" fontAlgn="auto">
                <a:spcBef>
                  <a:spcPts val="0"/>
                </a:spcBef>
                <a:spcAft>
                  <a:spcPts val="0"/>
                </a:spcAft>
                <a:defRPr/>
              </a:pPr>
              <a:r>
                <a:rPr kumimoji="1" lang="zh-CN" altLang="en-US" sz="2400" dirty="0">
                  <a:solidFill>
                    <a:schemeClr val="bg1"/>
                  </a:solidFill>
                  <a:effectLst>
                    <a:reflection blurRad="6350" stA="50000" endA="300" endPos="50000" dist="29997" dir="5400000" sy="-100000" algn="bl" rotWithShape="0"/>
                  </a:effectLst>
                  <a:latin typeface="微软雅黑" pitchFamily="34" charset="-122"/>
                  <a:ea typeface="微软雅黑" pitchFamily="34" charset="-122"/>
                </a:rPr>
                <a:t>培训途径</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2000"/>
                                        <p:tgtEl>
                                          <p:spTgt spid="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生涯规划与就业常识</a:t>
            </a:r>
          </a:p>
        </p:txBody>
      </p:sp>
      <p:sp>
        <p:nvSpPr>
          <p:cNvPr id="8" name="标题 10"/>
          <p:cNvSpPr txBox="1">
            <a:spLocks/>
          </p:cNvSpPr>
          <p:nvPr/>
        </p:nvSpPr>
        <p:spPr>
          <a:xfrm>
            <a:off x="0" y="44450"/>
            <a:ext cx="6300788" cy="9366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b="1" dirty="0">
                <a:solidFill>
                  <a:schemeClr val="accent6">
                    <a:lumMod val="75000"/>
                  </a:schemeClr>
                </a:solidFill>
                <a:latin typeface="黑体" pitchFamily="2" charset="-122"/>
                <a:ea typeface="黑体" pitchFamily="2" charset="-122"/>
              </a:rPr>
              <a:t>三、获取职业资格证书</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3068638"/>
            <a:ext cx="6732588"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87"/>
          <p:cNvSpPr>
            <a:spLocks noChangeArrowheads="1"/>
          </p:cNvSpPr>
          <p:nvPr/>
        </p:nvSpPr>
        <p:spPr bwMode="auto">
          <a:xfrm>
            <a:off x="611188" y="1484313"/>
            <a:ext cx="460851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fontAlgn="ctr" hangingPunct="0">
              <a:buClr>
                <a:srgbClr val="FF0000"/>
              </a:buClr>
              <a:buSzPct val="70000"/>
              <a:defRPr/>
            </a:pPr>
            <a:r>
              <a:rPr lang="zh-CN" altLang="en-US" sz="2800" dirty="0">
                <a:solidFill>
                  <a:srgbClr val="FF0000"/>
                </a:solidFill>
                <a:latin typeface="微软雅黑" pitchFamily="34" charset="-122"/>
                <a:ea typeface="微软雅黑" pitchFamily="34" charset="-122"/>
              </a:rPr>
              <a:t>职业资格证书</a:t>
            </a:r>
            <a:r>
              <a:rPr lang="zh-CN" altLang="en-US" sz="2000" dirty="0">
                <a:solidFill>
                  <a:schemeClr val="tx1">
                    <a:lumMod val="75000"/>
                    <a:lumOff val="25000"/>
                  </a:schemeClr>
                </a:solidFill>
                <a:latin typeface="微软雅黑" pitchFamily="34" charset="-122"/>
                <a:ea typeface="微软雅黑" pitchFamily="34" charset="-122"/>
              </a:rPr>
              <a:t>是个人具备某种职业所需要的专门知识和技能的证明，它是劳动者求职、任职、开业的资格凭证，是用人单位招聘、录用劳动者的主要依据，也是境外就业、对外劳务合作人员办理技能水平公证的有效证件。</a:t>
            </a:r>
          </a:p>
        </p:txBody>
      </p:sp>
      <p:grpSp>
        <p:nvGrpSpPr>
          <p:cNvPr id="12" name="组合 11"/>
          <p:cNvGrpSpPr>
            <a:grpSpLocks/>
          </p:cNvGrpSpPr>
          <p:nvPr/>
        </p:nvGrpSpPr>
        <p:grpSpPr bwMode="auto">
          <a:xfrm>
            <a:off x="5219700" y="1916113"/>
            <a:ext cx="3816350" cy="4173537"/>
            <a:chOff x="5220072" y="1916832"/>
            <a:chExt cx="3816424" cy="4172841"/>
          </a:xfrm>
        </p:grpSpPr>
        <p:sp>
          <p:nvSpPr>
            <p:cNvPr id="9" name="等腰三角形 8"/>
            <p:cNvSpPr/>
            <p:nvPr/>
          </p:nvSpPr>
          <p:spPr>
            <a:xfrm rot="13648687">
              <a:off x="5820240" y="5175338"/>
              <a:ext cx="877741" cy="95093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椭圆 2"/>
            <p:cNvSpPr/>
            <p:nvPr/>
          </p:nvSpPr>
          <p:spPr>
            <a:xfrm>
              <a:off x="5220072" y="1916832"/>
              <a:ext cx="3816424" cy="3815714"/>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5131" name="图片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780928"/>
              <a:ext cx="3024136" cy="206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2000"/>
                                        <p:tgtEl>
                                          <p:spTgt spid="25"/>
                                        </p:tgtEl>
                                      </p:cBhvr>
                                    </p:animEffect>
                                  </p:childTnLst>
                                </p:cTn>
                              </p:par>
                            </p:childTnLst>
                          </p:cTn>
                        </p:par>
                        <p:par>
                          <p:cTn id="13" fill="hold" nodeType="afterGroup">
                            <p:stCondLst>
                              <p:cond delay="2000"/>
                            </p:stCondLst>
                            <p:childTnLst>
                              <p:par>
                                <p:cTn id="14" presetID="22" presetClass="entr" presetSubtype="4"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生涯规划与就业常识</a:t>
            </a:r>
          </a:p>
        </p:txBody>
      </p:sp>
      <p:sp>
        <p:nvSpPr>
          <p:cNvPr id="8" name="标题 10"/>
          <p:cNvSpPr txBox="1">
            <a:spLocks/>
          </p:cNvSpPr>
          <p:nvPr/>
        </p:nvSpPr>
        <p:spPr>
          <a:xfrm>
            <a:off x="0" y="44450"/>
            <a:ext cx="6300788" cy="9366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b="1" dirty="0">
                <a:solidFill>
                  <a:schemeClr val="accent6">
                    <a:lumMod val="75000"/>
                  </a:schemeClr>
                </a:solidFill>
                <a:latin typeface="黑体" pitchFamily="2" charset="-122"/>
                <a:ea typeface="黑体" pitchFamily="2" charset="-122"/>
              </a:rPr>
              <a:t>三、获取职业资格证书</a:t>
            </a:r>
          </a:p>
        </p:txBody>
      </p:sp>
      <p:pic>
        <p:nvPicPr>
          <p:cNvPr id="2" name="图片 1"/>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277102">
            <a:off x="4963858" y="4131822"/>
            <a:ext cx="4292978" cy="2540450"/>
          </a:xfrm>
          <a:prstGeom prst="rect">
            <a:avLst/>
          </a:prstGeom>
        </p:spPr>
      </p:pic>
      <p:grpSp>
        <p:nvGrpSpPr>
          <p:cNvPr id="4" name="组合 3"/>
          <p:cNvGrpSpPr>
            <a:grpSpLocks/>
          </p:cNvGrpSpPr>
          <p:nvPr/>
        </p:nvGrpSpPr>
        <p:grpSpPr bwMode="auto">
          <a:xfrm>
            <a:off x="539750" y="2519363"/>
            <a:ext cx="2519363" cy="2559050"/>
            <a:chOff x="539552" y="2518949"/>
            <a:chExt cx="2520000" cy="2558921"/>
          </a:xfrm>
        </p:grpSpPr>
        <p:sp>
          <p:nvSpPr>
            <p:cNvPr id="28" name="左箭头 27"/>
            <p:cNvSpPr/>
            <p:nvPr/>
          </p:nvSpPr>
          <p:spPr>
            <a:xfrm flipH="1">
              <a:off x="539552" y="2737870"/>
              <a:ext cx="2520000" cy="2340000"/>
            </a:xfrm>
            <a:prstGeom prst="leftArrow">
              <a:avLst>
                <a:gd name="adj1" fmla="val 70395"/>
                <a:gd name="adj2" fmla="val 30068"/>
              </a:avLst>
            </a:prstGeom>
            <a:gradFill flip="none" rotWithShape="1">
              <a:gsLst>
                <a:gs pos="0">
                  <a:schemeClr val="bg1">
                    <a:lumMod val="50000"/>
                  </a:schemeClr>
                </a:gs>
                <a:gs pos="100000">
                  <a:schemeClr val="bg1">
                    <a:lumMod val="75000"/>
                  </a:schemeClr>
                </a:gs>
              </a:gsLst>
              <a:lin ang="0" scaled="1"/>
              <a:tileRect/>
            </a:gradFill>
            <a:ln w="25400">
              <a:noFill/>
            </a:ln>
            <a:effectLst>
              <a:outerShdw blurRad="225425" dist="38100" dir="5220000" algn="ctr">
                <a:srgbClr val="000000">
                  <a:alpha val="33000"/>
                </a:srgbClr>
              </a:outerShdw>
            </a:effectLst>
            <a:scene3d>
              <a:camera prst="perspectiveRelaxed">
                <a:rot lat="17073600" lon="0" rev="0"/>
              </a:camera>
              <a:lightRig rig="flat" dir="t"/>
            </a:scene3d>
            <a:sp3d extrusionH="101600"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29" name="椭圆 28"/>
            <p:cNvSpPr/>
            <p:nvPr/>
          </p:nvSpPr>
          <p:spPr bwMode="auto">
            <a:xfrm>
              <a:off x="704343" y="2518949"/>
              <a:ext cx="1800000" cy="1800000"/>
            </a:xfrm>
            <a:prstGeom prst="ellipse">
              <a:avLst/>
            </a:prstGeom>
            <a:gradFill flip="none" rotWithShape="1">
              <a:gsLst>
                <a:gs pos="0">
                  <a:srgbClr val="6EFF01"/>
                </a:gs>
                <a:gs pos="90000">
                  <a:srgbClr val="0F5000"/>
                </a:gs>
              </a:gsLst>
              <a:lin ang="2700000" scaled="1"/>
              <a:tileRect/>
            </a:gradFill>
            <a:ln w="0">
              <a:noFill/>
            </a:ln>
            <a:effectLst>
              <a:outerShdw blurRad="225425" dist="38100" dir="5220000" algn="ctr">
                <a:srgbClr val="000000">
                  <a:alpha val="33000"/>
                </a:srgbClr>
              </a:outerShdw>
            </a:effectLst>
            <a:scene3d>
              <a:camera prst="orthographicFront">
                <a:rot lat="17399997" lon="0" rev="0"/>
              </a:camera>
              <a:lightRig rig="flat" dir="t"/>
            </a:scene3d>
            <a:sp3d extrusionH="127000">
              <a:bevelT w="254000" h="254000" prst="artDeco"/>
              <a:extrusionClr>
                <a:schemeClr val="bg1">
                  <a:lumMod val="85000"/>
                </a:schemeClr>
              </a:extrusionClr>
              <a:contourClr>
                <a:srgbClr val="89FF8C"/>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u"/>
                <a:tabLst>
                  <a:tab pos="136525" algn="l"/>
                </a:tabLst>
                <a:defRPr/>
              </a:pPr>
              <a:endParaRPr lang="zh-CN" altLang="en-US" sz="1500" b="1" dirty="0">
                <a:solidFill>
                  <a:schemeClr val="bg1"/>
                </a:solidFill>
                <a:latin typeface="微软雅黑" pitchFamily="34" charset="-122"/>
                <a:ea typeface="微软雅黑" pitchFamily="34" charset="-122"/>
              </a:endParaRPr>
            </a:p>
          </p:txBody>
        </p:sp>
        <p:sp>
          <p:nvSpPr>
            <p:cNvPr id="30" name="TextBox 29"/>
            <p:cNvSpPr txBox="1"/>
            <p:nvPr/>
          </p:nvSpPr>
          <p:spPr bwMode="auto">
            <a:xfrm>
              <a:off x="716591" y="3203212"/>
              <a:ext cx="1775504" cy="461665"/>
            </a:xfrm>
            <a:prstGeom prst="rect">
              <a:avLst/>
            </a:prstGeom>
            <a:noFill/>
            <a:effectLst/>
            <a:scene3d>
              <a:camera prst="orthographicFront"/>
              <a:lightRig rig="flat" dir="t"/>
            </a:scene3d>
            <a:sp3d/>
          </p:spPr>
          <p:txBody>
            <a:bodyPr>
              <a:spAutoFit/>
            </a:bodyPr>
            <a:lstStyle/>
            <a:p>
              <a:pPr algn="ctr" fontAlgn="auto">
                <a:spcBef>
                  <a:spcPts val="0"/>
                </a:spcBef>
                <a:spcAft>
                  <a:spcPts val="0"/>
                </a:spcAft>
                <a:defRPr/>
              </a:pPr>
              <a:r>
                <a:rPr lang="zh-CN" altLang="en-US" sz="2400" dirty="0">
                  <a:solidFill>
                    <a:schemeClr val="bg1"/>
                  </a:solidFill>
                  <a:effectLst>
                    <a:reflection blurRad="6350" stA="50000" endA="300" endPos="50000" dist="60007" dir="5400000" sy="-100000" algn="bl" rotWithShape="0"/>
                  </a:effectLst>
                  <a:latin typeface="微软雅黑" pitchFamily="34" charset="-122"/>
                  <a:ea typeface="微软雅黑" pitchFamily="34" charset="-122"/>
                </a:rPr>
                <a:t>申请</a:t>
              </a:r>
            </a:p>
          </p:txBody>
        </p:sp>
      </p:grpSp>
      <p:grpSp>
        <p:nvGrpSpPr>
          <p:cNvPr id="47" name="组合 46"/>
          <p:cNvGrpSpPr>
            <a:grpSpLocks/>
          </p:cNvGrpSpPr>
          <p:nvPr/>
        </p:nvGrpSpPr>
        <p:grpSpPr bwMode="auto">
          <a:xfrm>
            <a:off x="3141663" y="1701800"/>
            <a:ext cx="2519362" cy="2560638"/>
            <a:chOff x="3141067" y="1701008"/>
            <a:chExt cx="2520000" cy="2561141"/>
          </a:xfrm>
        </p:grpSpPr>
        <p:sp>
          <p:nvSpPr>
            <p:cNvPr id="31" name="左箭头 30"/>
            <p:cNvSpPr/>
            <p:nvPr/>
          </p:nvSpPr>
          <p:spPr>
            <a:xfrm flipH="1">
              <a:off x="3141067" y="1922149"/>
              <a:ext cx="2520000" cy="2340000"/>
            </a:xfrm>
            <a:prstGeom prst="leftArrow">
              <a:avLst>
                <a:gd name="adj1" fmla="val 70395"/>
                <a:gd name="adj2" fmla="val 30068"/>
              </a:avLst>
            </a:prstGeom>
            <a:gradFill flip="none" rotWithShape="1">
              <a:gsLst>
                <a:gs pos="0">
                  <a:schemeClr val="bg1">
                    <a:lumMod val="50000"/>
                  </a:schemeClr>
                </a:gs>
                <a:gs pos="100000">
                  <a:schemeClr val="bg1">
                    <a:lumMod val="75000"/>
                  </a:schemeClr>
                </a:gs>
              </a:gsLst>
              <a:lin ang="0" scaled="1"/>
              <a:tileRect/>
            </a:gradFill>
            <a:ln w="25400">
              <a:noFill/>
            </a:ln>
            <a:effectLst>
              <a:outerShdw blurRad="225425" dist="38100" dir="5220000" algn="ctr">
                <a:srgbClr val="000000">
                  <a:alpha val="33000"/>
                </a:srgbClr>
              </a:outerShdw>
            </a:effectLst>
            <a:scene3d>
              <a:camera prst="perspectiveRelaxed">
                <a:rot lat="17073600" lon="0" rev="0"/>
              </a:camera>
              <a:lightRig rig="flat" dir="t"/>
            </a:scene3d>
            <a:sp3d extrusionH="101600"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32" name="椭圆 31"/>
            <p:cNvSpPr/>
            <p:nvPr/>
          </p:nvSpPr>
          <p:spPr bwMode="auto">
            <a:xfrm>
              <a:off x="3311873" y="1701008"/>
              <a:ext cx="1800000" cy="1800000"/>
            </a:xfrm>
            <a:prstGeom prst="ellipse">
              <a:avLst/>
            </a:prstGeom>
            <a:gradFill flip="none" rotWithShape="1">
              <a:gsLst>
                <a:gs pos="0">
                  <a:srgbClr val="00DFF6"/>
                </a:gs>
                <a:gs pos="90000">
                  <a:srgbClr val="002774"/>
                </a:gs>
              </a:gsLst>
              <a:lin ang="2700000" scaled="1"/>
              <a:tileRect/>
            </a:gradFill>
            <a:ln w="0">
              <a:noFill/>
            </a:ln>
            <a:effectLst>
              <a:outerShdw blurRad="225425" dist="38100" dir="5220000" algn="ctr">
                <a:srgbClr val="000000">
                  <a:alpha val="33000"/>
                </a:srgbClr>
              </a:outerShdw>
            </a:effectLst>
            <a:scene3d>
              <a:camera prst="orthographicFront">
                <a:rot lat="17399997" lon="0" rev="0"/>
              </a:camera>
              <a:lightRig rig="flat" dir="t"/>
            </a:scene3d>
            <a:sp3d extrusionH="127000">
              <a:bevelT w="254000" h="254000" prst="artDeco"/>
              <a:extrusionClr>
                <a:schemeClr val="bg1">
                  <a:lumMod val="85000"/>
                </a:schemeClr>
              </a:extrusionClr>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u"/>
                <a:tabLst>
                  <a:tab pos="136525" algn="l"/>
                </a:tabLst>
                <a:defRPr/>
              </a:pPr>
              <a:endParaRPr lang="zh-CN" altLang="en-US" sz="1500" b="1" dirty="0">
                <a:solidFill>
                  <a:schemeClr val="bg1"/>
                </a:solidFill>
                <a:latin typeface="微软雅黑" pitchFamily="34" charset="-122"/>
                <a:ea typeface="微软雅黑" pitchFamily="34" charset="-122"/>
              </a:endParaRPr>
            </a:p>
          </p:txBody>
        </p:sp>
        <p:sp>
          <p:nvSpPr>
            <p:cNvPr id="33" name="TextBox 32"/>
            <p:cNvSpPr txBox="1"/>
            <p:nvPr/>
          </p:nvSpPr>
          <p:spPr bwMode="auto">
            <a:xfrm>
              <a:off x="3324121" y="2420888"/>
              <a:ext cx="1775504" cy="461665"/>
            </a:xfrm>
            <a:prstGeom prst="rect">
              <a:avLst/>
            </a:prstGeom>
            <a:noFill/>
            <a:effectLst/>
            <a:scene3d>
              <a:camera prst="orthographicFront"/>
              <a:lightRig rig="flat" dir="t"/>
            </a:scene3d>
            <a:sp3d/>
          </p:spPr>
          <p:txBody>
            <a:bodyPr>
              <a:spAutoFit/>
            </a:bodyPr>
            <a:lstStyle>
              <a:defPPr>
                <a:defRPr lang="zh-CN"/>
              </a:defPPr>
              <a:lvl1pPr algn="ctr" fontAlgn="auto">
                <a:spcBef>
                  <a:spcPts val="0"/>
                </a:spcBef>
                <a:spcAft>
                  <a:spcPts val="0"/>
                </a:spcAft>
                <a:defRPr sz="2400">
                  <a:solidFill>
                    <a:schemeClr val="bg1"/>
                  </a:solidFill>
                  <a:effectLst>
                    <a:reflection blurRad="6350" stA="50000" endA="300" endPos="50000" dist="60007" dir="5400000" sy="-100000" algn="bl" rotWithShape="0"/>
                  </a:effectLst>
                  <a:latin typeface="微软雅黑" pitchFamily="34" charset="-122"/>
                  <a:ea typeface="微软雅黑" pitchFamily="34" charset="-122"/>
                </a:defRPr>
              </a:lvl1pPr>
            </a:lstStyle>
            <a:p>
              <a:pPr>
                <a:defRPr/>
              </a:pPr>
              <a:r>
                <a:rPr lang="zh-CN" altLang="en-US" dirty="0" smtClean="0"/>
                <a:t>考核</a:t>
              </a:r>
              <a:endParaRPr lang="zh-CN" altLang="en-US" dirty="0"/>
            </a:p>
          </p:txBody>
        </p:sp>
      </p:grpSp>
      <p:grpSp>
        <p:nvGrpSpPr>
          <p:cNvPr id="50" name="组合 49"/>
          <p:cNvGrpSpPr>
            <a:grpSpLocks/>
          </p:cNvGrpSpPr>
          <p:nvPr/>
        </p:nvGrpSpPr>
        <p:grpSpPr bwMode="auto">
          <a:xfrm>
            <a:off x="5741988" y="836613"/>
            <a:ext cx="2520950" cy="2584450"/>
            <a:chOff x="5742582" y="836712"/>
            <a:chExt cx="2520000" cy="2584608"/>
          </a:xfrm>
        </p:grpSpPr>
        <p:sp>
          <p:nvSpPr>
            <p:cNvPr id="34" name="左箭头 33"/>
            <p:cNvSpPr/>
            <p:nvPr/>
          </p:nvSpPr>
          <p:spPr>
            <a:xfrm flipH="1">
              <a:off x="5742582" y="1081320"/>
              <a:ext cx="2520000" cy="2340000"/>
            </a:xfrm>
            <a:prstGeom prst="leftArrow">
              <a:avLst>
                <a:gd name="adj1" fmla="val 70395"/>
                <a:gd name="adj2" fmla="val 30068"/>
              </a:avLst>
            </a:prstGeom>
            <a:gradFill flip="none" rotWithShape="1">
              <a:gsLst>
                <a:gs pos="0">
                  <a:schemeClr val="bg1">
                    <a:lumMod val="50000"/>
                  </a:schemeClr>
                </a:gs>
                <a:gs pos="100000">
                  <a:schemeClr val="bg1">
                    <a:lumMod val="75000"/>
                  </a:schemeClr>
                </a:gs>
              </a:gsLst>
              <a:lin ang="0" scaled="1"/>
              <a:tileRect/>
            </a:gradFill>
            <a:ln w="25400">
              <a:noFill/>
            </a:ln>
            <a:effectLst>
              <a:outerShdw blurRad="225425" dist="38100" dir="5220000" algn="ctr">
                <a:srgbClr val="000000">
                  <a:alpha val="33000"/>
                </a:srgbClr>
              </a:outerShdw>
            </a:effectLst>
            <a:scene3d>
              <a:camera prst="perspectiveRelaxed">
                <a:rot lat="17073600" lon="0" rev="0"/>
              </a:camera>
              <a:lightRig rig="flat" dir="t"/>
            </a:scene3d>
            <a:sp3d extrusionH="101600"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35" name="椭圆 34"/>
            <p:cNvSpPr/>
            <p:nvPr/>
          </p:nvSpPr>
          <p:spPr bwMode="auto">
            <a:xfrm>
              <a:off x="5920142" y="836712"/>
              <a:ext cx="1800000" cy="1800000"/>
            </a:xfrm>
            <a:prstGeom prst="ellipse">
              <a:avLst/>
            </a:prstGeom>
            <a:gradFill flip="none" rotWithShape="1">
              <a:gsLst>
                <a:gs pos="0">
                  <a:srgbClr val="FFCF01"/>
                </a:gs>
                <a:gs pos="90000">
                  <a:srgbClr val="E22000"/>
                </a:gs>
              </a:gsLst>
              <a:lin ang="2700000" scaled="1"/>
              <a:tileRect/>
            </a:gradFill>
            <a:ln w="0">
              <a:noFill/>
            </a:ln>
            <a:effectLst>
              <a:outerShdw blurRad="225425" dist="38100" dir="5220000" algn="ctr">
                <a:srgbClr val="000000">
                  <a:alpha val="33000"/>
                </a:srgbClr>
              </a:outerShdw>
            </a:effectLst>
            <a:scene3d>
              <a:camera prst="orthographicFront">
                <a:rot lat="17399997" lon="0" rev="0"/>
              </a:camera>
              <a:lightRig rig="flat" dir="t"/>
            </a:scene3d>
            <a:sp3d extrusionH="127000">
              <a:bevelT w="254000" h="254000" prst="artDeco"/>
              <a:extrusionClr>
                <a:schemeClr val="bg1">
                  <a:lumMod val="85000"/>
                </a:schemeClr>
              </a:extrusionClr>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tabLst>
                  <a:tab pos="136525" algn="l"/>
                </a:tabLst>
                <a:defRPr/>
              </a:pPr>
              <a:endParaRPr lang="zh-CN" altLang="en-US" sz="1500" b="1" dirty="0">
                <a:solidFill>
                  <a:schemeClr val="bg1"/>
                </a:solidFill>
                <a:latin typeface="微软雅黑" pitchFamily="34" charset="-122"/>
                <a:ea typeface="微软雅黑" pitchFamily="34" charset="-122"/>
              </a:endParaRPr>
            </a:p>
          </p:txBody>
        </p:sp>
        <p:sp>
          <p:nvSpPr>
            <p:cNvPr id="36" name="TextBox 35"/>
            <p:cNvSpPr txBox="1"/>
            <p:nvPr/>
          </p:nvSpPr>
          <p:spPr bwMode="auto">
            <a:xfrm>
              <a:off x="5932390" y="1545039"/>
              <a:ext cx="1775504" cy="461665"/>
            </a:xfrm>
            <a:prstGeom prst="rect">
              <a:avLst/>
            </a:prstGeom>
            <a:noFill/>
            <a:effectLst/>
            <a:scene3d>
              <a:camera prst="orthographicFront"/>
              <a:lightRig rig="flat" dir="t"/>
            </a:scene3d>
            <a:sp3d/>
          </p:spPr>
          <p:txBody>
            <a:bodyPr>
              <a:spAutoFit/>
            </a:bodyPr>
            <a:lstStyle>
              <a:defPPr>
                <a:defRPr lang="zh-CN"/>
              </a:defPPr>
              <a:lvl1pPr algn="ctr" fontAlgn="auto">
                <a:spcBef>
                  <a:spcPts val="0"/>
                </a:spcBef>
                <a:spcAft>
                  <a:spcPts val="0"/>
                </a:spcAft>
                <a:defRPr sz="2400">
                  <a:solidFill>
                    <a:schemeClr val="bg1"/>
                  </a:solidFill>
                  <a:effectLst>
                    <a:reflection blurRad="6350" stA="50000" endA="300" endPos="50000" dist="60007" dir="5400000" sy="-100000" algn="bl" rotWithShape="0"/>
                  </a:effectLst>
                  <a:latin typeface="微软雅黑" pitchFamily="34" charset="-122"/>
                  <a:ea typeface="微软雅黑" pitchFamily="34" charset="-122"/>
                </a:defRPr>
              </a:lvl1pPr>
            </a:lstStyle>
            <a:p>
              <a:pPr>
                <a:defRPr/>
              </a:pPr>
              <a:r>
                <a:rPr lang="zh-CN" altLang="en-US" dirty="0" smtClean="0"/>
                <a:t>获得证书</a:t>
              </a:r>
              <a:endParaRPr lang="zh-CN" altLang="en-US" dirty="0"/>
            </a:p>
          </p:txBody>
        </p:sp>
      </p:grpSp>
      <p:grpSp>
        <p:nvGrpSpPr>
          <p:cNvPr id="46" name="组合 45"/>
          <p:cNvGrpSpPr>
            <a:grpSpLocks/>
          </p:cNvGrpSpPr>
          <p:nvPr/>
        </p:nvGrpSpPr>
        <p:grpSpPr bwMode="auto">
          <a:xfrm>
            <a:off x="722313" y="4256088"/>
            <a:ext cx="1620837" cy="1620837"/>
            <a:chOff x="722380" y="4256234"/>
            <a:chExt cx="1620000" cy="1621038"/>
          </a:xfrm>
        </p:grpSpPr>
        <p:sp>
          <p:nvSpPr>
            <p:cNvPr id="37" name="矩形 36"/>
            <p:cNvSpPr/>
            <p:nvPr/>
          </p:nvSpPr>
          <p:spPr bwMode="auto">
            <a:xfrm>
              <a:off x="722380" y="4256234"/>
              <a:ext cx="1620000" cy="1621038"/>
            </a:xfrm>
            <a:prstGeom prst="rect">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u"/>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40" name="矩形 39"/>
            <p:cNvSpPr/>
            <p:nvPr/>
          </p:nvSpPr>
          <p:spPr>
            <a:xfrm>
              <a:off x="803300" y="4649983"/>
              <a:ext cx="1431186" cy="954205"/>
            </a:xfrm>
            <a:prstGeom prst="rect">
              <a:avLst/>
            </a:prstGeom>
          </p:spPr>
          <p:txBody>
            <a:bodyPr>
              <a:spAutoFit/>
            </a:bodyPr>
            <a:lstStyle/>
            <a:p>
              <a:pPr marL="0" lvl="2" algn="just" defTabSz="912813" eaLnBrk="0" fontAlgn="auto" hangingPunct="0">
                <a:spcBef>
                  <a:spcPts val="0"/>
                </a:spcBef>
                <a:spcAft>
                  <a:spcPts val="0"/>
                </a:spcAft>
                <a:buClr>
                  <a:srgbClr val="0070C0"/>
                </a:buClr>
                <a:buSzPct val="80000"/>
                <a:tabLst>
                  <a:tab pos="136525" algn="l"/>
                </a:tabLst>
                <a:defRPr/>
              </a:pPr>
              <a:r>
                <a:rPr lang="zh-CN" altLang="en-US" sz="1400" spc="50" dirty="0">
                  <a:ln w="11430"/>
                  <a:latin typeface="微软雅黑" pitchFamily="34" charset="-122"/>
                  <a:ea typeface="微软雅黑" pitchFamily="34" charset="-122"/>
                </a:rPr>
                <a:t>首先，到当地的职业技能鉴定所（站）进行申请</a:t>
              </a:r>
            </a:p>
          </p:txBody>
        </p:sp>
      </p:grpSp>
      <p:sp>
        <p:nvSpPr>
          <p:cNvPr id="41" name="矩形 40"/>
          <p:cNvSpPr/>
          <p:nvPr/>
        </p:nvSpPr>
        <p:spPr>
          <a:xfrm>
            <a:off x="506413" y="1474788"/>
            <a:ext cx="3705225" cy="461962"/>
          </a:xfrm>
          <a:prstGeom prst="rect">
            <a:avLst/>
          </a:prstGeom>
        </p:spPr>
        <p:txBody>
          <a:bodyPr>
            <a:spAutoFit/>
          </a:bodyPr>
          <a:lstStyle/>
          <a:p>
            <a:pPr marL="0" lvl="2" defTabSz="912813" eaLnBrk="0" fontAlgn="auto" hangingPunct="0">
              <a:spcBef>
                <a:spcPts val="0"/>
              </a:spcBef>
              <a:spcAft>
                <a:spcPts val="0"/>
              </a:spcAft>
              <a:buClr>
                <a:srgbClr val="0070C0"/>
              </a:buClr>
              <a:buSzPct val="80000"/>
              <a:tabLst>
                <a:tab pos="136525" algn="l"/>
              </a:tabLst>
              <a:defRPr/>
            </a:pPr>
            <a:r>
              <a:rPr lang="zh-CN" altLang="en-US" sz="2400" spc="50" dirty="0">
                <a:ln w="11430"/>
                <a:latin typeface="微软雅黑" pitchFamily="34" charset="-122"/>
                <a:ea typeface="微软雅黑" pitchFamily="34" charset="-122"/>
              </a:rPr>
              <a:t>办理职业资格证书的流程</a:t>
            </a:r>
          </a:p>
        </p:txBody>
      </p:sp>
      <p:grpSp>
        <p:nvGrpSpPr>
          <p:cNvPr id="48" name="组合 47"/>
          <p:cNvGrpSpPr>
            <a:grpSpLocks/>
          </p:cNvGrpSpPr>
          <p:nvPr/>
        </p:nvGrpSpPr>
        <p:grpSpPr bwMode="auto">
          <a:xfrm>
            <a:off x="3321050" y="3427413"/>
            <a:ext cx="1620838" cy="1514475"/>
            <a:chOff x="3321200" y="3427144"/>
            <a:chExt cx="1620000" cy="1514024"/>
          </a:xfrm>
        </p:grpSpPr>
        <p:sp>
          <p:nvSpPr>
            <p:cNvPr id="38" name="矩形 37"/>
            <p:cNvSpPr/>
            <p:nvPr/>
          </p:nvSpPr>
          <p:spPr bwMode="auto">
            <a:xfrm>
              <a:off x="3321200" y="3427144"/>
              <a:ext cx="1620000" cy="1514024"/>
            </a:xfrm>
            <a:prstGeom prst="rect">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u"/>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42" name="矩形 41"/>
            <p:cNvSpPr/>
            <p:nvPr/>
          </p:nvSpPr>
          <p:spPr>
            <a:xfrm>
              <a:off x="3413227" y="3808031"/>
              <a:ext cx="1431185" cy="523719"/>
            </a:xfrm>
            <a:prstGeom prst="rect">
              <a:avLst/>
            </a:prstGeom>
          </p:spPr>
          <p:txBody>
            <a:bodyPr>
              <a:spAutoFit/>
            </a:bodyPr>
            <a:lstStyle/>
            <a:p>
              <a:pPr marL="0" lvl="2" algn="just" defTabSz="912813" eaLnBrk="0" fontAlgn="auto" hangingPunct="0">
                <a:spcBef>
                  <a:spcPts val="0"/>
                </a:spcBef>
                <a:spcAft>
                  <a:spcPts val="0"/>
                </a:spcAft>
                <a:buClr>
                  <a:srgbClr val="0070C0"/>
                </a:buClr>
                <a:buSzPct val="80000"/>
                <a:tabLst>
                  <a:tab pos="136525" algn="l"/>
                </a:tabLst>
                <a:defRPr/>
              </a:pPr>
              <a:r>
                <a:rPr lang="zh-CN" altLang="en-US" sz="1400" spc="50" dirty="0">
                  <a:ln w="11430"/>
                  <a:latin typeface="微软雅黑" pitchFamily="34" charset="-122"/>
                  <a:ea typeface="微软雅黑" pitchFamily="34" charset="-122"/>
                </a:rPr>
                <a:t>然后，进行考核</a:t>
              </a:r>
            </a:p>
          </p:txBody>
        </p:sp>
      </p:grpSp>
      <p:grpSp>
        <p:nvGrpSpPr>
          <p:cNvPr id="49" name="组合 48"/>
          <p:cNvGrpSpPr>
            <a:grpSpLocks/>
          </p:cNvGrpSpPr>
          <p:nvPr/>
        </p:nvGrpSpPr>
        <p:grpSpPr bwMode="auto">
          <a:xfrm>
            <a:off x="5919788" y="2587625"/>
            <a:ext cx="1620837" cy="1562100"/>
            <a:chOff x="5920022" y="2587641"/>
            <a:chExt cx="1620000" cy="1561439"/>
          </a:xfrm>
        </p:grpSpPr>
        <p:sp>
          <p:nvSpPr>
            <p:cNvPr id="39" name="矩形 38"/>
            <p:cNvSpPr/>
            <p:nvPr/>
          </p:nvSpPr>
          <p:spPr bwMode="auto">
            <a:xfrm>
              <a:off x="5920022" y="2587641"/>
              <a:ext cx="1620000" cy="1561439"/>
            </a:xfrm>
            <a:prstGeom prst="rect">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u"/>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44" name="矩形 43"/>
            <p:cNvSpPr/>
            <p:nvPr/>
          </p:nvSpPr>
          <p:spPr>
            <a:xfrm>
              <a:off x="6000942" y="2957372"/>
              <a:ext cx="1429599" cy="737875"/>
            </a:xfrm>
            <a:prstGeom prst="rect">
              <a:avLst/>
            </a:prstGeom>
          </p:spPr>
          <p:txBody>
            <a:bodyPr>
              <a:spAutoFit/>
            </a:bodyPr>
            <a:lstStyle/>
            <a:p>
              <a:pPr marL="0" lvl="2" algn="just" defTabSz="912813" eaLnBrk="0" fontAlgn="auto" hangingPunct="0">
                <a:spcBef>
                  <a:spcPts val="0"/>
                </a:spcBef>
                <a:spcAft>
                  <a:spcPts val="0"/>
                </a:spcAft>
                <a:buClr>
                  <a:srgbClr val="0070C0"/>
                </a:buClr>
                <a:buSzPct val="80000"/>
                <a:tabLst>
                  <a:tab pos="136525" algn="l"/>
                </a:tabLst>
                <a:defRPr/>
              </a:pPr>
              <a:r>
                <a:rPr lang="zh-CN" altLang="en-US" sz="1400" spc="50" dirty="0">
                  <a:ln w="11430"/>
                  <a:latin typeface="微软雅黑" pitchFamily="34" charset="-122"/>
                  <a:ea typeface="微软雅黑" pitchFamily="34" charset="-122"/>
                </a:rPr>
                <a:t>考核合格后，就能获得职业资格证书</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2000"/>
                                        <p:tgtEl>
                                          <p:spTgt spid="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childTnLst>
                          </p:cTn>
                        </p:par>
                        <p:par>
                          <p:cTn id="13" fill="hold" nodeType="afterGroup">
                            <p:stCondLst>
                              <p:cond delay="2000"/>
                            </p:stCondLst>
                            <p:childTnLst>
                              <p:par>
                                <p:cTn id="14" presetID="9" presetClass="entr" presetSubtype="0" fill="hold" nodeType="afterEffect">
                                  <p:stCondLst>
                                    <p:cond delay="1000"/>
                                  </p:stCondLst>
                                  <p:childTnLst>
                                    <p:set>
                                      <p:cBhvr>
                                        <p:cTn id="15" dur="1" fill="hold">
                                          <p:stCondLst>
                                            <p:cond delay="0"/>
                                          </p:stCondLst>
                                        </p:cTn>
                                        <p:tgtEl>
                                          <p:spTgt spid="46"/>
                                        </p:tgtEl>
                                        <p:attrNameLst>
                                          <p:attrName>style.visibility</p:attrName>
                                        </p:attrNameLst>
                                      </p:cBhvr>
                                      <p:to>
                                        <p:strVal val="visible"/>
                                      </p:to>
                                    </p:set>
                                    <p:animEffect transition="in" filter="dissolve">
                                      <p:cBhvr>
                                        <p:cTn id="16" dur="2000"/>
                                        <p:tgtEl>
                                          <p:spTgt spid="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left)">
                                      <p:cBhvr>
                                        <p:cTn id="21" dur="2000"/>
                                        <p:tgtEl>
                                          <p:spTgt spid="47"/>
                                        </p:tgtEl>
                                      </p:cBhvr>
                                    </p:animEffect>
                                  </p:childTnLst>
                                </p:cTn>
                              </p:par>
                            </p:childTnLst>
                          </p:cTn>
                        </p:par>
                        <p:par>
                          <p:cTn id="22" fill="hold" nodeType="afterGroup">
                            <p:stCondLst>
                              <p:cond delay="2000"/>
                            </p:stCondLst>
                            <p:childTnLst>
                              <p:par>
                                <p:cTn id="23" presetID="9" presetClass="entr" presetSubtype="0" fill="hold" nodeType="afterEffect">
                                  <p:stCondLst>
                                    <p:cond delay="1000"/>
                                  </p:stCondLst>
                                  <p:childTnLst>
                                    <p:set>
                                      <p:cBhvr>
                                        <p:cTn id="24" dur="1" fill="hold">
                                          <p:stCondLst>
                                            <p:cond delay="0"/>
                                          </p:stCondLst>
                                        </p:cTn>
                                        <p:tgtEl>
                                          <p:spTgt spid="48"/>
                                        </p:tgtEl>
                                        <p:attrNameLst>
                                          <p:attrName>style.visibility</p:attrName>
                                        </p:attrNameLst>
                                      </p:cBhvr>
                                      <p:to>
                                        <p:strVal val="visible"/>
                                      </p:to>
                                    </p:set>
                                    <p:animEffect transition="in" filter="dissolve">
                                      <p:cBhvr>
                                        <p:cTn id="25" dur="2000"/>
                                        <p:tgtEl>
                                          <p:spTgt spid="4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2000"/>
                                        <p:tgtEl>
                                          <p:spTgt spid="50"/>
                                        </p:tgtEl>
                                      </p:cBhvr>
                                    </p:animEffect>
                                  </p:childTnLst>
                                </p:cTn>
                              </p:par>
                            </p:childTnLst>
                          </p:cTn>
                        </p:par>
                        <p:par>
                          <p:cTn id="31" fill="hold" nodeType="afterGroup">
                            <p:stCondLst>
                              <p:cond delay="2000"/>
                            </p:stCondLst>
                            <p:childTnLst>
                              <p:par>
                                <p:cTn id="32" presetID="9" presetClass="entr" presetSubtype="0" fill="hold" nodeType="afterEffect">
                                  <p:stCondLst>
                                    <p:cond delay="1000"/>
                                  </p:stCondLst>
                                  <p:childTnLst>
                                    <p:set>
                                      <p:cBhvr>
                                        <p:cTn id="33" dur="1" fill="hold">
                                          <p:stCondLst>
                                            <p:cond delay="0"/>
                                          </p:stCondLst>
                                        </p:cTn>
                                        <p:tgtEl>
                                          <p:spTgt spid="49"/>
                                        </p:tgtEl>
                                        <p:attrNameLst>
                                          <p:attrName>style.visibility</p:attrName>
                                        </p:attrNameLst>
                                      </p:cBhvr>
                                      <p:to>
                                        <p:strVal val="visible"/>
                                      </p:to>
                                    </p:set>
                                    <p:animEffect transition="in" filter="dissolve">
                                      <p:cBhvr>
                                        <p:cTn id="34"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生涯规划与就业常识</a:t>
            </a:r>
          </a:p>
        </p:txBody>
      </p:sp>
      <p:sp>
        <p:nvSpPr>
          <p:cNvPr id="11" name="矩形 10"/>
          <p:cNvSpPr/>
          <p:nvPr/>
        </p:nvSpPr>
        <p:spPr>
          <a:xfrm>
            <a:off x="125760" y="235291"/>
            <a:ext cx="6049268" cy="591386"/>
          </a:xfrm>
          <a:prstGeom prst="rect">
            <a:avLst/>
          </a:prstGeom>
          <a:noFill/>
          <a:ln>
            <a:noFill/>
          </a:ln>
          <a:effectLst/>
          <a:scene3d>
            <a:camera prst="orthographicFront"/>
            <a:lightRig rig="soft" dir="t">
              <a:rot lat="0" lon="0" rev="10800000"/>
            </a:lightRig>
          </a:scene3d>
          <a:sp3d/>
        </p:spPr>
        <p:txBody>
          <a:bodyPr>
            <a:prstTxWarp prst="textPlain">
              <a:avLst/>
            </a:prstTxWarp>
            <a:spAutoFit/>
            <a:flatTx/>
          </a:bodyPr>
          <a:lstStyle/>
          <a:p>
            <a:pPr algn="ctr" fontAlgn="auto">
              <a:spcBef>
                <a:spcPts val="0"/>
              </a:spcBef>
              <a:spcAft>
                <a:spcPts val="0"/>
              </a:spcAft>
              <a:defRPr/>
            </a:pPr>
            <a:r>
              <a:rPr lang="zh-CN" altLang="en-US" sz="1600" b="1" spc="150" dirty="0">
                <a:ln w="11430"/>
                <a:solidFill>
                  <a:schemeClr val="accent6">
                    <a:lumMod val="75000"/>
                  </a:schemeClr>
                </a:solidFill>
                <a:latin typeface="黑体" pitchFamily="2" charset="-122"/>
                <a:ea typeface="黑体" pitchFamily="2" charset="-122"/>
              </a:rPr>
              <a:t>四</a:t>
            </a:r>
            <a:r>
              <a:rPr lang="zh-CN" altLang="en-US" sz="1600" b="1" spc="150" dirty="0" smtClean="0">
                <a:ln w="11430"/>
                <a:solidFill>
                  <a:schemeClr val="accent6">
                    <a:lumMod val="75000"/>
                  </a:schemeClr>
                </a:solidFill>
                <a:latin typeface="黑体" pitchFamily="2" charset="-122"/>
                <a:ea typeface="黑体" pitchFamily="2" charset="-122"/>
              </a:rPr>
              <a:t>、职业</a:t>
            </a:r>
            <a:r>
              <a:rPr lang="zh-CN" altLang="en-US" sz="1600" b="1" spc="150" dirty="0">
                <a:ln w="11430"/>
                <a:solidFill>
                  <a:schemeClr val="accent6">
                    <a:lumMod val="75000"/>
                  </a:schemeClr>
                </a:solidFill>
                <a:latin typeface="黑体" pitchFamily="2" charset="-122"/>
                <a:ea typeface="黑体" pitchFamily="2" charset="-122"/>
              </a:rPr>
              <a:t>技能级别鉴定申报与考核办法</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179513"/>
            <a:ext cx="45593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rot="173585">
            <a:off x="324248" y="1781210"/>
            <a:ext cx="3672588" cy="430887"/>
          </a:xfrm>
          <a:prstGeom prst="rect">
            <a:avLst/>
          </a:prstGeom>
          <a:noFill/>
          <a:ln w="19050">
            <a:noFill/>
          </a:ln>
        </p:spPr>
        <p:txBody>
          <a:bodyPr>
            <a:spAutoFit/>
            <a:scene3d>
              <a:camera prst="orthographicFront"/>
              <a:lightRig rig="soft" dir="t">
                <a:rot lat="0" lon="0" rev="10800000"/>
              </a:lightRig>
            </a:scene3d>
            <a:sp3d>
              <a:bevelT w="27940" h="12700"/>
              <a:contourClr>
                <a:srgbClr val="DDDDDD"/>
              </a:contourClr>
            </a:sp3d>
          </a:bodyPr>
          <a:lstStyle/>
          <a:p>
            <a:pPr>
              <a:defRPr/>
            </a:pPr>
            <a:r>
              <a:rPr lang="zh-CN" altLang="en-US" sz="2200" b="1" spc="150" dirty="0">
                <a:ln w="11430"/>
                <a:solidFill>
                  <a:srgbClr val="F8F8F8"/>
                </a:solidFill>
                <a:effectLst>
                  <a:outerShdw blurRad="25400" algn="tl" rotWithShape="0">
                    <a:srgbClr val="000000">
                      <a:alpha val="43000"/>
                    </a:srgbClr>
                  </a:outerShdw>
                </a:effectLst>
                <a:latin typeface="黑体" pitchFamily="2" charset="-122"/>
                <a:ea typeface="黑体" pitchFamily="2" charset="-122"/>
              </a:rPr>
              <a:t>申报职业技能鉴定的条件</a:t>
            </a:r>
          </a:p>
        </p:txBody>
      </p:sp>
      <p:sp>
        <p:nvSpPr>
          <p:cNvPr id="21" name="Rounded Rectangle 21"/>
          <p:cNvSpPr/>
          <p:nvPr/>
        </p:nvSpPr>
        <p:spPr>
          <a:xfrm>
            <a:off x="5219700" y="1296988"/>
            <a:ext cx="3382963" cy="5114925"/>
          </a:xfrm>
          <a:prstGeom prst="roundRect">
            <a:avLst>
              <a:gd name="adj" fmla="val 5821"/>
            </a:avLst>
          </a:prstGeom>
          <a:solidFill>
            <a:srgbClr val="E75E57"/>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sp>
      <p:sp>
        <p:nvSpPr>
          <p:cNvPr id="22" name="Round Diagonal Corner Rectangle 62"/>
          <p:cNvSpPr/>
          <p:nvPr/>
        </p:nvSpPr>
        <p:spPr bwMode="auto">
          <a:xfrm>
            <a:off x="5326063" y="1541463"/>
            <a:ext cx="3130550" cy="914400"/>
          </a:xfrm>
          <a:prstGeom prst="round2DiagRect">
            <a:avLst/>
          </a:prstGeom>
          <a:gradFill flip="none" rotWithShape="1">
            <a:gsLst>
              <a:gs pos="0">
                <a:srgbClr val="E75E57"/>
              </a:gs>
              <a:gs pos="86000">
                <a:srgbClr val="F6C3C0"/>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marL="0" lvl="1" indent="-236538" algn="ctr" defTabSz="914099">
              <a:lnSpc>
                <a:spcPct val="90000"/>
              </a:lnSpc>
              <a:spcBef>
                <a:spcPct val="20000"/>
              </a:spcBef>
              <a:buClr>
                <a:schemeClr val="tx2"/>
              </a:buClr>
              <a:buSzPct val="125000"/>
              <a:tabLst>
                <a:tab pos="424590" algn="l"/>
              </a:tabLst>
              <a:defRPr/>
            </a:pPr>
            <a:r>
              <a:rPr lang="zh-CN" altLang="en-US" sz="2400" b="1" dirty="0">
                <a:solidFill>
                  <a:schemeClr val="tx1">
                    <a:alpha val="99000"/>
                  </a:schemeClr>
                </a:solidFill>
                <a:latin typeface="幼圆" pitchFamily="49" charset="-122"/>
                <a:ea typeface="幼圆" pitchFamily="49" charset="-122"/>
              </a:rPr>
              <a:t>申报初级鉴定</a:t>
            </a:r>
            <a:endParaRPr lang="en-US" altLang="zh-CN" sz="2400" b="1" dirty="0">
              <a:solidFill>
                <a:schemeClr val="tx1">
                  <a:alpha val="99000"/>
                </a:schemeClr>
              </a:solidFill>
              <a:latin typeface="幼圆" pitchFamily="49" charset="-122"/>
              <a:ea typeface="幼圆" pitchFamily="49" charset="-122"/>
            </a:endParaRPr>
          </a:p>
        </p:txBody>
      </p:sp>
      <p:sp>
        <p:nvSpPr>
          <p:cNvPr id="23" name="Text Placeholder 16"/>
          <p:cNvSpPr txBox="1">
            <a:spLocks/>
          </p:cNvSpPr>
          <p:nvPr/>
        </p:nvSpPr>
        <p:spPr>
          <a:xfrm>
            <a:off x="5265738" y="2622550"/>
            <a:ext cx="3190875" cy="2536825"/>
          </a:xfrm>
          <a:prstGeom prst="rect">
            <a:avLst/>
          </a:prstGeom>
          <a:noFill/>
        </p:spPr>
        <p:txBody>
          <a:bodyPr>
            <a:spAutoFit/>
          </a:bodyPr>
          <a:lstStyle/>
          <a:p>
            <a:pPr marL="346075" indent="-346075" algn="just" fontAlgn="auto">
              <a:lnSpc>
                <a:spcPct val="90000"/>
              </a:lnSpc>
              <a:spcBef>
                <a:spcPct val="20000"/>
              </a:spcBef>
              <a:buSzPct val="100000"/>
              <a:buFontTx/>
              <a:buBlip>
                <a:blip r:embed="rId3"/>
              </a:buBlip>
              <a:defRPr/>
            </a:pPr>
            <a:r>
              <a:rPr lang="zh-CN" altLang="en-US" b="1" dirty="0">
                <a:solidFill>
                  <a:schemeClr val="bg1"/>
                </a:solidFill>
                <a:latin typeface="方正细等线简体" pitchFamily="65" charset="-122"/>
                <a:ea typeface="方正细等线简体" pitchFamily="65" charset="-122"/>
              </a:rPr>
              <a:t>学徒期满或从事本职业工作一年以上的在职人员</a:t>
            </a:r>
            <a:endParaRPr lang="en-US" altLang="zh-CN" b="1" dirty="0">
              <a:solidFill>
                <a:schemeClr val="bg1"/>
              </a:solidFill>
              <a:latin typeface="方正细等线简体" pitchFamily="65" charset="-122"/>
              <a:ea typeface="方正细等线简体" pitchFamily="65" charset="-122"/>
            </a:endParaRPr>
          </a:p>
          <a:p>
            <a:pPr marL="346075" indent="-346075" algn="just" fontAlgn="auto">
              <a:lnSpc>
                <a:spcPct val="90000"/>
              </a:lnSpc>
              <a:spcBef>
                <a:spcPct val="20000"/>
              </a:spcBef>
              <a:buSzPct val="100000"/>
              <a:buFontTx/>
              <a:buBlip>
                <a:blip r:embed="rId3"/>
              </a:buBlip>
              <a:defRPr/>
            </a:pPr>
            <a:r>
              <a:rPr lang="zh-CN" altLang="en-US" b="1" dirty="0">
                <a:solidFill>
                  <a:schemeClr val="bg1"/>
                </a:solidFill>
                <a:latin typeface="方正细等线简体" pitchFamily="65" charset="-122"/>
                <a:ea typeface="方正细等线简体" pitchFamily="65" charset="-122"/>
              </a:rPr>
              <a:t>经过政府部门批准的办学机构进行正规的初级培训获得毕（结）业证书的学生</a:t>
            </a:r>
            <a:endParaRPr lang="en-US" altLang="zh-CN" b="1" dirty="0">
              <a:solidFill>
                <a:schemeClr val="bg1"/>
              </a:solidFill>
              <a:latin typeface="方正细等线简体" pitchFamily="65" charset="-122"/>
              <a:ea typeface="方正细等线简体" pitchFamily="65" charset="-122"/>
            </a:endParaRPr>
          </a:p>
          <a:p>
            <a:pPr marL="346075" indent="-346075" algn="just" fontAlgn="auto">
              <a:lnSpc>
                <a:spcPct val="90000"/>
              </a:lnSpc>
              <a:spcBef>
                <a:spcPct val="20000"/>
              </a:spcBef>
              <a:buSzPct val="100000"/>
              <a:buFontTx/>
              <a:buBlip>
                <a:blip r:embed="rId3"/>
              </a:buBlip>
              <a:defRPr/>
            </a:pPr>
            <a:r>
              <a:rPr lang="zh-CN" altLang="en-US" b="1" dirty="0">
                <a:solidFill>
                  <a:schemeClr val="bg1"/>
                </a:solidFill>
                <a:latin typeface="方正细等线简体" pitchFamily="65" charset="-122"/>
                <a:ea typeface="方正细等线简体" pitchFamily="65" charset="-122"/>
              </a:rPr>
              <a:t>职业技术院校的毕（结）业生</a:t>
            </a:r>
            <a:endParaRPr lang="en-US" altLang="zh-CN" b="1" dirty="0">
              <a:solidFill>
                <a:schemeClr val="bg1"/>
              </a:solidFill>
              <a:latin typeface="方正细等线简体" pitchFamily="65" charset="-122"/>
              <a:ea typeface="方正细等线简体" pitchFamily="65" charset="-122"/>
            </a:endParaRPr>
          </a:p>
          <a:p>
            <a:pPr marL="346075" indent="-346075" algn="just" fontAlgn="auto">
              <a:lnSpc>
                <a:spcPct val="90000"/>
              </a:lnSpc>
              <a:spcBef>
                <a:spcPct val="20000"/>
              </a:spcBef>
              <a:buSzPct val="100000"/>
              <a:buFontTx/>
              <a:buBlip>
                <a:blip r:embed="rId3"/>
              </a:buBlip>
              <a:defRPr/>
            </a:pPr>
            <a:endParaRPr lang="en-US" sz="20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20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5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生涯规划与就业常识</a:t>
            </a:r>
          </a:p>
        </p:txBody>
      </p:sp>
      <p:sp>
        <p:nvSpPr>
          <p:cNvPr id="11" name="矩形 10"/>
          <p:cNvSpPr/>
          <p:nvPr/>
        </p:nvSpPr>
        <p:spPr>
          <a:xfrm>
            <a:off x="125760" y="235291"/>
            <a:ext cx="6049268" cy="591386"/>
          </a:xfrm>
          <a:prstGeom prst="rect">
            <a:avLst/>
          </a:prstGeom>
          <a:noFill/>
          <a:ln>
            <a:noFill/>
          </a:ln>
          <a:effectLst/>
          <a:scene3d>
            <a:camera prst="orthographicFront"/>
            <a:lightRig rig="soft" dir="t">
              <a:rot lat="0" lon="0" rev="10800000"/>
            </a:lightRig>
          </a:scene3d>
          <a:sp3d/>
        </p:spPr>
        <p:txBody>
          <a:bodyPr>
            <a:prstTxWarp prst="textPlain">
              <a:avLst/>
            </a:prstTxWarp>
            <a:spAutoFit/>
            <a:flatTx/>
          </a:bodyPr>
          <a:lstStyle/>
          <a:p>
            <a:pPr algn="ctr" fontAlgn="auto">
              <a:spcBef>
                <a:spcPts val="0"/>
              </a:spcBef>
              <a:spcAft>
                <a:spcPts val="0"/>
              </a:spcAft>
              <a:defRPr/>
            </a:pPr>
            <a:r>
              <a:rPr lang="zh-CN" altLang="en-US" sz="1600" b="1" spc="150" dirty="0">
                <a:ln w="11430"/>
                <a:solidFill>
                  <a:schemeClr val="accent6">
                    <a:lumMod val="75000"/>
                  </a:schemeClr>
                </a:solidFill>
                <a:latin typeface="黑体" pitchFamily="2" charset="-122"/>
                <a:ea typeface="黑体" pitchFamily="2" charset="-122"/>
              </a:rPr>
              <a:t>四、职业技能级别鉴定申报与考核办法</a:t>
            </a:r>
          </a:p>
        </p:txBody>
      </p:sp>
      <p:pic>
        <p:nvPicPr>
          <p:cNvPr id="8198"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179513"/>
            <a:ext cx="45593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rot="173585">
            <a:off x="324248" y="1781210"/>
            <a:ext cx="3672588" cy="430887"/>
          </a:xfrm>
          <a:prstGeom prst="rect">
            <a:avLst/>
          </a:prstGeom>
          <a:noFill/>
          <a:ln w="19050">
            <a:noFill/>
          </a:ln>
        </p:spPr>
        <p:txBody>
          <a:bodyPr>
            <a:spAutoFit/>
            <a:scene3d>
              <a:camera prst="orthographicFront"/>
              <a:lightRig rig="soft" dir="t">
                <a:rot lat="0" lon="0" rev="10800000"/>
              </a:lightRig>
            </a:scene3d>
            <a:sp3d>
              <a:bevelT w="27940" h="12700"/>
              <a:contourClr>
                <a:srgbClr val="DDDDDD"/>
              </a:contourClr>
            </a:sp3d>
          </a:bodyPr>
          <a:lstStyle/>
          <a:p>
            <a:pPr>
              <a:defRPr/>
            </a:pPr>
            <a:r>
              <a:rPr lang="zh-CN" altLang="en-US" sz="2200" b="1" spc="150" dirty="0">
                <a:ln w="11430"/>
                <a:solidFill>
                  <a:srgbClr val="F8F8F8"/>
                </a:solidFill>
                <a:effectLst>
                  <a:outerShdw blurRad="25400" algn="tl" rotWithShape="0">
                    <a:srgbClr val="000000">
                      <a:alpha val="43000"/>
                    </a:srgbClr>
                  </a:outerShdw>
                </a:effectLst>
                <a:latin typeface="黑体" pitchFamily="2" charset="-122"/>
                <a:ea typeface="黑体" pitchFamily="2" charset="-122"/>
              </a:rPr>
              <a:t>申报职业技能鉴定的条件</a:t>
            </a:r>
          </a:p>
        </p:txBody>
      </p:sp>
      <p:sp>
        <p:nvSpPr>
          <p:cNvPr id="21" name="Rounded Rectangle 21"/>
          <p:cNvSpPr/>
          <p:nvPr/>
        </p:nvSpPr>
        <p:spPr>
          <a:xfrm>
            <a:off x="5219700" y="1296988"/>
            <a:ext cx="3382963" cy="5114925"/>
          </a:xfrm>
          <a:prstGeom prst="roundRect">
            <a:avLst>
              <a:gd name="adj" fmla="val 5821"/>
            </a:avLst>
          </a:prstGeom>
          <a:solidFill>
            <a:srgbClr val="E75E57"/>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sp>
      <p:sp>
        <p:nvSpPr>
          <p:cNvPr id="22" name="Round Diagonal Corner Rectangle 62"/>
          <p:cNvSpPr/>
          <p:nvPr/>
        </p:nvSpPr>
        <p:spPr bwMode="auto">
          <a:xfrm>
            <a:off x="5326063" y="1541463"/>
            <a:ext cx="3130550" cy="914400"/>
          </a:xfrm>
          <a:prstGeom prst="round2DiagRect">
            <a:avLst/>
          </a:prstGeom>
          <a:gradFill flip="none" rotWithShape="1">
            <a:gsLst>
              <a:gs pos="0">
                <a:srgbClr val="E75E57"/>
              </a:gs>
              <a:gs pos="86000">
                <a:srgbClr val="F6C3C0"/>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marL="0" lvl="1" indent="-236538" algn="ctr" defTabSz="914099">
              <a:lnSpc>
                <a:spcPct val="90000"/>
              </a:lnSpc>
              <a:spcBef>
                <a:spcPct val="20000"/>
              </a:spcBef>
              <a:buClr>
                <a:schemeClr val="tx2"/>
              </a:buClr>
              <a:buSzPct val="125000"/>
              <a:tabLst>
                <a:tab pos="424590" algn="l"/>
              </a:tabLst>
              <a:defRPr/>
            </a:pPr>
            <a:r>
              <a:rPr lang="zh-CN" altLang="en-US" sz="2400" b="1" dirty="0">
                <a:solidFill>
                  <a:schemeClr val="tx1">
                    <a:alpha val="99000"/>
                  </a:schemeClr>
                </a:solidFill>
                <a:latin typeface="幼圆" pitchFamily="49" charset="-122"/>
                <a:ea typeface="幼圆" pitchFamily="49" charset="-122"/>
              </a:rPr>
              <a:t>申报中级鉴定</a:t>
            </a:r>
            <a:endParaRPr lang="en-US" altLang="zh-CN" sz="2400" b="1" dirty="0">
              <a:solidFill>
                <a:schemeClr val="tx1">
                  <a:alpha val="99000"/>
                </a:schemeClr>
              </a:solidFill>
              <a:latin typeface="幼圆" pitchFamily="49" charset="-122"/>
              <a:ea typeface="幼圆" pitchFamily="49" charset="-122"/>
            </a:endParaRPr>
          </a:p>
        </p:txBody>
      </p:sp>
      <p:sp>
        <p:nvSpPr>
          <p:cNvPr id="23" name="Text Placeholder 16"/>
          <p:cNvSpPr txBox="1">
            <a:spLocks/>
          </p:cNvSpPr>
          <p:nvPr/>
        </p:nvSpPr>
        <p:spPr>
          <a:xfrm>
            <a:off x="5265738" y="2622550"/>
            <a:ext cx="3190875" cy="2973388"/>
          </a:xfrm>
          <a:prstGeom prst="rect">
            <a:avLst/>
          </a:prstGeom>
          <a:noFill/>
        </p:spPr>
        <p:txBody>
          <a:bodyPr>
            <a:spAutoFit/>
          </a:bodyPr>
          <a:lstStyle/>
          <a:p>
            <a:pPr marL="346075" indent="-346075" algn="just" fontAlgn="auto">
              <a:lnSpc>
                <a:spcPct val="90000"/>
              </a:lnSpc>
              <a:spcBef>
                <a:spcPct val="20000"/>
              </a:spcBef>
              <a:buSzPct val="100000"/>
              <a:buFontTx/>
              <a:buBlip>
                <a:blip r:embed="rId3"/>
              </a:buBlip>
              <a:defRPr/>
            </a:pPr>
            <a:r>
              <a:rPr lang="zh-CN" altLang="en-US" b="1" dirty="0">
                <a:solidFill>
                  <a:schemeClr val="bg1"/>
                </a:solidFill>
                <a:latin typeface="方正细等线简体" pitchFamily="65" charset="-122"/>
                <a:ea typeface="方正细等线简体" pitchFamily="65" charset="-122"/>
              </a:rPr>
              <a:t>取得本职业初级资格证书后连续从事本职业工作</a:t>
            </a:r>
            <a:r>
              <a:rPr lang="en-US" altLang="zh-CN" b="1" dirty="0">
                <a:solidFill>
                  <a:schemeClr val="bg1"/>
                </a:solidFill>
                <a:latin typeface="方正细等线简体" pitchFamily="65" charset="-122"/>
                <a:ea typeface="方正细等线简体" pitchFamily="65" charset="-122"/>
              </a:rPr>
              <a:t>3</a:t>
            </a:r>
            <a:r>
              <a:rPr lang="zh-CN" altLang="en-US" b="1" dirty="0">
                <a:solidFill>
                  <a:schemeClr val="bg1"/>
                </a:solidFill>
                <a:latin typeface="方正细等线简体" pitchFamily="65" charset="-122"/>
                <a:ea typeface="方正细等线简体" pitchFamily="65" charset="-122"/>
              </a:rPr>
              <a:t>年以上，并经正规的中级工的培训获得毕（结）业证书的学员</a:t>
            </a:r>
          </a:p>
          <a:p>
            <a:pPr marL="346075" indent="-346075" algn="just" fontAlgn="auto">
              <a:lnSpc>
                <a:spcPct val="90000"/>
              </a:lnSpc>
              <a:spcBef>
                <a:spcPct val="20000"/>
              </a:spcBef>
              <a:buSzPct val="100000"/>
              <a:buFontTx/>
              <a:buBlip>
                <a:blip r:embed="rId3"/>
              </a:buBlip>
              <a:defRPr/>
            </a:pPr>
            <a:r>
              <a:rPr lang="zh-CN" altLang="en-US" b="1" dirty="0">
                <a:solidFill>
                  <a:schemeClr val="bg1"/>
                </a:solidFill>
                <a:latin typeface="方正细等线简体" pitchFamily="65" charset="-122"/>
                <a:ea typeface="方正细等线简体" pitchFamily="65" charset="-122"/>
              </a:rPr>
              <a:t>连续从事本职业工作</a:t>
            </a:r>
            <a:r>
              <a:rPr lang="en-US" altLang="zh-CN" b="1" dirty="0">
                <a:solidFill>
                  <a:schemeClr val="bg1"/>
                </a:solidFill>
                <a:latin typeface="方正细等线简体" pitchFamily="65" charset="-122"/>
                <a:ea typeface="方正细等线简体" pitchFamily="65" charset="-122"/>
              </a:rPr>
              <a:t>5</a:t>
            </a:r>
            <a:r>
              <a:rPr lang="zh-CN" altLang="en-US" b="1" dirty="0">
                <a:solidFill>
                  <a:schemeClr val="bg1"/>
                </a:solidFill>
                <a:latin typeface="方正细等线简体" pitchFamily="65" charset="-122"/>
                <a:ea typeface="方正细等线简体" pitchFamily="65" charset="-122"/>
              </a:rPr>
              <a:t>年以上，并经正规的中级培训获得毕（结）业证书的学员</a:t>
            </a:r>
          </a:p>
          <a:p>
            <a:pPr marL="346075" indent="-346075" algn="just" fontAlgn="auto">
              <a:lnSpc>
                <a:spcPct val="90000"/>
              </a:lnSpc>
              <a:spcBef>
                <a:spcPct val="20000"/>
              </a:spcBef>
              <a:buSzPct val="100000"/>
              <a:buFontTx/>
              <a:buBlip>
                <a:blip r:embed="rId3"/>
              </a:buBlip>
              <a:defRPr/>
            </a:pPr>
            <a:r>
              <a:rPr lang="zh-CN" altLang="en-US" b="1" dirty="0">
                <a:solidFill>
                  <a:schemeClr val="bg1"/>
                </a:solidFill>
                <a:latin typeface="方正细等线简体" pitchFamily="65" charset="-122"/>
                <a:ea typeface="方正细等线简体" pitchFamily="65" charset="-122"/>
              </a:rPr>
              <a:t>本专业的技工学校以及其他职业院校毕（结）业生</a:t>
            </a:r>
            <a:endParaRPr lang="en-US" sz="20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生涯规划与就业常识</a:t>
            </a:r>
          </a:p>
        </p:txBody>
      </p:sp>
      <p:sp>
        <p:nvSpPr>
          <p:cNvPr id="11" name="矩形 10"/>
          <p:cNvSpPr/>
          <p:nvPr/>
        </p:nvSpPr>
        <p:spPr>
          <a:xfrm>
            <a:off x="125760" y="235291"/>
            <a:ext cx="6049268" cy="591386"/>
          </a:xfrm>
          <a:prstGeom prst="rect">
            <a:avLst/>
          </a:prstGeom>
          <a:noFill/>
          <a:ln>
            <a:noFill/>
          </a:ln>
          <a:effectLst/>
          <a:scene3d>
            <a:camera prst="orthographicFront"/>
            <a:lightRig rig="soft" dir="t">
              <a:rot lat="0" lon="0" rev="10800000"/>
            </a:lightRig>
          </a:scene3d>
          <a:sp3d/>
        </p:spPr>
        <p:txBody>
          <a:bodyPr>
            <a:prstTxWarp prst="textPlain">
              <a:avLst/>
            </a:prstTxWarp>
            <a:spAutoFit/>
            <a:flatTx/>
          </a:bodyPr>
          <a:lstStyle/>
          <a:p>
            <a:pPr algn="ctr" fontAlgn="auto">
              <a:spcBef>
                <a:spcPts val="0"/>
              </a:spcBef>
              <a:spcAft>
                <a:spcPts val="0"/>
              </a:spcAft>
              <a:defRPr/>
            </a:pPr>
            <a:r>
              <a:rPr lang="zh-CN" altLang="en-US" sz="1600" b="1" spc="150" dirty="0">
                <a:ln w="11430"/>
                <a:solidFill>
                  <a:schemeClr val="accent6">
                    <a:lumMod val="75000"/>
                  </a:schemeClr>
                </a:solidFill>
                <a:latin typeface="黑体" pitchFamily="2" charset="-122"/>
                <a:ea typeface="黑体" pitchFamily="2" charset="-122"/>
              </a:rPr>
              <a:t>四、职业技能级别鉴定申报与考核办法</a:t>
            </a:r>
          </a:p>
        </p:txBody>
      </p:sp>
      <p:pic>
        <p:nvPicPr>
          <p:cNvPr id="9222"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179513"/>
            <a:ext cx="45593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rot="173585">
            <a:off x="324248" y="1781210"/>
            <a:ext cx="3672588" cy="430887"/>
          </a:xfrm>
          <a:prstGeom prst="rect">
            <a:avLst/>
          </a:prstGeom>
          <a:noFill/>
          <a:ln w="19050">
            <a:noFill/>
          </a:ln>
        </p:spPr>
        <p:txBody>
          <a:bodyPr>
            <a:spAutoFit/>
            <a:scene3d>
              <a:camera prst="orthographicFront"/>
              <a:lightRig rig="soft" dir="t">
                <a:rot lat="0" lon="0" rev="10800000"/>
              </a:lightRig>
            </a:scene3d>
            <a:sp3d>
              <a:bevelT w="27940" h="12700"/>
              <a:contourClr>
                <a:srgbClr val="DDDDDD"/>
              </a:contourClr>
            </a:sp3d>
          </a:bodyPr>
          <a:lstStyle/>
          <a:p>
            <a:pPr>
              <a:defRPr/>
            </a:pPr>
            <a:r>
              <a:rPr lang="zh-CN" altLang="en-US" sz="2200" b="1" spc="150" dirty="0">
                <a:ln w="11430"/>
                <a:solidFill>
                  <a:srgbClr val="F8F8F8"/>
                </a:solidFill>
                <a:effectLst>
                  <a:outerShdw blurRad="25400" algn="tl" rotWithShape="0">
                    <a:srgbClr val="000000">
                      <a:alpha val="43000"/>
                    </a:srgbClr>
                  </a:outerShdw>
                </a:effectLst>
                <a:latin typeface="黑体" pitchFamily="2" charset="-122"/>
                <a:ea typeface="黑体" pitchFamily="2" charset="-122"/>
              </a:rPr>
              <a:t>申报职业技能鉴定的条件</a:t>
            </a:r>
          </a:p>
        </p:txBody>
      </p:sp>
      <p:sp>
        <p:nvSpPr>
          <p:cNvPr id="21" name="Rounded Rectangle 21"/>
          <p:cNvSpPr/>
          <p:nvPr/>
        </p:nvSpPr>
        <p:spPr>
          <a:xfrm>
            <a:off x="5219700" y="1296988"/>
            <a:ext cx="3382963" cy="5114925"/>
          </a:xfrm>
          <a:prstGeom prst="roundRect">
            <a:avLst>
              <a:gd name="adj" fmla="val 5821"/>
            </a:avLst>
          </a:prstGeom>
          <a:solidFill>
            <a:srgbClr val="E75E57"/>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sp>
      <p:sp>
        <p:nvSpPr>
          <p:cNvPr id="22" name="Round Diagonal Corner Rectangle 62"/>
          <p:cNvSpPr/>
          <p:nvPr/>
        </p:nvSpPr>
        <p:spPr bwMode="auto">
          <a:xfrm>
            <a:off x="5326063" y="1541463"/>
            <a:ext cx="3130550" cy="914400"/>
          </a:xfrm>
          <a:prstGeom prst="round2DiagRect">
            <a:avLst/>
          </a:prstGeom>
          <a:gradFill flip="none" rotWithShape="1">
            <a:gsLst>
              <a:gs pos="0">
                <a:srgbClr val="E75E57"/>
              </a:gs>
              <a:gs pos="86000">
                <a:srgbClr val="F6C3C0"/>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marL="0" lvl="1" indent="-236538" algn="ctr" defTabSz="914099">
              <a:lnSpc>
                <a:spcPct val="90000"/>
              </a:lnSpc>
              <a:spcBef>
                <a:spcPct val="20000"/>
              </a:spcBef>
              <a:buClr>
                <a:schemeClr val="tx2"/>
              </a:buClr>
              <a:buSzPct val="125000"/>
              <a:tabLst>
                <a:tab pos="424590" algn="l"/>
              </a:tabLst>
              <a:defRPr/>
            </a:pPr>
            <a:r>
              <a:rPr lang="zh-CN" altLang="en-US" sz="2400" b="1" dirty="0">
                <a:solidFill>
                  <a:schemeClr val="tx1">
                    <a:alpha val="99000"/>
                  </a:schemeClr>
                </a:solidFill>
                <a:latin typeface="幼圆" pitchFamily="49" charset="-122"/>
                <a:ea typeface="幼圆" pitchFamily="49" charset="-122"/>
              </a:rPr>
              <a:t>申报高级鉴定</a:t>
            </a:r>
            <a:endParaRPr lang="en-US" altLang="zh-CN" sz="2400" b="1" dirty="0">
              <a:solidFill>
                <a:schemeClr val="tx1">
                  <a:alpha val="99000"/>
                </a:schemeClr>
              </a:solidFill>
              <a:latin typeface="幼圆" pitchFamily="49" charset="-122"/>
              <a:ea typeface="幼圆" pitchFamily="49" charset="-122"/>
            </a:endParaRPr>
          </a:p>
        </p:txBody>
      </p:sp>
      <p:sp>
        <p:nvSpPr>
          <p:cNvPr id="23" name="Text Placeholder 16"/>
          <p:cNvSpPr txBox="1">
            <a:spLocks/>
          </p:cNvSpPr>
          <p:nvPr/>
        </p:nvSpPr>
        <p:spPr bwMode="auto">
          <a:xfrm>
            <a:off x="5265738" y="2622550"/>
            <a:ext cx="3190875"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hangingPunct="1">
              <a:lnSpc>
                <a:spcPct val="90000"/>
              </a:lnSpc>
              <a:spcBef>
                <a:spcPct val="20000"/>
              </a:spcBef>
              <a:buSzPct val="100000"/>
              <a:buFontTx/>
              <a:buBlip>
                <a:blip r:embed="rId3"/>
              </a:buBlip>
            </a:pPr>
            <a:r>
              <a:rPr lang="zh-CN" altLang="en-US" b="1">
                <a:solidFill>
                  <a:schemeClr val="bg1"/>
                </a:solidFill>
                <a:latin typeface="方正细等线简体" pitchFamily="65" charset="-122"/>
                <a:ea typeface="方正细等线简体" pitchFamily="65" charset="-122"/>
              </a:rPr>
              <a:t>取得中级职业资格证书</a:t>
            </a:r>
            <a:r>
              <a:rPr lang="en-US" altLang="zh-CN" b="1">
                <a:solidFill>
                  <a:schemeClr val="bg1"/>
                </a:solidFill>
                <a:latin typeface="方正细等线简体" pitchFamily="65" charset="-122"/>
                <a:ea typeface="方正细等线简体" pitchFamily="65" charset="-122"/>
              </a:rPr>
              <a:t>5</a:t>
            </a:r>
            <a:r>
              <a:rPr lang="zh-CN" altLang="en-US" b="1">
                <a:solidFill>
                  <a:schemeClr val="bg1"/>
                </a:solidFill>
                <a:latin typeface="方正细等线简体" pitchFamily="65" charset="-122"/>
                <a:ea typeface="方正细等线简体" pitchFamily="65" charset="-122"/>
              </a:rPr>
              <a:t>年以上并经高级工的正规培训取得了结业证书的人员</a:t>
            </a:r>
          </a:p>
          <a:p>
            <a:pPr algn="just" eaLnBrk="1" hangingPunct="1">
              <a:lnSpc>
                <a:spcPct val="90000"/>
              </a:lnSpc>
              <a:spcBef>
                <a:spcPct val="20000"/>
              </a:spcBef>
              <a:buSzPct val="100000"/>
              <a:buFontTx/>
              <a:buBlip>
                <a:blip r:embed="rId3"/>
              </a:buBlip>
            </a:pPr>
            <a:r>
              <a:rPr lang="zh-CN" altLang="en-US" b="1">
                <a:solidFill>
                  <a:schemeClr val="bg1"/>
                </a:solidFill>
                <a:latin typeface="方正细等线简体" pitchFamily="65" charset="-122"/>
                <a:ea typeface="方正细等线简体" pitchFamily="65" charset="-122"/>
              </a:rPr>
              <a:t>连续从事本职业（工种）生产作业不少于</a:t>
            </a:r>
            <a:r>
              <a:rPr lang="en-US" altLang="zh-CN" b="1">
                <a:solidFill>
                  <a:schemeClr val="bg1"/>
                </a:solidFill>
                <a:latin typeface="方正细等线简体" pitchFamily="65" charset="-122"/>
                <a:ea typeface="方正细等线简体" pitchFamily="65" charset="-122"/>
              </a:rPr>
              <a:t>10</a:t>
            </a:r>
            <a:r>
              <a:rPr lang="zh-CN" altLang="en-US" b="1">
                <a:solidFill>
                  <a:schemeClr val="bg1"/>
                </a:solidFill>
                <a:latin typeface="方正细等线简体" pitchFamily="65" charset="-122"/>
                <a:ea typeface="方正细等线简体" pitchFamily="65" charset="-122"/>
              </a:rPr>
              <a:t>年，并经过正规的高级技工培训取得了结业证书的人员</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生涯规划与就业常识</a:t>
            </a:r>
          </a:p>
        </p:txBody>
      </p:sp>
      <p:sp>
        <p:nvSpPr>
          <p:cNvPr id="11" name="矩形 10"/>
          <p:cNvSpPr/>
          <p:nvPr/>
        </p:nvSpPr>
        <p:spPr>
          <a:xfrm>
            <a:off x="125760" y="235291"/>
            <a:ext cx="6049268" cy="591386"/>
          </a:xfrm>
          <a:prstGeom prst="rect">
            <a:avLst/>
          </a:prstGeom>
          <a:noFill/>
          <a:ln>
            <a:noFill/>
          </a:ln>
          <a:effectLst/>
          <a:scene3d>
            <a:camera prst="orthographicFront"/>
            <a:lightRig rig="soft" dir="t">
              <a:rot lat="0" lon="0" rev="10800000"/>
            </a:lightRig>
          </a:scene3d>
          <a:sp3d/>
        </p:spPr>
        <p:txBody>
          <a:bodyPr>
            <a:prstTxWarp prst="textPlain">
              <a:avLst/>
            </a:prstTxWarp>
            <a:spAutoFit/>
            <a:flatTx/>
          </a:bodyPr>
          <a:lstStyle/>
          <a:p>
            <a:pPr algn="ctr" fontAlgn="auto">
              <a:spcBef>
                <a:spcPts val="0"/>
              </a:spcBef>
              <a:spcAft>
                <a:spcPts val="0"/>
              </a:spcAft>
              <a:defRPr/>
            </a:pPr>
            <a:r>
              <a:rPr lang="zh-CN" altLang="en-US" sz="1600" b="1" spc="150" dirty="0">
                <a:ln w="11430"/>
                <a:solidFill>
                  <a:schemeClr val="accent6">
                    <a:lumMod val="75000"/>
                  </a:schemeClr>
                </a:solidFill>
                <a:latin typeface="黑体" pitchFamily="2" charset="-122"/>
                <a:ea typeface="黑体" pitchFamily="2" charset="-122"/>
              </a:rPr>
              <a:t>四、职业技能级别鉴定申报与考核办法</a:t>
            </a:r>
          </a:p>
        </p:txBody>
      </p:sp>
      <p:pic>
        <p:nvPicPr>
          <p:cNvPr id="10246"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179513"/>
            <a:ext cx="45593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rot="173585">
            <a:off x="324248" y="1781210"/>
            <a:ext cx="3672588" cy="430887"/>
          </a:xfrm>
          <a:prstGeom prst="rect">
            <a:avLst/>
          </a:prstGeom>
          <a:noFill/>
          <a:ln w="19050">
            <a:noFill/>
          </a:ln>
        </p:spPr>
        <p:txBody>
          <a:bodyPr>
            <a:spAutoFit/>
            <a:scene3d>
              <a:camera prst="orthographicFront"/>
              <a:lightRig rig="soft" dir="t">
                <a:rot lat="0" lon="0" rev="10800000"/>
              </a:lightRig>
            </a:scene3d>
            <a:sp3d>
              <a:bevelT w="27940" h="12700"/>
              <a:contourClr>
                <a:srgbClr val="DDDDDD"/>
              </a:contourClr>
            </a:sp3d>
          </a:bodyPr>
          <a:lstStyle/>
          <a:p>
            <a:pPr>
              <a:defRPr/>
            </a:pPr>
            <a:r>
              <a:rPr lang="zh-CN" altLang="en-US" sz="2200" b="1" spc="150" dirty="0">
                <a:ln w="11430"/>
                <a:solidFill>
                  <a:srgbClr val="F8F8F8"/>
                </a:solidFill>
                <a:effectLst>
                  <a:outerShdw blurRad="25400" algn="tl" rotWithShape="0">
                    <a:srgbClr val="000000">
                      <a:alpha val="43000"/>
                    </a:srgbClr>
                  </a:outerShdw>
                </a:effectLst>
                <a:latin typeface="黑体" pitchFamily="2" charset="-122"/>
                <a:ea typeface="黑体" pitchFamily="2" charset="-122"/>
              </a:rPr>
              <a:t>申报职业技能鉴定的条件</a:t>
            </a:r>
          </a:p>
        </p:txBody>
      </p:sp>
      <p:sp>
        <p:nvSpPr>
          <p:cNvPr id="21" name="Rounded Rectangle 21"/>
          <p:cNvSpPr/>
          <p:nvPr/>
        </p:nvSpPr>
        <p:spPr>
          <a:xfrm>
            <a:off x="5219700" y="1296988"/>
            <a:ext cx="3382963" cy="5114925"/>
          </a:xfrm>
          <a:prstGeom prst="roundRect">
            <a:avLst>
              <a:gd name="adj" fmla="val 5821"/>
            </a:avLst>
          </a:prstGeom>
          <a:solidFill>
            <a:srgbClr val="E75E57"/>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sp>
      <p:sp>
        <p:nvSpPr>
          <p:cNvPr id="22" name="Round Diagonal Corner Rectangle 62"/>
          <p:cNvSpPr/>
          <p:nvPr/>
        </p:nvSpPr>
        <p:spPr bwMode="auto">
          <a:xfrm>
            <a:off x="5326063" y="1541463"/>
            <a:ext cx="3130550" cy="914400"/>
          </a:xfrm>
          <a:prstGeom prst="round2DiagRect">
            <a:avLst/>
          </a:prstGeom>
          <a:gradFill flip="none" rotWithShape="1">
            <a:gsLst>
              <a:gs pos="0">
                <a:srgbClr val="E75E57"/>
              </a:gs>
              <a:gs pos="86000">
                <a:srgbClr val="F6C3C0"/>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marL="0" lvl="1" indent="-236538" algn="ctr" defTabSz="914099">
              <a:lnSpc>
                <a:spcPct val="90000"/>
              </a:lnSpc>
              <a:spcBef>
                <a:spcPct val="20000"/>
              </a:spcBef>
              <a:buClr>
                <a:schemeClr val="tx2"/>
              </a:buClr>
              <a:buSzPct val="125000"/>
              <a:tabLst>
                <a:tab pos="424590" algn="l"/>
              </a:tabLst>
              <a:defRPr/>
            </a:pPr>
            <a:r>
              <a:rPr lang="zh-CN" altLang="en-US" sz="2400" b="1" dirty="0">
                <a:solidFill>
                  <a:schemeClr val="tx1">
                    <a:alpha val="99000"/>
                  </a:schemeClr>
                </a:solidFill>
                <a:latin typeface="幼圆" pitchFamily="49" charset="-122"/>
                <a:ea typeface="幼圆" pitchFamily="49" charset="-122"/>
              </a:rPr>
              <a:t>申报技师鉴定</a:t>
            </a:r>
            <a:endParaRPr lang="en-US" altLang="zh-CN" sz="2400" b="1" dirty="0">
              <a:solidFill>
                <a:schemeClr val="tx1">
                  <a:alpha val="99000"/>
                </a:schemeClr>
              </a:solidFill>
              <a:latin typeface="幼圆" pitchFamily="49" charset="-122"/>
              <a:ea typeface="幼圆" pitchFamily="49" charset="-122"/>
            </a:endParaRPr>
          </a:p>
        </p:txBody>
      </p:sp>
      <p:sp>
        <p:nvSpPr>
          <p:cNvPr id="23" name="Text Placeholder 16"/>
          <p:cNvSpPr txBox="1">
            <a:spLocks/>
          </p:cNvSpPr>
          <p:nvPr/>
        </p:nvSpPr>
        <p:spPr>
          <a:xfrm>
            <a:off x="5265738" y="2622550"/>
            <a:ext cx="3190875" cy="3517900"/>
          </a:xfrm>
          <a:prstGeom prst="rect">
            <a:avLst/>
          </a:prstGeom>
          <a:noFill/>
        </p:spPr>
        <p:txBody>
          <a:bodyPr>
            <a:spAutoFit/>
          </a:bodyPr>
          <a:lstStyle/>
          <a:p>
            <a:pPr marL="346075" indent="-346075" algn="just" fontAlgn="auto">
              <a:lnSpc>
                <a:spcPct val="90000"/>
              </a:lnSpc>
              <a:spcBef>
                <a:spcPct val="20000"/>
              </a:spcBef>
              <a:buSzPct val="100000"/>
              <a:buFontTx/>
              <a:buBlip>
                <a:blip r:embed="rId3"/>
              </a:buBlip>
              <a:defRPr/>
            </a:pPr>
            <a:r>
              <a:rPr lang="zh-CN" altLang="en-US" sz="1400" b="1" dirty="0">
                <a:solidFill>
                  <a:schemeClr val="bg1"/>
                </a:solidFill>
                <a:latin typeface="方正细等线简体" pitchFamily="65" charset="-122"/>
                <a:ea typeface="方正细等线简体" pitchFamily="65" charset="-122"/>
              </a:rPr>
              <a:t>从事本专业工作连续工龄</a:t>
            </a:r>
            <a:r>
              <a:rPr lang="en-US" altLang="zh-CN" sz="1400" b="1" dirty="0">
                <a:solidFill>
                  <a:schemeClr val="bg1"/>
                </a:solidFill>
                <a:latin typeface="方正细等线简体" pitchFamily="65" charset="-122"/>
                <a:ea typeface="方正细等线简体" pitchFamily="65" charset="-122"/>
              </a:rPr>
              <a:t>10</a:t>
            </a:r>
            <a:r>
              <a:rPr lang="zh-CN" altLang="en-US" sz="1400" b="1" dirty="0">
                <a:solidFill>
                  <a:schemeClr val="bg1"/>
                </a:solidFill>
                <a:latin typeface="方正细等线简体" pitchFamily="65" charset="-122"/>
                <a:ea typeface="方正细等线简体" pitchFamily="65" charset="-122"/>
              </a:rPr>
              <a:t>年以上或累计工龄</a:t>
            </a:r>
            <a:r>
              <a:rPr lang="en-US" altLang="zh-CN" sz="1400" b="1" dirty="0">
                <a:solidFill>
                  <a:schemeClr val="bg1"/>
                </a:solidFill>
                <a:latin typeface="方正细等线简体" pitchFamily="65" charset="-122"/>
                <a:ea typeface="方正细等线简体" pitchFamily="65" charset="-122"/>
              </a:rPr>
              <a:t>15</a:t>
            </a:r>
            <a:r>
              <a:rPr lang="zh-CN" altLang="en-US" sz="1400" b="1" dirty="0">
                <a:solidFill>
                  <a:schemeClr val="bg1"/>
                </a:solidFill>
                <a:latin typeface="方正细等线简体" pitchFamily="65" charset="-122"/>
                <a:ea typeface="方正细等线简体" pitchFamily="65" charset="-122"/>
              </a:rPr>
              <a:t>年以上，取得本职业高级职业资格证书者</a:t>
            </a:r>
          </a:p>
          <a:p>
            <a:pPr marL="346075" indent="-346075" algn="just" fontAlgn="auto">
              <a:lnSpc>
                <a:spcPct val="90000"/>
              </a:lnSpc>
              <a:spcBef>
                <a:spcPct val="20000"/>
              </a:spcBef>
              <a:buSzPct val="100000"/>
              <a:buFontTx/>
              <a:buBlip>
                <a:blip r:embed="rId3"/>
              </a:buBlip>
              <a:defRPr/>
            </a:pPr>
            <a:r>
              <a:rPr lang="zh-CN" altLang="en-US" sz="1400" b="1" dirty="0">
                <a:solidFill>
                  <a:schemeClr val="bg1"/>
                </a:solidFill>
                <a:latin typeface="方正细等线简体" pitchFamily="65" charset="-122"/>
                <a:ea typeface="方正细等线简体" pitchFamily="65" charset="-122"/>
              </a:rPr>
              <a:t>技工学校或其他中等技术学校毕业或经自学、职业培训获得同等学力，取得本职业高级职业资格证书后并连续从事本职业工作</a:t>
            </a:r>
            <a:r>
              <a:rPr lang="en-US" altLang="zh-CN" sz="1400" b="1" dirty="0">
                <a:solidFill>
                  <a:schemeClr val="bg1"/>
                </a:solidFill>
                <a:latin typeface="方正细等线简体" pitchFamily="65" charset="-122"/>
                <a:ea typeface="方正细等线简体" pitchFamily="65" charset="-122"/>
              </a:rPr>
              <a:t>2</a:t>
            </a:r>
            <a:r>
              <a:rPr lang="zh-CN" altLang="en-US" sz="1400" b="1" dirty="0">
                <a:solidFill>
                  <a:schemeClr val="bg1"/>
                </a:solidFill>
                <a:latin typeface="方正细等线简体" pitchFamily="65" charset="-122"/>
                <a:ea typeface="方正细等线简体" pitchFamily="65" charset="-122"/>
              </a:rPr>
              <a:t>年以上者</a:t>
            </a:r>
          </a:p>
          <a:p>
            <a:pPr marL="346075" indent="-346075" algn="just" fontAlgn="auto">
              <a:lnSpc>
                <a:spcPct val="90000"/>
              </a:lnSpc>
              <a:spcBef>
                <a:spcPct val="20000"/>
              </a:spcBef>
              <a:buSzPct val="100000"/>
              <a:buFontTx/>
              <a:buBlip>
                <a:blip r:embed="rId3"/>
              </a:buBlip>
              <a:defRPr/>
            </a:pPr>
            <a:r>
              <a:rPr lang="zh-CN" altLang="en-US" sz="1400" b="1" dirty="0">
                <a:solidFill>
                  <a:schemeClr val="bg1"/>
                </a:solidFill>
                <a:latin typeface="方正细等线简体" pitchFamily="65" charset="-122"/>
                <a:ea typeface="方正细等线简体" pitchFamily="65" charset="-122"/>
              </a:rPr>
              <a:t>取得本职业高级职业资格证书</a:t>
            </a:r>
            <a:r>
              <a:rPr lang="en-US" altLang="zh-CN" sz="1400" b="1" dirty="0">
                <a:solidFill>
                  <a:schemeClr val="bg1"/>
                </a:solidFill>
                <a:latin typeface="方正细等线简体" pitchFamily="65" charset="-122"/>
                <a:ea typeface="方正细等线简体" pitchFamily="65" charset="-122"/>
              </a:rPr>
              <a:t>2</a:t>
            </a:r>
            <a:r>
              <a:rPr lang="zh-CN" altLang="en-US" sz="1400" b="1" dirty="0">
                <a:solidFill>
                  <a:schemeClr val="bg1"/>
                </a:solidFill>
                <a:latin typeface="方正细等线简体" pitchFamily="65" charset="-122"/>
                <a:ea typeface="方正细等线简体" pitchFamily="65" charset="-122"/>
              </a:rPr>
              <a:t>年以上，并具有相关职业中级职业资格者</a:t>
            </a:r>
            <a:endParaRPr lang="en-US" altLang="zh-CN" sz="1400" b="1" dirty="0">
              <a:solidFill>
                <a:schemeClr val="bg1"/>
              </a:solidFill>
              <a:latin typeface="方正细等线简体" pitchFamily="65" charset="-122"/>
              <a:ea typeface="方正细等线简体" pitchFamily="65" charset="-122"/>
            </a:endParaRPr>
          </a:p>
          <a:p>
            <a:pPr marL="346075" indent="-346075" algn="just" fontAlgn="auto">
              <a:lnSpc>
                <a:spcPct val="90000"/>
              </a:lnSpc>
              <a:spcBef>
                <a:spcPct val="20000"/>
              </a:spcBef>
              <a:buSzPct val="100000"/>
              <a:buFontTx/>
              <a:buBlip>
                <a:blip r:embed="rId3"/>
              </a:buBlip>
              <a:defRPr/>
            </a:pPr>
            <a:r>
              <a:rPr lang="zh-CN" altLang="en-US" sz="1400" b="1" dirty="0">
                <a:solidFill>
                  <a:schemeClr val="bg1"/>
                </a:solidFill>
                <a:latin typeface="方正细等线简体" pitchFamily="65" charset="-122"/>
                <a:ea typeface="方正细等线简体" pitchFamily="65" charset="-122"/>
              </a:rPr>
              <a:t>参加国际级技能竞赛前五名获奖者，国家级一类技能竞赛前十名、二类技能竞赛前八名获奖者，省级一类技能竞赛前八名、二类技能竞赛前五名获奖者，地级市技能竞赛前三名获奖者</a:t>
            </a:r>
            <a:endParaRPr lang="en-US" sz="1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theme/theme1.xml><?xml version="1.0" encoding="utf-8"?>
<a:theme xmlns:a="http://schemas.openxmlformats.org/drawingml/2006/main" name="Office 主题​​">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1731</TotalTime>
  <Words>1510</Words>
  <Application>Microsoft Office PowerPoint</Application>
  <PresentationFormat>全屏显示(4:3)</PresentationFormat>
  <Paragraphs>137</Paragraphs>
  <Slides>16</Slides>
  <Notes>0</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Office 主题​​</vt:lpstr>
      <vt:lpstr>生涯规划与就业常识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番茄花园</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dwb</dc:creator>
  <cp:lastModifiedBy>dwb</cp:lastModifiedBy>
  <cp:revision>127</cp:revision>
  <dcterms:created xsi:type="dcterms:W3CDTF">2012-01-31T05:34:08Z</dcterms:created>
  <dcterms:modified xsi:type="dcterms:W3CDTF">2012-04-24T07:11:46Z</dcterms:modified>
</cp:coreProperties>
</file>