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4" r:id="rId4"/>
    <p:sldId id="273" r:id="rId5"/>
    <p:sldId id="265" r:id="rId6"/>
    <p:sldId id="274" r:id="rId7"/>
    <p:sldId id="275" r:id="rId8"/>
    <p:sldId id="276" r:id="rId9"/>
    <p:sldId id="277" r:id="rId10"/>
    <p:sldId id="278" r:id="rId11"/>
    <p:sldId id="262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BFF"/>
    <a:srgbClr val="503CE1"/>
    <a:srgbClr val="DDA44F"/>
    <a:srgbClr val="F0E1C6"/>
    <a:srgbClr val="B8B8B8"/>
    <a:srgbClr val="C2C2C2"/>
    <a:srgbClr val="EEEEEE"/>
    <a:srgbClr val="D1E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C7C43-18C9-494D-8FC2-A59398C6993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61E8-9EE3-480F-85FF-190568A80C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54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EBD1-59AF-468B-A1BE-045393567C5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916E-B93B-4830-81C9-F5B8116D9D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188F-9012-4204-8E9A-B1B4C482DD9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AD95-EF2D-4AC9-8D4D-46407C2475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40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537B-5117-4F78-B24B-8A3BDA55E5F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8D69-DF9D-484D-8D85-85FBF36D3C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09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B7BE-6ADC-4053-9BFD-2D8FAAE1EDC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689A-CF09-4FC6-A7F3-B248513E96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62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33C1-F20F-40DB-BBAB-4755714CF72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C462-6EDF-490A-A335-F2EC96BF4F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55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3612-4296-478E-95E3-B3465022435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F897A-18AB-4C0A-B091-5611340999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75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6C6F-E78F-4D3E-90F3-6DADFA3A078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8DD6-86C7-4D60-A4C7-90B480C2A2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0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5E52-D52C-4B40-B80E-408685A5CC4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C2B8-515A-47A5-9F24-8FDA846F56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76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EDD3-57E9-406C-868C-889C7053972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DD11F-9829-4DCD-A564-82FEA2478B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28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B69D4-8D94-4090-8FBA-7DAB469EC0A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D0C8-EE90-47F2-B664-D445AB3666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11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7C43A55-4A87-4CDE-A943-B62DF857CB7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92560F-B73C-40E3-9CB3-AFB7FC6E42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358931"/>
            <a:ext cx="3562350" cy="332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7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就业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前的准备</a:t>
            </a:r>
          </a:p>
        </p:txBody>
      </p:sp>
      <p:sp>
        <p:nvSpPr>
          <p:cNvPr id="20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生涯规划与就业常识</a:t>
            </a:r>
            <a:endParaRPr lang="zh-CN" alt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二、就业前个人基本素质的准备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270" name="组合 4"/>
          <p:cNvGrpSpPr>
            <a:grpSpLocks/>
          </p:cNvGrpSpPr>
          <p:nvPr/>
        </p:nvGrpSpPr>
        <p:grpSpPr bwMode="auto">
          <a:xfrm>
            <a:off x="0" y="3543300"/>
            <a:ext cx="1843088" cy="3086100"/>
            <a:chOff x="0" y="3543300"/>
            <a:chExt cx="1843088" cy="3086100"/>
          </a:xfrm>
        </p:grpSpPr>
        <p:sp>
          <p:nvSpPr>
            <p:cNvPr id="11305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6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1" name="组合 8"/>
          <p:cNvGrpSpPr>
            <a:grpSpLocks/>
          </p:cNvGrpSpPr>
          <p:nvPr/>
        </p:nvGrpSpPr>
        <p:grpSpPr bwMode="auto">
          <a:xfrm>
            <a:off x="0" y="5334000"/>
            <a:ext cx="3113088" cy="1295400"/>
            <a:chOff x="0" y="5334000"/>
            <a:chExt cx="3113088" cy="1295400"/>
          </a:xfrm>
        </p:grpSpPr>
        <p:sp>
          <p:nvSpPr>
            <p:cNvPr id="11303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4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2" name="组合 5"/>
          <p:cNvGrpSpPr>
            <a:grpSpLocks/>
          </p:cNvGrpSpPr>
          <p:nvPr/>
        </p:nvGrpSpPr>
        <p:grpSpPr bwMode="auto">
          <a:xfrm>
            <a:off x="0" y="4032250"/>
            <a:ext cx="2735263" cy="2825750"/>
            <a:chOff x="0" y="4032250"/>
            <a:chExt cx="2735263" cy="2825751"/>
          </a:xfrm>
        </p:grpSpPr>
        <p:sp>
          <p:nvSpPr>
            <p:cNvPr id="11301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2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3" name="组合 2"/>
          <p:cNvGrpSpPr>
            <a:grpSpLocks/>
          </p:cNvGrpSpPr>
          <p:nvPr/>
        </p:nvGrpSpPr>
        <p:grpSpPr bwMode="auto">
          <a:xfrm>
            <a:off x="73025" y="3732213"/>
            <a:ext cx="690563" cy="2324100"/>
            <a:chOff x="73024" y="3732213"/>
            <a:chExt cx="690564" cy="2323306"/>
          </a:xfrm>
        </p:grpSpPr>
        <p:sp>
          <p:nvSpPr>
            <p:cNvPr id="11299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0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274" name="组合 10"/>
          <p:cNvGrpSpPr>
            <a:grpSpLocks/>
          </p:cNvGrpSpPr>
          <p:nvPr/>
        </p:nvGrpSpPr>
        <p:grpSpPr bwMode="auto">
          <a:xfrm>
            <a:off x="0" y="6302375"/>
            <a:ext cx="3048000" cy="327025"/>
            <a:chOff x="0" y="6302375"/>
            <a:chExt cx="3048000" cy="327025"/>
          </a:xfrm>
        </p:grpSpPr>
        <p:sp>
          <p:nvSpPr>
            <p:cNvPr id="11297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8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75" name="Line 9"/>
          <p:cNvSpPr>
            <a:spLocks noChangeShapeType="1"/>
          </p:cNvSpPr>
          <p:nvPr/>
        </p:nvSpPr>
        <p:spPr bwMode="gray">
          <a:xfrm flipH="1">
            <a:off x="4763" y="1839913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五角星 38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277" name="Line 10"/>
          <p:cNvSpPr>
            <a:spLocks noChangeShapeType="1"/>
          </p:cNvSpPr>
          <p:nvPr/>
        </p:nvSpPr>
        <p:spPr bwMode="gray">
          <a:xfrm flipH="1">
            <a:off x="239713" y="3167063"/>
            <a:ext cx="2309812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279" name="Line 11"/>
          <p:cNvSpPr>
            <a:spLocks noChangeShapeType="1"/>
          </p:cNvSpPr>
          <p:nvPr/>
        </p:nvSpPr>
        <p:spPr bwMode="gray">
          <a:xfrm flipH="1">
            <a:off x="347663" y="4630738"/>
            <a:ext cx="2846387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 rot="20273768">
            <a:off x="2997200" y="4079875"/>
            <a:ext cx="892175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281" name="Line 12"/>
          <p:cNvSpPr>
            <a:spLocks noChangeShapeType="1"/>
          </p:cNvSpPr>
          <p:nvPr/>
        </p:nvSpPr>
        <p:spPr bwMode="gray">
          <a:xfrm flipH="1">
            <a:off x="207963" y="5702300"/>
            <a:ext cx="3867150" cy="7461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五角星 48"/>
          <p:cNvSpPr/>
          <p:nvPr/>
        </p:nvSpPr>
        <p:spPr>
          <a:xfrm rot="20273768">
            <a:off x="3470275" y="5445125"/>
            <a:ext cx="893763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1283" name="组合 11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28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295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8938 w 21600"/>
                <a:gd name="T3" fmla="*/ 8925 h 21600"/>
                <a:gd name="T4" fmla="*/ 0 w 21600"/>
                <a:gd name="T5" fmla="*/ 89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6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8532 w 21600"/>
                <a:gd name="T3" fmla="*/ 8606 h 21600"/>
                <a:gd name="T4" fmla="*/ 0 w 21600"/>
                <a:gd name="T5" fmla="*/ 860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111125" y="5794375"/>
            <a:ext cx="1644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物质准备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8" name="五角星 37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86" name="TextBox 1"/>
          <p:cNvSpPr txBox="1">
            <a:spLocks noChangeArrowheads="1"/>
          </p:cNvSpPr>
          <p:nvPr/>
        </p:nvSpPr>
        <p:spPr bwMode="auto">
          <a:xfrm>
            <a:off x="2484438" y="1577975"/>
            <a:ext cx="197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证件和证书</a:t>
            </a:r>
          </a:p>
        </p:txBody>
      </p:sp>
      <p:sp>
        <p:nvSpPr>
          <p:cNvPr id="56" name="五角星 55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88" name="TextBox 56"/>
          <p:cNvSpPr txBox="1">
            <a:spLocks noChangeArrowheads="1"/>
          </p:cNvSpPr>
          <p:nvPr/>
        </p:nvSpPr>
        <p:spPr bwMode="auto">
          <a:xfrm>
            <a:off x="3311525" y="2770188"/>
            <a:ext cx="90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现金</a:t>
            </a:r>
          </a:p>
        </p:txBody>
      </p:sp>
      <p:sp>
        <p:nvSpPr>
          <p:cNvPr id="41" name="五角星 40"/>
          <p:cNvSpPr/>
          <p:nvPr/>
        </p:nvSpPr>
        <p:spPr>
          <a:xfrm rot="20273768">
            <a:off x="2997200" y="4079875"/>
            <a:ext cx="892175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90" name="TextBox 41"/>
          <p:cNvSpPr txBox="1">
            <a:spLocks noChangeArrowheads="1"/>
          </p:cNvSpPr>
          <p:nvPr/>
        </p:nvSpPr>
        <p:spPr bwMode="auto">
          <a:xfrm>
            <a:off x="4022725" y="4203700"/>
            <a:ext cx="1627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生活用品</a:t>
            </a:r>
          </a:p>
        </p:txBody>
      </p:sp>
      <p:sp>
        <p:nvSpPr>
          <p:cNvPr id="43" name="五角星 42"/>
          <p:cNvSpPr/>
          <p:nvPr/>
        </p:nvSpPr>
        <p:spPr>
          <a:xfrm rot="20273768">
            <a:off x="3473450" y="5445125"/>
            <a:ext cx="893763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476750" y="5568950"/>
            <a:ext cx="1987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其他的用品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812925"/>
            <a:ext cx="3924300" cy="336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12294" name="组合 1"/>
          <p:cNvGrpSpPr>
            <a:grpSpLocks/>
          </p:cNvGrpSpPr>
          <p:nvPr/>
        </p:nvGrpSpPr>
        <p:grpSpPr bwMode="auto">
          <a:xfrm>
            <a:off x="900113" y="1682750"/>
            <a:ext cx="2014537" cy="4181475"/>
            <a:chOff x="2437209" y="1703388"/>
            <a:chExt cx="2015333" cy="4181475"/>
          </a:xfrm>
        </p:grpSpPr>
        <p:sp>
          <p:nvSpPr>
            <p:cNvPr id="58" name="圆角矩形 5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17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说一说，你还能想到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哪些就业前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必须要做的准备工作。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318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12319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2321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22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23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24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25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320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2295" name="组合 2"/>
          <p:cNvGrpSpPr>
            <a:grpSpLocks/>
          </p:cNvGrpSpPr>
          <p:nvPr/>
        </p:nvGrpSpPr>
        <p:grpSpPr bwMode="auto">
          <a:xfrm>
            <a:off x="3521075" y="1682750"/>
            <a:ext cx="2016125" cy="4181475"/>
            <a:chOff x="4621213" y="1703388"/>
            <a:chExt cx="2016125" cy="4181475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08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交流一下，作为中学生如何为将来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外出就业做好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准备。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309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12310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311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12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13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14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15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2296" name="组合 3"/>
          <p:cNvGrpSpPr>
            <a:grpSpLocks/>
          </p:cNvGrpSpPr>
          <p:nvPr/>
        </p:nvGrpSpPr>
        <p:grpSpPr bwMode="auto">
          <a:xfrm>
            <a:off x="6143625" y="1682750"/>
            <a:ext cx="2016125" cy="4181475"/>
            <a:chOff x="6804025" y="1703388"/>
            <a:chExt cx="2016125" cy="4181475"/>
          </a:xfrm>
        </p:grpSpPr>
        <p:sp>
          <p:nvSpPr>
            <p:cNvPr id="60" name="圆角矩形 59"/>
            <p:cNvSpPr/>
            <p:nvPr/>
          </p:nvSpPr>
          <p:spPr bwMode="auto">
            <a:xfrm>
              <a:off x="6804025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BDDF5"/>
                </a:gs>
                <a:gs pos="17999">
                  <a:srgbClr val="F4A6E6"/>
                </a:gs>
                <a:gs pos="36000">
                  <a:srgbClr val="F4A6E6"/>
                </a:gs>
                <a:gs pos="61000">
                  <a:srgbClr val="F4A6E6"/>
                </a:gs>
                <a:gs pos="82001">
                  <a:srgbClr val="F4A6E6"/>
                </a:gs>
                <a:gs pos="100000">
                  <a:srgbClr val="FBDDF5"/>
                </a:gs>
              </a:gsLst>
              <a:lin ang="5400000" scaled="1"/>
              <a:tileRect/>
            </a:gradFill>
            <a:ln w="38100">
              <a:solidFill>
                <a:srgbClr val="DD4F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298" name="Text Box 65"/>
            <p:cNvSpPr txBox="1">
              <a:spLocks noChangeArrowheads="1"/>
            </p:cNvSpPr>
            <p:nvPr/>
          </p:nvSpPr>
          <p:spPr bwMode="gray">
            <a:xfrm>
              <a:off x="6804025" y="2564898"/>
              <a:ext cx="2016125" cy="152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走访本地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外出就业人员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，了解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外出就业必须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做的准备和对准备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外出就业人员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的忠告。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299" name="组合 46"/>
            <p:cNvGrpSpPr>
              <a:grpSpLocks/>
            </p:cNvGrpSpPr>
            <p:nvPr/>
          </p:nvGrpSpPr>
          <p:grpSpPr bwMode="auto">
            <a:xfrm>
              <a:off x="7490634" y="1703388"/>
              <a:ext cx="642906" cy="643179"/>
              <a:chOff x="5648449" y="2057400"/>
              <a:chExt cx="642938" cy="642938"/>
            </a:xfrm>
          </p:grpSpPr>
          <p:grpSp>
            <p:nvGrpSpPr>
              <p:cNvPr id="12300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2302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03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04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05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06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301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916832"/>
            <a:ext cx="2873439" cy="4526438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一、就业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前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的思想准备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1535821"/>
            <a:ext cx="4785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要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做好自觉适应社会的思想准备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2099036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要正确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地认识自己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5936" y="2662251"/>
            <a:ext cx="386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要有艰苦奋斗的思想准备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5936" y="3225466"/>
            <a:ext cx="478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要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做好“从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大处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立志、自小事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做</a:t>
            </a:r>
            <a:endParaRPr lang="en-US" altLang="zh-CN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起”的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思想准备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5936" y="4158013"/>
            <a:ext cx="416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要培养积极主动的求职意识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5936" y="4721228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要树立竞争意识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936" y="5284443"/>
            <a:ext cx="355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要培养良好的自我意识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5936" y="5847655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要增强心理承受力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一、就业前的思想准备</a:t>
            </a:r>
          </a:p>
        </p:txBody>
      </p:sp>
      <p:sp>
        <p:nvSpPr>
          <p:cNvPr id="52" name="Oval 3"/>
          <p:cNvSpPr>
            <a:spLocks noChangeArrowheads="1"/>
          </p:cNvSpPr>
          <p:nvPr/>
        </p:nvSpPr>
        <p:spPr bwMode="gray">
          <a:xfrm>
            <a:off x="2536825" y="1984375"/>
            <a:ext cx="4051300" cy="3968750"/>
          </a:xfrm>
          <a:prstGeom prst="ellipse">
            <a:avLst/>
          </a:prstGeom>
          <a:gradFill rotWithShape="0">
            <a:gsLst>
              <a:gs pos="0">
                <a:srgbClr val="52BDE2"/>
              </a:gs>
              <a:gs pos="100000">
                <a:srgbClr val="D1E9F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gray">
          <a:xfrm flipH="1">
            <a:off x="5614988" y="4854575"/>
            <a:ext cx="2360612" cy="1022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1F8AF"/>
              </a:gs>
              <a:gs pos="100000">
                <a:srgbClr val="A3F25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Lef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A3F25F"/>
            </a:extrusionClr>
          </a:sp3d>
        </p:spPr>
        <p:txBody>
          <a:bodyPr lIns="111125" tIns="55563" rIns="111125" bIns="55563" anchor="ctr">
            <a:flatTx/>
          </a:bodyPr>
          <a:lstStyle/>
          <a:p>
            <a:pPr algn="ctr" defTabSz="1316038" eaLnBrk="0" hangingPunct="0">
              <a:lnSpc>
                <a:spcPct val="90000"/>
              </a:lnSpc>
            </a:pPr>
            <a:r>
              <a:rPr kumimoji="1" lang="zh-CN" altLang="en-US" sz="2000" b="1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具备</a:t>
            </a:r>
            <a:r>
              <a:rPr kumimoji="1" lang="zh-CN" altLang="en-US" sz="2000" b="1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独立承担民事责任的能力</a:t>
            </a:r>
            <a:endParaRPr kumimoji="1" lang="en-US" altLang="ko-KR" sz="2000" b="1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gray">
          <a:xfrm>
            <a:off x="1116013" y="4854575"/>
            <a:ext cx="2360612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943"/>
              </a:gs>
              <a:gs pos="100000">
                <a:srgbClr val="FFCC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lIns="111125" tIns="55563" rIns="111125" bIns="55563" anchor="ctr">
            <a:flatTx/>
          </a:bodyPr>
          <a:lstStyle/>
          <a:p>
            <a:pPr algn="ctr" defTabSz="1316038" eaLnBrk="0" hangingPunct="0">
              <a:lnSpc>
                <a:spcPct val="90000"/>
              </a:lnSpc>
            </a:pPr>
            <a:r>
              <a:rPr kumimoji="1" lang="zh-CN" altLang="en-US" sz="2000" b="1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具备</a:t>
            </a:r>
            <a:r>
              <a:rPr kumimoji="1" lang="zh-CN" altLang="en-US" sz="2000" b="1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必要的职业技术能力</a:t>
            </a:r>
            <a:endParaRPr kumimoji="1" lang="en-US" altLang="ko-KR" sz="2000" b="1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gray">
          <a:xfrm>
            <a:off x="3384550" y="1830388"/>
            <a:ext cx="23590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4FF"/>
              </a:gs>
              <a:gs pos="100000">
                <a:srgbClr val="FF99F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lIns="111125" tIns="55563" rIns="111125" bIns="55563" anchor="ctr">
            <a:flatTx/>
          </a:bodyPr>
          <a:lstStyle/>
          <a:p>
            <a:pPr algn="ctr" defTabSz="1316038" eaLnBrk="0" hangingPunct="0">
              <a:lnSpc>
                <a:spcPct val="90000"/>
              </a:lnSpc>
            </a:pPr>
            <a:r>
              <a:rPr kumimoji="1" lang="zh-CN" altLang="en-US" sz="2000" b="1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达到</a:t>
            </a:r>
            <a:r>
              <a:rPr kumimoji="1" lang="zh-CN" altLang="en-US" sz="2000" b="1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法定年龄</a:t>
            </a:r>
            <a:endParaRPr kumimoji="1" lang="en-US" altLang="ko-KR" sz="2000" b="1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0009" y="3584029"/>
            <a:ext cx="2448106" cy="769441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基本条件</a:t>
            </a:r>
            <a:endParaRPr lang="zh-CN" altLang="en-US" sz="4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 animBg="1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二、就业前个人基本素质的准备</a:t>
            </a:r>
            <a:endParaRPr lang="zh-CN" altLang="en-US" sz="32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Oval 2"/>
          <p:cNvSpPr>
            <a:spLocks noChangeArrowheads="1"/>
          </p:cNvSpPr>
          <p:nvPr/>
        </p:nvSpPr>
        <p:spPr bwMode="gray">
          <a:xfrm>
            <a:off x="2819400" y="2811463"/>
            <a:ext cx="3505200" cy="3505200"/>
          </a:xfrm>
          <a:prstGeom prst="ellipse">
            <a:avLst/>
          </a:prstGeom>
          <a:noFill/>
          <a:ln w="25400" cap="rnd" algn="ctr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gray">
          <a:xfrm>
            <a:off x="3581400" y="1592263"/>
            <a:ext cx="1981200" cy="1981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0784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文</a:t>
            </a: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化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知识</a:t>
            </a:r>
            <a:endParaRPr lang="en-US" altLang="ko-KR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gray">
          <a:xfrm>
            <a:off x="1619672" y="4183063"/>
            <a:ext cx="1981200" cy="1981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0784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身体素质</a:t>
            </a:r>
            <a:endParaRPr lang="en-US" altLang="ko-KR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gray">
          <a:xfrm>
            <a:off x="5562600" y="4183063"/>
            <a:ext cx="1981200" cy="1981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0784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能力</a:t>
            </a:r>
            <a:endParaRPr lang="en-US" altLang="ko-KR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3745" y="3861048"/>
            <a:ext cx="2236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个人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基本</a:t>
            </a:r>
            <a:endParaRPr lang="en-US" altLang="zh-CN" sz="3200" b="1" dirty="0" smtClean="0">
              <a:solidFill>
                <a:schemeClr val="accent5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素质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准备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二、就业前个人基本素质的准备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0" y="3543300"/>
            <a:ext cx="1843088" cy="3086100"/>
            <a:chOff x="0" y="3543300"/>
            <a:chExt cx="1843088" cy="3086100"/>
          </a:xfrm>
        </p:grpSpPr>
        <p:sp>
          <p:nvSpPr>
            <p:cNvPr id="6180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0" y="5334000"/>
            <a:ext cx="3113088" cy="1295400"/>
            <a:chOff x="0" y="5334000"/>
            <a:chExt cx="3113088" cy="1295400"/>
          </a:xfrm>
        </p:grpSpPr>
        <p:sp>
          <p:nvSpPr>
            <p:cNvPr id="6178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0" y="4032250"/>
            <a:ext cx="2735263" cy="2825750"/>
            <a:chOff x="0" y="4032250"/>
            <a:chExt cx="2735263" cy="2825751"/>
          </a:xfrm>
        </p:grpSpPr>
        <p:sp>
          <p:nvSpPr>
            <p:cNvPr id="6176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7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73025" y="3732213"/>
            <a:ext cx="690563" cy="2324100"/>
            <a:chOff x="73024" y="3732213"/>
            <a:chExt cx="690564" cy="2323306"/>
          </a:xfrm>
        </p:grpSpPr>
        <p:sp>
          <p:nvSpPr>
            <p:cNvPr id="6174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5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0" y="6302375"/>
            <a:ext cx="3048000" cy="327025"/>
            <a:chOff x="0" y="6302375"/>
            <a:chExt cx="3048000" cy="327025"/>
          </a:xfrm>
        </p:grpSpPr>
        <p:sp>
          <p:nvSpPr>
            <p:cNvPr id="6172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3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4763" y="1454150"/>
            <a:ext cx="2366962" cy="4772025"/>
            <a:chOff x="0" y="1857871"/>
            <a:chExt cx="2366556" cy="4771529"/>
          </a:xfrm>
        </p:grpSpPr>
        <p:sp>
          <p:nvSpPr>
            <p:cNvPr id="6170" name="Line 9"/>
            <p:cNvSpPr>
              <a:spLocks noChangeShapeType="1"/>
            </p:cNvSpPr>
            <p:nvPr/>
          </p:nvSpPr>
          <p:spPr bwMode="gray">
            <a:xfrm flipH="1">
              <a:off x="0" y="2243138"/>
              <a:ext cx="1866900" cy="438626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五角星 38"/>
            <p:cNvSpPr/>
            <p:nvPr/>
          </p:nvSpPr>
          <p:spPr>
            <a:xfrm rot="20273768">
              <a:off x="1472947" y="1857871"/>
              <a:ext cx="893609" cy="769858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239713" y="2646363"/>
            <a:ext cx="2922587" cy="3579812"/>
            <a:chOff x="0" y="3050472"/>
            <a:chExt cx="2922736" cy="3578928"/>
          </a:xfrm>
        </p:grpSpPr>
        <p:sp>
          <p:nvSpPr>
            <p:cNvPr id="6168" name="Line 10"/>
            <p:cNvSpPr>
              <a:spLocks noChangeShapeType="1"/>
            </p:cNvSpPr>
            <p:nvPr/>
          </p:nvSpPr>
          <p:spPr bwMode="gray">
            <a:xfrm flipH="1">
              <a:off x="0" y="3570288"/>
              <a:ext cx="2309813" cy="305911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五角星 46"/>
            <p:cNvSpPr/>
            <p:nvPr/>
          </p:nvSpPr>
          <p:spPr>
            <a:xfrm rot="20273768">
              <a:off x="2028928" y="3050472"/>
              <a:ext cx="893808" cy="769747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347663" y="4079875"/>
            <a:ext cx="3541712" cy="2343150"/>
            <a:chOff x="0" y="4286355"/>
            <a:chExt cx="3541988" cy="2343045"/>
          </a:xfrm>
        </p:grpSpPr>
        <p:sp>
          <p:nvSpPr>
            <p:cNvPr id="6166" name="Line 11"/>
            <p:cNvSpPr>
              <a:spLocks noChangeShapeType="1"/>
            </p:cNvSpPr>
            <p:nvPr/>
          </p:nvSpPr>
          <p:spPr bwMode="gray">
            <a:xfrm flipH="1">
              <a:off x="0" y="4837113"/>
              <a:ext cx="2846388" cy="1792287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五角星 47"/>
            <p:cNvSpPr/>
            <p:nvPr/>
          </p:nvSpPr>
          <p:spPr>
            <a:xfrm rot="20273768">
              <a:off x="2648156" y="4286355"/>
              <a:ext cx="893832" cy="769903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207963" y="5445125"/>
            <a:ext cx="4156075" cy="1003300"/>
            <a:chOff x="0" y="5626127"/>
            <a:chExt cx="4156108" cy="1003273"/>
          </a:xfrm>
        </p:grpSpPr>
        <p:sp>
          <p:nvSpPr>
            <p:cNvPr id="6164" name="Line 12"/>
            <p:cNvSpPr>
              <a:spLocks noChangeShapeType="1"/>
            </p:cNvSpPr>
            <p:nvPr/>
          </p:nvSpPr>
          <p:spPr bwMode="gray">
            <a:xfrm flipH="1">
              <a:off x="0" y="5883275"/>
              <a:ext cx="3867150" cy="746125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五角星 48"/>
            <p:cNvSpPr/>
            <p:nvPr/>
          </p:nvSpPr>
          <p:spPr>
            <a:xfrm rot="20273768">
              <a:off x="3262338" y="5626127"/>
              <a:ext cx="893770" cy="769917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28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62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8938 w 21600"/>
                <a:gd name="T3" fmla="*/ 8925 h 21600"/>
                <a:gd name="T4" fmla="*/ 0 w 21600"/>
                <a:gd name="T5" fmla="*/ 89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3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8532 w 21600"/>
                <a:gd name="T3" fmla="*/ 8606 h 21600"/>
                <a:gd name="T4" fmla="*/ 0 w 21600"/>
                <a:gd name="T5" fmla="*/ 860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111125" y="5794375"/>
            <a:ext cx="1644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物质准备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4637088" y="1412875"/>
            <a:ext cx="2166937" cy="2538413"/>
            <a:chOff x="4637841" y="1412776"/>
            <a:chExt cx="2166407" cy="2539188"/>
          </a:xfrm>
        </p:grpSpPr>
        <p:sp>
          <p:nvSpPr>
            <p:cNvPr id="46" name="矩形 45"/>
            <p:cNvSpPr/>
            <p:nvPr/>
          </p:nvSpPr>
          <p:spPr>
            <a:xfrm>
              <a:off x="4637841" y="1895523"/>
              <a:ext cx="2160059" cy="2056441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644189" y="1412776"/>
              <a:ext cx="2160059" cy="48274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居民身份证</a:t>
              </a: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6797675" y="3965575"/>
            <a:ext cx="2166938" cy="2538413"/>
            <a:chOff x="6798081" y="3965302"/>
            <a:chExt cx="2166407" cy="2539188"/>
          </a:xfrm>
        </p:grpSpPr>
        <p:sp>
          <p:nvSpPr>
            <p:cNvPr id="54" name="矩形 53"/>
            <p:cNvSpPr/>
            <p:nvPr/>
          </p:nvSpPr>
          <p:spPr>
            <a:xfrm>
              <a:off x="6798081" y="4448049"/>
              <a:ext cx="2160059" cy="2056441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804429" y="3965302"/>
              <a:ext cx="2160059" cy="48274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学历及专业技能证书</a:t>
              </a: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4632325" y="3973513"/>
            <a:ext cx="2165350" cy="2538412"/>
            <a:chOff x="4631674" y="3973404"/>
            <a:chExt cx="2166407" cy="2539188"/>
          </a:xfrm>
        </p:grpSpPr>
        <p:sp>
          <p:nvSpPr>
            <p:cNvPr id="52" name="矩形 51"/>
            <p:cNvSpPr/>
            <p:nvPr/>
          </p:nvSpPr>
          <p:spPr>
            <a:xfrm>
              <a:off x="4631674" y="4456152"/>
              <a:ext cx="2160054" cy="2056440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638027" y="3973404"/>
              <a:ext cx="2160054" cy="48274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特殊证件</a:t>
              </a: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6797675" y="1417638"/>
            <a:ext cx="2166938" cy="2540000"/>
            <a:chOff x="6798081" y="1417759"/>
            <a:chExt cx="2166407" cy="2539188"/>
          </a:xfrm>
        </p:grpSpPr>
        <p:sp>
          <p:nvSpPr>
            <p:cNvPr id="50" name="矩形 49"/>
            <p:cNvSpPr/>
            <p:nvPr/>
          </p:nvSpPr>
          <p:spPr>
            <a:xfrm>
              <a:off x="6798081" y="1900205"/>
              <a:ext cx="2160059" cy="2056742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804429" y="1417759"/>
              <a:ext cx="2160059" cy="48244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流动人口婚育证明</a:t>
              </a:r>
            </a:p>
          </p:txBody>
        </p:sp>
      </p:grpSp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二、就业前个人基本素质的准备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178" name="组合 4"/>
          <p:cNvGrpSpPr>
            <a:grpSpLocks/>
          </p:cNvGrpSpPr>
          <p:nvPr/>
        </p:nvGrpSpPr>
        <p:grpSpPr bwMode="auto">
          <a:xfrm>
            <a:off x="0" y="3543300"/>
            <a:ext cx="1843088" cy="3086100"/>
            <a:chOff x="0" y="3543300"/>
            <a:chExt cx="1843088" cy="3086100"/>
          </a:xfrm>
        </p:grpSpPr>
        <p:sp>
          <p:nvSpPr>
            <p:cNvPr id="7210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1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9" name="组合 8"/>
          <p:cNvGrpSpPr>
            <a:grpSpLocks/>
          </p:cNvGrpSpPr>
          <p:nvPr/>
        </p:nvGrpSpPr>
        <p:grpSpPr bwMode="auto">
          <a:xfrm>
            <a:off x="0" y="5334000"/>
            <a:ext cx="3113088" cy="1295400"/>
            <a:chOff x="0" y="5334000"/>
            <a:chExt cx="3113088" cy="1295400"/>
          </a:xfrm>
        </p:grpSpPr>
        <p:sp>
          <p:nvSpPr>
            <p:cNvPr id="7208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9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0" name="组合 5"/>
          <p:cNvGrpSpPr>
            <a:grpSpLocks/>
          </p:cNvGrpSpPr>
          <p:nvPr/>
        </p:nvGrpSpPr>
        <p:grpSpPr bwMode="auto">
          <a:xfrm>
            <a:off x="0" y="4032250"/>
            <a:ext cx="2735263" cy="2825750"/>
            <a:chOff x="0" y="4032250"/>
            <a:chExt cx="2735263" cy="2825751"/>
          </a:xfrm>
        </p:grpSpPr>
        <p:sp>
          <p:nvSpPr>
            <p:cNvPr id="7206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7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1" name="组合 2"/>
          <p:cNvGrpSpPr>
            <a:grpSpLocks/>
          </p:cNvGrpSpPr>
          <p:nvPr/>
        </p:nvGrpSpPr>
        <p:grpSpPr bwMode="auto">
          <a:xfrm>
            <a:off x="73025" y="3732213"/>
            <a:ext cx="690563" cy="2324100"/>
            <a:chOff x="73024" y="3732213"/>
            <a:chExt cx="690564" cy="2323306"/>
          </a:xfrm>
        </p:grpSpPr>
        <p:sp>
          <p:nvSpPr>
            <p:cNvPr id="7204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5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182" name="组合 10"/>
          <p:cNvGrpSpPr>
            <a:grpSpLocks/>
          </p:cNvGrpSpPr>
          <p:nvPr/>
        </p:nvGrpSpPr>
        <p:grpSpPr bwMode="auto">
          <a:xfrm>
            <a:off x="0" y="6302375"/>
            <a:ext cx="3048000" cy="327025"/>
            <a:chOff x="0" y="6302375"/>
            <a:chExt cx="3048000" cy="327025"/>
          </a:xfrm>
        </p:grpSpPr>
        <p:sp>
          <p:nvSpPr>
            <p:cNvPr id="7202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3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83" name="Line 9"/>
          <p:cNvSpPr>
            <a:spLocks noChangeShapeType="1"/>
          </p:cNvSpPr>
          <p:nvPr/>
        </p:nvSpPr>
        <p:spPr bwMode="gray">
          <a:xfrm flipH="1">
            <a:off x="4763" y="1839913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五角星 38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185" name="Line 10"/>
          <p:cNvSpPr>
            <a:spLocks noChangeShapeType="1"/>
          </p:cNvSpPr>
          <p:nvPr/>
        </p:nvSpPr>
        <p:spPr bwMode="gray">
          <a:xfrm flipH="1">
            <a:off x="239713" y="3167063"/>
            <a:ext cx="2309812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187" name="Line 11"/>
          <p:cNvSpPr>
            <a:spLocks noChangeShapeType="1"/>
          </p:cNvSpPr>
          <p:nvPr/>
        </p:nvSpPr>
        <p:spPr bwMode="gray">
          <a:xfrm flipH="1">
            <a:off x="347663" y="4630738"/>
            <a:ext cx="2846387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 rot="20273768">
            <a:off x="2997200" y="4079875"/>
            <a:ext cx="892175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189" name="Line 12"/>
          <p:cNvSpPr>
            <a:spLocks noChangeShapeType="1"/>
          </p:cNvSpPr>
          <p:nvPr/>
        </p:nvSpPr>
        <p:spPr bwMode="gray">
          <a:xfrm flipH="1">
            <a:off x="207963" y="5702300"/>
            <a:ext cx="3867150" cy="7461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五角星 48"/>
          <p:cNvSpPr/>
          <p:nvPr/>
        </p:nvSpPr>
        <p:spPr>
          <a:xfrm rot="20273768">
            <a:off x="3470275" y="5445125"/>
            <a:ext cx="893763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7191" name="组合 11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28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00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8938 w 21600"/>
                <a:gd name="T3" fmla="*/ 8925 h 21600"/>
                <a:gd name="T4" fmla="*/ 0 w 21600"/>
                <a:gd name="T5" fmla="*/ 89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1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8532 w 21600"/>
                <a:gd name="T3" fmla="*/ 8606 h 21600"/>
                <a:gd name="T4" fmla="*/ 0 w 21600"/>
                <a:gd name="T5" fmla="*/ 860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111125" y="5794375"/>
            <a:ext cx="1644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物质准备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8" name="五角星 37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84438" y="1577975"/>
            <a:ext cx="197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证件和证书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95488"/>
            <a:ext cx="18526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195513"/>
            <a:ext cx="195262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795838"/>
            <a:ext cx="19415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695825"/>
            <a:ext cx="19748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二、就业前个人基本素质的准备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198" name="组合 4"/>
          <p:cNvGrpSpPr>
            <a:grpSpLocks/>
          </p:cNvGrpSpPr>
          <p:nvPr/>
        </p:nvGrpSpPr>
        <p:grpSpPr bwMode="auto">
          <a:xfrm>
            <a:off x="0" y="3543300"/>
            <a:ext cx="1843088" cy="3086100"/>
            <a:chOff x="0" y="3543300"/>
            <a:chExt cx="1843088" cy="3086100"/>
          </a:xfrm>
        </p:grpSpPr>
        <p:sp>
          <p:nvSpPr>
            <p:cNvPr id="8242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3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99" name="组合 8"/>
          <p:cNvGrpSpPr>
            <a:grpSpLocks/>
          </p:cNvGrpSpPr>
          <p:nvPr/>
        </p:nvGrpSpPr>
        <p:grpSpPr bwMode="auto">
          <a:xfrm>
            <a:off x="0" y="5334000"/>
            <a:ext cx="3113088" cy="1295400"/>
            <a:chOff x="0" y="5334000"/>
            <a:chExt cx="3113088" cy="1295400"/>
          </a:xfrm>
        </p:grpSpPr>
        <p:sp>
          <p:nvSpPr>
            <p:cNvPr id="8240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1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0" name="组合 5"/>
          <p:cNvGrpSpPr>
            <a:grpSpLocks/>
          </p:cNvGrpSpPr>
          <p:nvPr/>
        </p:nvGrpSpPr>
        <p:grpSpPr bwMode="auto">
          <a:xfrm>
            <a:off x="0" y="4032250"/>
            <a:ext cx="2735263" cy="2825750"/>
            <a:chOff x="0" y="4032250"/>
            <a:chExt cx="2735263" cy="2825751"/>
          </a:xfrm>
        </p:grpSpPr>
        <p:sp>
          <p:nvSpPr>
            <p:cNvPr id="8238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9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1" name="组合 2"/>
          <p:cNvGrpSpPr>
            <a:grpSpLocks/>
          </p:cNvGrpSpPr>
          <p:nvPr/>
        </p:nvGrpSpPr>
        <p:grpSpPr bwMode="auto">
          <a:xfrm>
            <a:off x="73025" y="3732213"/>
            <a:ext cx="690563" cy="2324100"/>
            <a:chOff x="73024" y="3732213"/>
            <a:chExt cx="690564" cy="2323306"/>
          </a:xfrm>
        </p:grpSpPr>
        <p:sp>
          <p:nvSpPr>
            <p:cNvPr id="8236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7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202" name="组合 10"/>
          <p:cNvGrpSpPr>
            <a:grpSpLocks/>
          </p:cNvGrpSpPr>
          <p:nvPr/>
        </p:nvGrpSpPr>
        <p:grpSpPr bwMode="auto">
          <a:xfrm>
            <a:off x="0" y="6302375"/>
            <a:ext cx="3048000" cy="327025"/>
            <a:chOff x="0" y="6302375"/>
            <a:chExt cx="3048000" cy="327025"/>
          </a:xfrm>
        </p:grpSpPr>
        <p:sp>
          <p:nvSpPr>
            <p:cNvPr id="8234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5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03" name="Line 9"/>
          <p:cNvSpPr>
            <a:spLocks noChangeShapeType="1"/>
          </p:cNvSpPr>
          <p:nvPr/>
        </p:nvSpPr>
        <p:spPr bwMode="gray">
          <a:xfrm flipH="1">
            <a:off x="4763" y="1839913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五角星 38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205" name="Line 10"/>
          <p:cNvSpPr>
            <a:spLocks noChangeShapeType="1"/>
          </p:cNvSpPr>
          <p:nvPr/>
        </p:nvSpPr>
        <p:spPr bwMode="gray">
          <a:xfrm flipH="1">
            <a:off x="239713" y="3167063"/>
            <a:ext cx="2309812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207" name="Line 11"/>
          <p:cNvSpPr>
            <a:spLocks noChangeShapeType="1"/>
          </p:cNvSpPr>
          <p:nvPr/>
        </p:nvSpPr>
        <p:spPr bwMode="gray">
          <a:xfrm flipH="1">
            <a:off x="347663" y="4630738"/>
            <a:ext cx="2846387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 rot="20273768">
            <a:off x="2997200" y="4079875"/>
            <a:ext cx="892175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209" name="Line 12"/>
          <p:cNvSpPr>
            <a:spLocks noChangeShapeType="1"/>
          </p:cNvSpPr>
          <p:nvPr/>
        </p:nvSpPr>
        <p:spPr bwMode="gray">
          <a:xfrm flipH="1">
            <a:off x="207963" y="5702300"/>
            <a:ext cx="3867150" cy="7461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五角星 48"/>
          <p:cNvSpPr/>
          <p:nvPr/>
        </p:nvSpPr>
        <p:spPr>
          <a:xfrm rot="20273768">
            <a:off x="3470275" y="5445125"/>
            <a:ext cx="893763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8211" name="组合 11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28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32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8938 w 21600"/>
                <a:gd name="T3" fmla="*/ 8925 h 21600"/>
                <a:gd name="T4" fmla="*/ 0 w 21600"/>
                <a:gd name="T5" fmla="*/ 89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3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8532 w 21600"/>
                <a:gd name="T3" fmla="*/ 8606 h 21600"/>
                <a:gd name="T4" fmla="*/ 0 w 21600"/>
                <a:gd name="T5" fmla="*/ 860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111125" y="5794375"/>
            <a:ext cx="1644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物质准备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8" name="五角星 37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2484438" y="1577975"/>
            <a:ext cx="197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证件和证书</a:t>
            </a:r>
          </a:p>
        </p:txBody>
      </p:sp>
      <p:grpSp>
        <p:nvGrpSpPr>
          <p:cNvPr id="56" name="组合 55"/>
          <p:cNvGrpSpPr>
            <a:grpSpLocks/>
          </p:cNvGrpSpPr>
          <p:nvPr/>
        </p:nvGrpSpPr>
        <p:grpSpPr bwMode="auto">
          <a:xfrm>
            <a:off x="4637088" y="1412875"/>
            <a:ext cx="2166937" cy="2538413"/>
            <a:chOff x="4637841" y="1412776"/>
            <a:chExt cx="2166407" cy="2539188"/>
          </a:xfrm>
        </p:grpSpPr>
        <p:sp>
          <p:nvSpPr>
            <p:cNvPr id="57" name="矩形 56"/>
            <p:cNvSpPr/>
            <p:nvPr/>
          </p:nvSpPr>
          <p:spPr>
            <a:xfrm>
              <a:off x="4637841" y="1895523"/>
              <a:ext cx="2160059" cy="2056441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644189" y="1412776"/>
              <a:ext cx="2160059" cy="48274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居民身份证</a:t>
              </a:r>
            </a:p>
          </p:txBody>
        </p:sp>
      </p:grp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6797675" y="3965575"/>
            <a:ext cx="2166938" cy="2538413"/>
            <a:chOff x="6798081" y="3965302"/>
            <a:chExt cx="2166407" cy="2539188"/>
          </a:xfrm>
        </p:grpSpPr>
        <p:sp>
          <p:nvSpPr>
            <p:cNvPr id="60" name="矩形 59"/>
            <p:cNvSpPr/>
            <p:nvPr/>
          </p:nvSpPr>
          <p:spPr>
            <a:xfrm>
              <a:off x="6798081" y="4448049"/>
              <a:ext cx="2160059" cy="2056441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804429" y="3965302"/>
              <a:ext cx="2160059" cy="48274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学历及专业技能证书</a:t>
              </a:r>
            </a:p>
          </p:txBody>
        </p:sp>
      </p:grpSp>
      <p:grpSp>
        <p:nvGrpSpPr>
          <p:cNvPr id="62" name="组合 61"/>
          <p:cNvGrpSpPr>
            <a:grpSpLocks/>
          </p:cNvGrpSpPr>
          <p:nvPr/>
        </p:nvGrpSpPr>
        <p:grpSpPr bwMode="auto">
          <a:xfrm>
            <a:off x="4632325" y="3973513"/>
            <a:ext cx="2165350" cy="2538412"/>
            <a:chOff x="4631674" y="3973404"/>
            <a:chExt cx="2166407" cy="2539188"/>
          </a:xfrm>
        </p:grpSpPr>
        <p:sp>
          <p:nvSpPr>
            <p:cNvPr id="63" name="矩形 62"/>
            <p:cNvSpPr/>
            <p:nvPr/>
          </p:nvSpPr>
          <p:spPr>
            <a:xfrm>
              <a:off x="4631674" y="4456152"/>
              <a:ext cx="2160054" cy="2056440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638027" y="3973404"/>
              <a:ext cx="2160054" cy="48274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特殊证件</a:t>
              </a:r>
            </a:p>
          </p:txBody>
        </p:sp>
      </p:grpSp>
      <p:grpSp>
        <p:nvGrpSpPr>
          <p:cNvPr id="65" name="组合 64"/>
          <p:cNvGrpSpPr>
            <a:grpSpLocks/>
          </p:cNvGrpSpPr>
          <p:nvPr/>
        </p:nvGrpSpPr>
        <p:grpSpPr bwMode="auto">
          <a:xfrm>
            <a:off x="6797675" y="1417638"/>
            <a:ext cx="2166938" cy="2540000"/>
            <a:chOff x="6798081" y="1417759"/>
            <a:chExt cx="2166407" cy="2539188"/>
          </a:xfrm>
        </p:grpSpPr>
        <p:sp>
          <p:nvSpPr>
            <p:cNvPr id="66" name="矩形 65"/>
            <p:cNvSpPr/>
            <p:nvPr/>
          </p:nvSpPr>
          <p:spPr>
            <a:xfrm>
              <a:off x="6798081" y="1900205"/>
              <a:ext cx="2160059" cy="2056742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804429" y="1417759"/>
              <a:ext cx="2160059" cy="48244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流动人口婚育证明</a:t>
              </a:r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95488"/>
            <a:ext cx="18526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195513"/>
            <a:ext cx="195262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795838"/>
            <a:ext cx="19415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695825"/>
            <a:ext cx="19748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二、就业前个人基本素质的准备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222" name="组合 4"/>
          <p:cNvGrpSpPr>
            <a:grpSpLocks/>
          </p:cNvGrpSpPr>
          <p:nvPr/>
        </p:nvGrpSpPr>
        <p:grpSpPr bwMode="auto">
          <a:xfrm>
            <a:off x="0" y="3543300"/>
            <a:ext cx="1843088" cy="3086100"/>
            <a:chOff x="0" y="3543300"/>
            <a:chExt cx="1843088" cy="3086100"/>
          </a:xfrm>
        </p:grpSpPr>
        <p:sp>
          <p:nvSpPr>
            <p:cNvPr id="9253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54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3" name="组合 8"/>
          <p:cNvGrpSpPr>
            <a:grpSpLocks/>
          </p:cNvGrpSpPr>
          <p:nvPr/>
        </p:nvGrpSpPr>
        <p:grpSpPr bwMode="auto">
          <a:xfrm>
            <a:off x="0" y="5334000"/>
            <a:ext cx="3113088" cy="1295400"/>
            <a:chOff x="0" y="5334000"/>
            <a:chExt cx="3113088" cy="1295400"/>
          </a:xfrm>
        </p:grpSpPr>
        <p:sp>
          <p:nvSpPr>
            <p:cNvPr id="9251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52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4" name="组合 5"/>
          <p:cNvGrpSpPr>
            <a:grpSpLocks/>
          </p:cNvGrpSpPr>
          <p:nvPr/>
        </p:nvGrpSpPr>
        <p:grpSpPr bwMode="auto">
          <a:xfrm>
            <a:off x="0" y="4032250"/>
            <a:ext cx="2735263" cy="2825750"/>
            <a:chOff x="0" y="4032250"/>
            <a:chExt cx="2735263" cy="2825751"/>
          </a:xfrm>
        </p:grpSpPr>
        <p:sp>
          <p:nvSpPr>
            <p:cNvPr id="9249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50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5" name="组合 2"/>
          <p:cNvGrpSpPr>
            <a:grpSpLocks/>
          </p:cNvGrpSpPr>
          <p:nvPr/>
        </p:nvGrpSpPr>
        <p:grpSpPr bwMode="auto">
          <a:xfrm>
            <a:off x="73025" y="3732213"/>
            <a:ext cx="690563" cy="2324100"/>
            <a:chOff x="73024" y="3732213"/>
            <a:chExt cx="690564" cy="2323306"/>
          </a:xfrm>
        </p:grpSpPr>
        <p:sp>
          <p:nvSpPr>
            <p:cNvPr id="9247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8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226" name="组合 10"/>
          <p:cNvGrpSpPr>
            <a:grpSpLocks/>
          </p:cNvGrpSpPr>
          <p:nvPr/>
        </p:nvGrpSpPr>
        <p:grpSpPr bwMode="auto">
          <a:xfrm>
            <a:off x="0" y="6302375"/>
            <a:ext cx="3048000" cy="327025"/>
            <a:chOff x="0" y="6302375"/>
            <a:chExt cx="3048000" cy="327025"/>
          </a:xfrm>
        </p:grpSpPr>
        <p:sp>
          <p:nvSpPr>
            <p:cNvPr id="9245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6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27" name="Line 9"/>
          <p:cNvSpPr>
            <a:spLocks noChangeShapeType="1"/>
          </p:cNvSpPr>
          <p:nvPr/>
        </p:nvSpPr>
        <p:spPr bwMode="gray">
          <a:xfrm flipH="1">
            <a:off x="4763" y="1839913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五角星 38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229" name="Line 10"/>
          <p:cNvSpPr>
            <a:spLocks noChangeShapeType="1"/>
          </p:cNvSpPr>
          <p:nvPr/>
        </p:nvSpPr>
        <p:spPr bwMode="gray">
          <a:xfrm flipH="1">
            <a:off x="239713" y="3167063"/>
            <a:ext cx="2309812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231" name="Line 11"/>
          <p:cNvSpPr>
            <a:spLocks noChangeShapeType="1"/>
          </p:cNvSpPr>
          <p:nvPr/>
        </p:nvSpPr>
        <p:spPr bwMode="gray">
          <a:xfrm flipH="1">
            <a:off x="347663" y="4630738"/>
            <a:ext cx="2846387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 rot="20273768">
            <a:off x="2997200" y="4079875"/>
            <a:ext cx="892175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233" name="Line 12"/>
          <p:cNvSpPr>
            <a:spLocks noChangeShapeType="1"/>
          </p:cNvSpPr>
          <p:nvPr/>
        </p:nvSpPr>
        <p:spPr bwMode="gray">
          <a:xfrm flipH="1">
            <a:off x="207963" y="5702300"/>
            <a:ext cx="3867150" cy="7461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五角星 48"/>
          <p:cNvSpPr/>
          <p:nvPr/>
        </p:nvSpPr>
        <p:spPr>
          <a:xfrm rot="20273768">
            <a:off x="3470275" y="5445125"/>
            <a:ext cx="893763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9235" name="组合 11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28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243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8938 w 21600"/>
                <a:gd name="T3" fmla="*/ 8925 h 21600"/>
                <a:gd name="T4" fmla="*/ 0 w 21600"/>
                <a:gd name="T5" fmla="*/ 89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4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8532 w 21600"/>
                <a:gd name="T3" fmla="*/ 8606 h 21600"/>
                <a:gd name="T4" fmla="*/ 0 w 21600"/>
                <a:gd name="T5" fmla="*/ 860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111125" y="5794375"/>
            <a:ext cx="1644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物质准备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8" name="五角星 37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38" name="TextBox 1"/>
          <p:cNvSpPr txBox="1">
            <a:spLocks noChangeArrowheads="1"/>
          </p:cNvSpPr>
          <p:nvPr/>
        </p:nvSpPr>
        <p:spPr bwMode="auto">
          <a:xfrm>
            <a:off x="2484438" y="1577975"/>
            <a:ext cx="197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证件和证书</a:t>
            </a:r>
          </a:p>
        </p:txBody>
      </p:sp>
      <p:sp>
        <p:nvSpPr>
          <p:cNvPr id="56" name="五角星 55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311525" y="2770188"/>
            <a:ext cx="90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现金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39913"/>
            <a:ext cx="4573588" cy="475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直接连接符 119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123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二、就业前个人基本素质的准备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246" name="组合 4"/>
          <p:cNvGrpSpPr>
            <a:grpSpLocks/>
          </p:cNvGrpSpPr>
          <p:nvPr/>
        </p:nvGrpSpPr>
        <p:grpSpPr bwMode="auto">
          <a:xfrm>
            <a:off x="0" y="3543300"/>
            <a:ext cx="1843088" cy="3086100"/>
            <a:chOff x="0" y="3543300"/>
            <a:chExt cx="1843088" cy="3086100"/>
          </a:xfrm>
        </p:grpSpPr>
        <p:sp>
          <p:nvSpPr>
            <p:cNvPr id="10279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80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47" name="组合 8"/>
          <p:cNvGrpSpPr>
            <a:grpSpLocks/>
          </p:cNvGrpSpPr>
          <p:nvPr/>
        </p:nvGrpSpPr>
        <p:grpSpPr bwMode="auto">
          <a:xfrm>
            <a:off x="0" y="5334000"/>
            <a:ext cx="3113088" cy="1295400"/>
            <a:chOff x="0" y="5334000"/>
            <a:chExt cx="3113088" cy="1295400"/>
          </a:xfrm>
        </p:grpSpPr>
        <p:sp>
          <p:nvSpPr>
            <p:cNvPr id="10277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78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48" name="组合 5"/>
          <p:cNvGrpSpPr>
            <a:grpSpLocks/>
          </p:cNvGrpSpPr>
          <p:nvPr/>
        </p:nvGrpSpPr>
        <p:grpSpPr bwMode="auto">
          <a:xfrm>
            <a:off x="0" y="4032250"/>
            <a:ext cx="2735263" cy="2825750"/>
            <a:chOff x="0" y="4032250"/>
            <a:chExt cx="2735263" cy="2825751"/>
          </a:xfrm>
        </p:grpSpPr>
        <p:sp>
          <p:nvSpPr>
            <p:cNvPr id="10275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76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49" name="组合 2"/>
          <p:cNvGrpSpPr>
            <a:grpSpLocks/>
          </p:cNvGrpSpPr>
          <p:nvPr/>
        </p:nvGrpSpPr>
        <p:grpSpPr bwMode="auto">
          <a:xfrm>
            <a:off x="73025" y="3732213"/>
            <a:ext cx="690563" cy="2324100"/>
            <a:chOff x="73024" y="3732213"/>
            <a:chExt cx="690564" cy="2323306"/>
          </a:xfrm>
        </p:grpSpPr>
        <p:sp>
          <p:nvSpPr>
            <p:cNvPr id="10273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4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250" name="组合 10"/>
          <p:cNvGrpSpPr>
            <a:grpSpLocks/>
          </p:cNvGrpSpPr>
          <p:nvPr/>
        </p:nvGrpSpPr>
        <p:grpSpPr bwMode="auto">
          <a:xfrm>
            <a:off x="0" y="6302375"/>
            <a:ext cx="3048000" cy="327025"/>
            <a:chOff x="0" y="6302375"/>
            <a:chExt cx="3048000" cy="327025"/>
          </a:xfrm>
        </p:grpSpPr>
        <p:sp>
          <p:nvSpPr>
            <p:cNvPr id="10271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2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14300 w 21600"/>
                <a:gd name="T1" fmla="*/ 0 h 21600"/>
                <a:gd name="T2" fmla="*/ 33475 w 21600"/>
                <a:gd name="T3" fmla="*/ 33475 h 21600"/>
                <a:gd name="T4" fmla="*/ 0 w 21600"/>
                <a:gd name="T5" fmla="*/ 114300 h 21600"/>
                <a:gd name="T6" fmla="*/ 33475 w 21600"/>
                <a:gd name="T7" fmla="*/ 195125 h 21600"/>
                <a:gd name="T8" fmla="*/ 114300 w 21600"/>
                <a:gd name="T9" fmla="*/ 228600 h 21600"/>
                <a:gd name="T10" fmla="*/ 195125 w 21600"/>
                <a:gd name="T11" fmla="*/ 195125 h 21600"/>
                <a:gd name="T12" fmla="*/ 228600 w 21600"/>
                <a:gd name="T13" fmla="*/ 114300 h 21600"/>
                <a:gd name="T14" fmla="*/ 195125 w 21600"/>
                <a:gd name="T15" fmla="*/ 3347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51" name="Line 9"/>
          <p:cNvSpPr>
            <a:spLocks noChangeShapeType="1"/>
          </p:cNvSpPr>
          <p:nvPr/>
        </p:nvSpPr>
        <p:spPr bwMode="gray">
          <a:xfrm flipH="1">
            <a:off x="4763" y="1839913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五角星 38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53" name="Line 10"/>
          <p:cNvSpPr>
            <a:spLocks noChangeShapeType="1"/>
          </p:cNvSpPr>
          <p:nvPr/>
        </p:nvSpPr>
        <p:spPr bwMode="gray">
          <a:xfrm flipH="1">
            <a:off x="239713" y="3167063"/>
            <a:ext cx="2309812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55" name="Line 11"/>
          <p:cNvSpPr>
            <a:spLocks noChangeShapeType="1"/>
          </p:cNvSpPr>
          <p:nvPr/>
        </p:nvSpPr>
        <p:spPr bwMode="gray">
          <a:xfrm flipH="1">
            <a:off x="347663" y="4630738"/>
            <a:ext cx="2846387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 rot="20273768">
            <a:off x="2997200" y="4079875"/>
            <a:ext cx="892175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57" name="Line 12"/>
          <p:cNvSpPr>
            <a:spLocks noChangeShapeType="1"/>
          </p:cNvSpPr>
          <p:nvPr/>
        </p:nvSpPr>
        <p:spPr bwMode="gray">
          <a:xfrm flipH="1">
            <a:off x="207963" y="5702300"/>
            <a:ext cx="3867150" cy="7461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五角星 48"/>
          <p:cNvSpPr/>
          <p:nvPr/>
        </p:nvSpPr>
        <p:spPr>
          <a:xfrm rot="20273768">
            <a:off x="3470275" y="5445125"/>
            <a:ext cx="893763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rotWithShape="1">
            <a:gsLst>
              <a:gs pos="0">
                <a:srgbClr val="EEEEEE"/>
              </a:gs>
              <a:gs pos="100000">
                <a:srgbClr val="B8B8B8"/>
              </a:gs>
            </a:gsLst>
            <a:lin ang="5400000" scaled="1"/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0259" name="组合 11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28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69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8938 w 21600"/>
                <a:gd name="T3" fmla="*/ 8925 h 21600"/>
                <a:gd name="T4" fmla="*/ 0 w 21600"/>
                <a:gd name="T5" fmla="*/ 89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70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8532 w 21600"/>
                <a:gd name="T3" fmla="*/ 8606 h 21600"/>
                <a:gd name="T4" fmla="*/ 0 w 21600"/>
                <a:gd name="T5" fmla="*/ 860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111125" y="5794375"/>
            <a:ext cx="1644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物质准备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8" name="五角星 37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62" name="TextBox 1"/>
          <p:cNvSpPr txBox="1">
            <a:spLocks noChangeArrowheads="1"/>
          </p:cNvSpPr>
          <p:nvPr/>
        </p:nvSpPr>
        <p:spPr bwMode="auto">
          <a:xfrm>
            <a:off x="2484438" y="1577975"/>
            <a:ext cx="197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证件和证书</a:t>
            </a:r>
          </a:p>
        </p:txBody>
      </p:sp>
      <p:sp>
        <p:nvSpPr>
          <p:cNvPr id="56" name="五角星 55"/>
          <p:cNvSpPr/>
          <p:nvPr/>
        </p:nvSpPr>
        <p:spPr>
          <a:xfrm rot="20273768">
            <a:off x="2268538" y="2646363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64" name="TextBox 56"/>
          <p:cNvSpPr txBox="1">
            <a:spLocks noChangeArrowheads="1"/>
          </p:cNvSpPr>
          <p:nvPr/>
        </p:nvSpPr>
        <p:spPr bwMode="auto">
          <a:xfrm>
            <a:off x="3311525" y="2770188"/>
            <a:ext cx="90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现金</a:t>
            </a:r>
          </a:p>
        </p:txBody>
      </p:sp>
      <p:sp>
        <p:nvSpPr>
          <p:cNvPr id="41" name="五角星 40"/>
          <p:cNvSpPr/>
          <p:nvPr/>
        </p:nvSpPr>
        <p:spPr>
          <a:xfrm rot="20273768">
            <a:off x="2997200" y="4079875"/>
            <a:ext cx="892175" cy="769938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022725" y="4203700"/>
            <a:ext cx="1627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生活用品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313" y="3032125"/>
            <a:ext cx="3427412" cy="227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Office 主题​​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400</Words>
  <Application>Microsoft Office PowerPoint</Application>
  <PresentationFormat>全屏显示(4:3)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生涯规划与就业常识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104</cp:revision>
  <dcterms:created xsi:type="dcterms:W3CDTF">2012-01-31T05:34:08Z</dcterms:created>
  <dcterms:modified xsi:type="dcterms:W3CDTF">2012-04-24T07:08:39Z</dcterms:modified>
</cp:coreProperties>
</file>