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2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DE4BB"/>
    <a:srgbClr val="F8AD37"/>
    <a:srgbClr val="FFF6B3"/>
    <a:srgbClr val="F4BC30"/>
    <a:srgbClr val="C7D9FD"/>
    <a:srgbClr val="4986FA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选择职业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、什么是好的决策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Puzzle3"/>
          <p:cNvSpPr>
            <a:spLocks noEditPoints="1" noChangeArrowheads="1"/>
          </p:cNvSpPr>
          <p:nvPr/>
        </p:nvSpPr>
        <p:spPr bwMode="gray">
          <a:xfrm>
            <a:off x="4595415" y="1301302"/>
            <a:ext cx="1965948" cy="2632011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" name="Puzzle2"/>
          <p:cNvSpPr>
            <a:spLocks noEditPoints="1" noChangeArrowheads="1"/>
          </p:cNvSpPr>
          <p:nvPr/>
        </p:nvSpPr>
        <p:spPr bwMode="gray">
          <a:xfrm>
            <a:off x="4023631" y="3218810"/>
            <a:ext cx="3137752" cy="2416443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549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Puzzle4"/>
          <p:cNvSpPr>
            <a:spLocks noEditPoints="1" noChangeArrowheads="1"/>
          </p:cNvSpPr>
          <p:nvPr/>
        </p:nvSpPr>
        <p:spPr bwMode="gray">
          <a:xfrm>
            <a:off x="2811238" y="3189257"/>
            <a:ext cx="1900652" cy="3064884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Puzzle1"/>
          <p:cNvSpPr>
            <a:spLocks noEditPoints="1" noChangeArrowheads="1"/>
          </p:cNvSpPr>
          <p:nvPr/>
        </p:nvSpPr>
        <p:spPr bwMode="gray">
          <a:xfrm>
            <a:off x="2160040" y="2097511"/>
            <a:ext cx="3176576" cy="1827109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95730" y="3861048"/>
            <a:ext cx="2123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决定标准的明确、一致性</a:t>
            </a:r>
            <a:endParaRPr lang="en-US" altLang="zh-CN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513" y="3362740"/>
            <a:ext cx="24257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及早的准备状态</a:t>
            </a:r>
            <a:endParaRPr lang="en-US" altLang="zh-CN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32848" y="1449511"/>
            <a:ext cx="2759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充分的信息依据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329909" y="5949642"/>
            <a:ext cx="223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r" eaLnBrk="0" hangingPunct="0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/>
              <a:t>自主决策意识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、合理决策的方法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Freeform 114"/>
          <p:cNvSpPr>
            <a:spLocks/>
          </p:cNvSpPr>
          <p:nvPr/>
        </p:nvSpPr>
        <p:spPr bwMode="auto">
          <a:xfrm>
            <a:off x="6974075" y="2185637"/>
            <a:ext cx="1952625" cy="1230313"/>
          </a:xfrm>
          <a:custGeom>
            <a:avLst/>
            <a:gdLst>
              <a:gd name="T0" fmla="*/ 0 w 1230"/>
              <a:gd name="T1" fmla="*/ 871538 h 775"/>
              <a:gd name="T2" fmla="*/ 1009650 w 1230"/>
              <a:gd name="T3" fmla="*/ 1230313 h 775"/>
              <a:gd name="T4" fmla="*/ 1647825 w 1230"/>
              <a:gd name="T5" fmla="*/ 514350 h 775"/>
              <a:gd name="T6" fmla="*/ 1952625 w 1230"/>
              <a:gd name="T7" fmla="*/ 571500 h 775"/>
              <a:gd name="T8" fmla="*/ 1704975 w 1230"/>
              <a:gd name="T9" fmla="*/ 0 h 775"/>
              <a:gd name="T10" fmla="*/ 733425 w 1230"/>
              <a:gd name="T11" fmla="*/ 247650 h 775"/>
              <a:gd name="T12" fmla="*/ 981075 w 1230"/>
              <a:gd name="T13" fmla="*/ 342900 h 775"/>
              <a:gd name="T14" fmla="*/ 0 w 1230"/>
              <a:gd name="T15" fmla="*/ 871538 h 7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0"/>
              <a:gd name="T25" fmla="*/ 0 h 775"/>
              <a:gd name="T26" fmla="*/ 1230 w 1230"/>
              <a:gd name="T27" fmla="*/ 775 h 7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0" h="775">
                <a:moveTo>
                  <a:pt x="0" y="549"/>
                </a:moveTo>
                <a:lnTo>
                  <a:pt x="636" y="775"/>
                </a:lnTo>
                <a:lnTo>
                  <a:pt x="1038" y="324"/>
                </a:lnTo>
                <a:lnTo>
                  <a:pt x="1230" y="360"/>
                </a:lnTo>
                <a:lnTo>
                  <a:pt x="1074" y="0"/>
                </a:lnTo>
                <a:lnTo>
                  <a:pt x="462" y="156"/>
                </a:lnTo>
                <a:lnTo>
                  <a:pt x="618" y="216"/>
                </a:lnTo>
                <a:lnTo>
                  <a:pt x="0" y="549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5"/>
          <p:cNvSpPr>
            <a:spLocks/>
          </p:cNvSpPr>
          <p:nvPr/>
        </p:nvSpPr>
        <p:spPr bwMode="auto">
          <a:xfrm>
            <a:off x="5678675" y="3057175"/>
            <a:ext cx="2305050" cy="503237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16"/>
          <p:cNvSpPr>
            <a:spLocks/>
          </p:cNvSpPr>
          <p:nvPr/>
        </p:nvSpPr>
        <p:spPr bwMode="auto">
          <a:xfrm>
            <a:off x="4310250" y="3200050"/>
            <a:ext cx="2376488" cy="1152525"/>
          </a:xfrm>
          <a:custGeom>
            <a:avLst/>
            <a:gdLst>
              <a:gd name="T0" fmla="*/ 0 w 1497"/>
              <a:gd name="T1" fmla="*/ 720725 h 726"/>
              <a:gd name="T2" fmla="*/ 1081088 w 1497"/>
              <a:gd name="T3" fmla="*/ 1152525 h 726"/>
              <a:gd name="T4" fmla="*/ 2376488 w 1497"/>
              <a:gd name="T5" fmla="*/ 360362 h 726"/>
              <a:gd name="T6" fmla="*/ 1368425 w 1497"/>
              <a:gd name="T7" fmla="*/ 0 h 726"/>
              <a:gd name="T8" fmla="*/ 0 w 1497"/>
              <a:gd name="T9" fmla="*/ 720725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7"/>
              <a:gd name="T16" fmla="*/ 0 h 726"/>
              <a:gd name="T17" fmla="*/ 1497 w 1497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17"/>
          <p:cNvSpPr>
            <a:spLocks/>
          </p:cNvSpPr>
          <p:nvPr/>
        </p:nvSpPr>
        <p:spPr bwMode="auto">
          <a:xfrm>
            <a:off x="2716400" y="3920775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8"/>
          <p:cNvSpPr>
            <a:spLocks/>
          </p:cNvSpPr>
          <p:nvPr/>
        </p:nvSpPr>
        <p:spPr bwMode="auto">
          <a:xfrm>
            <a:off x="1357500" y="4281137"/>
            <a:ext cx="2706688" cy="1631950"/>
          </a:xfrm>
          <a:custGeom>
            <a:avLst/>
            <a:gdLst>
              <a:gd name="T0" fmla="*/ 0 w 1705"/>
              <a:gd name="T1" fmla="*/ 984250 h 1028"/>
              <a:gd name="T2" fmla="*/ 1150938 w 1705"/>
              <a:gd name="T3" fmla="*/ 1631950 h 1028"/>
              <a:gd name="T4" fmla="*/ 2706688 w 1705"/>
              <a:gd name="T5" fmla="*/ 509587 h 1028"/>
              <a:gd name="T6" fmla="*/ 1352550 w 1705"/>
              <a:gd name="T7" fmla="*/ 0 h 1028"/>
              <a:gd name="T8" fmla="*/ 0 w 1705"/>
              <a:gd name="T9" fmla="*/ 984250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05"/>
              <a:gd name="T16" fmla="*/ 0 h 1028"/>
              <a:gd name="T17" fmla="*/ 1705 w 1705"/>
              <a:gd name="T18" fmla="*/ 1028 h 1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solidFill>
            <a:srgbClr val="EAEAEA">
              <a:alpha val="1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20"/>
          <p:cNvSpPr>
            <a:spLocks/>
          </p:cNvSpPr>
          <p:nvPr/>
        </p:nvSpPr>
        <p:spPr bwMode="auto">
          <a:xfrm>
            <a:off x="6983600" y="1887187"/>
            <a:ext cx="1952625" cy="1230313"/>
          </a:xfrm>
          <a:custGeom>
            <a:avLst/>
            <a:gdLst/>
            <a:ahLst/>
            <a:cxnLst>
              <a:cxn ang="0">
                <a:pos x="0" y="549"/>
              </a:cxn>
              <a:cxn ang="0">
                <a:pos x="636" y="775"/>
              </a:cxn>
              <a:cxn ang="0">
                <a:pos x="1038" y="324"/>
              </a:cxn>
              <a:cxn ang="0">
                <a:pos x="1230" y="360"/>
              </a:cxn>
              <a:cxn ang="0">
                <a:pos x="1074" y="0"/>
              </a:cxn>
              <a:cxn ang="0">
                <a:pos x="462" y="156"/>
              </a:cxn>
              <a:cxn ang="0">
                <a:pos x="618" y="216"/>
              </a:cxn>
              <a:cxn ang="0">
                <a:pos x="0" y="549"/>
              </a:cxn>
            </a:cxnLst>
            <a:rect l="0" t="0" r="r" b="b"/>
            <a:pathLst>
              <a:path w="1230" h="775">
                <a:moveTo>
                  <a:pt x="0" y="549"/>
                </a:moveTo>
                <a:lnTo>
                  <a:pt x="636" y="775"/>
                </a:lnTo>
                <a:lnTo>
                  <a:pt x="1038" y="324"/>
                </a:lnTo>
                <a:lnTo>
                  <a:pt x="1230" y="360"/>
                </a:lnTo>
                <a:lnTo>
                  <a:pt x="1074" y="0"/>
                </a:lnTo>
                <a:lnTo>
                  <a:pt x="462" y="156"/>
                </a:lnTo>
                <a:lnTo>
                  <a:pt x="618" y="216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Freeform 121"/>
          <p:cNvSpPr>
            <a:spLocks/>
          </p:cNvSpPr>
          <p:nvPr/>
        </p:nvSpPr>
        <p:spPr bwMode="auto">
          <a:xfrm>
            <a:off x="5688200" y="2758725"/>
            <a:ext cx="2305050" cy="503237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6" name="Freeform 122"/>
          <p:cNvSpPr>
            <a:spLocks/>
          </p:cNvSpPr>
          <p:nvPr/>
        </p:nvSpPr>
        <p:spPr bwMode="auto">
          <a:xfrm>
            <a:off x="4319775" y="2901600"/>
            <a:ext cx="2376488" cy="11525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681" y="726"/>
              </a:cxn>
              <a:cxn ang="0">
                <a:pos x="1497" y="227"/>
              </a:cxn>
              <a:cxn ang="0">
                <a:pos x="862" y="0"/>
              </a:cxn>
              <a:cxn ang="0">
                <a:pos x="0" y="454"/>
              </a:cxn>
            </a:cxnLst>
            <a:rect l="0" t="0" r="r" b="b"/>
            <a:pathLst>
              <a:path w="1497" h="726">
                <a:moveTo>
                  <a:pt x="0" y="454"/>
                </a:moveTo>
                <a:lnTo>
                  <a:pt x="681" y="726"/>
                </a:lnTo>
                <a:lnTo>
                  <a:pt x="1497" y="227"/>
                </a:lnTo>
                <a:lnTo>
                  <a:pt x="862" y="0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Freeform 123"/>
          <p:cNvSpPr>
            <a:spLocks/>
          </p:cNvSpPr>
          <p:nvPr/>
        </p:nvSpPr>
        <p:spPr bwMode="auto">
          <a:xfrm>
            <a:off x="2725925" y="3622325"/>
            <a:ext cx="2663825" cy="884237"/>
          </a:xfrm>
          <a:custGeom>
            <a:avLst/>
            <a:gdLst>
              <a:gd name="T0" fmla="*/ 0 w 1678"/>
              <a:gd name="T1" fmla="*/ 358775 h 557"/>
              <a:gd name="T2" fmla="*/ 1333500 w 1678"/>
              <a:gd name="T3" fmla="*/ 884237 h 557"/>
              <a:gd name="T4" fmla="*/ 2663825 w 1678"/>
              <a:gd name="T5" fmla="*/ 431800 h 557"/>
              <a:gd name="T6" fmla="*/ 1584325 w 1678"/>
              <a:gd name="T7" fmla="*/ 0 h 557"/>
              <a:gd name="T8" fmla="*/ 0 w 1678"/>
              <a:gd name="T9" fmla="*/ 358775 h 5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557"/>
              <a:gd name="T17" fmla="*/ 1678 w 1678"/>
              <a:gd name="T18" fmla="*/ 557 h 5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557">
                <a:moveTo>
                  <a:pt x="0" y="226"/>
                </a:moveTo>
                <a:lnTo>
                  <a:pt x="840" y="557"/>
                </a:lnTo>
                <a:lnTo>
                  <a:pt x="1678" y="272"/>
                </a:lnTo>
                <a:lnTo>
                  <a:pt x="998" y="0"/>
                </a:lnTo>
                <a:lnTo>
                  <a:pt x="0" y="22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8" name="Freeform 124"/>
          <p:cNvSpPr>
            <a:spLocks/>
          </p:cNvSpPr>
          <p:nvPr/>
        </p:nvSpPr>
        <p:spPr bwMode="auto">
          <a:xfrm>
            <a:off x="1367025" y="3982687"/>
            <a:ext cx="2706688" cy="1631950"/>
          </a:xfrm>
          <a:custGeom>
            <a:avLst/>
            <a:gdLst/>
            <a:ahLst/>
            <a:cxnLst>
              <a:cxn ang="0">
                <a:pos x="0" y="620"/>
              </a:cxn>
              <a:cxn ang="0">
                <a:pos x="725" y="1028"/>
              </a:cxn>
              <a:cxn ang="0">
                <a:pos x="1705" y="321"/>
              </a:cxn>
              <a:cxn ang="0">
                <a:pos x="852" y="0"/>
              </a:cxn>
              <a:cxn ang="0">
                <a:pos x="0" y="620"/>
              </a:cxn>
            </a:cxnLst>
            <a:rect l="0" t="0" r="r" b="b"/>
            <a:pathLst>
              <a:path w="1705" h="1028">
                <a:moveTo>
                  <a:pt x="0" y="620"/>
                </a:moveTo>
                <a:lnTo>
                  <a:pt x="725" y="1028"/>
                </a:lnTo>
                <a:lnTo>
                  <a:pt x="1705" y="321"/>
                </a:lnTo>
                <a:lnTo>
                  <a:pt x="852" y="0"/>
                </a:lnTo>
                <a:lnTo>
                  <a:pt x="0" y="62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7991663" y="1390300"/>
            <a:ext cx="858837" cy="950912"/>
            <a:chOff x="7991663" y="1390300"/>
            <a:chExt cx="858837" cy="950912"/>
          </a:xfrm>
        </p:grpSpPr>
        <p:grpSp>
          <p:nvGrpSpPr>
            <p:cNvPr id="26" name="Group 132"/>
            <p:cNvGrpSpPr>
              <a:grpSpLocks/>
            </p:cNvGrpSpPr>
            <p:nvPr/>
          </p:nvGrpSpPr>
          <p:grpSpPr bwMode="auto">
            <a:xfrm>
              <a:off x="7991663" y="1390300"/>
              <a:ext cx="858837" cy="950912"/>
              <a:chOff x="2562" y="1979"/>
              <a:chExt cx="1074" cy="1188"/>
            </a:xfrm>
          </p:grpSpPr>
          <p:sp>
            <p:nvSpPr>
              <p:cNvPr id="27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65" name="Text Box 178"/>
            <p:cNvSpPr txBox="1">
              <a:spLocks noChangeArrowheads="1"/>
            </p:cNvSpPr>
            <p:nvPr/>
          </p:nvSpPr>
          <p:spPr bwMode="auto">
            <a:xfrm>
              <a:off x="8244408" y="1456764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7" name="Freeform 121"/>
          <p:cNvSpPr>
            <a:spLocks/>
          </p:cNvSpPr>
          <p:nvPr/>
        </p:nvSpPr>
        <p:spPr bwMode="auto">
          <a:xfrm>
            <a:off x="-243180" y="4990321"/>
            <a:ext cx="2788277" cy="922766"/>
          </a:xfrm>
          <a:custGeom>
            <a:avLst/>
            <a:gdLst>
              <a:gd name="T0" fmla="*/ 0 w 1452"/>
              <a:gd name="T1" fmla="*/ 142875 h 317"/>
              <a:gd name="T2" fmla="*/ 1008063 w 1452"/>
              <a:gd name="T3" fmla="*/ 503237 h 317"/>
              <a:gd name="T4" fmla="*/ 2305050 w 1452"/>
              <a:gd name="T5" fmla="*/ 358775 h 317"/>
              <a:gd name="T6" fmla="*/ 1295400 w 1452"/>
              <a:gd name="T7" fmla="*/ 0 h 317"/>
              <a:gd name="T8" fmla="*/ 0 w 1452"/>
              <a:gd name="T9" fmla="*/ 142875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317"/>
              <a:gd name="T17" fmla="*/ 1452 w 1452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317">
                <a:moveTo>
                  <a:pt x="0" y="90"/>
                </a:moveTo>
                <a:lnTo>
                  <a:pt x="635" y="317"/>
                </a:lnTo>
                <a:lnTo>
                  <a:pt x="1452" y="226"/>
                </a:lnTo>
                <a:lnTo>
                  <a:pt x="816" y="0"/>
                </a:lnTo>
                <a:lnTo>
                  <a:pt x="0" y="9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6419701" y="2247155"/>
            <a:ext cx="858837" cy="950912"/>
            <a:chOff x="6419701" y="2247155"/>
            <a:chExt cx="858837" cy="950912"/>
          </a:xfrm>
        </p:grpSpPr>
        <p:grpSp>
          <p:nvGrpSpPr>
            <p:cNvPr id="68" name="Group 132"/>
            <p:cNvGrpSpPr>
              <a:grpSpLocks/>
            </p:cNvGrpSpPr>
            <p:nvPr/>
          </p:nvGrpSpPr>
          <p:grpSpPr bwMode="auto">
            <a:xfrm>
              <a:off x="6419701" y="2247155"/>
              <a:ext cx="858837" cy="950912"/>
              <a:chOff x="2562" y="1979"/>
              <a:chExt cx="1074" cy="1188"/>
            </a:xfrm>
          </p:grpSpPr>
          <p:sp>
            <p:nvSpPr>
              <p:cNvPr id="69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1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3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4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75" name="Text Box 178"/>
            <p:cNvSpPr txBox="1">
              <a:spLocks noChangeArrowheads="1"/>
            </p:cNvSpPr>
            <p:nvPr/>
          </p:nvSpPr>
          <p:spPr bwMode="auto">
            <a:xfrm>
              <a:off x="6672446" y="2313619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078600" y="2759302"/>
            <a:ext cx="858837" cy="950912"/>
            <a:chOff x="5078600" y="2759302"/>
            <a:chExt cx="858837" cy="950912"/>
          </a:xfrm>
        </p:grpSpPr>
        <p:grpSp>
          <p:nvGrpSpPr>
            <p:cNvPr id="76" name="Group 132"/>
            <p:cNvGrpSpPr>
              <a:grpSpLocks/>
            </p:cNvGrpSpPr>
            <p:nvPr/>
          </p:nvGrpSpPr>
          <p:grpSpPr bwMode="auto">
            <a:xfrm>
              <a:off x="5078600" y="2759302"/>
              <a:ext cx="858837" cy="950912"/>
              <a:chOff x="2562" y="1979"/>
              <a:chExt cx="1074" cy="1188"/>
            </a:xfrm>
          </p:grpSpPr>
          <p:sp>
            <p:nvSpPr>
              <p:cNvPr id="77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9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0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1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83" name="Text Box 178"/>
            <p:cNvSpPr txBox="1">
              <a:spLocks noChangeArrowheads="1"/>
            </p:cNvSpPr>
            <p:nvPr/>
          </p:nvSpPr>
          <p:spPr bwMode="auto">
            <a:xfrm>
              <a:off x="5331345" y="2825766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44294" y="3397977"/>
            <a:ext cx="858837" cy="950912"/>
            <a:chOff x="3644294" y="3397977"/>
            <a:chExt cx="858837" cy="950912"/>
          </a:xfrm>
        </p:grpSpPr>
        <p:grpSp>
          <p:nvGrpSpPr>
            <p:cNvPr id="84" name="Group 132"/>
            <p:cNvGrpSpPr>
              <a:grpSpLocks/>
            </p:cNvGrpSpPr>
            <p:nvPr/>
          </p:nvGrpSpPr>
          <p:grpSpPr bwMode="auto">
            <a:xfrm>
              <a:off x="3644294" y="3397977"/>
              <a:ext cx="858837" cy="950912"/>
              <a:chOff x="2562" y="1979"/>
              <a:chExt cx="1074" cy="1188"/>
            </a:xfrm>
          </p:grpSpPr>
          <p:sp>
            <p:nvSpPr>
              <p:cNvPr id="85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7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8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9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0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91" name="Text Box 178"/>
            <p:cNvSpPr txBox="1">
              <a:spLocks noChangeArrowheads="1"/>
            </p:cNvSpPr>
            <p:nvPr/>
          </p:nvSpPr>
          <p:spPr bwMode="auto">
            <a:xfrm>
              <a:off x="3897039" y="3464441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2281425" y="4141549"/>
            <a:ext cx="858837" cy="950912"/>
            <a:chOff x="2281425" y="4141549"/>
            <a:chExt cx="858837" cy="950912"/>
          </a:xfrm>
        </p:grpSpPr>
        <p:grpSp>
          <p:nvGrpSpPr>
            <p:cNvPr id="92" name="Group 132"/>
            <p:cNvGrpSpPr>
              <a:grpSpLocks/>
            </p:cNvGrpSpPr>
            <p:nvPr/>
          </p:nvGrpSpPr>
          <p:grpSpPr bwMode="auto">
            <a:xfrm>
              <a:off x="2281425" y="4141549"/>
              <a:ext cx="858837" cy="950912"/>
              <a:chOff x="2562" y="1979"/>
              <a:chExt cx="1074" cy="1188"/>
            </a:xfrm>
          </p:grpSpPr>
          <p:sp>
            <p:nvSpPr>
              <p:cNvPr id="93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6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7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8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99" name="Text Box 178"/>
            <p:cNvSpPr txBox="1">
              <a:spLocks noChangeArrowheads="1"/>
            </p:cNvSpPr>
            <p:nvPr/>
          </p:nvSpPr>
          <p:spPr bwMode="auto">
            <a:xfrm>
              <a:off x="2534170" y="4208013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1539" y="4798662"/>
            <a:ext cx="858837" cy="950912"/>
            <a:chOff x="721539" y="4798662"/>
            <a:chExt cx="858837" cy="950912"/>
          </a:xfrm>
        </p:grpSpPr>
        <p:grpSp>
          <p:nvGrpSpPr>
            <p:cNvPr id="100" name="Group 132"/>
            <p:cNvGrpSpPr>
              <a:grpSpLocks/>
            </p:cNvGrpSpPr>
            <p:nvPr/>
          </p:nvGrpSpPr>
          <p:grpSpPr bwMode="auto">
            <a:xfrm>
              <a:off x="721539" y="4798662"/>
              <a:ext cx="858837" cy="950912"/>
              <a:chOff x="2562" y="1979"/>
              <a:chExt cx="1074" cy="1188"/>
            </a:xfrm>
          </p:grpSpPr>
          <p:sp>
            <p:nvSpPr>
              <p:cNvPr id="101" name="Oval 133"/>
              <p:cNvSpPr>
                <a:spLocks noChangeArrowheads="1"/>
              </p:cNvSpPr>
              <p:nvPr/>
            </p:nvSpPr>
            <p:spPr bwMode="gray">
              <a:xfrm rot="-723406">
                <a:off x="2605" y="2747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Oval 134"/>
              <p:cNvSpPr>
                <a:spLocks noChangeArrowheads="1"/>
              </p:cNvSpPr>
              <p:nvPr/>
            </p:nvSpPr>
            <p:spPr bwMode="gray">
              <a:xfrm>
                <a:off x="2562" y="1979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3" name="Oval 135"/>
              <p:cNvSpPr>
                <a:spLocks noChangeArrowheads="1"/>
              </p:cNvSpPr>
              <p:nvPr/>
            </p:nvSpPr>
            <p:spPr bwMode="gray">
              <a:xfrm>
                <a:off x="2575" y="1985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4" name="Oval 136"/>
              <p:cNvSpPr>
                <a:spLocks noChangeArrowheads="1"/>
              </p:cNvSpPr>
              <p:nvPr/>
            </p:nvSpPr>
            <p:spPr bwMode="gray">
              <a:xfrm>
                <a:off x="2586" y="1995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5" name="Oval 137"/>
              <p:cNvSpPr>
                <a:spLocks noChangeArrowheads="1"/>
              </p:cNvSpPr>
              <p:nvPr/>
            </p:nvSpPr>
            <p:spPr bwMode="gray">
              <a:xfrm>
                <a:off x="2644" y="2023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06" name="Text Box 138"/>
              <p:cNvSpPr txBox="1">
                <a:spLocks noChangeArrowheads="1"/>
              </p:cNvSpPr>
              <p:nvPr/>
            </p:nvSpPr>
            <p:spPr bwMode="gray">
              <a:xfrm>
                <a:off x="2975" y="2150"/>
                <a:ext cx="230" cy="38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zh-CN" altLang="zh-CN" sz="1400">
                  <a:solidFill>
                    <a:srgbClr val="00000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</p:grpSp>
        <p:sp>
          <p:nvSpPr>
            <p:cNvPr id="107" name="Text Box 178"/>
            <p:cNvSpPr txBox="1">
              <a:spLocks noChangeArrowheads="1"/>
            </p:cNvSpPr>
            <p:nvPr/>
          </p:nvSpPr>
          <p:spPr bwMode="auto">
            <a:xfrm>
              <a:off x="974284" y="4865126"/>
              <a:ext cx="271473" cy="67710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marL="342900" indent="-342900">
                <a:defRPr/>
              </a:pPr>
              <a:r>
                <a:rPr lang="en-US" altLang="ko-KR" sz="4400" b="1" dirty="0" smtClean="0">
                  <a:solidFill>
                    <a:srgbClr val="003366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en-US" altLang="ko-KR" sz="44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1377" y="60212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界定问题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74284" y="37463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收集信息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158476" y="46030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整合信息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12847" y="254867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选择解决方案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696263" y="337093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制订行动计划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71712" y="132804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修正方案</a:t>
            </a:r>
          </a:p>
        </p:txBody>
      </p:sp>
    </p:spTree>
    <p:extLst>
      <p:ext uri="{BB962C8B-B14F-4D97-AF65-F5344CB8AC3E}">
        <p14:creationId xmlns:p14="http://schemas.microsoft.com/office/powerpoint/2010/main" val="233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67" grpId="0" animBg="1"/>
      <p:bldP spid="3" grpId="0"/>
      <p:bldP spid="108" grpId="0"/>
      <p:bldP spid="109" grpId="0"/>
      <p:bldP spid="110" grpId="0"/>
      <p:bldP spid="111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7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交流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各自的人生规划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方案，听取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各方意见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后，将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其进一步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具体化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为可操作的行动方案。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124</Words>
  <Application>Microsoft Office PowerPoint</Application>
  <PresentationFormat>全屏显示(4:3)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生涯规划与就业常识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169</cp:revision>
  <dcterms:created xsi:type="dcterms:W3CDTF">2012-01-31T05:34:08Z</dcterms:created>
  <dcterms:modified xsi:type="dcterms:W3CDTF">2012-04-26T01:08:34Z</dcterms:modified>
</cp:coreProperties>
</file>