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65" r:id="rId5"/>
    <p:sldId id="262" r:id="rId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DE4BB"/>
    <a:srgbClr val="F8AD37"/>
    <a:srgbClr val="FFF6B3"/>
    <a:srgbClr val="F4BC30"/>
    <a:srgbClr val="C7D9FD"/>
    <a:srgbClr val="4986FA"/>
    <a:srgbClr val="E6CB00"/>
    <a:srgbClr val="FFE101"/>
    <a:srgbClr val="C1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1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C89A-5FD4-4A09-BC41-86B8C7006277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FC92-D9E0-4DBB-9811-45418F45C9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0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009D-8D96-4FE8-8FEE-EA19F36204AF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81FC-0CF7-4019-867E-00E5DB8C8B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6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F01A-F50E-4DFC-B963-B838905FA724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435C-E3B9-4ECD-A616-7DADAFCCB7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32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C670-1DCD-4152-B6A7-FDB0BC7561F4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5D4B-D9DA-43ED-946A-89B23BB615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6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1CDE-6805-4ECB-A5CA-4801CAAE3472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F35D-6EDC-4786-96D4-D6421D8F7D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0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EB99-80EB-43FB-A196-DE4B751C0D63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D3A2-765E-4702-90E1-A37D5753D7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B608-F865-49E1-BB6C-379907D48230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7EFA-0CDE-413C-B36D-8FA9410A5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789C-A81A-4BA0-9FA3-09E7AF9D267B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FA9C-C69A-4D7F-A94B-9D4E039E2A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0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9A7F-EA66-4DCB-8BCB-7211D1BFD1F8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2D69-9F46-4BAD-985D-12D423E1F0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05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63FB-8A0E-4200-A4A2-A0AAF1718F35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CF39-FD94-4B38-BE3C-983B5B9EEC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88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DCB0-C709-4994-97E6-32F5C910D50F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2091-40FD-4F92-9FAF-FE5C2FE146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36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F81E27-A0E1-4F8B-BE7A-388E550AF7E3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BD2F39-75D0-4F28-9F94-2C7BDEAD81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生涯规划与就业常识</a:t>
            </a:r>
            <a:endParaRPr lang="zh-CN" alt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了解专业</a:t>
            </a:r>
            <a:endParaRPr lang="zh-CN" altLang="en-US" sz="3600" b="1" dirty="0" smtClean="0">
              <a:solidFill>
                <a:schemeClr val="tx2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358931"/>
            <a:ext cx="3562350" cy="332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6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、专业教育与培训的意义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325" y="1923066"/>
            <a:ext cx="6306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1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. 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缩短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自身素质与职业要求的差距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准圆简体" pitchFamily="65" charset="-122"/>
              <a:ea typeface="方正准圆简体" pitchFamily="65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325" y="3471239"/>
            <a:ext cx="3086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2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. 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提升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个人价值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准圆简体" pitchFamily="65" charset="-122"/>
              <a:ea typeface="方正准圆简体" pitchFamily="65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325" y="5019411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3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. 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适应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变化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准圆简体" pitchFamily="65" charset="-122"/>
              <a:ea typeface="方正准圆简体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97" b="81109" l="5500" r="91400">
                        <a14:foregroundMark x1="48100" y1="18141" x2="52700" y2="13793"/>
                        <a14:foregroundMark x1="52300" y1="13193" x2="53800" y2="12894"/>
                        <a14:foregroundMark x1="54300" y1="12894" x2="55200" y2="13193"/>
                        <a14:foregroundMark x1="30800" y1="38381" x2="35600" y2="35982"/>
                        <a14:foregroundMark x1="36200" y1="35682" x2="40100" y2="35832"/>
                        <a14:foregroundMark x1="40500" y1="35682" x2="44000" y2="37331"/>
                        <a14:foregroundMark x1="67700" y1="38381" x2="63100" y2="35982"/>
                        <a14:foregroundMark x1="62900" y1="35982" x2="59700" y2="35382"/>
                        <a14:foregroundMark x1="57700" y1="35982" x2="60100" y2="35682"/>
                        <a14:backgroundMark x1="8400" y1="74213" x2="41600" y2="74063"/>
                        <a14:backgroundMark x1="57100" y1="74513" x2="86600" y2="75562"/>
                        <a14:backgroundMark x1="55800" y1="33733" x2="59100" y2="3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5" t="7911" r="8312" b="19129"/>
          <a:stretch/>
        </p:blipFill>
        <p:spPr>
          <a:xfrm>
            <a:off x="2051720" y="2852936"/>
            <a:ext cx="7098216" cy="397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、专业教育与培训路径图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3912" y="1340768"/>
            <a:ext cx="695326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三、职业资格认证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Freeform 26"/>
          <p:cNvSpPr>
            <a:spLocks/>
          </p:cNvSpPr>
          <p:nvPr/>
        </p:nvSpPr>
        <p:spPr bwMode="gray">
          <a:xfrm>
            <a:off x="3222625" y="30749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3" name="Freeform 28"/>
          <p:cNvSpPr>
            <a:spLocks/>
          </p:cNvSpPr>
          <p:nvPr/>
        </p:nvSpPr>
        <p:spPr bwMode="gray">
          <a:xfrm flipH="1">
            <a:off x="4875213" y="30749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3048000" y="1447800"/>
            <a:ext cx="2998788" cy="1601788"/>
            <a:chOff x="3048000" y="1447800"/>
            <a:chExt cx="2998788" cy="1601788"/>
          </a:xfrm>
        </p:grpSpPr>
        <p:grpSp>
          <p:nvGrpSpPr>
            <p:cNvPr id="64" name="Group 29"/>
            <p:cNvGrpSpPr>
              <a:grpSpLocks/>
            </p:cNvGrpSpPr>
            <p:nvPr/>
          </p:nvGrpSpPr>
          <p:grpSpPr bwMode="auto">
            <a:xfrm>
              <a:off x="3048000" y="1447800"/>
              <a:ext cx="2998788" cy="1601788"/>
              <a:chOff x="1997" y="1314"/>
              <a:chExt cx="1889" cy="1009"/>
            </a:xfrm>
          </p:grpSpPr>
          <p:grpSp>
            <p:nvGrpSpPr>
              <p:cNvPr id="65" name="Group 3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70" name="Oval 3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Oval 3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6" name="Oval 3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Oval 3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Oval 3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Oval 3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" name="Text Box 37"/>
            <p:cNvSpPr txBox="1">
              <a:spLocks noChangeArrowheads="1"/>
            </p:cNvSpPr>
            <p:nvPr/>
          </p:nvSpPr>
          <p:spPr bwMode="auto">
            <a:xfrm>
              <a:off x="3476915" y="1759892"/>
              <a:ext cx="204094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职业资格考试</a:t>
              </a:r>
              <a:endPara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064268" y="3573016"/>
            <a:ext cx="1972300" cy="1877665"/>
            <a:chOff x="1064268" y="3573016"/>
            <a:chExt cx="1972300" cy="1877665"/>
          </a:xfrm>
        </p:grpSpPr>
        <p:sp>
          <p:nvSpPr>
            <p:cNvPr id="74" name="Freeform 7"/>
            <p:cNvSpPr>
              <a:spLocks/>
            </p:cNvSpPr>
            <p:nvPr/>
          </p:nvSpPr>
          <p:spPr bwMode="gray">
            <a:xfrm>
              <a:off x="1064268" y="3573016"/>
              <a:ext cx="1972300" cy="1877665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45123" y="4004016"/>
              <a:ext cx="121058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应知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的</a:t>
              </a:r>
              <a:endParaRPr lang="en-US" altLang="zh-CN" sz="20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理论知识</a:t>
              </a:r>
              <a:endParaRPr lang="en-US" altLang="zh-CN" sz="20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笔试）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046788" y="3573016"/>
            <a:ext cx="1972300" cy="1877665"/>
            <a:chOff x="6046788" y="3573016"/>
            <a:chExt cx="1972300" cy="1877665"/>
          </a:xfrm>
        </p:grpSpPr>
        <p:sp>
          <p:nvSpPr>
            <p:cNvPr id="73" name="Freeform 7"/>
            <p:cNvSpPr>
              <a:spLocks/>
            </p:cNvSpPr>
            <p:nvPr/>
          </p:nvSpPr>
          <p:spPr bwMode="gray">
            <a:xfrm>
              <a:off x="6046788" y="3573016"/>
              <a:ext cx="1972300" cy="1877665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27644" y="4004015"/>
              <a:ext cx="121058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应</a:t>
              </a: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会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的</a:t>
              </a:r>
              <a:endParaRPr lang="en-US" altLang="zh-CN" sz="20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技能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操作</a:t>
              </a:r>
              <a:endParaRPr lang="en-US" altLang="zh-CN" sz="20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（面试</a:t>
              </a: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6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16" name="组合 1"/>
          <p:cNvGrpSpPr>
            <a:grpSpLocks/>
          </p:cNvGrpSpPr>
          <p:nvPr/>
        </p:nvGrpSpPr>
        <p:grpSpPr bwMode="auto">
          <a:xfrm>
            <a:off x="900113" y="1682750"/>
            <a:ext cx="2014537" cy="4554562"/>
            <a:chOff x="2437209" y="1703388"/>
            <a:chExt cx="2015333" cy="4554562"/>
          </a:xfrm>
        </p:grpSpPr>
        <p:sp>
          <p:nvSpPr>
            <p:cNvPr id="17" name="圆角矩形 16"/>
            <p:cNvSpPr/>
            <p:nvPr/>
          </p:nvSpPr>
          <p:spPr bwMode="auto">
            <a:xfrm>
              <a:off x="2437209" y="2019680"/>
              <a:ext cx="2015333" cy="4238270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337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带着纸和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笔，参观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某职业学校或大型招生宣传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会，查看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各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校的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宣传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资料，询问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招生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人员，以了解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职业学校有哪些专业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招生，学习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生活与就业方向是怎样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的，哪些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专业合乎你的兴趣。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9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20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22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1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  <p:grpSp>
        <p:nvGrpSpPr>
          <p:cNvPr id="27" name="组合 2"/>
          <p:cNvGrpSpPr>
            <a:grpSpLocks/>
          </p:cNvGrpSpPr>
          <p:nvPr/>
        </p:nvGrpSpPr>
        <p:grpSpPr bwMode="auto">
          <a:xfrm>
            <a:off x="3521075" y="1682750"/>
            <a:ext cx="2016125" cy="4554562"/>
            <a:chOff x="4621213" y="1703388"/>
            <a:chExt cx="2016125" cy="4554562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4621213" y="2019680"/>
              <a:ext cx="2016125" cy="4238270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访问一个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大学生，询问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其是如何选定所学专业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的，有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什么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经验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与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教训，以及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对你有什么建议。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0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31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3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4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5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6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  <p:grpSp>
        <p:nvGrpSpPr>
          <p:cNvPr id="37" name="组合 3"/>
          <p:cNvGrpSpPr>
            <a:grpSpLocks/>
          </p:cNvGrpSpPr>
          <p:nvPr/>
        </p:nvGrpSpPr>
        <p:grpSpPr bwMode="auto">
          <a:xfrm>
            <a:off x="6143625" y="1682750"/>
            <a:ext cx="2016125" cy="4554562"/>
            <a:chOff x="6804025" y="1703388"/>
            <a:chExt cx="2016125" cy="4554562"/>
          </a:xfrm>
        </p:grpSpPr>
        <p:sp>
          <p:nvSpPr>
            <p:cNvPr id="48" name="圆角矩形 47"/>
            <p:cNvSpPr/>
            <p:nvPr/>
          </p:nvSpPr>
          <p:spPr bwMode="auto">
            <a:xfrm>
              <a:off x="6804025" y="2019680"/>
              <a:ext cx="2016125" cy="4238270"/>
            </a:xfrm>
            <a:prstGeom prst="roundRect">
              <a:avLst/>
            </a:prstGeom>
            <a:gradFill flip="none" rotWithShape="1">
              <a:gsLst>
                <a:gs pos="0">
                  <a:srgbClr val="FBDDF5"/>
                </a:gs>
                <a:gs pos="17999">
                  <a:srgbClr val="F4A6E6"/>
                </a:gs>
                <a:gs pos="36000">
                  <a:srgbClr val="F4A6E6"/>
                </a:gs>
                <a:gs pos="61000">
                  <a:srgbClr val="F4A6E6"/>
                </a:gs>
                <a:gs pos="82001">
                  <a:srgbClr val="F4A6E6"/>
                </a:gs>
                <a:gs pos="100000">
                  <a:srgbClr val="FBDDF5"/>
                </a:gs>
              </a:gsLst>
              <a:lin ang="5400000" scaled="1"/>
              <a:tileRect/>
            </a:gradFill>
            <a:ln w="38100">
              <a:solidFill>
                <a:srgbClr val="DD4F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Text Box 65"/>
            <p:cNvSpPr txBox="1">
              <a:spLocks noChangeArrowheads="1"/>
            </p:cNvSpPr>
            <p:nvPr/>
          </p:nvSpPr>
          <p:spPr bwMode="gray">
            <a:xfrm>
              <a:off x="6804025" y="2564898"/>
              <a:ext cx="201612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浏览专业教育与培训机构的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网页，查询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并记录下自己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感兴趣的专业信息或培训项目信息。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0" name="组合 46"/>
            <p:cNvGrpSpPr>
              <a:grpSpLocks/>
            </p:cNvGrpSpPr>
            <p:nvPr/>
          </p:nvGrpSpPr>
          <p:grpSpPr bwMode="auto">
            <a:xfrm>
              <a:off x="7490634" y="1703388"/>
              <a:ext cx="642906" cy="643179"/>
              <a:chOff x="5648449" y="2057400"/>
              <a:chExt cx="642938" cy="642938"/>
            </a:xfrm>
          </p:grpSpPr>
          <p:grpSp>
            <p:nvGrpSpPr>
              <p:cNvPr id="51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53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2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</TotalTime>
  <Words>221</Words>
  <Application>Microsoft Office PowerPoint</Application>
  <PresentationFormat>全屏显示(4:3)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主题​​</vt:lpstr>
      <vt:lpstr>生涯规划与就业常识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160</cp:revision>
  <dcterms:created xsi:type="dcterms:W3CDTF">2012-01-31T05:34:08Z</dcterms:created>
  <dcterms:modified xsi:type="dcterms:W3CDTF">2012-04-25T03:22:18Z</dcterms:modified>
</cp:coreProperties>
</file>