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6" r:id="rId4"/>
    <p:sldId id="265" r:id="rId5"/>
    <p:sldId id="267" r:id="rId6"/>
    <p:sldId id="262" r:id="rId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DE4BB"/>
    <a:srgbClr val="F8AD37"/>
    <a:srgbClr val="FFF6B3"/>
    <a:srgbClr val="F4BC30"/>
    <a:srgbClr val="C7D9FD"/>
    <a:srgbClr val="4986FA"/>
    <a:srgbClr val="E6CB00"/>
    <a:srgbClr val="FFE101"/>
    <a:srgbClr val="C1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1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5077149155043E-2"/>
          <c:y val="1.6351571042598469E-2"/>
          <c:w val="0.96767083027186218"/>
          <c:h val="0.967670830271862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8D0602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3151B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ED1B23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3812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FCB319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CD4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</c:v>
                </c:pt>
                <c:pt idx="1">
                  <c:v>13</c:v>
                </c:pt>
                <c:pt idx="2">
                  <c:v>12</c:v>
                </c:pt>
                <c:pt idx="3">
                  <c:v>13</c:v>
                </c:pt>
                <c:pt idx="4">
                  <c:v>12</c:v>
                </c:pt>
                <c:pt idx="5">
                  <c:v>13</c:v>
                </c:pt>
                <c:pt idx="6">
                  <c:v>12</c:v>
                </c:pt>
                <c:pt idx="7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C89A-5FD4-4A09-BC41-86B8C7006277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FC92-D9E0-4DBB-9811-45418F45C9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0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009D-8D96-4FE8-8FEE-EA19F36204AF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81FC-0CF7-4019-867E-00E5DB8C8B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6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F01A-F50E-4DFC-B963-B838905FA724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435C-E3B9-4ECD-A616-7DADAFCCB7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32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C670-1DCD-4152-B6A7-FDB0BC7561F4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5D4B-D9DA-43ED-946A-89B23BB615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6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1CDE-6805-4ECB-A5CA-4801CAAE3472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F35D-6EDC-4786-96D4-D6421D8F7D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0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EB99-80EB-43FB-A196-DE4B751C0D63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D3A2-765E-4702-90E1-A37D5753D7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0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B608-F865-49E1-BB6C-379907D48230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7EFA-0CDE-413C-B36D-8FA9410A5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789C-A81A-4BA0-9FA3-09E7AF9D267B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FA9C-C69A-4D7F-A94B-9D4E039E2A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40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9A7F-EA66-4DCB-8BCB-7211D1BFD1F8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2D69-9F46-4BAD-985D-12D423E1F0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05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63FB-8A0E-4200-A4A2-A0AAF1718F35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CF39-FD94-4B38-BE3C-983B5B9EEC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88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DCB0-C709-4994-97E6-32F5C910D50F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2091-40FD-4F92-9FAF-FE5C2FE146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36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F81E27-A0E1-4F8B-BE7A-388E550AF7E3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BD2F39-75D0-4F28-9F94-2C7BDEAD81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生涯规划与就业常识</a:t>
            </a:r>
            <a:endParaRPr lang="zh-CN" alt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发掘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自我的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个性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358931"/>
            <a:ext cx="3562350" cy="332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6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一、洋葱模型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46133" y="609329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2" charset="-122"/>
                <a:ea typeface="黑体" pitchFamily="2" charset="-122"/>
              </a:rPr>
              <a:t>个性洋葱切面图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" name="饼形 69"/>
          <p:cNvSpPr/>
          <p:nvPr/>
        </p:nvSpPr>
        <p:spPr>
          <a:xfrm>
            <a:off x="-1548680" y="1340768"/>
            <a:ext cx="8323918" cy="8323918"/>
          </a:xfrm>
          <a:prstGeom prst="pie">
            <a:avLst>
              <a:gd name="adj1" fmla="val 16205775"/>
              <a:gd name="adj2" fmla="val 2245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饼形 68"/>
          <p:cNvSpPr/>
          <p:nvPr/>
        </p:nvSpPr>
        <p:spPr>
          <a:xfrm>
            <a:off x="-908379" y="1981069"/>
            <a:ext cx="7043315" cy="7043315"/>
          </a:xfrm>
          <a:prstGeom prst="pie">
            <a:avLst>
              <a:gd name="adj1" fmla="val 16200138"/>
              <a:gd name="adj2" fmla="val 2245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8" name="饼形 67"/>
          <p:cNvSpPr>
            <a:spLocks noChangeAspect="1"/>
          </p:cNvSpPr>
          <p:nvPr/>
        </p:nvSpPr>
        <p:spPr>
          <a:xfrm>
            <a:off x="-268077" y="2621371"/>
            <a:ext cx="5762712" cy="5762712"/>
          </a:xfrm>
          <a:prstGeom prst="pie">
            <a:avLst>
              <a:gd name="adj1" fmla="val 16205673"/>
              <a:gd name="adj2" fmla="val 22450"/>
            </a:avLst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" name="饼形 66"/>
          <p:cNvSpPr>
            <a:spLocks noChangeAspect="1"/>
          </p:cNvSpPr>
          <p:nvPr/>
        </p:nvSpPr>
        <p:spPr>
          <a:xfrm>
            <a:off x="372224" y="3261672"/>
            <a:ext cx="4482110" cy="4482110"/>
          </a:xfrm>
          <a:prstGeom prst="pie">
            <a:avLst>
              <a:gd name="adj1" fmla="val 16196976"/>
              <a:gd name="adj2" fmla="val 22450"/>
            </a:avLst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" name="饼形 65"/>
          <p:cNvSpPr>
            <a:spLocks noChangeAspect="1"/>
          </p:cNvSpPr>
          <p:nvPr/>
        </p:nvSpPr>
        <p:spPr>
          <a:xfrm>
            <a:off x="1012526" y="3901974"/>
            <a:ext cx="3201507" cy="3201507"/>
          </a:xfrm>
          <a:prstGeom prst="pie">
            <a:avLst>
              <a:gd name="adj1" fmla="val 16210733"/>
              <a:gd name="adj2" fmla="val 22788"/>
            </a:avLst>
          </a:prstGeom>
          <a:solidFill>
            <a:srgbClr val="FFF6B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2396196">
            <a:off x="2732533" y="454742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价值观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 rot="2396196">
            <a:off x="3500899" y="389340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兴趣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 rot="2396196">
            <a:off x="4004955" y="338935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能力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 rot="2396196">
            <a:off x="4410834" y="29537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习惯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 rot="2396196">
            <a:off x="4842882" y="24532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行为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55776" y="5589240"/>
            <a:ext cx="433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隐含的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中心                           可见的外围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94111" y="1340768"/>
            <a:ext cx="461665" cy="4161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易变                                              稳定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0" grpId="0" animBg="1"/>
      <p:bldP spid="69" grpId="0" animBg="1"/>
      <p:bldP spid="68" grpId="0" animBg="1"/>
      <p:bldP spid="67" grpId="0" animBg="1"/>
      <p:bldP spid="66" grpId="0" animBg="1"/>
      <p:bldP spid="71" grpId="0"/>
      <p:bldP spid="72" grpId="0"/>
      <p:bldP spid="73" grpId="0"/>
      <p:bldP spid="74" grpId="0"/>
      <p:bldP spid="75" grpId="0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、多元智能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4275991191"/>
              </p:ext>
            </p:extLst>
          </p:nvPr>
        </p:nvGraphicFramePr>
        <p:xfrm>
          <a:off x="2480090" y="1283011"/>
          <a:ext cx="4522253" cy="4522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51919" y="6093295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2" charset="-122"/>
                <a:ea typeface="黑体" pitchFamily="2" charset="-122"/>
              </a:rPr>
              <a:t>八种智能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36676" y="1813466"/>
            <a:ext cx="3951432" cy="3431958"/>
            <a:chOff x="2736676" y="1813466"/>
            <a:chExt cx="3951432" cy="3431958"/>
          </a:xfrm>
        </p:grpSpPr>
        <p:sp>
          <p:nvSpPr>
            <p:cNvPr id="3" name="TextBox 2"/>
            <p:cNvSpPr txBox="1"/>
            <p:nvPr/>
          </p:nvSpPr>
          <p:spPr>
            <a:xfrm>
              <a:off x="4860032" y="181346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语言文字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80112" y="272923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数学逻辑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0112" y="380265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视觉空间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60032" y="487609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身体运动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63888" y="487609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音乐旋律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36676" y="380265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人际关系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36676" y="272923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自我认知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60864" y="181346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自然环境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2555776" y="2127890"/>
            <a:ext cx="4104456" cy="3538324"/>
            <a:chOff x="2555776" y="2127890"/>
            <a:chExt cx="4104456" cy="3538324"/>
          </a:xfrm>
        </p:grpSpPr>
        <p:sp>
          <p:nvSpPr>
            <p:cNvPr id="4" name="六边形 3"/>
            <p:cNvSpPr/>
            <p:nvPr/>
          </p:nvSpPr>
          <p:spPr>
            <a:xfrm>
              <a:off x="2555776" y="2127890"/>
              <a:ext cx="4104456" cy="3538324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>
              <a:stCxn id="4" idx="4"/>
              <a:endCxn id="4" idx="1"/>
            </p:cNvCxnSpPr>
            <p:nvPr/>
          </p:nvCxnSpPr>
          <p:spPr>
            <a:xfrm>
              <a:off x="3440357" y="2127891"/>
              <a:ext cx="2335294" cy="353832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4" idx="4"/>
              <a:endCxn id="4" idx="0"/>
            </p:cNvCxnSpPr>
            <p:nvPr/>
          </p:nvCxnSpPr>
          <p:spPr>
            <a:xfrm>
              <a:off x="3440357" y="2127891"/>
              <a:ext cx="3219875" cy="17691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4" idx="4"/>
              <a:endCxn id="4" idx="2"/>
            </p:cNvCxnSpPr>
            <p:nvPr/>
          </p:nvCxnSpPr>
          <p:spPr>
            <a:xfrm>
              <a:off x="3440357" y="2127891"/>
              <a:ext cx="0" cy="353832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4" idx="5"/>
              <a:endCxn id="4" idx="1"/>
            </p:cNvCxnSpPr>
            <p:nvPr/>
          </p:nvCxnSpPr>
          <p:spPr>
            <a:xfrm>
              <a:off x="5775651" y="2127891"/>
              <a:ext cx="0" cy="353832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4" idx="5"/>
              <a:endCxn id="4" idx="2"/>
            </p:cNvCxnSpPr>
            <p:nvPr/>
          </p:nvCxnSpPr>
          <p:spPr>
            <a:xfrm flipH="1">
              <a:off x="3440357" y="2127891"/>
              <a:ext cx="2335294" cy="353832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4" idx="5"/>
              <a:endCxn id="4" idx="3"/>
            </p:cNvCxnSpPr>
            <p:nvPr/>
          </p:nvCxnSpPr>
          <p:spPr>
            <a:xfrm flipH="1">
              <a:off x="2555776" y="2127891"/>
              <a:ext cx="3219875" cy="17691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4" idx="2"/>
              <a:endCxn id="4" idx="0"/>
            </p:cNvCxnSpPr>
            <p:nvPr/>
          </p:nvCxnSpPr>
          <p:spPr>
            <a:xfrm flipV="1">
              <a:off x="3440357" y="3897052"/>
              <a:ext cx="3219875" cy="17691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" idx="3"/>
              <a:endCxn id="4" idx="1"/>
            </p:cNvCxnSpPr>
            <p:nvPr/>
          </p:nvCxnSpPr>
          <p:spPr>
            <a:xfrm>
              <a:off x="2555776" y="3897052"/>
              <a:ext cx="3219875" cy="176916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三、兴趣六边形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907704" y="3897052"/>
            <a:ext cx="5400600" cy="0"/>
          </a:xfrm>
          <a:prstGeom prst="straightConnector1">
            <a:avLst/>
          </a:prstGeom>
          <a:ln w="38100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608004" y="1628800"/>
            <a:ext cx="0" cy="4536504"/>
          </a:xfrm>
          <a:prstGeom prst="straightConnector1">
            <a:avLst/>
          </a:prstGeom>
          <a:ln w="38100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07892" y="11671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07891" y="617919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思想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06896" y="366622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03648" y="366622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物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77622" y="1943225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企业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经营型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E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49869" y="194322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事物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常规型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60363" y="5481548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艺术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创意型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27357" y="548154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研究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型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I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18794" y="408714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社会型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S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60523" y="40871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实物型 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R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38590" y="329836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具体的维度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77059" y="3298366"/>
            <a:ext cx="461665" cy="1296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抽象的维度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26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6" grpId="1"/>
      <p:bldP spid="57" grpId="0"/>
      <p:bldP spid="5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四、八种职业锚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invGray">
          <a:xfrm rot="20924912">
            <a:off x="3200400" y="5029200"/>
            <a:ext cx="5029200" cy="1219200"/>
          </a:xfrm>
          <a:prstGeom prst="ellipse">
            <a:avLst/>
          </a:prstGeom>
          <a:gradFill rotWithShape="1">
            <a:gsLst>
              <a:gs pos="0">
                <a:srgbClr val="000000">
                  <a:alpha val="50000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PubPieSlice"/>
          <p:cNvSpPr>
            <a:spLocks noEditPoints="1" noChangeArrowheads="1"/>
          </p:cNvSpPr>
          <p:nvPr/>
        </p:nvSpPr>
        <p:spPr bwMode="gray">
          <a:xfrm rot="21058037">
            <a:off x="914400" y="1219200"/>
            <a:ext cx="6262688" cy="4937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5290" y="978"/>
                </a:moveTo>
                <a:cubicBezTo>
                  <a:pt x="13881" y="333"/>
                  <a:pt x="12349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6597"/>
                  <a:pt x="19161" y="2775"/>
                  <a:pt x="15349" y="1005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878787"/>
              </a:gs>
              <a:gs pos="100000">
                <a:srgbClr val="B2B2B2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Front">
              <a:rot lat="20099980" lon="1500000" rev="0"/>
            </a:camera>
            <a:lightRig rig="legacyFlat4" dir="b"/>
          </a:scene3d>
          <a:sp3d extrusionH="5064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47" name="PubPieSlice"/>
          <p:cNvSpPr>
            <a:spLocks noEditPoints="1" noChangeArrowheads="1"/>
          </p:cNvSpPr>
          <p:nvPr/>
        </p:nvSpPr>
        <p:spPr bwMode="gray">
          <a:xfrm rot="19859051">
            <a:off x="1349375" y="1731963"/>
            <a:ext cx="6154738" cy="42751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417" y="8823"/>
                </a:moveTo>
                <a:cubicBezTo>
                  <a:pt x="20873" y="5898"/>
                  <a:pt x="19145" y="3327"/>
                  <a:pt x="16642" y="1717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B58DEF"/>
              </a:gs>
              <a:gs pos="100000">
                <a:srgbClr val="9474C4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PubPieSlice"/>
          <p:cNvSpPr>
            <a:spLocks noEditPoints="1" noChangeArrowheads="1"/>
          </p:cNvSpPr>
          <p:nvPr/>
        </p:nvSpPr>
        <p:spPr bwMode="gray">
          <a:xfrm rot="19868936">
            <a:off x="1336675" y="1711325"/>
            <a:ext cx="6156325" cy="43037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8494" y="18378"/>
                </a:moveTo>
                <a:cubicBezTo>
                  <a:pt x="20484" y="16358"/>
                  <a:pt x="21600" y="13635"/>
                  <a:pt x="21600" y="10800"/>
                </a:cubicBezTo>
                <a:cubicBezTo>
                  <a:pt x="21600" y="10129"/>
                  <a:pt x="21537" y="9460"/>
                  <a:pt x="21413" y="8801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94B8FF"/>
              </a:gs>
              <a:gs pos="100000">
                <a:srgbClr val="6699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PubPieSlice"/>
          <p:cNvSpPr>
            <a:spLocks noEditPoints="1" noChangeArrowheads="1"/>
          </p:cNvSpPr>
          <p:nvPr/>
        </p:nvSpPr>
        <p:spPr bwMode="gray">
          <a:xfrm rot="19868936">
            <a:off x="1346200" y="1689100"/>
            <a:ext cx="6156325" cy="4305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1080" y="21596"/>
                </a:moveTo>
                <a:cubicBezTo>
                  <a:pt x="13896" y="21523"/>
                  <a:pt x="16573" y="20352"/>
                  <a:pt x="18538" y="18333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77DDDD"/>
              </a:gs>
              <a:gs pos="100000">
                <a:srgbClr val="33CCCC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PubPieSlice"/>
          <p:cNvSpPr>
            <a:spLocks noEditPoints="1" noChangeArrowheads="1"/>
          </p:cNvSpPr>
          <p:nvPr/>
        </p:nvSpPr>
        <p:spPr bwMode="gray">
          <a:xfrm rot="19868936">
            <a:off x="1343025" y="1719263"/>
            <a:ext cx="6156325" cy="4292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6769" y="1800"/>
                </a:moveTo>
                <a:cubicBezTo>
                  <a:pt x="15000" y="626"/>
                  <a:pt x="12923" y="0"/>
                  <a:pt x="10800" y="0"/>
                </a:cubicBezTo>
                <a:cubicBezTo>
                  <a:pt x="10493" y="-1"/>
                  <a:pt x="10188" y="13"/>
                  <a:pt x="9883" y="38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BDD578"/>
              </a:gs>
              <a:gs pos="100000">
                <a:srgbClr val="A0C33D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PubPieSlice"/>
          <p:cNvSpPr>
            <a:spLocks noEditPoints="1" noChangeArrowheads="1"/>
          </p:cNvSpPr>
          <p:nvPr/>
        </p:nvSpPr>
        <p:spPr bwMode="gray">
          <a:xfrm rot="19868936">
            <a:off x="1317625" y="1714500"/>
            <a:ext cx="6227763" cy="42719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9833" y="43"/>
                </a:moveTo>
                <a:cubicBezTo>
                  <a:pt x="7286" y="272"/>
                  <a:pt x="4902" y="1397"/>
                  <a:pt x="3107" y="3218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100000">
                <a:srgbClr val="196363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PubPieSlice"/>
          <p:cNvSpPr>
            <a:spLocks noEditPoints="1" noChangeArrowheads="1"/>
          </p:cNvSpPr>
          <p:nvPr/>
        </p:nvSpPr>
        <p:spPr bwMode="gray">
          <a:xfrm rot="19868936">
            <a:off x="1325563" y="1720850"/>
            <a:ext cx="6189662" cy="4252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097" y="3229"/>
                </a:moveTo>
                <a:cubicBezTo>
                  <a:pt x="1112" y="5249"/>
                  <a:pt x="0" y="7967"/>
                  <a:pt x="0" y="10799"/>
                </a:cubicBezTo>
                <a:cubicBezTo>
                  <a:pt x="-1" y="11342"/>
                  <a:pt x="40" y="11885"/>
                  <a:pt x="122" y="12421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4D74C1"/>
              </a:gs>
              <a:gs pos="100000">
                <a:srgbClr val="6699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PubPieSlice"/>
          <p:cNvSpPr>
            <a:spLocks noEditPoints="1" noChangeArrowheads="1"/>
          </p:cNvSpPr>
          <p:nvPr/>
        </p:nvSpPr>
        <p:spPr bwMode="gray">
          <a:xfrm rot="19868936">
            <a:off x="1365250" y="1741488"/>
            <a:ext cx="6140450" cy="42529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4393" y="19495"/>
                </a:moveTo>
                <a:cubicBezTo>
                  <a:pt x="6249" y="20862"/>
                  <a:pt x="8494" y="21600"/>
                  <a:pt x="10800" y="21600"/>
                </a:cubicBezTo>
                <a:cubicBezTo>
                  <a:pt x="11153" y="21599"/>
                  <a:pt x="11507" y="21582"/>
                  <a:pt x="11859" y="21547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82AD00"/>
              </a:gs>
              <a:gs pos="100000">
                <a:srgbClr val="99CC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gray">
          <a:xfrm>
            <a:off x="3717698" y="2083140"/>
            <a:ext cx="9541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生活型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gray">
          <a:xfrm>
            <a:off x="5076056" y="1833563"/>
            <a:ext cx="14670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专业技术型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gray">
          <a:xfrm>
            <a:off x="6190446" y="2990820"/>
            <a:ext cx="9541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管理型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gray">
          <a:xfrm>
            <a:off x="5428446" y="4348163"/>
            <a:ext cx="9541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创造型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gray">
          <a:xfrm>
            <a:off x="4016923" y="5225445"/>
            <a:ext cx="158889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助人型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gray">
          <a:xfrm>
            <a:off x="2609046" y="5383264"/>
            <a:ext cx="9541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挑战型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white">
          <a:xfrm rot="19733972">
            <a:off x="3170238" y="3016250"/>
            <a:ext cx="2568575" cy="1582738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27451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27451"/>
                  <a:invGamma/>
                </a:scheme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black">
          <a:xfrm>
            <a:off x="3470275" y="3540125"/>
            <a:ext cx="1952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职业锚</a:t>
            </a:r>
            <a:endParaRPr lang="en-US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gray">
          <a:xfrm>
            <a:off x="1566578" y="4142139"/>
            <a:ext cx="158889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自主</a:t>
            </a: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独立型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gray">
          <a:xfrm>
            <a:off x="2151614" y="2990820"/>
            <a:ext cx="158889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安全</a:t>
            </a:r>
            <a:r>
              <a:rPr lang="en-US" altLang="zh-CN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稳定型</a:t>
            </a:r>
            <a:endParaRPr lang="en-US" altLang="zh-CN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82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sp>
        <p:nvSpPr>
          <p:cNvPr id="38" name="圆角矩形 37"/>
          <p:cNvSpPr/>
          <p:nvPr/>
        </p:nvSpPr>
        <p:spPr bwMode="auto">
          <a:xfrm>
            <a:off x="2095500" y="1999042"/>
            <a:ext cx="4276700" cy="3865183"/>
          </a:xfrm>
          <a:prstGeom prst="roundRect">
            <a:avLst/>
          </a:prstGeom>
          <a:gradFill flip="none" rotWithShape="1">
            <a:gsLst>
              <a:gs pos="0">
                <a:srgbClr val="D0F7D4"/>
              </a:gs>
              <a:gs pos="17999">
                <a:srgbClr val="73E77E"/>
              </a:gs>
              <a:gs pos="36000">
                <a:srgbClr val="73E77E"/>
              </a:gs>
              <a:gs pos="61000">
                <a:srgbClr val="73E77E"/>
              </a:gs>
              <a:gs pos="82001">
                <a:srgbClr val="73E77E"/>
              </a:gs>
              <a:gs pos="100000">
                <a:srgbClr val="CFF7D4"/>
              </a:gs>
            </a:gsLst>
            <a:lin ang="5400000" scaled="1"/>
            <a:tileRect/>
          </a:gradFill>
          <a:ln w="38100">
            <a:solidFill>
              <a:srgbClr val="3C98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Text Box 65"/>
          <p:cNvSpPr txBox="1">
            <a:spLocks noChangeArrowheads="1"/>
          </p:cNvSpPr>
          <p:nvPr/>
        </p:nvSpPr>
        <p:spPr bwMode="gray">
          <a:xfrm>
            <a:off x="2095500" y="2544763"/>
            <a:ext cx="4276725" cy="189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选择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填答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1~3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份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心理测验，确定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自己的个性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类型。</a:t>
            </a:r>
            <a:endParaRPr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（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）多元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智能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测验。</a:t>
            </a:r>
            <a:endParaRPr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（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）霍兰德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职业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测验。</a:t>
            </a:r>
            <a:endParaRPr lang="zh-CN" altLang="en-US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（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）职业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锚量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表。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0" name="组合 44"/>
          <p:cNvGrpSpPr>
            <a:grpSpLocks/>
          </p:cNvGrpSpPr>
          <p:nvPr/>
        </p:nvGrpSpPr>
        <p:grpSpPr bwMode="auto">
          <a:xfrm>
            <a:off x="3911600" y="1682750"/>
            <a:ext cx="644525" cy="642938"/>
            <a:chOff x="924049" y="2057400"/>
            <a:chExt cx="642938" cy="642938"/>
          </a:xfrm>
        </p:grpSpPr>
        <p:grpSp>
          <p:nvGrpSpPr>
            <p:cNvPr id="41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43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2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zh-CN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216</Words>
  <Application>Microsoft Office PowerPoint</Application>
  <PresentationFormat>全屏显示(4:3)</PresentationFormat>
  <Paragraphs>62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主题​​</vt:lpstr>
      <vt:lpstr>生涯规划与就业常识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156</cp:revision>
  <dcterms:created xsi:type="dcterms:W3CDTF">2012-01-31T05:34:08Z</dcterms:created>
  <dcterms:modified xsi:type="dcterms:W3CDTF">2012-04-25T02:45:54Z</dcterms:modified>
</cp:coreProperties>
</file>