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0" r:id="rId3"/>
    <p:sldId id="295" r:id="rId4"/>
    <p:sldId id="290" r:id="rId5"/>
    <p:sldId id="296" r:id="rId6"/>
    <p:sldId id="262" r:id="rId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C010"/>
    <a:srgbClr val="FF8F8F"/>
    <a:srgbClr val="FF6565"/>
    <a:srgbClr val="C9A6E4"/>
    <a:srgbClr val="A86ED4"/>
    <a:srgbClr val="EAB200"/>
    <a:srgbClr val="F1C861"/>
    <a:srgbClr val="B4D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72" y="-2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42E3075-1D18-4070-AC00-BCBA57334F06}" type="datetimeFigureOut">
              <a:rPr lang="zh-CN" altLang="en-US"/>
              <a:pPr>
                <a:defRPr/>
              </a:pPr>
              <a:t>2012-4-24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1B41A92-0BAC-46FD-9DC6-792E30EC1A58}" type="slidenum">
              <a:rPr lang="zh-CN" altLang="en-US"/>
              <a:pPr>
                <a:defRPr/>
              </a:pPr>
              <a:t>‹#›</a:t>
            </a:fld>
            <a:endParaRPr lang="zh-CN" altLang="en-US"/>
          </a:p>
        </p:txBody>
      </p:sp>
    </p:spTree>
    <p:extLst>
      <p:ext uri="{BB962C8B-B14F-4D97-AF65-F5344CB8AC3E}">
        <p14:creationId xmlns:p14="http://schemas.microsoft.com/office/powerpoint/2010/main" val="190018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981FBA0-5FD8-474E-99E8-E83AD59D0722}" type="datetimeFigureOut">
              <a:rPr lang="zh-CN" altLang="en-US"/>
              <a:pPr>
                <a:defRPr/>
              </a:pPr>
              <a:t>2012-4-24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4B928C8-21EA-4CAD-A863-0335E984B810}" type="slidenum">
              <a:rPr lang="zh-CN" altLang="en-US"/>
              <a:pPr>
                <a:defRPr/>
              </a:pPr>
              <a:t>‹#›</a:t>
            </a:fld>
            <a:endParaRPr lang="zh-CN" altLang="en-US"/>
          </a:p>
        </p:txBody>
      </p:sp>
    </p:spTree>
    <p:extLst>
      <p:ext uri="{BB962C8B-B14F-4D97-AF65-F5344CB8AC3E}">
        <p14:creationId xmlns:p14="http://schemas.microsoft.com/office/powerpoint/2010/main" val="273762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0F5BCA5-B0CF-4B8D-BF30-E6CE817875BA}" type="datetimeFigureOut">
              <a:rPr lang="zh-CN" altLang="en-US"/>
              <a:pPr>
                <a:defRPr/>
              </a:pPr>
              <a:t>2012-4-24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AB20028-F59A-4897-AD84-CCB4B2C24F12}" type="slidenum">
              <a:rPr lang="zh-CN" altLang="en-US"/>
              <a:pPr>
                <a:defRPr/>
              </a:pPr>
              <a:t>‹#›</a:t>
            </a:fld>
            <a:endParaRPr lang="zh-CN" altLang="en-US"/>
          </a:p>
        </p:txBody>
      </p:sp>
    </p:spTree>
    <p:extLst>
      <p:ext uri="{BB962C8B-B14F-4D97-AF65-F5344CB8AC3E}">
        <p14:creationId xmlns:p14="http://schemas.microsoft.com/office/powerpoint/2010/main" val="200547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E77B9DD-9457-4E58-ACE3-B2748D7C5133}" type="datetimeFigureOut">
              <a:rPr lang="zh-CN" altLang="en-US"/>
              <a:pPr>
                <a:defRPr/>
              </a:pPr>
              <a:t>2012-4-24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CAC8081-9339-4A9D-8C4B-897B593C0287}" type="slidenum">
              <a:rPr lang="zh-CN" altLang="en-US"/>
              <a:pPr>
                <a:defRPr/>
              </a:pPr>
              <a:t>‹#›</a:t>
            </a:fld>
            <a:endParaRPr lang="zh-CN" altLang="en-US"/>
          </a:p>
        </p:txBody>
      </p:sp>
    </p:spTree>
    <p:extLst>
      <p:ext uri="{BB962C8B-B14F-4D97-AF65-F5344CB8AC3E}">
        <p14:creationId xmlns:p14="http://schemas.microsoft.com/office/powerpoint/2010/main" val="323689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D787253-5A04-4D45-A7B8-115E82C22761}" type="datetimeFigureOut">
              <a:rPr lang="zh-CN" altLang="en-US"/>
              <a:pPr>
                <a:defRPr/>
              </a:pPr>
              <a:t>2012-4-24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04A5DFA-4895-4F9D-845F-0FCB8AC1AACD}" type="slidenum">
              <a:rPr lang="zh-CN" altLang="en-US"/>
              <a:pPr>
                <a:defRPr/>
              </a:pPr>
              <a:t>‹#›</a:t>
            </a:fld>
            <a:endParaRPr lang="zh-CN" altLang="en-US"/>
          </a:p>
        </p:txBody>
      </p:sp>
    </p:spTree>
    <p:extLst>
      <p:ext uri="{BB962C8B-B14F-4D97-AF65-F5344CB8AC3E}">
        <p14:creationId xmlns:p14="http://schemas.microsoft.com/office/powerpoint/2010/main" val="160610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F4896315-6B3B-40BD-98EB-B7179489B7DF}" type="datetimeFigureOut">
              <a:rPr lang="zh-CN" altLang="en-US"/>
              <a:pPr>
                <a:defRPr/>
              </a:pPr>
              <a:t>2012-4-24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3E1AB27-E3C1-419B-BE72-38C08FD2B417}" type="slidenum">
              <a:rPr lang="zh-CN" altLang="en-US"/>
              <a:pPr>
                <a:defRPr/>
              </a:pPr>
              <a:t>‹#›</a:t>
            </a:fld>
            <a:endParaRPr lang="zh-CN" altLang="en-US"/>
          </a:p>
        </p:txBody>
      </p:sp>
    </p:spTree>
    <p:extLst>
      <p:ext uri="{BB962C8B-B14F-4D97-AF65-F5344CB8AC3E}">
        <p14:creationId xmlns:p14="http://schemas.microsoft.com/office/powerpoint/2010/main" val="168697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BBF554F2-6958-4D9C-AD8A-DEF2D71EB71A}" type="datetimeFigureOut">
              <a:rPr lang="zh-CN" altLang="en-US"/>
              <a:pPr>
                <a:defRPr/>
              </a:pPr>
              <a:t>2012-4-24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91AC10F-8C48-4B61-800F-E710A68E8B22}" type="slidenum">
              <a:rPr lang="zh-CN" altLang="en-US"/>
              <a:pPr>
                <a:defRPr/>
              </a:pPr>
              <a:t>‹#›</a:t>
            </a:fld>
            <a:endParaRPr lang="zh-CN" altLang="en-US"/>
          </a:p>
        </p:txBody>
      </p:sp>
    </p:spTree>
    <p:extLst>
      <p:ext uri="{BB962C8B-B14F-4D97-AF65-F5344CB8AC3E}">
        <p14:creationId xmlns:p14="http://schemas.microsoft.com/office/powerpoint/2010/main" val="1003258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036E496-6F8B-46E7-8251-73E3B575CFE4}" type="datetimeFigureOut">
              <a:rPr lang="zh-CN" altLang="en-US"/>
              <a:pPr>
                <a:defRPr/>
              </a:pPr>
              <a:t>2012-4-24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6826ED4-C073-427B-9660-265685E803CD}" type="slidenum">
              <a:rPr lang="zh-CN" altLang="en-US"/>
              <a:pPr>
                <a:defRPr/>
              </a:pPr>
              <a:t>‹#›</a:t>
            </a:fld>
            <a:endParaRPr lang="zh-CN" altLang="en-US"/>
          </a:p>
        </p:txBody>
      </p:sp>
    </p:spTree>
    <p:extLst>
      <p:ext uri="{BB962C8B-B14F-4D97-AF65-F5344CB8AC3E}">
        <p14:creationId xmlns:p14="http://schemas.microsoft.com/office/powerpoint/2010/main" val="297795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F20B08B-762E-4BAE-A652-588EA7B7AEFE}" type="datetimeFigureOut">
              <a:rPr lang="zh-CN" altLang="en-US"/>
              <a:pPr>
                <a:defRPr/>
              </a:pPr>
              <a:t>2012-4-24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DC8874E-5F25-468D-86FF-7FBEA5583E56}" type="slidenum">
              <a:rPr lang="zh-CN" altLang="en-US"/>
              <a:pPr>
                <a:defRPr/>
              </a:pPr>
              <a:t>‹#›</a:t>
            </a:fld>
            <a:endParaRPr lang="zh-CN" altLang="en-US"/>
          </a:p>
        </p:txBody>
      </p:sp>
    </p:spTree>
    <p:extLst>
      <p:ext uri="{BB962C8B-B14F-4D97-AF65-F5344CB8AC3E}">
        <p14:creationId xmlns:p14="http://schemas.microsoft.com/office/powerpoint/2010/main" val="19992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D66337B-3F6C-4374-BED7-A4C0B6D687CA}" type="datetimeFigureOut">
              <a:rPr lang="zh-CN" altLang="en-US"/>
              <a:pPr>
                <a:defRPr/>
              </a:pPr>
              <a:t>2012-4-24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4061E59-96F1-41D5-8CAD-D1F3596766FC}" type="slidenum">
              <a:rPr lang="zh-CN" altLang="en-US"/>
              <a:pPr>
                <a:defRPr/>
              </a:pPr>
              <a:t>‹#›</a:t>
            </a:fld>
            <a:endParaRPr lang="zh-CN" altLang="en-US"/>
          </a:p>
        </p:txBody>
      </p:sp>
    </p:spTree>
    <p:extLst>
      <p:ext uri="{BB962C8B-B14F-4D97-AF65-F5344CB8AC3E}">
        <p14:creationId xmlns:p14="http://schemas.microsoft.com/office/powerpoint/2010/main" val="120099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4008CF4-33C9-43F2-A358-78B5A72A0F3D}" type="datetimeFigureOut">
              <a:rPr lang="zh-CN" altLang="en-US"/>
              <a:pPr>
                <a:defRPr/>
              </a:pPr>
              <a:t>2012-4-24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9FC6279-6514-43DD-BB3E-4F6ABB3B195D}" type="slidenum">
              <a:rPr lang="zh-CN" altLang="en-US"/>
              <a:pPr>
                <a:defRPr/>
              </a:pPr>
              <a:t>‹#›</a:t>
            </a:fld>
            <a:endParaRPr lang="zh-CN" altLang="en-US"/>
          </a:p>
        </p:txBody>
      </p:sp>
    </p:spTree>
    <p:extLst>
      <p:ext uri="{BB962C8B-B14F-4D97-AF65-F5344CB8AC3E}">
        <p14:creationId xmlns:p14="http://schemas.microsoft.com/office/powerpoint/2010/main" val="98711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50000">
              <a:schemeClr val="accent5">
                <a:lumMod val="25000"/>
                <a:lumOff val="75000"/>
              </a:schemeClr>
            </a:gs>
            <a:gs pos="100000">
              <a:schemeClr val="accent5">
                <a:lumMod val="60000"/>
                <a:lumOff val="40000"/>
              </a:schemeClr>
            </a:gs>
          </a:gsLst>
          <a:lin ang="2700000" scaled="0"/>
          <a:tileRect/>
        </a:gra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5D364AB1-3BB7-4301-B5C1-C5239C910A49}" type="datetimeFigureOut">
              <a:rPr lang="zh-CN" altLang="en-US"/>
              <a:pPr>
                <a:defRPr/>
              </a:pPr>
              <a:t>2012-4-24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3E5DF4AC-7424-4EA2-B4AC-E63DACC42B2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0" y="1444625"/>
            <a:ext cx="9144000" cy="2160588"/>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dirty="0">
              <a:solidFill>
                <a:schemeClr val="bg1"/>
              </a:solidFill>
              <a:latin typeface="黑体" pitchFamily="2" charset="-122"/>
              <a:ea typeface="黑体" pitchFamily="2" charset="-122"/>
            </a:endParaRPr>
          </a:p>
        </p:txBody>
      </p:sp>
      <p:sp>
        <p:nvSpPr>
          <p:cNvPr id="2" name="标题 1"/>
          <p:cNvSpPr>
            <a:spLocks noGrp="1"/>
          </p:cNvSpPr>
          <p:nvPr>
            <p:ph type="ctrTitle"/>
          </p:nvPr>
        </p:nvSpPr>
        <p:spPr>
          <a:xfrm>
            <a:off x="-252536" y="1224440"/>
            <a:ext cx="9144000" cy="1470025"/>
          </a:xfrm>
          <a:extLst/>
        </p:spPr>
        <p:txBody>
          <a:bodyPr rtlCol="0">
            <a:normAutofit fontScale="90000"/>
            <a:scene3d>
              <a:camera prst="orthographicFront"/>
              <a:lightRig rig="threePt" dir="t"/>
            </a:scene3d>
            <a:sp3d extrusionH="57150" contourW="25400">
              <a:bevelT w="25400" h="57150" prst="artDeco"/>
              <a:contourClr>
                <a:schemeClr val="bg1"/>
              </a:contourClr>
            </a:sp3d>
          </a:bodyPr>
          <a:lstStyle/>
          <a:p>
            <a:pPr algn="r" eaLnBrk="1" fontAlgn="auto" hangingPunct="1">
              <a:spcAft>
                <a:spcPts val="0"/>
              </a:spcAft>
              <a:defRPr/>
            </a:pPr>
            <a:r>
              <a:rPr lang="zh-CN" alt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2" charset="-122"/>
                <a:ea typeface="黑体" pitchFamily="2" charset="-122"/>
                <a:cs typeface="Times New Roman" pitchFamily="18" charset="0"/>
              </a:rPr>
              <a:t>生涯规划与就业常识</a:t>
            </a:r>
            <a:endParaRPr lang="zh-CN" alt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2" charset="-122"/>
              <a:ea typeface="黑体" pitchFamily="2" charset="-122"/>
              <a:cs typeface="Times New Roman" pitchFamily="18" charset="0"/>
            </a:endParaRPr>
          </a:p>
        </p:txBody>
      </p:sp>
      <p:sp>
        <p:nvSpPr>
          <p:cNvPr id="3" name="副标题 2"/>
          <p:cNvSpPr>
            <a:spLocks noGrp="1"/>
          </p:cNvSpPr>
          <p:nvPr>
            <p:ph type="subTitle" idx="1"/>
          </p:nvPr>
        </p:nvSpPr>
        <p:spPr>
          <a:xfrm>
            <a:off x="4484688" y="5546725"/>
            <a:ext cx="4406900" cy="690563"/>
          </a:xfrm>
        </p:spPr>
        <p:txBody>
          <a:bodyPr rtlCol="0">
            <a:normAutofit/>
          </a:bodyPr>
          <a:lstStyle/>
          <a:p>
            <a:pPr algn="r" eaLnBrk="1" fontAlgn="auto" hangingPunct="1">
              <a:spcAft>
                <a:spcPts val="0"/>
              </a:spcAft>
              <a:buFont typeface="Arial" pitchFamily="34" charset="0"/>
              <a:buNone/>
              <a:defRPr/>
            </a:pPr>
            <a:r>
              <a:rPr lang="zh-CN" altLang="en-US" b="1" dirty="0" smtClean="0">
                <a:latin typeface="幼圆" pitchFamily="49" charset="-122"/>
                <a:ea typeface="幼圆" pitchFamily="49" charset="-122"/>
              </a:rPr>
              <a:t>上海科技教育出版社</a:t>
            </a:r>
          </a:p>
        </p:txBody>
      </p:sp>
      <p:pic>
        <p:nvPicPr>
          <p:cNvPr id="33" name="Picture 47" descr="C:\Documents and Settings\Administrator.WWW-80B321E85A2\桌面\ppt\未命名-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484313"/>
            <a:ext cx="3381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7" descr="C:\Documents and Settings\Administrator.WWW-80B321E85A2\桌面\ppt\未命名-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2276475"/>
            <a:ext cx="338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7" descr="C:\Documents and Settings\Administrator.WWW-80B321E85A2\桌面\ppt\未命名-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1722438"/>
            <a:ext cx="3381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4" descr="C:\Documents and Settings\Administrator.WWW-80B321E85A2\桌面\ppt\未命名-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6858000"/>
            <a:ext cx="121443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4" descr="C:\Documents and Settings\Administrator.WWW-80B321E85A2\桌面\ppt\未命名-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685800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4" descr="C:\Documents and Settings\Administrator.WWW-80B321E85A2\桌面\ppt\未命名-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7000875"/>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descr="C:\Documents and Settings\Administrator.WWW-80B321E85A2\桌面\ppt\未命名-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68580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4" descr="C:\Documents and Settings\Administrator.WWW-80B321E85A2\桌面\ppt\未命名-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7000875"/>
            <a:ext cx="6429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4" descr="C:\Documents and Settings\Administrator.WWW-80B321E85A2\桌面\ppt\未命名-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685800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4" descr="C:\Documents and Settings\Administrator.WWW-80B321E85A2\桌面\ppt\未命名-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438" y="68580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矩形 51"/>
          <p:cNvSpPr/>
          <p:nvPr/>
        </p:nvSpPr>
        <p:spPr>
          <a:xfrm>
            <a:off x="408481" y="354142"/>
            <a:ext cx="2795367" cy="554578"/>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pic>
        <p:nvPicPr>
          <p:cNvPr id="53" name="图片 52"/>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679504" y="5672608"/>
            <a:ext cx="424096" cy="407132"/>
          </a:xfrm>
          <a:prstGeom prst="rect">
            <a:avLst/>
          </a:prstGeom>
        </p:spPr>
      </p:pic>
      <p:sp>
        <p:nvSpPr>
          <p:cNvPr id="54" name="副标题 2"/>
          <p:cNvSpPr txBox="1">
            <a:spLocks/>
          </p:cNvSpPr>
          <p:nvPr/>
        </p:nvSpPr>
        <p:spPr>
          <a:xfrm>
            <a:off x="2074863" y="2908300"/>
            <a:ext cx="6816725" cy="696913"/>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fontAlgn="auto">
              <a:spcAft>
                <a:spcPts val="0"/>
              </a:spcAft>
              <a:defRPr/>
            </a:pPr>
            <a:r>
              <a:rPr lang="zh-CN" altLang="en-US" sz="3600" b="1" dirty="0" smtClean="0">
                <a:solidFill>
                  <a:schemeClr val="tx2">
                    <a:lumMod val="75000"/>
                  </a:schemeClr>
                </a:solidFill>
                <a:latin typeface="黑体" pitchFamily="2" charset="-122"/>
                <a:ea typeface="黑体" pitchFamily="2" charset="-122"/>
              </a:rPr>
              <a:t>第</a:t>
            </a:r>
            <a:r>
              <a:rPr lang="en-US" altLang="zh-CN" sz="3600" b="1" dirty="0" smtClean="0">
                <a:solidFill>
                  <a:schemeClr val="tx2">
                    <a:lumMod val="75000"/>
                  </a:schemeClr>
                </a:solidFill>
                <a:latin typeface="黑体" pitchFamily="2" charset="-122"/>
                <a:ea typeface="黑体" pitchFamily="2" charset="-122"/>
              </a:rPr>
              <a:t>13</a:t>
            </a:r>
            <a:r>
              <a:rPr lang="zh-CN" altLang="en-US" sz="3600" b="1" dirty="0" smtClean="0">
                <a:solidFill>
                  <a:schemeClr val="tx2">
                    <a:lumMod val="75000"/>
                  </a:schemeClr>
                </a:solidFill>
                <a:latin typeface="黑体" pitchFamily="2" charset="-122"/>
                <a:ea typeface="黑体" pitchFamily="2" charset="-122"/>
              </a:rPr>
              <a:t>课 </a:t>
            </a:r>
            <a:r>
              <a:rPr lang="zh-CN" altLang="en-US" sz="3600" b="1" dirty="0" smtClean="0">
                <a:solidFill>
                  <a:schemeClr val="tx2">
                    <a:lumMod val="75000"/>
                  </a:schemeClr>
                </a:solidFill>
                <a:latin typeface="黑体" pitchFamily="2" charset="-122"/>
                <a:ea typeface="黑体" pitchFamily="2" charset="-122"/>
              </a:rPr>
              <a:t>权益维护</a:t>
            </a:r>
          </a:p>
        </p:txBody>
      </p:sp>
      <p:pic>
        <p:nvPicPr>
          <p:cNvPr id="19" name="图片 18"/>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546100" y="3358931"/>
            <a:ext cx="3562350" cy="3329426"/>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6000" fill="hold"/>
                                        <p:tgtEl>
                                          <p:spTgt spid="33"/>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6000" fill="hold"/>
                                        <p:tgtEl>
                                          <p:spTgt spid="34"/>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6000" fill="hold"/>
                                        <p:tgtEl>
                                          <p:spTgt spid="35"/>
                                        </p:tgtEl>
                                        <p:attrNameLst>
                                          <p:attrName>r</p:attrName>
                                        </p:attrNameLst>
                                      </p:cBhvr>
                                    </p:animRot>
                                  </p:childTnLst>
                                </p:cTn>
                              </p:par>
                              <p:par>
                                <p:cTn id="11" presetID="0" presetClass="path" presetSubtype="0" repeatCount="indefinite" fill="hold" nodeType="withEffect">
                                  <p:stCondLst>
                                    <p:cond delay="0"/>
                                  </p:stCondLst>
                                  <p:childTnLst>
                                    <p:animMotion origin="layout" path="M -4.44444E-6 7.40741E-7 C -0.00104 -0.00764 -0.00121 -0.01551 -0.00277 -0.02269 C -0.00399 -0.02778 -0.00763 -0.03125 -0.00972 -0.03495 C -0.01579 -0.04583 -0.02222 -0.05463 -0.02916 -0.06366 C -0.03333 -0.06921 -0.0375 -0.07477 -0.04166 -0.08009 C -0.04461 -0.08403 -0.04722 -0.08843 -0.05 -0.09259 C -0.05138 -0.09468 -0.05416 -0.09861 -0.05416 -0.09838 C -0.0559 -0.10648 -0.05694 -0.10972 -0.05694 -0.11921 C -0.05694 -0.14445 -0.05677 -0.21574 -0.03194 -0.22801 C -0.02673 -0.23982 -0.02326 -0.25093 -0.01527 -0.2588 C -0.00781 -0.27523 -0.01753 -0.25556 -0.00833 -0.26921 C -0.00347 -0.27639 -0.00121 -0.28634 0.00556 -0.28958 C 0.00816 -0.30093 0.01441 -0.30486 0.01945 -0.31227 C 0.025 -0.32037 0.03369 -0.33403 0.03612 -0.34514 C 0.03768 -0.35208 0.03976 -0.36505 0.04445 -0.36968 C 0.04723 -0.37245 0.05278 -0.37801 0.05278 -0.37778 C 0.05921 -0.39236 0.05556 -0.3875 0.0625 -0.39445 C 0.06511 -0.4 0.06754 -0.40671 0.06945 -0.41296 C 0.07066 -0.41667 0.07136 -0.42107 0.07223 -0.42523 C 0.07275 -0.42732 0.07362 -0.43125 0.07362 -0.43102 C 0.07101 -0.44259 0.07066 -0.44722 0.06389 -0.45394 C 0.06112 -0.4662 0.05487 -0.47593 0.05 -0.48681 C 0.04775 -0.50023 0.03994 -0.50833 0.03473 -0.51968 C 0.03282 -0.53102 0.02917 -0.53611 0.02362 -0.54421 C 0.02014 -0.55995 0.00816 -0.58982 -4.44444E-6 -0.60185 C -0.00329 -0.61644 -0.01406 -0.62917 -0.02083 -0.64074 C -0.025 -0.64792 -0.03194 -0.66343 -0.03194 -0.6632 C -0.03368 -0.67107 -0.03715 -0.67407 -0.03888 -0.68195 C -0.04218 -0.71551 -0.03715 -0.73912 -0.025 -0.76597 C -0.02361 -0.77662 -0.025 -0.78125 -0.01805 -0.78449 C -0.01666 -0.78657 -0.01493 -0.7882 -0.01388 -0.79074 C -0.01302 -0.79329 -0.01354 -0.79653 -0.0125 -0.79884 C -0.00607 -0.81273 0.00521 -0.81921 0.0125 -0.83171 C 0.0257 -0.85463 0.00712 -0.82616 0.02223 -0.84607 C 0.02518 -0.85 0.03056 -0.85857 0.03056 -0.8581 C 0.03316 -0.86991 0.03091 -0.8632 0.04028 -0.87685 L 0.04028 -0.87662 C 0.04167 -0.88032 0.04254 -0.88449 0.04445 -0.88727 C 0.04549 -0.88866 0.04723 -0.88843 0.04862 -0.88935 C 0.054 -0.89977 0.05625 -0.91065 0.06528 -0.91389 C 0.06737 -0.91829 0.07049 -0.92153 0.07223 -0.92616 C 0.07362 -0.93009 0.075 -0.93866 0.075 -0.9382 C 0.07379 -0.96736 0.07448 -0.96644 0.07084 -0.9919 C 0.0691 -1.00394 0.06389 -1.01644 0.05973 -1.02685 C 0.05799 -1.03148 0.05747 -1.03681 0.05556 -1.0412 C 0.05452 -1.04352 0.05261 -1.04514 0.05139 -1.04722 C 0.04514 -1.05903 0.04063 -1.0713 0.03334 -1.08218 " pathEditMode="relative" rAng="0" ptsTypes="fffffffffffffffffffffffffffffffffffFffffffffffA">
                                      <p:cBhvr>
                                        <p:cTn id="12" dur="5000" fill="hold"/>
                                        <p:tgtEl>
                                          <p:spTgt spid="37"/>
                                        </p:tgtEl>
                                        <p:attrNameLst>
                                          <p:attrName>ppt_x</p:attrName>
                                          <p:attrName>ppt_y</p:attrName>
                                        </p:attrNameLst>
                                      </p:cBhvr>
                                      <p:rCtr x="900" y="-54100"/>
                                    </p:animMotion>
                                  </p:childTnLst>
                                </p:cTn>
                              </p:par>
                              <p:par>
                                <p:cTn id="13" presetID="0" presetClass="path" presetSubtype="0" repeatCount="indefinite" fill="hold" nodeType="withEffect">
                                  <p:stCondLst>
                                    <p:cond delay="0"/>
                                  </p:stCondLst>
                                  <p:childTnLst>
                                    <p:animMotion origin="layout" path="M -0.00226 0.00416 C -0.06337 -0.03033 -0.12431 -0.06482 -0.08143 -0.13473 C -0.03854 -0.2051 0.25486 -0.32709 0.25468 -0.41621 C 0.25451 -0.50533 -0.07223 -0.58542 -0.08282 -0.66991 C -0.09341 -0.7544 0.19201 -0.85394 0.1908 -0.92362 C 0.18958 -0.99329 -0.07535 -1.05487 -0.08976 -1.08843 " pathEditMode="relative" rAng="0" ptsTypes="aaaaaA">
                                      <p:cBhvr>
                                        <p:cTn id="14" dur="7000" fill="hold"/>
                                        <p:tgtEl>
                                          <p:spTgt spid="36"/>
                                        </p:tgtEl>
                                        <p:attrNameLst>
                                          <p:attrName>ppt_x</p:attrName>
                                          <p:attrName>ppt_y</p:attrName>
                                        </p:attrNameLst>
                                      </p:cBhvr>
                                      <p:rCtr x="6800" y="-54600"/>
                                    </p:animMotion>
                                  </p:childTnLst>
                                </p:cTn>
                              </p:par>
                              <p:par>
                                <p:cTn id="15" presetID="0" presetClass="path" presetSubtype="0" repeatCount="indefinite" fill="hold" nodeType="withEffect">
                                  <p:stCondLst>
                                    <p:cond delay="0"/>
                                  </p:stCondLst>
                                  <p:childTnLst>
                                    <p:animMotion origin="layout" path="M -0.00052 0.00231 C -0.00139 0.00717 -0.00209 0.01226 0.00781 -0.00509 C 0.01771 -0.02243 0.04809 -0.06173 0.0592 -0.1015 C 0.07031 -0.14104 0.07934 -0.19491 0.07448 -0.24208 C 0.06962 -0.28971 0.04409 -0.34636 0.03003 -0.38659 C 0.01597 -0.42728 -0.00521 -0.4467 -0.01025 -0.48485 C -0.01528 -0.52277 -0.00834 -0.5785 -0.00052 -0.61433 C 0.00729 -0.6504 0.02673 -0.66405 0.03698 -0.69942 C 0.04722 -0.73526 0.05989 -0.77618 0.06059 -0.82728 C 0.06128 -0.87861 0.05017 -0.96069 0.04114 -1.00694 C 0.03212 -1.05364 0.01284 -1.07237 0.00642 -1.10705 " pathEditMode="relative" rAng="0" ptsTypes="aaaaaaaaaaA">
                                      <p:cBhvr>
                                        <p:cTn id="16" dur="2000" fill="hold"/>
                                        <p:tgtEl>
                                          <p:spTgt spid="38"/>
                                        </p:tgtEl>
                                        <p:attrNameLst>
                                          <p:attrName>ppt_x</p:attrName>
                                          <p:attrName>ppt_y</p:attrName>
                                        </p:attrNameLst>
                                      </p:cBhvr>
                                      <p:rCtr x="3247" y="-54983"/>
                                    </p:animMotion>
                                  </p:childTnLst>
                                </p:cTn>
                              </p:par>
                              <p:par>
                                <p:cTn id="17" presetID="0" presetClass="path" presetSubtype="0" repeatCount="indefinite" fill="hold" nodeType="withEffect">
                                  <p:stCondLst>
                                    <p:cond delay="0"/>
                                  </p:stCondLst>
                                  <p:childTnLst>
                                    <p:animMotion origin="layout" path="M 3.33333E-6 -3.7037E-7 C -0.00209 -0.00856 -0.00643 -0.01782 -0.01111 -0.02407 C -0.01354 -0.03356 -0.01528 -0.03518 -0.01667 -0.0463 C -0.01563 -0.0625 -0.01354 -0.07338 -0.01528 -0.08889 C -0.01424 -0.11296 -0.0132 -0.1375 -0.00973 -0.16111 C -0.01198 -0.17037 -0.00955 -0.18264 -0.00556 -0.19074 C -0.00504 -0.19375 -0.00521 -0.19722 -0.00417 -0.2 C -0.00278 -0.20417 0.00139 -0.21111 0.00139 -0.21111 C 0.00312 -0.22083 0.01111 -0.23518 0.01666 -0.24259 C 0.02604 -0.29306 0.01909 -0.34306 0.01805 -0.3963 C 0.01788 -0.40301 0.01684 -0.41643 0.01389 -0.42222 C 0.0118 -0.42616 0.00902 -0.42963 0.00694 -0.43333 C 0.00486 -0.44421 0.00121 -0.45347 -0.00278 -0.46296 C -0.00434 -0.4669 -0.00729 -0.46991 -0.00834 -0.47407 C -0.01302 -0.49259 -0.02136 -0.50532 -0.02778 -0.52245 C -0.02986 -0.53588 -0.02778 -0.52917 -0.03473 -0.54259 L -0.03473 -0.54259 C -0.03681 -0.55116 -0.03872 -0.55972 -0.04028 -0.56852 C -0.03959 -0.58518 -0.04028 -0.60556 -0.03611 -0.62222 C -0.03403 -0.64514 -0.02882 -0.65116 -0.02084 -0.67037 C -0.01823 -0.67662 -0.01823 -0.68472 -0.01528 -0.69074 C -0.01146 -0.69838 -0.00886 -0.70764 -0.00695 -0.71667 C -0.00434 -0.72893 -0.00052 -0.74005 0.00277 -0.75185 C 0.00434 -0.75741 0.00694 -0.76875 0.00694 -0.76875 C 0.00885 -0.79676 0.01597 -0.81898 0.01944 -0.8463 C 0.01909 -0.87037 0.025 -0.95694 0.0125 -0.99838 C 0.01093 -1.01597 0.00833 -1.03333 0.00416 -1.05 C 0.00173 -1.08241 -0.00087 -1.11435 -0.00556 -1.1463 C -0.01146 -1.18773 -0.01111 -1.16528 -0.01111 -1.18518 " pathEditMode="relative" ptsTypes="fffffffffffffffFffffffffffffA">
                                      <p:cBhvr>
                                        <p:cTn id="18" dur="13000" fill="hold"/>
                                        <p:tgtEl>
                                          <p:spTgt spid="39"/>
                                        </p:tgtEl>
                                        <p:attrNameLst>
                                          <p:attrName>ppt_x</p:attrName>
                                          <p:attrName>ppt_y</p:attrName>
                                        </p:attrNameLst>
                                      </p:cBhvr>
                                    </p:animMotion>
                                  </p:childTnLst>
                                </p:cTn>
                              </p:par>
                              <p:par>
                                <p:cTn id="19" presetID="0" presetClass="path" presetSubtype="0" repeatCount="indefinite" fill="hold" nodeType="withEffect">
                                  <p:stCondLst>
                                    <p:cond delay="0"/>
                                  </p:stCondLst>
                                  <p:childTnLst>
                                    <p:animMotion origin="layout" path="M 3.33333E-6 7.40741E-7 C -0.00694 -0.02408 -0.01389 -0.04815 -0.01389 -0.07778 C -0.01389 -0.10741 -0.00226 -0.14167 3.33333E-6 -0.17778 C 0.00226 -0.21389 0.00469 -0.2257 3.33333E-6 -0.29445 C -0.00469 -0.3632 -0.02969 -0.50857 -0.02778 -0.59074 C -0.02587 -0.67292 0.01267 -0.71042 0.01111 -0.78704 C 0.00955 -0.86366 -0.03194 -0.98958 -0.0375 -1.05 C -0.04305 -1.11042 -0.04288 -1.1831 -0.02222 -1.15 " pathEditMode="relative" ptsTypes="aaaaaaaA">
                                      <p:cBhvr>
                                        <p:cTn id="20" dur="7000" fill="hold"/>
                                        <p:tgtEl>
                                          <p:spTgt spid="41"/>
                                        </p:tgtEl>
                                        <p:attrNameLst>
                                          <p:attrName>ppt_x</p:attrName>
                                          <p:attrName>ppt_y</p:attrName>
                                        </p:attrNameLst>
                                      </p:cBhvr>
                                    </p:animMotion>
                                  </p:childTnLst>
                                </p:cTn>
                              </p:par>
                              <p:par>
                                <p:cTn id="21" presetID="0" presetClass="path" presetSubtype="0" repeatCount="indefinite" fill="hold" nodeType="withEffect">
                                  <p:stCondLst>
                                    <p:cond delay="0"/>
                                  </p:stCondLst>
                                  <p:childTnLst>
                                    <p:animMotion origin="layout" path="M 1.94444E-6 4.81481E-6 C -0.03837 -0.06413 -0.07657 -0.12801 -0.09028 -0.19815 C -0.104 -0.26829 -0.09844 -0.35463 -0.08195 -0.42038 C -0.06546 -0.48612 -0.01441 -0.53079 0.00833 -0.5926 C 0.03107 -0.6544 0.06111 -0.73519 0.05416 -0.79075 C 0.04722 -0.8463 0.00121 -0.88033 -0.03334 -0.92593 C -0.06789 -0.97153 -0.13004 -1.02963 -0.15278 -1.06482 C -0.17553 -1.1 -0.17275 -1.13681 -0.16945 -1.13704 " pathEditMode="relative" ptsTypes="aaaaaaaA">
                                      <p:cBhvr>
                                        <p:cTn id="22" dur="5000" fill="hold"/>
                                        <p:tgtEl>
                                          <p:spTgt spid="42"/>
                                        </p:tgtEl>
                                        <p:attrNameLst>
                                          <p:attrName>ppt_x</p:attrName>
                                          <p:attrName>ppt_y</p:attrName>
                                        </p:attrNameLst>
                                      </p:cBhvr>
                                    </p:animMotion>
                                  </p:childTnLst>
                                </p:cTn>
                              </p:par>
                              <p:par>
                                <p:cTn id="23" presetID="0" presetClass="path" presetSubtype="0" repeatCount="indefinite" fill="hold" nodeType="withEffect">
                                  <p:stCondLst>
                                    <p:cond delay="0"/>
                                  </p:stCondLst>
                                  <p:childTnLst>
                                    <p:animMotion origin="layout" path="M 1.94444E-6 4.81481E-6 C -0.03837 -0.06413 -0.07657 -0.12801 -0.09028 -0.19815 C -0.104 -0.26829 -0.09844 -0.35463 -0.08195 -0.42038 C -0.06546 -0.48612 -0.01441 -0.53079 0.00833 -0.5926 C 0.03107 -0.6544 0.06111 -0.73519 0.05416 -0.79075 C 0.04722 -0.8463 0.00121 -0.88033 -0.03334 -0.92593 C -0.06789 -0.97153 -0.13004 -1.02963 -0.15278 -1.06482 C -0.17553 -1.1 -0.17275 -1.13681 -0.16945 -1.13704 " pathEditMode="relative" ptsTypes="aaaaaaaA">
                                      <p:cBhvr>
                                        <p:cTn id="24" dur="5000" fill="hold"/>
                                        <p:tgtEl>
                                          <p:spTgt spid="4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生涯规划与就业常识</a:t>
            </a:r>
            <a:endParaRPr lang="zh-CN" altLang="en-US" sz="1600" dirty="0">
              <a:solidFill>
                <a:schemeClr val="accent5">
                  <a:lumMod val="75000"/>
                </a:schemeClr>
              </a:solidFill>
              <a:latin typeface="黑体" pitchFamily="2" charset="-122"/>
              <a:ea typeface="黑体" pitchFamily="2" charset="-122"/>
            </a:endParaRPr>
          </a:p>
        </p:txBody>
      </p:sp>
      <p:sp>
        <p:nvSpPr>
          <p:cNvPr id="8" name="标题 10"/>
          <p:cNvSpPr txBox="1">
            <a:spLocks/>
          </p:cNvSpPr>
          <p:nvPr/>
        </p:nvSpPr>
        <p:spPr>
          <a:xfrm>
            <a:off x="0" y="44450"/>
            <a:ext cx="6300788" cy="9366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3600" b="1" dirty="0" smtClean="0">
                <a:solidFill>
                  <a:schemeClr val="accent6">
                    <a:lumMod val="75000"/>
                  </a:schemeClr>
                </a:solidFill>
                <a:latin typeface="黑体" pitchFamily="2" charset="-122"/>
                <a:ea typeface="黑体" pitchFamily="2" charset="-122"/>
              </a:rPr>
              <a:t>一</a:t>
            </a:r>
            <a:r>
              <a:rPr lang="zh-CN" altLang="en-US" sz="3600" b="1" dirty="0">
                <a:solidFill>
                  <a:schemeClr val="accent6">
                    <a:lumMod val="75000"/>
                  </a:schemeClr>
                </a:solidFill>
                <a:latin typeface="黑体" pitchFamily="2" charset="-122"/>
                <a:ea typeface="黑体" pitchFamily="2" charset="-122"/>
              </a:rPr>
              <a:t>、劳动者享有的权利和义务</a:t>
            </a:r>
            <a:endParaRPr lang="zh-CN" altLang="en-US" sz="3600" dirty="0" smtClean="0">
              <a:solidFill>
                <a:schemeClr val="accent6">
                  <a:lumMod val="75000"/>
                </a:schemeClr>
              </a:solidFill>
              <a:latin typeface="微软雅黑" pitchFamily="34" charset="-122"/>
              <a:ea typeface="微软雅黑" pitchFamily="34" charset="-122"/>
            </a:endParaRPr>
          </a:p>
        </p:txBody>
      </p:sp>
      <p:grpSp>
        <p:nvGrpSpPr>
          <p:cNvPr id="10" name="组合 9"/>
          <p:cNvGrpSpPr>
            <a:grpSpLocks/>
          </p:cNvGrpSpPr>
          <p:nvPr/>
        </p:nvGrpSpPr>
        <p:grpSpPr bwMode="auto">
          <a:xfrm>
            <a:off x="395288" y="1219200"/>
            <a:ext cx="8280400" cy="5018088"/>
            <a:chOff x="395536" y="1219200"/>
            <a:chExt cx="8280920" cy="5018111"/>
          </a:xfrm>
        </p:grpSpPr>
        <p:grpSp>
          <p:nvGrpSpPr>
            <p:cNvPr id="3081" name="Group 3"/>
            <p:cNvGrpSpPr>
              <a:grpSpLocks/>
            </p:cNvGrpSpPr>
            <p:nvPr/>
          </p:nvGrpSpPr>
          <p:grpSpPr bwMode="auto">
            <a:xfrm>
              <a:off x="6042297" y="2643188"/>
              <a:ext cx="1770063" cy="1771650"/>
              <a:chOff x="1307" y="1048"/>
              <a:chExt cx="1088" cy="1088"/>
            </a:xfrm>
          </p:grpSpPr>
          <p:sp>
            <p:nvSpPr>
              <p:cNvPr id="3099" name="Oval 4"/>
              <p:cNvSpPr>
                <a:spLocks noChangeArrowheads="1"/>
              </p:cNvSpPr>
              <p:nvPr/>
            </p:nvSpPr>
            <p:spPr bwMode="auto">
              <a:xfrm>
                <a:off x="1307" y="1048"/>
                <a:ext cx="1088" cy="1088"/>
              </a:xfrm>
              <a:prstGeom prst="ellipse">
                <a:avLst/>
              </a:prstGeom>
              <a:noFill/>
              <a:ln w="76200" algn="ctr">
                <a:solidFill>
                  <a:srgbClr val="C0C0C0">
                    <a:alpha val="5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100" name="Oval 5"/>
              <p:cNvSpPr>
                <a:spLocks noChangeArrowheads="1"/>
              </p:cNvSpPr>
              <p:nvPr/>
            </p:nvSpPr>
            <p:spPr bwMode="auto">
              <a:xfrm>
                <a:off x="1422" y="1164"/>
                <a:ext cx="856" cy="856"/>
              </a:xfrm>
              <a:prstGeom prst="ellipse">
                <a:avLst/>
              </a:prstGeom>
              <a:noFill/>
              <a:ln w="117475" algn="ctr">
                <a:solidFill>
                  <a:srgbClr val="C0C0C0">
                    <a:alpha val="5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101" name="Oval 6"/>
              <p:cNvSpPr>
                <a:spLocks noChangeArrowheads="1"/>
              </p:cNvSpPr>
              <p:nvPr/>
            </p:nvSpPr>
            <p:spPr bwMode="auto">
              <a:xfrm>
                <a:off x="1596" y="1337"/>
                <a:ext cx="510" cy="510"/>
              </a:xfrm>
              <a:prstGeom prst="ellipse">
                <a:avLst/>
              </a:prstGeom>
              <a:noFill/>
              <a:ln w="177800" algn="ctr">
                <a:solidFill>
                  <a:srgbClr val="C0C0C0">
                    <a:alpha val="5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3082" name="Group 7"/>
            <p:cNvGrpSpPr>
              <a:grpSpLocks/>
            </p:cNvGrpSpPr>
            <p:nvPr/>
          </p:nvGrpSpPr>
          <p:grpSpPr bwMode="auto">
            <a:xfrm>
              <a:off x="2446610" y="1219200"/>
              <a:ext cx="1771650" cy="1770063"/>
              <a:chOff x="1307" y="1048"/>
              <a:chExt cx="1088" cy="1088"/>
            </a:xfrm>
          </p:grpSpPr>
          <p:sp>
            <p:nvSpPr>
              <p:cNvPr id="3096" name="Oval 8"/>
              <p:cNvSpPr>
                <a:spLocks noChangeArrowheads="1"/>
              </p:cNvSpPr>
              <p:nvPr/>
            </p:nvSpPr>
            <p:spPr bwMode="auto">
              <a:xfrm>
                <a:off x="1307" y="1048"/>
                <a:ext cx="1088" cy="1088"/>
              </a:xfrm>
              <a:prstGeom prst="ellipse">
                <a:avLst/>
              </a:prstGeom>
              <a:noFill/>
              <a:ln w="76200" algn="ctr">
                <a:solidFill>
                  <a:srgbClr val="C0C0C0">
                    <a:alpha val="5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097" name="Oval 9"/>
              <p:cNvSpPr>
                <a:spLocks noChangeArrowheads="1"/>
              </p:cNvSpPr>
              <p:nvPr/>
            </p:nvSpPr>
            <p:spPr bwMode="auto">
              <a:xfrm>
                <a:off x="1422" y="1164"/>
                <a:ext cx="856" cy="856"/>
              </a:xfrm>
              <a:prstGeom prst="ellipse">
                <a:avLst/>
              </a:prstGeom>
              <a:noFill/>
              <a:ln w="117475" algn="ctr">
                <a:solidFill>
                  <a:srgbClr val="C0C0C0">
                    <a:alpha val="5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098" name="Oval 10"/>
              <p:cNvSpPr>
                <a:spLocks noChangeArrowheads="1"/>
              </p:cNvSpPr>
              <p:nvPr/>
            </p:nvSpPr>
            <p:spPr bwMode="auto">
              <a:xfrm>
                <a:off x="1596" y="1337"/>
                <a:ext cx="510" cy="510"/>
              </a:xfrm>
              <a:prstGeom prst="ellipse">
                <a:avLst/>
              </a:prstGeom>
              <a:noFill/>
              <a:ln w="177800" algn="ctr">
                <a:solidFill>
                  <a:srgbClr val="C0C0C0">
                    <a:alpha val="5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3083" name="Group 11"/>
            <p:cNvGrpSpPr>
              <a:grpSpLocks/>
            </p:cNvGrpSpPr>
            <p:nvPr/>
          </p:nvGrpSpPr>
          <p:grpSpPr bwMode="auto">
            <a:xfrm>
              <a:off x="2967310" y="1350963"/>
              <a:ext cx="1208087" cy="1454150"/>
              <a:chOff x="1380" y="1216"/>
              <a:chExt cx="898" cy="1081"/>
            </a:xfrm>
          </p:grpSpPr>
          <p:sp>
            <p:nvSpPr>
              <p:cNvPr id="3094" name="Oval 12"/>
              <p:cNvSpPr>
                <a:spLocks noChangeArrowheads="1"/>
              </p:cNvSpPr>
              <p:nvPr/>
            </p:nvSpPr>
            <p:spPr bwMode="blackWhite">
              <a:xfrm rot="66259" flipH="1">
                <a:off x="1727" y="1216"/>
                <a:ext cx="234" cy="228"/>
              </a:xfrm>
              <a:prstGeom prst="ellipse">
                <a:avLst/>
              </a:prstGeom>
              <a:solidFill>
                <a:srgbClr val="FEE3AC"/>
              </a:solidFill>
              <a:ln w="9525">
                <a:round/>
                <a:headEnd/>
                <a:tailEnd/>
              </a:ln>
              <a:scene3d>
                <a:camera prst="legacyPerspectiveFront">
                  <a:rot lat="20099978" lon="1500000" rev="0"/>
                </a:camera>
                <a:lightRig rig="legacyFlat2" dir="t"/>
              </a:scene3d>
              <a:sp3d extrusionH="100000" prstMaterial="legacyMetal">
                <a:bevelT w="13500" h="13500" prst="angle"/>
                <a:bevelB w="13500" h="13500" prst="angle"/>
                <a:extrusionClr>
                  <a:srgbClr val="FFB219"/>
                </a:extrusionClr>
              </a:sp3d>
            </p:spPr>
            <p:txBody>
              <a:bodyPr wrap="none" anchor="ctr">
                <a:flatTx/>
              </a:bodyPr>
              <a:lstStyle/>
              <a:p>
                <a:endParaRPr lang="zh-CN" altLang="en-US"/>
              </a:p>
            </p:txBody>
          </p:sp>
          <p:sp>
            <p:nvSpPr>
              <p:cNvPr id="3095" name="Freeform 13"/>
              <p:cNvSpPr>
                <a:spLocks/>
              </p:cNvSpPr>
              <p:nvPr/>
            </p:nvSpPr>
            <p:spPr bwMode="blackWhite">
              <a:xfrm rot="66259" flipH="1">
                <a:off x="1380" y="1223"/>
                <a:ext cx="898" cy="1074"/>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EE3AC"/>
              </a:solidFill>
              <a:ln w="9525">
                <a:round/>
                <a:headEnd/>
                <a:tailEnd/>
              </a:ln>
              <a:scene3d>
                <a:camera prst="legacyPerspectiveFront">
                  <a:rot lat="20099978" lon="1500000" rev="0"/>
                </a:camera>
                <a:lightRig rig="legacyFlat2" dir="t"/>
              </a:scene3d>
              <a:sp3d extrusionH="100000" prstMaterial="legacyMetal">
                <a:bevelT w="13500" h="13500" prst="angle"/>
                <a:bevelB w="13500" h="13500" prst="angle"/>
                <a:extrusionClr>
                  <a:srgbClr val="FFB219"/>
                </a:extrusionClr>
              </a:sp3d>
            </p:spPr>
            <p:txBody>
              <a:bodyPr>
                <a:flatTx/>
              </a:bodyPr>
              <a:lstStyle/>
              <a:p>
                <a:endParaRPr lang="zh-CN" altLang="en-US"/>
              </a:p>
            </p:txBody>
          </p:sp>
        </p:grpSp>
        <p:sp>
          <p:nvSpPr>
            <p:cNvPr id="3084" name="AutoShape 14"/>
            <p:cNvSpPr>
              <a:spLocks noChangeArrowheads="1"/>
            </p:cNvSpPr>
            <p:nvPr/>
          </p:nvSpPr>
          <p:spPr bwMode="gray">
            <a:xfrm>
              <a:off x="395536" y="2497138"/>
              <a:ext cx="3786211" cy="3452142"/>
            </a:xfrm>
            <a:prstGeom prst="flowChartDocument">
              <a:avLst/>
            </a:prstGeom>
            <a:solidFill>
              <a:srgbClr val="D5DFCB"/>
            </a:solidFill>
            <a:ln>
              <a:noFill/>
            </a:ln>
            <a:effectLst>
              <a:outerShdw dist="35921" dir="2700000" algn="ctr" rotWithShape="0">
                <a:srgbClr val="1C1C1C">
                  <a:alpha val="50000"/>
                </a:srgbClr>
              </a:outerShdw>
            </a:effectLst>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endParaRPr lang="zh-CN" altLang="en-US"/>
            </a:p>
          </p:txBody>
        </p:sp>
        <p:grpSp>
          <p:nvGrpSpPr>
            <p:cNvPr id="3085" name="Group 15"/>
            <p:cNvGrpSpPr>
              <a:grpSpLocks/>
            </p:cNvGrpSpPr>
            <p:nvPr/>
          </p:nvGrpSpPr>
          <p:grpSpPr bwMode="auto">
            <a:xfrm>
              <a:off x="6774135" y="2854325"/>
              <a:ext cx="1003300" cy="1428750"/>
              <a:chOff x="4876" y="1969"/>
              <a:chExt cx="746" cy="1061"/>
            </a:xfrm>
          </p:grpSpPr>
          <p:sp>
            <p:nvSpPr>
              <p:cNvPr id="3092" name="Oval 16"/>
              <p:cNvSpPr>
                <a:spLocks noChangeArrowheads="1"/>
              </p:cNvSpPr>
              <p:nvPr/>
            </p:nvSpPr>
            <p:spPr bwMode="blackWhite">
              <a:xfrm rot="381936" flipH="1">
                <a:off x="5093" y="1969"/>
                <a:ext cx="230" cy="225"/>
              </a:xfrm>
              <a:prstGeom prst="ellipse">
                <a:avLst/>
              </a:prstGeom>
              <a:solidFill>
                <a:srgbClr val="FEE3AC"/>
              </a:solidFill>
              <a:ln w="9525">
                <a:round/>
                <a:headEnd/>
                <a:tailEnd/>
              </a:ln>
              <a:scene3d>
                <a:camera prst="legacyPerspectiveFront">
                  <a:rot lat="20099978" lon="1500000" rev="0"/>
                </a:camera>
                <a:lightRig rig="legacyFlat2" dir="t"/>
              </a:scene3d>
              <a:sp3d extrusionH="100000" prstMaterial="legacyMetal">
                <a:bevelT w="13500" h="13500" prst="angle"/>
                <a:bevelB w="13500" h="13500" prst="angle"/>
                <a:extrusionClr>
                  <a:srgbClr val="FFB219"/>
                </a:extrusionClr>
              </a:sp3d>
            </p:spPr>
            <p:txBody>
              <a:bodyPr wrap="none" anchor="ctr">
                <a:flatTx/>
              </a:bodyPr>
              <a:lstStyle/>
              <a:p>
                <a:endParaRPr lang="zh-CN" altLang="en-US"/>
              </a:p>
            </p:txBody>
          </p:sp>
          <p:sp>
            <p:nvSpPr>
              <p:cNvPr id="3093" name="Freeform 17"/>
              <p:cNvSpPr>
                <a:spLocks/>
              </p:cNvSpPr>
              <p:nvPr/>
            </p:nvSpPr>
            <p:spPr bwMode="blackWhite">
              <a:xfrm>
                <a:off x="4876" y="2140"/>
                <a:ext cx="746" cy="890"/>
              </a:xfrm>
              <a:custGeom>
                <a:avLst/>
                <a:gdLst>
                  <a:gd name="T0" fmla="*/ 440 w 746"/>
                  <a:gd name="T1" fmla="*/ 32 h 890"/>
                  <a:gd name="T2" fmla="*/ 352 w 746"/>
                  <a:gd name="T3" fmla="*/ 74 h 890"/>
                  <a:gd name="T4" fmla="*/ 283 w 746"/>
                  <a:gd name="T5" fmla="*/ 0 h 890"/>
                  <a:gd name="T6" fmla="*/ 224 w 746"/>
                  <a:gd name="T7" fmla="*/ 37 h 890"/>
                  <a:gd name="T8" fmla="*/ 42 w 746"/>
                  <a:gd name="T9" fmla="*/ 273 h 890"/>
                  <a:gd name="T10" fmla="*/ 75 w 746"/>
                  <a:gd name="T11" fmla="*/ 363 h 890"/>
                  <a:gd name="T12" fmla="*/ 216 w 746"/>
                  <a:gd name="T13" fmla="*/ 91 h 890"/>
                  <a:gd name="T14" fmla="*/ 87 w 746"/>
                  <a:gd name="T15" fmla="*/ 426 h 890"/>
                  <a:gd name="T16" fmla="*/ 145 w 746"/>
                  <a:gd name="T17" fmla="*/ 449 h 890"/>
                  <a:gd name="T18" fmla="*/ 16 w 746"/>
                  <a:gd name="T19" fmla="*/ 742 h 890"/>
                  <a:gd name="T20" fmla="*/ 24 w 746"/>
                  <a:gd name="T21" fmla="*/ 835 h 890"/>
                  <a:gd name="T22" fmla="*/ 113 w 746"/>
                  <a:gd name="T23" fmla="*/ 784 h 890"/>
                  <a:gd name="T24" fmla="*/ 265 w 746"/>
                  <a:gd name="T25" fmla="*/ 488 h 890"/>
                  <a:gd name="T26" fmla="*/ 365 w 746"/>
                  <a:gd name="T27" fmla="*/ 501 h 890"/>
                  <a:gd name="T28" fmla="*/ 425 w 746"/>
                  <a:gd name="T29" fmla="*/ 818 h 890"/>
                  <a:gd name="T30" fmla="*/ 488 w 746"/>
                  <a:gd name="T31" fmla="*/ 888 h 890"/>
                  <a:gd name="T32" fmla="*/ 530 w 746"/>
                  <a:gd name="T33" fmla="*/ 799 h 890"/>
                  <a:gd name="T34" fmla="*/ 474 w 746"/>
                  <a:gd name="T35" fmla="*/ 491 h 890"/>
                  <a:gd name="T36" fmla="*/ 545 w 746"/>
                  <a:gd name="T37" fmla="*/ 481 h 890"/>
                  <a:gd name="T38" fmla="*/ 481 w 746"/>
                  <a:gd name="T39" fmla="*/ 120 h 890"/>
                  <a:gd name="T40" fmla="*/ 607 w 746"/>
                  <a:gd name="T41" fmla="*/ 407 h 890"/>
                  <a:gd name="T42" fmla="*/ 704 w 746"/>
                  <a:gd name="T43" fmla="*/ 445 h 890"/>
                  <a:gd name="T44" fmla="*/ 720 w 746"/>
                  <a:gd name="T45" fmla="*/ 344 h 890"/>
                  <a:gd name="T46" fmla="*/ 537 w 746"/>
                  <a:gd name="T47" fmla="*/ 37 h 890"/>
                  <a:gd name="T48" fmla="*/ 440 w 746"/>
                  <a:gd name="T49" fmla="*/ 32 h 8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6"/>
                  <a:gd name="T76" fmla="*/ 0 h 890"/>
                  <a:gd name="T77" fmla="*/ 746 w 746"/>
                  <a:gd name="T78" fmla="*/ 890 h 8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6" h="890">
                    <a:moveTo>
                      <a:pt x="440" y="32"/>
                    </a:moveTo>
                    <a:cubicBezTo>
                      <a:pt x="429" y="59"/>
                      <a:pt x="390" y="76"/>
                      <a:pt x="352" y="74"/>
                    </a:cubicBezTo>
                    <a:cubicBezTo>
                      <a:pt x="312" y="67"/>
                      <a:pt x="291" y="25"/>
                      <a:pt x="283" y="0"/>
                    </a:cubicBezTo>
                    <a:cubicBezTo>
                      <a:pt x="283" y="0"/>
                      <a:pt x="246" y="16"/>
                      <a:pt x="224" y="37"/>
                    </a:cubicBezTo>
                    <a:cubicBezTo>
                      <a:pt x="201" y="58"/>
                      <a:pt x="58" y="243"/>
                      <a:pt x="42" y="273"/>
                    </a:cubicBezTo>
                    <a:cubicBezTo>
                      <a:pt x="36" y="305"/>
                      <a:pt x="84" y="395"/>
                      <a:pt x="75" y="363"/>
                    </a:cubicBezTo>
                    <a:cubicBezTo>
                      <a:pt x="66" y="333"/>
                      <a:pt x="215" y="82"/>
                      <a:pt x="216" y="91"/>
                    </a:cubicBezTo>
                    <a:lnTo>
                      <a:pt x="87" y="426"/>
                    </a:lnTo>
                    <a:lnTo>
                      <a:pt x="145" y="449"/>
                    </a:lnTo>
                    <a:lnTo>
                      <a:pt x="16" y="742"/>
                    </a:lnTo>
                    <a:cubicBezTo>
                      <a:pt x="1" y="787"/>
                      <a:pt x="0" y="819"/>
                      <a:pt x="24" y="835"/>
                    </a:cubicBezTo>
                    <a:cubicBezTo>
                      <a:pt x="59" y="848"/>
                      <a:pt x="91" y="826"/>
                      <a:pt x="113" y="784"/>
                    </a:cubicBezTo>
                    <a:cubicBezTo>
                      <a:pt x="154" y="720"/>
                      <a:pt x="234" y="534"/>
                      <a:pt x="265" y="488"/>
                    </a:cubicBezTo>
                    <a:lnTo>
                      <a:pt x="365" y="501"/>
                    </a:lnTo>
                    <a:cubicBezTo>
                      <a:pt x="377" y="565"/>
                      <a:pt x="407" y="754"/>
                      <a:pt x="425" y="818"/>
                    </a:cubicBezTo>
                    <a:cubicBezTo>
                      <a:pt x="434" y="855"/>
                      <a:pt x="457" y="890"/>
                      <a:pt x="488" y="888"/>
                    </a:cubicBezTo>
                    <a:cubicBezTo>
                      <a:pt x="512" y="876"/>
                      <a:pt x="536" y="867"/>
                      <a:pt x="530" y="799"/>
                    </a:cubicBezTo>
                    <a:lnTo>
                      <a:pt x="474" y="491"/>
                    </a:lnTo>
                    <a:lnTo>
                      <a:pt x="545" y="481"/>
                    </a:lnTo>
                    <a:lnTo>
                      <a:pt x="481" y="120"/>
                    </a:lnTo>
                    <a:lnTo>
                      <a:pt x="607" y="407"/>
                    </a:lnTo>
                    <a:cubicBezTo>
                      <a:pt x="643" y="460"/>
                      <a:pt x="687" y="456"/>
                      <a:pt x="704" y="445"/>
                    </a:cubicBezTo>
                    <a:cubicBezTo>
                      <a:pt x="746" y="429"/>
                      <a:pt x="731" y="390"/>
                      <a:pt x="720" y="344"/>
                    </a:cubicBezTo>
                    <a:cubicBezTo>
                      <a:pt x="698" y="307"/>
                      <a:pt x="586" y="29"/>
                      <a:pt x="537" y="37"/>
                    </a:cubicBezTo>
                    <a:lnTo>
                      <a:pt x="440" y="32"/>
                    </a:lnTo>
                    <a:close/>
                  </a:path>
                </a:pathLst>
              </a:custGeom>
              <a:solidFill>
                <a:srgbClr val="FEE3AC"/>
              </a:solidFill>
              <a:ln w="9525">
                <a:round/>
                <a:headEnd/>
                <a:tailEnd/>
              </a:ln>
              <a:scene3d>
                <a:camera prst="legacyPerspectiveFront">
                  <a:rot lat="20099978" lon="1500000" rev="0"/>
                </a:camera>
                <a:lightRig rig="legacyFlat2" dir="t"/>
              </a:scene3d>
              <a:sp3d extrusionH="100000" prstMaterial="legacyMetal">
                <a:bevelT w="13500" h="13500" prst="angle"/>
                <a:bevelB w="13500" h="13500" prst="angle"/>
                <a:extrusionClr>
                  <a:srgbClr val="FFB219"/>
                </a:extrusionClr>
              </a:sp3d>
            </p:spPr>
            <p:txBody>
              <a:bodyPr>
                <a:flatTx/>
              </a:bodyPr>
              <a:lstStyle/>
              <a:p>
                <a:endParaRPr lang="zh-CN" altLang="en-US"/>
              </a:p>
            </p:txBody>
          </p:sp>
        </p:grpSp>
        <p:sp>
          <p:nvSpPr>
            <p:cNvPr id="3086" name="AutoShape 18"/>
            <p:cNvSpPr>
              <a:spLocks noChangeArrowheads="1"/>
            </p:cNvSpPr>
            <p:nvPr/>
          </p:nvSpPr>
          <p:spPr bwMode="gray">
            <a:xfrm>
              <a:off x="4732610" y="3990974"/>
              <a:ext cx="3943846" cy="2246337"/>
            </a:xfrm>
            <a:prstGeom prst="flowChartDocument">
              <a:avLst/>
            </a:prstGeom>
            <a:solidFill>
              <a:srgbClr val="D9C1D7"/>
            </a:solidFill>
            <a:ln>
              <a:noFill/>
            </a:ln>
            <a:effectLst>
              <a:outerShdw dist="35921" dir="2700000" algn="ctr" rotWithShape="0">
                <a:srgbClr val="1C1C1C">
                  <a:alpha val="50000"/>
                </a:srgbClr>
              </a:outerShdw>
            </a:effectLst>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endParaRPr lang="zh-CN" altLang="en-US"/>
            </a:p>
          </p:txBody>
        </p:sp>
        <p:sp>
          <p:nvSpPr>
            <p:cNvPr id="3087" name="AutoShape 19"/>
            <p:cNvSpPr>
              <a:spLocks noChangeArrowheads="1"/>
            </p:cNvSpPr>
            <p:nvPr/>
          </p:nvSpPr>
          <p:spPr bwMode="gray">
            <a:xfrm>
              <a:off x="395536" y="2246312"/>
              <a:ext cx="3806849" cy="554231"/>
            </a:xfrm>
            <a:prstGeom prst="bevel">
              <a:avLst>
                <a:gd name="adj" fmla="val 9569"/>
              </a:avLst>
            </a:prstGeom>
            <a:solidFill>
              <a:srgbClr val="A5BB8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endParaRPr lang="zh-CN" altLang="en-US"/>
            </a:p>
          </p:txBody>
        </p:sp>
        <p:sp>
          <p:nvSpPr>
            <p:cNvPr id="3088" name="AutoShape 20"/>
            <p:cNvSpPr>
              <a:spLocks noChangeArrowheads="1"/>
            </p:cNvSpPr>
            <p:nvPr/>
          </p:nvSpPr>
          <p:spPr bwMode="gray">
            <a:xfrm>
              <a:off x="4724672" y="3749674"/>
              <a:ext cx="3951784" cy="544643"/>
            </a:xfrm>
            <a:prstGeom prst="bevel">
              <a:avLst>
                <a:gd name="adj" fmla="val 9569"/>
              </a:avLst>
            </a:prstGeom>
            <a:solidFill>
              <a:srgbClr val="BB8FB8"/>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endParaRPr lang="zh-CN" altLang="en-US"/>
            </a:p>
          </p:txBody>
        </p:sp>
        <p:pic>
          <p:nvPicPr>
            <p:cNvPr id="3089" name="Picture 21" descr="worldmap_ani8"/>
            <p:cNvPicPr>
              <a:picLocks noChangeAspect="1" noChangeArrowheads="1" noCrop="1"/>
            </p:cNvPicPr>
            <p:nvPr/>
          </p:nvPicPr>
          <p:blipFill>
            <a:blip r:embed="rId2">
              <a:lum bright="18000" contrast="42000"/>
              <a:grayscl/>
              <a:extLst>
                <a:ext uri="{28A0092B-C50C-407E-A947-70E740481C1C}">
                  <a14:useLocalDpi xmlns:a14="http://schemas.microsoft.com/office/drawing/2010/main" val="0"/>
                </a:ext>
              </a:extLst>
            </a:blip>
            <a:srcRect/>
            <a:stretch>
              <a:fillRect/>
            </a:stretch>
          </p:blipFill>
          <p:spPr bwMode="gray">
            <a:xfrm>
              <a:off x="4375422" y="2579688"/>
              <a:ext cx="103028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Text Box 22"/>
            <p:cNvSpPr txBox="1">
              <a:spLocks noChangeArrowheads="1"/>
            </p:cNvSpPr>
            <p:nvPr/>
          </p:nvSpPr>
          <p:spPr bwMode="auto">
            <a:xfrm>
              <a:off x="4775472" y="3806825"/>
              <a:ext cx="3900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zh-CN" altLang="en-US" sz="2400" b="1">
                  <a:solidFill>
                    <a:schemeClr val="bg1"/>
                  </a:solidFill>
                  <a:latin typeface="黑体" pitchFamily="2" charset="-122"/>
                  <a:ea typeface="黑体" pitchFamily="2" charset="-122"/>
                </a:rPr>
                <a:t>义务</a:t>
              </a:r>
              <a:endParaRPr lang="en-US" altLang="zh-CN" sz="2400" b="1">
                <a:solidFill>
                  <a:schemeClr val="bg1"/>
                </a:solidFill>
                <a:latin typeface="黑体" pitchFamily="2" charset="-122"/>
                <a:ea typeface="黑体" pitchFamily="2" charset="-122"/>
              </a:endParaRPr>
            </a:p>
          </p:txBody>
        </p:sp>
        <p:sp>
          <p:nvSpPr>
            <p:cNvPr id="3091" name="Text Box 23"/>
            <p:cNvSpPr txBox="1">
              <a:spLocks noChangeArrowheads="1"/>
            </p:cNvSpPr>
            <p:nvPr/>
          </p:nvSpPr>
          <p:spPr bwMode="auto">
            <a:xfrm>
              <a:off x="395536" y="2284413"/>
              <a:ext cx="37798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zh-CN" altLang="en-US" sz="2400" b="1">
                  <a:solidFill>
                    <a:schemeClr val="bg1"/>
                  </a:solidFill>
                  <a:latin typeface="黑体" pitchFamily="2" charset="-122"/>
                  <a:ea typeface="黑体" pitchFamily="2" charset="-122"/>
                </a:rPr>
                <a:t>权利</a:t>
              </a:r>
              <a:endParaRPr lang="en-US" altLang="zh-CN" sz="2400" b="1">
                <a:solidFill>
                  <a:schemeClr val="bg1"/>
                </a:solidFill>
                <a:latin typeface="黑体" pitchFamily="2" charset="-122"/>
                <a:ea typeface="黑体" pitchFamily="2" charset="-122"/>
              </a:endParaRPr>
            </a:p>
          </p:txBody>
        </p:sp>
      </p:grpSp>
      <p:sp>
        <p:nvSpPr>
          <p:cNvPr id="47" name="Rectangle 27"/>
          <p:cNvSpPr>
            <a:spLocks noChangeArrowheads="1"/>
          </p:cNvSpPr>
          <p:nvPr/>
        </p:nvSpPr>
        <p:spPr bwMode="black">
          <a:xfrm>
            <a:off x="506413" y="2862263"/>
            <a:ext cx="3560762"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平等就业和选择职业的权利</a:t>
            </a:r>
            <a:endParaRPr lang="en-US" altLang="zh-CN" sz="1600">
              <a:solidFill>
                <a:srgbClr val="1C1C1C"/>
              </a:solidFill>
              <a:latin typeface="微软雅黑" pitchFamily="34" charset="-122"/>
              <a:ea typeface="微软雅黑" pitchFamily="34" charset="-122"/>
            </a:endParaRP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取得劳动报酬的权利</a:t>
            </a: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休息休假的权利</a:t>
            </a: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获得劳动安全卫生保护的权利</a:t>
            </a: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接受职业技能培训的权利</a:t>
            </a: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享受社会保险和福利的权利</a:t>
            </a: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提请劳动争议处理的权利</a:t>
            </a: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法律规定的其他劳动权利如组织和参加工会的权利等</a:t>
            </a:r>
            <a:endParaRPr lang="en-US" altLang="zh-CN" sz="1600">
              <a:solidFill>
                <a:srgbClr val="1C1C1C"/>
              </a:solidFill>
              <a:latin typeface="微软雅黑" pitchFamily="34" charset="-122"/>
              <a:ea typeface="微软雅黑" pitchFamily="34" charset="-122"/>
            </a:endParaRPr>
          </a:p>
        </p:txBody>
      </p:sp>
      <p:sp>
        <p:nvSpPr>
          <p:cNvPr id="52" name="Rectangle 27"/>
          <p:cNvSpPr>
            <a:spLocks noChangeArrowheads="1"/>
          </p:cNvSpPr>
          <p:nvPr/>
        </p:nvSpPr>
        <p:spPr bwMode="black">
          <a:xfrm>
            <a:off x="4891088" y="4379913"/>
            <a:ext cx="35607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遵守国家计划生育政策</a:t>
            </a: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遵守国家法律法规和城市管理条例</a:t>
            </a: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维护公共秩序遵守社会公德</a:t>
            </a: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爱护公共财产维护国家利益</a:t>
            </a:r>
          </a:p>
          <a:p>
            <a:pPr marL="114300" indent="-114300">
              <a:lnSpc>
                <a:spcPct val="120000"/>
              </a:lnSpc>
              <a:buFontTx/>
              <a:buChar char="•"/>
            </a:pPr>
            <a:r>
              <a:rPr lang="zh-CN" altLang="en-US" sz="1600">
                <a:solidFill>
                  <a:srgbClr val="1C1C1C"/>
                </a:solidFill>
                <a:latin typeface="微软雅黑" pitchFamily="34" charset="-122"/>
                <a:ea typeface="微软雅黑" pitchFamily="34" charset="-122"/>
              </a:rPr>
              <a:t> 依法纳税</a:t>
            </a:r>
            <a:endParaRPr lang="en-US" altLang="zh-CN" sz="1600">
              <a:solidFill>
                <a:srgbClr val="1C1C1C"/>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7">
                                            <p:txEl>
                                              <p:pRg st="0" end="0"/>
                                            </p:txEl>
                                          </p:spTgt>
                                        </p:tgtEl>
                                        <p:attrNameLst>
                                          <p:attrName>style.visibility</p:attrName>
                                        </p:attrNameLst>
                                      </p:cBhvr>
                                      <p:to>
                                        <p:strVal val="visible"/>
                                      </p:to>
                                    </p:set>
                                    <p:animEffect transition="in" filter="wipe(up)">
                                      <p:cBhvr>
                                        <p:cTn id="12" dur="1500"/>
                                        <p:tgtEl>
                                          <p:spTgt spid="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7">
                                            <p:txEl>
                                              <p:pRg st="1" end="1"/>
                                            </p:txEl>
                                          </p:spTgt>
                                        </p:tgtEl>
                                        <p:attrNameLst>
                                          <p:attrName>style.visibility</p:attrName>
                                        </p:attrNameLst>
                                      </p:cBhvr>
                                      <p:to>
                                        <p:strVal val="visible"/>
                                      </p:to>
                                    </p:set>
                                    <p:animEffect transition="in" filter="wipe(up)">
                                      <p:cBhvr>
                                        <p:cTn id="17" dur="1500"/>
                                        <p:tgtEl>
                                          <p:spTgt spid="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7">
                                            <p:txEl>
                                              <p:pRg st="2" end="2"/>
                                            </p:txEl>
                                          </p:spTgt>
                                        </p:tgtEl>
                                        <p:attrNameLst>
                                          <p:attrName>style.visibility</p:attrName>
                                        </p:attrNameLst>
                                      </p:cBhvr>
                                      <p:to>
                                        <p:strVal val="visible"/>
                                      </p:to>
                                    </p:set>
                                    <p:animEffect transition="in" filter="wipe(up)">
                                      <p:cBhvr>
                                        <p:cTn id="22" dur="1500"/>
                                        <p:tgtEl>
                                          <p:spTgt spid="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7">
                                            <p:txEl>
                                              <p:pRg st="3" end="3"/>
                                            </p:txEl>
                                          </p:spTgt>
                                        </p:tgtEl>
                                        <p:attrNameLst>
                                          <p:attrName>style.visibility</p:attrName>
                                        </p:attrNameLst>
                                      </p:cBhvr>
                                      <p:to>
                                        <p:strVal val="visible"/>
                                      </p:to>
                                    </p:set>
                                    <p:animEffect transition="in" filter="wipe(up)">
                                      <p:cBhvr>
                                        <p:cTn id="27" dur="1500"/>
                                        <p:tgtEl>
                                          <p:spTgt spid="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7">
                                            <p:txEl>
                                              <p:pRg st="4" end="4"/>
                                            </p:txEl>
                                          </p:spTgt>
                                        </p:tgtEl>
                                        <p:attrNameLst>
                                          <p:attrName>style.visibility</p:attrName>
                                        </p:attrNameLst>
                                      </p:cBhvr>
                                      <p:to>
                                        <p:strVal val="visible"/>
                                      </p:to>
                                    </p:set>
                                    <p:animEffect transition="in" filter="wipe(up)">
                                      <p:cBhvr>
                                        <p:cTn id="32" dur="1500"/>
                                        <p:tgtEl>
                                          <p:spTgt spid="4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7">
                                            <p:txEl>
                                              <p:pRg st="5" end="5"/>
                                            </p:txEl>
                                          </p:spTgt>
                                        </p:tgtEl>
                                        <p:attrNameLst>
                                          <p:attrName>style.visibility</p:attrName>
                                        </p:attrNameLst>
                                      </p:cBhvr>
                                      <p:to>
                                        <p:strVal val="visible"/>
                                      </p:to>
                                    </p:set>
                                    <p:animEffect transition="in" filter="wipe(up)">
                                      <p:cBhvr>
                                        <p:cTn id="37" dur="1500"/>
                                        <p:tgtEl>
                                          <p:spTgt spid="4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7">
                                            <p:txEl>
                                              <p:pRg st="6" end="6"/>
                                            </p:txEl>
                                          </p:spTgt>
                                        </p:tgtEl>
                                        <p:attrNameLst>
                                          <p:attrName>style.visibility</p:attrName>
                                        </p:attrNameLst>
                                      </p:cBhvr>
                                      <p:to>
                                        <p:strVal val="visible"/>
                                      </p:to>
                                    </p:set>
                                    <p:animEffect transition="in" filter="wipe(up)">
                                      <p:cBhvr>
                                        <p:cTn id="42" dur="1500"/>
                                        <p:tgtEl>
                                          <p:spTgt spid="4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7">
                                            <p:txEl>
                                              <p:pRg st="7" end="7"/>
                                            </p:txEl>
                                          </p:spTgt>
                                        </p:tgtEl>
                                        <p:attrNameLst>
                                          <p:attrName>style.visibility</p:attrName>
                                        </p:attrNameLst>
                                      </p:cBhvr>
                                      <p:to>
                                        <p:strVal val="visible"/>
                                      </p:to>
                                    </p:set>
                                    <p:animEffect transition="in" filter="wipe(up)">
                                      <p:cBhvr>
                                        <p:cTn id="47" dur="1500"/>
                                        <p:tgtEl>
                                          <p:spTgt spid="47">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52">
                                            <p:txEl>
                                              <p:pRg st="0" end="0"/>
                                            </p:txEl>
                                          </p:spTgt>
                                        </p:tgtEl>
                                        <p:attrNameLst>
                                          <p:attrName>style.visibility</p:attrName>
                                        </p:attrNameLst>
                                      </p:cBhvr>
                                      <p:to>
                                        <p:strVal val="visible"/>
                                      </p:to>
                                    </p:set>
                                    <p:animEffect transition="in" filter="wipe(up)">
                                      <p:cBhvr>
                                        <p:cTn id="52" dur="1500"/>
                                        <p:tgtEl>
                                          <p:spTgt spid="52">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52">
                                            <p:txEl>
                                              <p:pRg st="1" end="1"/>
                                            </p:txEl>
                                          </p:spTgt>
                                        </p:tgtEl>
                                        <p:attrNameLst>
                                          <p:attrName>style.visibility</p:attrName>
                                        </p:attrNameLst>
                                      </p:cBhvr>
                                      <p:to>
                                        <p:strVal val="visible"/>
                                      </p:to>
                                    </p:set>
                                    <p:animEffect transition="in" filter="wipe(up)">
                                      <p:cBhvr>
                                        <p:cTn id="57" dur="1500"/>
                                        <p:tgtEl>
                                          <p:spTgt spid="52">
                                            <p:txEl>
                                              <p:pRg st="1" end="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52">
                                            <p:txEl>
                                              <p:pRg st="2" end="2"/>
                                            </p:txEl>
                                          </p:spTgt>
                                        </p:tgtEl>
                                        <p:attrNameLst>
                                          <p:attrName>style.visibility</p:attrName>
                                        </p:attrNameLst>
                                      </p:cBhvr>
                                      <p:to>
                                        <p:strVal val="visible"/>
                                      </p:to>
                                    </p:set>
                                    <p:animEffect transition="in" filter="wipe(up)">
                                      <p:cBhvr>
                                        <p:cTn id="62" dur="1500"/>
                                        <p:tgtEl>
                                          <p:spTgt spid="52">
                                            <p:txEl>
                                              <p:pRg st="2" end="2"/>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52">
                                            <p:txEl>
                                              <p:pRg st="3" end="3"/>
                                            </p:txEl>
                                          </p:spTgt>
                                        </p:tgtEl>
                                        <p:attrNameLst>
                                          <p:attrName>style.visibility</p:attrName>
                                        </p:attrNameLst>
                                      </p:cBhvr>
                                      <p:to>
                                        <p:strVal val="visible"/>
                                      </p:to>
                                    </p:set>
                                    <p:animEffect transition="in" filter="wipe(up)">
                                      <p:cBhvr>
                                        <p:cTn id="67" dur="1500"/>
                                        <p:tgtEl>
                                          <p:spTgt spid="52">
                                            <p:txEl>
                                              <p:pRg st="3" end="3"/>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52">
                                            <p:txEl>
                                              <p:pRg st="4" end="4"/>
                                            </p:txEl>
                                          </p:spTgt>
                                        </p:tgtEl>
                                        <p:attrNameLst>
                                          <p:attrName>style.visibility</p:attrName>
                                        </p:attrNameLst>
                                      </p:cBhvr>
                                      <p:to>
                                        <p:strVal val="visible"/>
                                      </p:to>
                                    </p:set>
                                    <p:animEffect transition="in" filter="wipe(up)">
                                      <p:cBhvr>
                                        <p:cTn id="72" dur="1500"/>
                                        <p:tgtEl>
                                          <p:spTgt spid="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5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生涯规划与就业常识</a:t>
            </a:r>
            <a:endParaRPr lang="zh-CN" altLang="en-US" sz="1600" dirty="0">
              <a:solidFill>
                <a:schemeClr val="accent5">
                  <a:lumMod val="75000"/>
                </a:schemeClr>
              </a:solidFill>
              <a:latin typeface="黑体" pitchFamily="2" charset="-122"/>
              <a:ea typeface="黑体" pitchFamily="2" charset="-122"/>
            </a:endParaRPr>
          </a:p>
        </p:txBody>
      </p:sp>
      <p:sp>
        <p:nvSpPr>
          <p:cNvPr id="8" name="标题 10"/>
          <p:cNvSpPr txBox="1">
            <a:spLocks/>
          </p:cNvSpPr>
          <p:nvPr/>
        </p:nvSpPr>
        <p:spPr>
          <a:xfrm>
            <a:off x="0" y="44450"/>
            <a:ext cx="6300788" cy="936625"/>
          </a:xfrm>
          <a:prstGeom prst="rect">
            <a:avLst/>
          </a:prstGeom>
        </p:spPr>
        <p:txBody>
          <a:bodyPr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3600" b="1" dirty="0" smtClean="0">
                <a:solidFill>
                  <a:schemeClr val="accent6">
                    <a:lumMod val="75000"/>
                  </a:schemeClr>
                </a:solidFill>
                <a:latin typeface="黑体" pitchFamily="2" charset="-122"/>
                <a:ea typeface="黑体" pitchFamily="2" charset="-122"/>
              </a:rPr>
              <a:t>二、劳动者哪些</a:t>
            </a:r>
            <a:r>
              <a:rPr lang="zh-CN" altLang="en-US" sz="3600" b="1" dirty="0">
                <a:solidFill>
                  <a:schemeClr val="accent6">
                    <a:lumMod val="75000"/>
                  </a:schemeClr>
                </a:solidFill>
                <a:latin typeface="黑体" pitchFamily="2" charset="-122"/>
                <a:ea typeface="黑体" pitchFamily="2" charset="-122"/>
              </a:rPr>
              <a:t>权益易受到侵犯</a:t>
            </a:r>
            <a:endParaRPr lang="zh-CN" altLang="en-US" sz="3600" dirty="0" smtClean="0">
              <a:solidFill>
                <a:schemeClr val="accent6">
                  <a:lumMod val="75000"/>
                </a:schemeClr>
              </a:solidFill>
              <a:latin typeface="微软雅黑" pitchFamily="34" charset="-122"/>
              <a:ea typeface="微软雅黑" pitchFamily="34" charset="-122"/>
            </a:endParaRPr>
          </a:p>
        </p:txBody>
      </p:sp>
      <p:sp>
        <p:nvSpPr>
          <p:cNvPr id="25" name="Rectangle 27"/>
          <p:cNvSpPr>
            <a:spLocks noChangeArrowheads="1"/>
          </p:cNvSpPr>
          <p:nvPr/>
        </p:nvSpPr>
        <p:spPr bwMode="black">
          <a:xfrm>
            <a:off x="301625" y="1196975"/>
            <a:ext cx="6010275"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114300" indent="-114300">
              <a:lnSpc>
                <a:spcPct val="150000"/>
              </a:lnSpc>
              <a:buFontTx/>
              <a:buChar char="•"/>
            </a:pPr>
            <a:r>
              <a:rPr lang="zh-CN" altLang="en-US" sz="2000">
                <a:solidFill>
                  <a:srgbClr val="1C1C1C"/>
                </a:solidFill>
                <a:latin typeface="微软雅黑" pitchFamily="34" charset="-122"/>
                <a:ea typeface="微软雅黑" pitchFamily="34" charset="-122"/>
              </a:rPr>
              <a:t> 用人单位克扣或无故拖欠工资</a:t>
            </a:r>
            <a:endParaRPr lang="en-US" altLang="zh-CN" sz="2000">
              <a:solidFill>
                <a:srgbClr val="1C1C1C"/>
              </a:solidFill>
              <a:latin typeface="微软雅黑" pitchFamily="34" charset="-122"/>
              <a:ea typeface="微软雅黑" pitchFamily="34" charset="-122"/>
            </a:endParaRPr>
          </a:p>
          <a:p>
            <a:pPr marL="114300" indent="-114300">
              <a:lnSpc>
                <a:spcPct val="150000"/>
              </a:lnSpc>
              <a:buFontTx/>
              <a:buChar char="•"/>
            </a:pPr>
            <a:r>
              <a:rPr lang="zh-CN" altLang="en-US" sz="2000">
                <a:solidFill>
                  <a:srgbClr val="1C1C1C"/>
                </a:solidFill>
                <a:latin typeface="微软雅黑" pitchFamily="34" charset="-122"/>
                <a:ea typeface="微软雅黑" pitchFamily="34" charset="-122"/>
              </a:rPr>
              <a:t> 强行加班加点，却不付给延长工作时间的工资报酬</a:t>
            </a:r>
            <a:endParaRPr lang="en-US" altLang="zh-CN" sz="2000">
              <a:solidFill>
                <a:srgbClr val="1C1C1C"/>
              </a:solidFill>
              <a:latin typeface="微软雅黑" pitchFamily="34" charset="-122"/>
              <a:ea typeface="微软雅黑" pitchFamily="34" charset="-122"/>
            </a:endParaRPr>
          </a:p>
          <a:p>
            <a:pPr marL="114300" indent="-114300">
              <a:lnSpc>
                <a:spcPct val="150000"/>
              </a:lnSpc>
              <a:buFontTx/>
              <a:buChar char="•"/>
            </a:pPr>
            <a:r>
              <a:rPr lang="zh-CN" altLang="en-US" sz="2000">
                <a:solidFill>
                  <a:srgbClr val="1C1C1C"/>
                </a:solidFill>
                <a:latin typeface="微软雅黑" pitchFamily="34" charset="-122"/>
                <a:ea typeface="微软雅黑" pitchFamily="34" charset="-122"/>
              </a:rPr>
              <a:t> 为了省钱，用人单位没有为劳动者配备必要的劳动防护用具和劳动保护设施</a:t>
            </a:r>
          </a:p>
          <a:p>
            <a:pPr marL="114300" indent="-114300">
              <a:lnSpc>
                <a:spcPct val="150000"/>
              </a:lnSpc>
              <a:buFontTx/>
              <a:buChar char="•"/>
            </a:pPr>
            <a:r>
              <a:rPr lang="zh-CN" altLang="en-US" sz="2000">
                <a:solidFill>
                  <a:srgbClr val="1C1C1C"/>
                </a:solidFill>
                <a:latin typeface="微软雅黑" pitchFamily="34" charset="-122"/>
                <a:ea typeface="微软雅黑" pitchFamily="34" charset="-122"/>
              </a:rPr>
              <a:t> 女工产假、哺乳假得不到保障，随意开除怀孕女工；让女工和未成年工从事法律明令禁止的工作</a:t>
            </a:r>
          </a:p>
          <a:p>
            <a:pPr marL="114300" indent="-114300">
              <a:lnSpc>
                <a:spcPct val="150000"/>
              </a:lnSpc>
              <a:buFontTx/>
              <a:buChar char="•"/>
            </a:pPr>
            <a:r>
              <a:rPr lang="zh-CN" altLang="en-US" sz="2000">
                <a:solidFill>
                  <a:srgbClr val="1C1C1C"/>
                </a:solidFill>
                <a:latin typeface="微软雅黑" pitchFamily="34" charset="-122"/>
                <a:ea typeface="微软雅黑" pitchFamily="34" charset="-122"/>
              </a:rPr>
              <a:t> 劳动者患职业病、因工受伤致残甚至死亡后，用人单位逃避责任</a:t>
            </a:r>
          </a:p>
          <a:p>
            <a:pPr marL="114300" indent="-114300">
              <a:lnSpc>
                <a:spcPct val="150000"/>
              </a:lnSpc>
              <a:buFontTx/>
              <a:buChar char="•"/>
            </a:pPr>
            <a:r>
              <a:rPr lang="zh-CN" altLang="en-US" sz="2000">
                <a:solidFill>
                  <a:srgbClr val="1C1C1C"/>
                </a:solidFill>
                <a:latin typeface="微软雅黑" pitchFamily="34" charset="-122"/>
                <a:ea typeface="微软雅黑" pitchFamily="34" charset="-122"/>
              </a:rPr>
              <a:t> 用人单位的内部规章制度与国家法律法规冲突规定</a:t>
            </a:r>
            <a:endParaRPr lang="en-US" altLang="zh-CN" sz="2000">
              <a:solidFill>
                <a:srgbClr val="1C1C1C"/>
              </a:solidFill>
              <a:latin typeface="微软雅黑" pitchFamily="34" charset="-122"/>
              <a:ea typeface="微软雅黑" pitchFamily="34" charset="-122"/>
            </a:endParaRPr>
          </a:p>
          <a:p>
            <a:pPr marL="114300" indent="-114300">
              <a:lnSpc>
                <a:spcPct val="150000"/>
              </a:lnSpc>
              <a:buFontTx/>
              <a:buChar char="•"/>
            </a:pPr>
            <a:r>
              <a:rPr lang="zh-CN" altLang="en-US" sz="2000">
                <a:solidFill>
                  <a:srgbClr val="1C1C1C"/>
                </a:solidFill>
                <a:latin typeface="微软雅黑" pitchFamily="34" charset="-122"/>
                <a:ea typeface="微软雅黑" pitchFamily="34" charset="-122"/>
              </a:rPr>
              <a:t> 用人单位收取抵押金，扣押进城就业者有效证件</a:t>
            </a:r>
          </a:p>
          <a:p>
            <a:pPr marL="114300" indent="-114300">
              <a:lnSpc>
                <a:spcPct val="150000"/>
              </a:lnSpc>
              <a:buFontTx/>
              <a:buChar char="•"/>
            </a:pPr>
            <a:r>
              <a:rPr lang="zh-CN" altLang="en-US" sz="2000">
                <a:solidFill>
                  <a:srgbClr val="1C1C1C"/>
                </a:solidFill>
                <a:latin typeface="微软雅黑" pitchFamily="34" charset="-122"/>
                <a:ea typeface="微软雅黑" pitchFamily="34" charset="-122"/>
              </a:rPr>
              <a:t> 未根据劳动合同为劳动者缴纳社会保险费</a:t>
            </a:r>
            <a:endParaRPr lang="en-US" altLang="zh-CN" sz="2000">
              <a:solidFill>
                <a:srgbClr val="1C1C1C"/>
              </a:solidFill>
              <a:latin typeface="微软雅黑" pitchFamily="34" charset="-122"/>
              <a:ea typeface="微软雅黑" pitchFamily="34" charset="-122"/>
            </a:endParaRPr>
          </a:p>
        </p:txBody>
      </p:sp>
      <p:pic>
        <p:nvPicPr>
          <p:cNvPr id="4103"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0638" y="828675"/>
            <a:ext cx="5207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up)">
                                      <p:cBhvr>
                                        <p:cTn id="7" dur="1500"/>
                                        <p:tgtEl>
                                          <p:spTgt spid="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wipe(up)">
                                      <p:cBhvr>
                                        <p:cTn id="12" dur="1500"/>
                                        <p:tgtEl>
                                          <p:spTgt spid="2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wipe(up)">
                                      <p:cBhvr>
                                        <p:cTn id="17" dur="1500"/>
                                        <p:tgtEl>
                                          <p:spTgt spid="2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animEffect transition="in" filter="wipe(up)">
                                      <p:cBhvr>
                                        <p:cTn id="22" dur="1500"/>
                                        <p:tgtEl>
                                          <p:spTgt spid="2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wipe(up)">
                                      <p:cBhvr>
                                        <p:cTn id="27" dur="1500"/>
                                        <p:tgtEl>
                                          <p:spTgt spid="2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5">
                                            <p:txEl>
                                              <p:pRg st="5" end="5"/>
                                            </p:txEl>
                                          </p:spTgt>
                                        </p:tgtEl>
                                        <p:attrNameLst>
                                          <p:attrName>style.visibility</p:attrName>
                                        </p:attrNameLst>
                                      </p:cBhvr>
                                      <p:to>
                                        <p:strVal val="visible"/>
                                      </p:to>
                                    </p:set>
                                    <p:animEffect transition="in" filter="wipe(up)">
                                      <p:cBhvr>
                                        <p:cTn id="32" dur="1500"/>
                                        <p:tgtEl>
                                          <p:spTgt spid="2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5">
                                            <p:txEl>
                                              <p:pRg st="6" end="6"/>
                                            </p:txEl>
                                          </p:spTgt>
                                        </p:tgtEl>
                                        <p:attrNameLst>
                                          <p:attrName>style.visibility</p:attrName>
                                        </p:attrNameLst>
                                      </p:cBhvr>
                                      <p:to>
                                        <p:strVal val="visible"/>
                                      </p:to>
                                    </p:set>
                                    <p:animEffect transition="in" filter="wipe(up)">
                                      <p:cBhvr>
                                        <p:cTn id="37" dur="1500"/>
                                        <p:tgtEl>
                                          <p:spTgt spid="2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5">
                                            <p:txEl>
                                              <p:pRg st="7" end="7"/>
                                            </p:txEl>
                                          </p:spTgt>
                                        </p:tgtEl>
                                        <p:attrNameLst>
                                          <p:attrName>style.visibility</p:attrName>
                                        </p:attrNameLst>
                                      </p:cBhvr>
                                      <p:to>
                                        <p:strVal val="visible"/>
                                      </p:to>
                                    </p:set>
                                    <p:animEffect transition="in" filter="wipe(up)">
                                      <p:cBhvr>
                                        <p:cTn id="42" dur="1500"/>
                                        <p:tgtEl>
                                          <p:spTgt spid="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生涯规划与就业常识</a:t>
            </a:r>
            <a:endParaRPr lang="zh-CN" altLang="en-US" sz="1600" dirty="0">
              <a:solidFill>
                <a:schemeClr val="accent5">
                  <a:lumMod val="75000"/>
                </a:schemeClr>
              </a:solidFill>
              <a:latin typeface="黑体" pitchFamily="2" charset="-122"/>
              <a:ea typeface="黑体" pitchFamily="2" charset="-122"/>
            </a:endParaRPr>
          </a:p>
        </p:txBody>
      </p:sp>
      <p:sp>
        <p:nvSpPr>
          <p:cNvPr id="8" name="标题 10"/>
          <p:cNvSpPr txBox="1">
            <a:spLocks/>
          </p:cNvSpPr>
          <p:nvPr/>
        </p:nvSpPr>
        <p:spPr>
          <a:xfrm>
            <a:off x="0" y="44450"/>
            <a:ext cx="6300788" cy="9366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3600" b="1" dirty="0">
                <a:solidFill>
                  <a:schemeClr val="accent6">
                    <a:lumMod val="75000"/>
                  </a:schemeClr>
                </a:solidFill>
                <a:latin typeface="黑体" pitchFamily="2" charset="-122"/>
                <a:ea typeface="黑体" pitchFamily="2" charset="-122"/>
              </a:rPr>
              <a:t>三、维护权益的途径</a:t>
            </a:r>
            <a:endParaRPr lang="zh-CN" altLang="en-US" sz="3600" dirty="0" smtClean="0">
              <a:solidFill>
                <a:schemeClr val="accent6">
                  <a:lumMod val="75000"/>
                </a:schemeClr>
              </a:solidFill>
              <a:latin typeface="微软雅黑" pitchFamily="34" charset="-122"/>
              <a:ea typeface="微软雅黑" pitchFamily="34" charset="-122"/>
            </a:endParaRPr>
          </a:p>
        </p:txBody>
      </p:sp>
      <p:grpSp>
        <p:nvGrpSpPr>
          <p:cNvPr id="41" name="组合 40"/>
          <p:cNvGrpSpPr>
            <a:grpSpLocks/>
          </p:cNvGrpSpPr>
          <p:nvPr/>
        </p:nvGrpSpPr>
        <p:grpSpPr bwMode="auto">
          <a:xfrm>
            <a:off x="215900" y="1892300"/>
            <a:ext cx="4787900" cy="647700"/>
            <a:chOff x="1619249" y="2216150"/>
            <a:chExt cx="4788427" cy="647700"/>
          </a:xfrm>
        </p:grpSpPr>
        <p:sp>
          <p:nvSpPr>
            <p:cNvPr id="5134" name="AutoShape 3786"/>
            <p:cNvSpPr>
              <a:spLocks noChangeArrowheads="1"/>
            </p:cNvSpPr>
            <p:nvPr/>
          </p:nvSpPr>
          <p:spPr bwMode="auto">
            <a:xfrm>
              <a:off x="1619249" y="2216150"/>
              <a:ext cx="4788427" cy="647700"/>
            </a:xfrm>
            <a:prstGeom prst="bevel">
              <a:avLst>
                <a:gd name="adj" fmla="val 11028"/>
              </a:avLst>
            </a:prstGeom>
            <a:gradFill rotWithShape="1">
              <a:gsLst>
                <a:gs pos="0">
                  <a:srgbClr val="92D050"/>
                </a:gs>
                <a:gs pos="100000">
                  <a:srgbClr val="008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r" latinLnBrk="1"/>
              <a:endParaRPr kumimoji="1" lang="zh-CN" altLang="en-US" sz="800">
                <a:latin typeface="Gulim" pitchFamily="34" charset="-127"/>
                <a:ea typeface="Gulim" pitchFamily="34" charset="-127"/>
              </a:endParaRPr>
            </a:p>
          </p:txBody>
        </p:sp>
        <p:sp>
          <p:nvSpPr>
            <p:cNvPr id="5135" name="Rectangle 3817"/>
            <p:cNvSpPr>
              <a:spLocks noChangeArrowheads="1"/>
            </p:cNvSpPr>
            <p:nvPr/>
          </p:nvSpPr>
          <p:spPr bwMode="auto">
            <a:xfrm>
              <a:off x="1691680" y="2308846"/>
              <a:ext cx="4715995" cy="46230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latinLnBrk="1">
                <a:tabLst>
                  <a:tab pos="482600" algn="l"/>
                </a:tabLst>
              </a:pPr>
              <a:r>
                <a:rPr kumimoji="1" lang="zh-CN" altLang="en-US" sz="2400">
                  <a:solidFill>
                    <a:schemeClr val="bg1"/>
                  </a:solidFill>
                  <a:latin typeface="微软雅黑" pitchFamily="34" charset="-122"/>
                  <a:ea typeface="微软雅黑" pitchFamily="34" charset="-122"/>
                </a:rPr>
                <a:t>向工会求助</a:t>
              </a:r>
              <a:endParaRPr kumimoji="1" lang="en-US" altLang="ko-KR" sz="2400">
                <a:solidFill>
                  <a:schemeClr val="bg1"/>
                </a:solidFill>
                <a:latin typeface="微软雅黑" pitchFamily="34" charset="-122"/>
                <a:ea typeface="微软雅黑" pitchFamily="34" charset="-122"/>
              </a:endParaRPr>
            </a:p>
          </p:txBody>
        </p:sp>
      </p:grpSp>
      <p:grpSp>
        <p:nvGrpSpPr>
          <p:cNvPr id="44" name="组合 43"/>
          <p:cNvGrpSpPr>
            <a:grpSpLocks/>
          </p:cNvGrpSpPr>
          <p:nvPr/>
        </p:nvGrpSpPr>
        <p:grpSpPr bwMode="auto">
          <a:xfrm>
            <a:off x="215900" y="3344863"/>
            <a:ext cx="4787900" cy="647700"/>
            <a:chOff x="215794" y="3486654"/>
            <a:chExt cx="4788426" cy="647700"/>
          </a:xfrm>
        </p:grpSpPr>
        <p:sp>
          <p:nvSpPr>
            <p:cNvPr id="5132" name="AutoShape 3769"/>
            <p:cNvSpPr>
              <a:spLocks noChangeArrowheads="1"/>
            </p:cNvSpPr>
            <p:nvPr/>
          </p:nvSpPr>
          <p:spPr bwMode="auto">
            <a:xfrm>
              <a:off x="215794" y="3486654"/>
              <a:ext cx="4788426" cy="647700"/>
            </a:xfrm>
            <a:prstGeom prst="bevel">
              <a:avLst>
                <a:gd name="adj" fmla="val 11028"/>
              </a:avLst>
            </a:prstGeom>
            <a:gradFill rotWithShape="1">
              <a:gsLst>
                <a:gs pos="0">
                  <a:srgbClr val="FFCC00"/>
                </a:gs>
                <a:gs pos="100000">
                  <a:srgbClr val="FF9933"/>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r" latinLnBrk="1"/>
              <a:endParaRPr kumimoji="1" lang="zh-CN" altLang="en-US" sz="800">
                <a:latin typeface="Gulim" pitchFamily="34" charset="-127"/>
                <a:ea typeface="Gulim" pitchFamily="34" charset="-127"/>
              </a:endParaRPr>
            </a:p>
          </p:txBody>
        </p:sp>
        <p:sp>
          <p:nvSpPr>
            <p:cNvPr id="5133" name="Rectangle 3817"/>
            <p:cNvSpPr>
              <a:spLocks noChangeArrowheads="1"/>
            </p:cNvSpPr>
            <p:nvPr/>
          </p:nvSpPr>
          <p:spPr bwMode="auto">
            <a:xfrm>
              <a:off x="288224" y="3599533"/>
              <a:ext cx="4643989" cy="46230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latinLnBrk="1">
                <a:tabLst>
                  <a:tab pos="482600" algn="l"/>
                </a:tabLst>
              </a:pPr>
              <a:r>
                <a:rPr kumimoji="1" lang="zh-CN" altLang="en-US" sz="2400">
                  <a:latin typeface="微软雅黑" pitchFamily="34" charset="-122"/>
                  <a:ea typeface="微软雅黑" pitchFamily="34" charset="-122"/>
                </a:rPr>
                <a:t>向劳动保障行政部门举报投诉</a:t>
              </a:r>
              <a:endParaRPr kumimoji="1" lang="en-US" altLang="ko-KR" sz="2400">
                <a:latin typeface="微软雅黑" pitchFamily="34" charset="-122"/>
                <a:ea typeface="微软雅黑" pitchFamily="34" charset="-122"/>
              </a:endParaRPr>
            </a:p>
          </p:txBody>
        </p:sp>
      </p:grpSp>
      <p:grpSp>
        <p:nvGrpSpPr>
          <p:cNvPr id="47" name="组合 46"/>
          <p:cNvGrpSpPr>
            <a:grpSpLocks/>
          </p:cNvGrpSpPr>
          <p:nvPr/>
        </p:nvGrpSpPr>
        <p:grpSpPr bwMode="auto">
          <a:xfrm>
            <a:off x="215900" y="4797425"/>
            <a:ext cx="4787900" cy="647700"/>
            <a:chOff x="215124" y="4797523"/>
            <a:chExt cx="4788426" cy="647700"/>
          </a:xfrm>
        </p:grpSpPr>
        <p:sp>
          <p:nvSpPr>
            <p:cNvPr id="5130" name="AutoShape 3802"/>
            <p:cNvSpPr>
              <a:spLocks noChangeArrowheads="1"/>
            </p:cNvSpPr>
            <p:nvPr/>
          </p:nvSpPr>
          <p:spPr bwMode="auto">
            <a:xfrm>
              <a:off x="215124" y="4797523"/>
              <a:ext cx="4788426" cy="647700"/>
            </a:xfrm>
            <a:prstGeom prst="bevel">
              <a:avLst>
                <a:gd name="adj" fmla="val 11028"/>
              </a:avLst>
            </a:prstGeom>
            <a:gradFill rotWithShape="1">
              <a:gsLst>
                <a:gs pos="0">
                  <a:srgbClr val="FF6699"/>
                </a:gs>
                <a:gs pos="100000">
                  <a:srgbClr val="D60093"/>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r" latinLnBrk="1"/>
              <a:endParaRPr kumimoji="1" lang="zh-CN" altLang="en-US" sz="800">
                <a:latin typeface="Gulim" pitchFamily="34" charset="-127"/>
                <a:ea typeface="Gulim" pitchFamily="34" charset="-127"/>
              </a:endParaRPr>
            </a:p>
          </p:txBody>
        </p:sp>
        <p:sp>
          <p:nvSpPr>
            <p:cNvPr id="5131" name="Rectangle 3817"/>
            <p:cNvSpPr>
              <a:spLocks noChangeArrowheads="1"/>
            </p:cNvSpPr>
            <p:nvPr/>
          </p:nvSpPr>
          <p:spPr bwMode="auto">
            <a:xfrm>
              <a:off x="287556" y="4890220"/>
              <a:ext cx="4643988" cy="46230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latinLnBrk="1">
                <a:tabLst>
                  <a:tab pos="482600" algn="l"/>
                </a:tabLst>
              </a:pPr>
              <a:r>
                <a:rPr kumimoji="1" lang="zh-CN" altLang="en-US" sz="2400">
                  <a:solidFill>
                    <a:schemeClr val="bg1"/>
                  </a:solidFill>
                  <a:latin typeface="微软雅黑" pitchFamily="34" charset="-122"/>
                  <a:ea typeface="微软雅黑" pitchFamily="34" charset="-122"/>
                </a:rPr>
                <a:t>向法院提起诉讼</a:t>
              </a:r>
              <a:endParaRPr kumimoji="1" lang="en-US" altLang="ko-KR" sz="2400">
                <a:solidFill>
                  <a:schemeClr val="bg1"/>
                </a:solidFill>
                <a:latin typeface="微软雅黑" pitchFamily="34" charset="-122"/>
                <a:ea typeface="微软雅黑" pitchFamily="34" charset="-122"/>
              </a:endParaRPr>
            </a:p>
          </p:txBody>
        </p:sp>
      </p:grpSp>
      <p:pic>
        <p:nvPicPr>
          <p:cNvPr id="50" name="图片 49"/>
          <p:cNvPicPr>
            <a:picLocks noChangeAspect="1"/>
          </p:cNvPicPr>
          <p:nvPr/>
        </p:nvPicPr>
        <p:blipFill>
          <a:blip r:embed="rId2"/>
          <a:stretch>
            <a:fillRect/>
          </a:stretch>
        </p:blipFill>
        <p:spPr>
          <a:xfrm>
            <a:off x="4140200" y="1989138"/>
            <a:ext cx="5070475" cy="50625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000" fill="hold"/>
                                        <p:tgtEl>
                                          <p:spTgt spid="41"/>
                                        </p:tgtEl>
                                        <p:attrNameLst>
                                          <p:attrName>ppt_w</p:attrName>
                                        </p:attrNameLst>
                                      </p:cBhvr>
                                      <p:tavLst>
                                        <p:tav tm="0">
                                          <p:val>
                                            <p:fltVal val="0"/>
                                          </p:val>
                                        </p:tav>
                                        <p:tav tm="100000">
                                          <p:val>
                                            <p:strVal val="#ppt_w"/>
                                          </p:val>
                                        </p:tav>
                                      </p:tavLst>
                                    </p:anim>
                                    <p:anim calcmode="lin" valueType="num">
                                      <p:cBhvr>
                                        <p:cTn id="8" dur="2000" fill="hold"/>
                                        <p:tgtEl>
                                          <p:spTgt spid="41"/>
                                        </p:tgtEl>
                                        <p:attrNameLst>
                                          <p:attrName>ppt_h</p:attrName>
                                        </p:attrNameLst>
                                      </p:cBhvr>
                                      <p:tavLst>
                                        <p:tav tm="0">
                                          <p:val>
                                            <p:fltVal val="0"/>
                                          </p:val>
                                        </p:tav>
                                        <p:tav tm="100000">
                                          <p:val>
                                            <p:strVal val="#ppt_h"/>
                                          </p:val>
                                        </p:tav>
                                      </p:tavLst>
                                    </p:anim>
                                    <p:anim calcmode="lin" valueType="num">
                                      <p:cBhvr>
                                        <p:cTn id="9" dur="2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2000" fill="hold"/>
                                        <p:tgtEl>
                                          <p:spTgt spid="44"/>
                                        </p:tgtEl>
                                        <p:attrNameLst>
                                          <p:attrName>ppt_w</p:attrName>
                                        </p:attrNameLst>
                                      </p:cBhvr>
                                      <p:tavLst>
                                        <p:tav tm="0">
                                          <p:val>
                                            <p:fltVal val="0"/>
                                          </p:val>
                                        </p:tav>
                                        <p:tav tm="100000">
                                          <p:val>
                                            <p:strVal val="#ppt_w"/>
                                          </p:val>
                                        </p:tav>
                                      </p:tavLst>
                                    </p:anim>
                                    <p:anim calcmode="lin" valueType="num">
                                      <p:cBhvr>
                                        <p:cTn id="16" dur="2000" fill="hold"/>
                                        <p:tgtEl>
                                          <p:spTgt spid="44"/>
                                        </p:tgtEl>
                                        <p:attrNameLst>
                                          <p:attrName>ppt_h</p:attrName>
                                        </p:attrNameLst>
                                      </p:cBhvr>
                                      <p:tavLst>
                                        <p:tav tm="0">
                                          <p:val>
                                            <p:fltVal val="0"/>
                                          </p:val>
                                        </p:tav>
                                        <p:tav tm="100000">
                                          <p:val>
                                            <p:strVal val="#ppt_h"/>
                                          </p:val>
                                        </p:tav>
                                      </p:tavLst>
                                    </p:anim>
                                    <p:anim calcmode="lin" valueType="num">
                                      <p:cBhvr>
                                        <p:cTn id="17" dur="2000" fill="hold"/>
                                        <p:tgtEl>
                                          <p:spTgt spid="44"/>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2000" fill="hold"/>
                                        <p:tgtEl>
                                          <p:spTgt spid="47"/>
                                        </p:tgtEl>
                                        <p:attrNameLst>
                                          <p:attrName>ppt_w</p:attrName>
                                        </p:attrNameLst>
                                      </p:cBhvr>
                                      <p:tavLst>
                                        <p:tav tm="0">
                                          <p:val>
                                            <p:fltVal val="0"/>
                                          </p:val>
                                        </p:tav>
                                        <p:tav tm="100000">
                                          <p:val>
                                            <p:strVal val="#ppt_w"/>
                                          </p:val>
                                        </p:tav>
                                      </p:tavLst>
                                    </p:anim>
                                    <p:anim calcmode="lin" valueType="num">
                                      <p:cBhvr>
                                        <p:cTn id="24" dur="2000" fill="hold"/>
                                        <p:tgtEl>
                                          <p:spTgt spid="47"/>
                                        </p:tgtEl>
                                        <p:attrNameLst>
                                          <p:attrName>ppt_h</p:attrName>
                                        </p:attrNameLst>
                                      </p:cBhvr>
                                      <p:tavLst>
                                        <p:tav tm="0">
                                          <p:val>
                                            <p:fltVal val="0"/>
                                          </p:val>
                                        </p:tav>
                                        <p:tav tm="100000">
                                          <p:val>
                                            <p:strVal val="#ppt_h"/>
                                          </p:val>
                                        </p:tav>
                                      </p:tavLst>
                                    </p:anim>
                                    <p:anim calcmode="lin" valueType="num">
                                      <p:cBhvr>
                                        <p:cTn id="25" dur="2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981075"/>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72200" y="692696"/>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 name="TextBox 6"/>
          <p:cNvSpPr txBox="1"/>
          <p:nvPr/>
        </p:nvSpPr>
        <p:spPr>
          <a:xfrm>
            <a:off x="6300788" y="209550"/>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生涯规划与就业常识</a:t>
            </a:r>
            <a:endParaRPr lang="zh-CN" altLang="en-US" sz="1600" dirty="0">
              <a:solidFill>
                <a:schemeClr val="accent5">
                  <a:lumMod val="75000"/>
                </a:schemeClr>
              </a:solidFill>
              <a:latin typeface="黑体" pitchFamily="2" charset="-122"/>
              <a:ea typeface="黑体" pitchFamily="2" charset="-122"/>
            </a:endParaRPr>
          </a:p>
        </p:txBody>
      </p:sp>
      <p:sp>
        <p:nvSpPr>
          <p:cNvPr id="8" name="标题 10"/>
          <p:cNvSpPr txBox="1">
            <a:spLocks/>
          </p:cNvSpPr>
          <p:nvPr/>
        </p:nvSpPr>
        <p:spPr>
          <a:xfrm>
            <a:off x="0" y="44450"/>
            <a:ext cx="6300788" cy="9366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3600" b="1" dirty="0">
                <a:solidFill>
                  <a:schemeClr val="accent6">
                    <a:lumMod val="75000"/>
                  </a:schemeClr>
                </a:solidFill>
                <a:latin typeface="黑体" pitchFamily="2" charset="-122"/>
                <a:ea typeface="黑体" pitchFamily="2" charset="-122"/>
              </a:rPr>
              <a:t>四、劳动争议的解决</a:t>
            </a:r>
            <a:endParaRPr lang="zh-CN" altLang="en-US" sz="3600" dirty="0" smtClean="0">
              <a:solidFill>
                <a:schemeClr val="accent6">
                  <a:lumMod val="75000"/>
                </a:schemeClr>
              </a:solidFill>
              <a:latin typeface="微软雅黑" pitchFamily="34" charset="-122"/>
              <a:ea typeface="微软雅黑" pitchFamily="34" charset="-122"/>
            </a:endParaRPr>
          </a:p>
        </p:txBody>
      </p:sp>
      <p:sp>
        <p:nvSpPr>
          <p:cNvPr id="6150" name="Line 106"/>
          <p:cNvSpPr>
            <a:spLocks noChangeShapeType="1"/>
          </p:cNvSpPr>
          <p:nvPr/>
        </p:nvSpPr>
        <p:spPr bwMode="auto">
          <a:xfrm>
            <a:off x="0" y="927100"/>
            <a:ext cx="9144000" cy="0"/>
          </a:xfrm>
          <a:prstGeom prst="line">
            <a:avLst/>
          </a:prstGeom>
          <a:noFill/>
          <a:ln w="3175" cap="rnd">
            <a:solidFill>
              <a:srgbClr val="DDDDDD"/>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 name="圆角矩形 15"/>
          <p:cNvSpPr/>
          <p:nvPr/>
        </p:nvSpPr>
        <p:spPr>
          <a:xfrm>
            <a:off x="107950" y="1484313"/>
            <a:ext cx="2160588" cy="865187"/>
          </a:xfrm>
          <a:prstGeom prst="roundRect">
            <a:avLst/>
          </a:prstGeom>
          <a:gradFill>
            <a:gsLst>
              <a:gs pos="0">
                <a:srgbClr val="FFB9B9"/>
              </a:gs>
              <a:gs pos="100000">
                <a:srgbClr val="FF0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effectLst>
                  <a:outerShdw blurRad="38100" dist="38100" dir="2700000" algn="tl">
                    <a:srgbClr val="000000">
                      <a:alpha val="43137"/>
                    </a:srgbClr>
                  </a:outerShdw>
                </a:effectLst>
                <a:latin typeface="微软雅黑" pitchFamily="34" charset="-122"/>
                <a:ea typeface="微软雅黑" pitchFamily="34" charset="-122"/>
              </a:rPr>
              <a:t>劳动争议</a:t>
            </a:r>
          </a:p>
        </p:txBody>
      </p:sp>
      <p:sp>
        <p:nvSpPr>
          <p:cNvPr id="48" name="圆角矩形 47"/>
          <p:cNvSpPr/>
          <p:nvPr/>
        </p:nvSpPr>
        <p:spPr>
          <a:xfrm>
            <a:off x="2362200" y="1484313"/>
            <a:ext cx="2160588" cy="865187"/>
          </a:xfrm>
          <a:prstGeom prst="roundRect">
            <a:avLst/>
          </a:prstGeom>
          <a:gradFill>
            <a:gsLst>
              <a:gs pos="0">
                <a:srgbClr val="FFD961"/>
              </a:gs>
              <a:gs pos="100000">
                <a:srgbClr val="BC8F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effectLst>
                  <a:outerShdw blurRad="38100" dist="38100" dir="2700000" algn="tl">
                    <a:srgbClr val="000000">
                      <a:alpha val="43137"/>
                    </a:srgbClr>
                  </a:outerShdw>
                </a:effectLst>
                <a:latin typeface="微软雅黑" pitchFamily="34" charset="-122"/>
                <a:ea typeface="微软雅黑" pitchFamily="34" charset="-122"/>
              </a:rPr>
              <a:t>解决办法</a:t>
            </a:r>
          </a:p>
        </p:txBody>
      </p:sp>
      <p:sp>
        <p:nvSpPr>
          <p:cNvPr id="49" name="圆角矩形 48"/>
          <p:cNvSpPr/>
          <p:nvPr/>
        </p:nvSpPr>
        <p:spPr>
          <a:xfrm>
            <a:off x="4624388" y="1484313"/>
            <a:ext cx="2160587" cy="865187"/>
          </a:xfrm>
          <a:prstGeom prst="roundRect">
            <a:avLst/>
          </a:prstGeom>
          <a:gradFill>
            <a:gsLst>
              <a:gs pos="0">
                <a:srgbClr val="AFEAFF"/>
              </a:gs>
              <a:gs pos="100000">
                <a:srgbClr val="00B0F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effectLst>
                  <a:outerShdw blurRad="38100" dist="38100" dir="2700000" algn="tl">
                    <a:srgbClr val="000000">
                      <a:alpha val="43137"/>
                    </a:srgbClr>
                  </a:outerShdw>
                </a:effectLst>
                <a:latin typeface="微软雅黑" pitchFamily="34" charset="-122"/>
                <a:ea typeface="微软雅黑" pitchFamily="34" charset="-122"/>
              </a:rPr>
              <a:t>劳动仲裁</a:t>
            </a:r>
          </a:p>
        </p:txBody>
      </p:sp>
      <p:sp>
        <p:nvSpPr>
          <p:cNvPr id="50" name="圆角矩形 49"/>
          <p:cNvSpPr/>
          <p:nvPr/>
        </p:nvSpPr>
        <p:spPr>
          <a:xfrm>
            <a:off x="6878638" y="1484313"/>
            <a:ext cx="2160587" cy="865187"/>
          </a:xfrm>
          <a:prstGeom prst="roundRect">
            <a:avLst/>
          </a:prstGeom>
          <a:gradFill>
            <a:gsLst>
              <a:gs pos="0">
                <a:srgbClr val="9BFFC8"/>
              </a:gs>
              <a:gs pos="100000">
                <a:srgbClr val="00B05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dirty="0">
                <a:effectLst>
                  <a:outerShdw blurRad="38100" dist="38100" dir="2700000" algn="tl">
                    <a:srgbClr val="000000">
                      <a:alpha val="43137"/>
                    </a:srgbClr>
                  </a:outerShdw>
                </a:effectLst>
                <a:latin typeface="微软雅黑" pitchFamily="34" charset="-122"/>
                <a:ea typeface="微软雅黑" pitchFamily="34" charset="-122"/>
              </a:rPr>
              <a:t>上诉法院</a:t>
            </a:r>
          </a:p>
        </p:txBody>
      </p:sp>
      <p:grpSp>
        <p:nvGrpSpPr>
          <p:cNvPr id="17" name="组合 16"/>
          <p:cNvGrpSpPr>
            <a:grpSpLocks/>
          </p:cNvGrpSpPr>
          <p:nvPr/>
        </p:nvGrpSpPr>
        <p:grpSpPr bwMode="auto">
          <a:xfrm>
            <a:off x="107950" y="2636838"/>
            <a:ext cx="2160588" cy="3455987"/>
            <a:chOff x="107504" y="2636912"/>
            <a:chExt cx="2160240" cy="3456384"/>
          </a:xfrm>
        </p:grpSpPr>
        <p:sp>
          <p:nvSpPr>
            <p:cNvPr id="11" name="矩形 10"/>
            <p:cNvSpPr/>
            <p:nvPr/>
          </p:nvSpPr>
          <p:spPr>
            <a:xfrm>
              <a:off x="107504" y="2636912"/>
              <a:ext cx="2160240" cy="345638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dirty="0">
                <a:solidFill>
                  <a:schemeClr val="tx1">
                    <a:lumMod val="85000"/>
                    <a:lumOff val="15000"/>
                  </a:schemeClr>
                </a:solidFill>
                <a:latin typeface="微软雅黑" pitchFamily="34" charset="-122"/>
                <a:ea typeface="微软雅黑" pitchFamily="34" charset="-122"/>
              </a:endParaRPr>
            </a:p>
          </p:txBody>
        </p:sp>
        <p:sp>
          <p:nvSpPr>
            <p:cNvPr id="3" name="TextBox 2"/>
            <p:cNvSpPr txBox="1"/>
            <p:nvPr/>
          </p:nvSpPr>
          <p:spPr>
            <a:xfrm>
              <a:off x="178930" y="2706770"/>
              <a:ext cx="2017387" cy="2032233"/>
            </a:xfrm>
            <a:prstGeom prst="rect">
              <a:avLst/>
            </a:prstGeom>
            <a:noFill/>
          </p:spPr>
          <p:txBody>
            <a:bodyPr>
              <a:spAutoFit/>
            </a:bodyPr>
            <a:lstStyle/>
            <a:p>
              <a:pPr>
                <a:defRPr/>
              </a:pPr>
              <a:r>
                <a:rPr lang="zh-CN" altLang="en-US" dirty="0">
                  <a:solidFill>
                    <a:schemeClr val="tx1">
                      <a:lumMod val="85000"/>
                      <a:lumOff val="15000"/>
                    </a:schemeClr>
                  </a:solidFill>
                  <a:latin typeface="微软雅黑" pitchFamily="34" charset="-122"/>
                  <a:ea typeface="微软雅黑" pitchFamily="34" charset="-122"/>
                </a:rPr>
                <a:t>劳动争议是指劳动关系双方当事人因劳动权利和劳动义务所发生的争议。</a:t>
              </a:r>
              <a:endParaRPr lang="en-US" altLang="zh-CN" dirty="0">
                <a:solidFill>
                  <a:schemeClr val="tx1">
                    <a:lumMod val="85000"/>
                    <a:lumOff val="15000"/>
                  </a:schemeClr>
                </a:solidFill>
                <a:latin typeface="微软雅黑" pitchFamily="34" charset="-122"/>
                <a:ea typeface="微软雅黑" pitchFamily="34" charset="-122"/>
              </a:endParaRPr>
            </a:p>
            <a:p>
              <a:pPr>
                <a:defRPr/>
              </a:pPr>
              <a:r>
                <a:rPr lang="zh-CN" altLang="en-US" dirty="0">
                  <a:solidFill>
                    <a:schemeClr val="tx1">
                      <a:lumMod val="85000"/>
                      <a:lumOff val="15000"/>
                    </a:schemeClr>
                  </a:solidFill>
                  <a:latin typeface="微软雅黑" pitchFamily="34" charset="-122"/>
                  <a:ea typeface="微软雅黑" pitchFamily="34" charset="-122"/>
                </a:rPr>
                <a:t>劳动争议产生的前提条件是建立劳动关系。</a:t>
              </a:r>
            </a:p>
          </p:txBody>
        </p:sp>
      </p:grpSp>
      <p:grpSp>
        <p:nvGrpSpPr>
          <p:cNvPr id="18" name="组合 17"/>
          <p:cNvGrpSpPr>
            <a:grpSpLocks/>
          </p:cNvGrpSpPr>
          <p:nvPr/>
        </p:nvGrpSpPr>
        <p:grpSpPr bwMode="auto">
          <a:xfrm>
            <a:off x="2362200" y="2636838"/>
            <a:ext cx="2160588" cy="3455987"/>
            <a:chOff x="2362123" y="2636912"/>
            <a:chExt cx="2160240" cy="3456384"/>
          </a:xfrm>
        </p:grpSpPr>
        <p:sp>
          <p:nvSpPr>
            <p:cNvPr id="36" name="矩形 35"/>
            <p:cNvSpPr/>
            <p:nvPr/>
          </p:nvSpPr>
          <p:spPr>
            <a:xfrm>
              <a:off x="2362123" y="2636912"/>
              <a:ext cx="2160240" cy="345638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TextBox 23"/>
            <p:cNvSpPr txBox="1"/>
            <p:nvPr/>
          </p:nvSpPr>
          <p:spPr>
            <a:xfrm>
              <a:off x="2433549" y="2706770"/>
              <a:ext cx="2017387" cy="2862591"/>
            </a:xfrm>
            <a:prstGeom prst="rect">
              <a:avLst/>
            </a:prstGeom>
            <a:noFill/>
          </p:spPr>
          <p:txBody>
            <a:bodyPr>
              <a:spAutoFit/>
            </a:bodyPr>
            <a:lstStyle/>
            <a:p>
              <a:pPr>
                <a:defRPr/>
              </a:pPr>
              <a:r>
                <a:rPr lang="zh-CN" altLang="en-US" dirty="0">
                  <a:solidFill>
                    <a:schemeClr val="tx1">
                      <a:lumMod val="85000"/>
                      <a:lumOff val="15000"/>
                    </a:schemeClr>
                  </a:solidFill>
                  <a:latin typeface="微软雅黑" pitchFamily="34" charset="-122"/>
                  <a:ea typeface="微软雅黑" pitchFamily="34" charset="-122"/>
                </a:rPr>
                <a:t>● 与用人单位协商解决。</a:t>
              </a:r>
              <a:endParaRPr lang="en-US" altLang="zh-CN" dirty="0">
                <a:solidFill>
                  <a:schemeClr val="tx1">
                    <a:lumMod val="85000"/>
                    <a:lumOff val="15000"/>
                  </a:schemeClr>
                </a:solidFill>
                <a:latin typeface="微软雅黑" pitchFamily="34" charset="-122"/>
                <a:ea typeface="微软雅黑" pitchFamily="34" charset="-122"/>
              </a:endParaRPr>
            </a:p>
            <a:p>
              <a:pPr>
                <a:defRPr/>
              </a:pPr>
              <a:r>
                <a:rPr lang="zh-CN" altLang="en-US" dirty="0">
                  <a:solidFill>
                    <a:schemeClr val="tx1">
                      <a:lumMod val="85000"/>
                      <a:lumOff val="15000"/>
                    </a:schemeClr>
                  </a:solidFill>
                  <a:latin typeface="微软雅黑" pitchFamily="34" charset="-122"/>
                  <a:ea typeface="微软雅黑" pitchFamily="34" charset="-122"/>
                </a:rPr>
                <a:t>● 协商没有解决的，向劳动争议调解委员会申请调解。</a:t>
              </a:r>
              <a:endParaRPr lang="en-US" altLang="zh-CN" dirty="0">
                <a:solidFill>
                  <a:schemeClr val="tx1">
                    <a:lumMod val="85000"/>
                    <a:lumOff val="15000"/>
                  </a:schemeClr>
                </a:solidFill>
                <a:latin typeface="微软雅黑" pitchFamily="34" charset="-122"/>
                <a:ea typeface="微软雅黑" pitchFamily="34" charset="-122"/>
              </a:endParaRPr>
            </a:p>
            <a:p>
              <a:pPr>
                <a:defRPr/>
              </a:pPr>
              <a:r>
                <a:rPr lang="zh-CN" altLang="en-US" dirty="0">
                  <a:solidFill>
                    <a:schemeClr val="tx1">
                      <a:lumMod val="85000"/>
                      <a:lumOff val="15000"/>
                    </a:schemeClr>
                  </a:solidFill>
                  <a:latin typeface="微软雅黑" pitchFamily="34" charset="-122"/>
                  <a:ea typeface="微软雅黑" pitchFamily="34" charset="-122"/>
                </a:rPr>
                <a:t>● 调解没有解决的，向劳动争议仲裁委员会申请仲裁。</a:t>
              </a:r>
              <a:endParaRPr lang="en-US" altLang="zh-CN" dirty="0">
                <a:solidFill>
                  <a:schemeClr val="tx1">
                    <a:lumMod val="85000"/>
                    <a:lumOff val="15000"/>
                  </a:schemeClr>
                </a:solidFill>
                <a:latin typeface="微软雅黑" pitchFamily="34" charset="-122"/>
                <a:ea typeface="微软雅黑" pitchFamily="34" charset="-122"/>
              </a:endParaRPr>
            </a:p>
            <a:p>
              <a:pPr>
                <a:defRPr/>
              </a:pPr>
              <a:r>
                <a:rPr lang="zh-CN" altLang="en-US" dirty="0">
                  <a:solidFill>
                    <a:schemeClr val="tx1">
                      <a:lumMod val="85000"/>
                      <a:lumOff val="15000"/>
                    </a:schemeClr>
                  </a:solidFill>
                  <a:latin typeface="微软雅黑" pitchFamily="34" charset="-122"/>
                  <a:ea typeface="微软雅黑" pitchFamily="34" charset="-122"/>
                </a:rPr>
                <a:t>● 仲裁没有解决的，向法院提起诉讼。</a:t>
              </a:r>
            </a:p>
          </p:txBody>
        </p:sp>
      </p:grpSp>
      <p:grpSp>
        <p:nvGrpSpPr>
          <p:cNvPr id="19" name="组合 18"/>
          <p:cNvGrpSpPr>
            <a:grpSpLocks/>
          </p:cNvGrpSpPr>
          <p:nvPr/>
        </p:nvGrpSpPr>
        <p:grpSpPr bwMode="auto">
          <a:xfrm>
            <a:off x="4624388" y="2636838"/>
            <a:ext cx="2160587" cy="3455987"/>
            <a:chOff x="4624387" y="2636912"/>
            <a:chExt cx="2160240" cy="3456384"/>
          </a:xfrm>
        </p:grpSpPr>
        <p:sp>
          <p:nvSpPr>
            <p:cNvPr id="38" name="矩形 37"/>
            <p:cNvSpPr/>
            <p:nvPr/>
          </p:nvSpPr>
          <p:spPr>
            <a:xfrm>
              <a:off x="4624387" y="2636912"/>
              <a:ext cx="2160240" cy="345638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TextBox 24"/>
            <p:cNvSpPr txBox="1"/>
            <p:nvPr/>
          </p:nvSpPr>
          <p:spPr>
            <a:xfrm>
              <a:off x="4695813" y="2706770"/>
              <a:ext cx="2017389" cy="2586334"/>
            </a:xfrm>
            <a:prstGeom prst="rect">
              <a:avLst/>
            </a:prstGeom>
            <a:noFill/>
          </p:spPr>
          <p:txBody>
            <a:bodyPr>
              <a:spAutoFit/>
            </a:bodyPr>
            <a:lstStyle/>
            <a:p>
              <a:pPr>
                <a:defRPr/>
              </a:pPr>
              <a:r>
                <a:rPr lang="zh-CN" altLang="en-US" dirty="0">
                  <a:solidFill>
                    <a:schemeClr val="tx1">
                      <a:lumMod val="85000"/>
                      <a:lumOff val="15000"/>
                    </a:schemeClr>
                  </a:solidFill>
                  <a:latin typeface="微软雅黑" pitchFamily="34" charset="-122"/>
                  <a:ea typeface="微软雅黑" pitchFamily="34" charset="-122"/>
                </a:rPr>
                <a:t>● 劳动仲裁的内容● 劳动仲裁的法律依据</a:t>
              </a:r>
              <a:endParaRPr lang="en-US" altLang="zh-CN" dirty="0">
                <a:solidFill>
                  <a:schemeClr val="tx1">
                    <a:lumMod val="85000"/>
                    <a:lumOff val="15000"/>
                  </a:schemeClr>
                </a:solidFill>
                <a:latin typeface="微软雅黑" pitchFamily="34" charset="-122"/>
                <a:ea typeface="微软雅黑" pitchFamily="34" charset="-122"/>
              </a:endParaRPr>
            </a:p>
            <a:p>
              <a:pPr>
                <a:defRPr/>
              </a:pPr>
              <a:r>
                <a:rPr lang="zh-CN" altLang="en-US" dirty="0">
                  <a:solidFill>
                    <a:schemeClr val="tx1">
                      <a:lumMod val="85000"/>
                      <a:lumOff val="15000"/>
                    </a:schemeClr>
                  </a:solidFill>
                  <a:latin typeface="微软雅黑" pitchFamily="34" charset="-122"/>
                  <a:ea typeface="微软雅黑" pitchFamily="34" charset="-122"/>
                </a:rPr>
                <a:t>● 劳动仲裁的受理范围</a:t>
              </a:r>
              <a:endParaRPr lang="en-US" altLang="zh-CN" dirty="0">
                <a:solidFill>
                  <a:schemeClr val="tx1">
                    <a:lumMod val="85000"/>
                    <a:lumOff val="15000"/>
                  </a:schemeClr>
                </a:solidFill>
                <a:latin typeface="微软雅黑" pitchFamily="34" charset="-122"/>
                <a:ea typeface="微软雅黑" pitchFamily="34" charset="-122"/>
              </a:endParaRPr>
            </a:p>
            <a:p>
              <a:pPr>
                <a:defRPr/>
              </a:pPr>
              <a:r>
                <a:rPr lang="zh-CN" altLang="en-US" dirty="0">
                  <a:solidFill>
                    <a:schemeClr val="tx1">
                      <a:lumMod val="85000"/>
                      <a:lumOff val="15000"/>
                    </a:schemeClr>
                  </a:solidFill>
                  <a:latin typeface="微软雅黑" pitchFamily="34" charset="-122"/>
                  <a:ea typeface="微软雅黑" pitchFamily="34" charset="-122"/>
                </a:rPr>
                <a:t>● 劳动仲裁要提交的书面材料</a:t>
              </a:r>
              <a:endParaRPr lang="en-US" altLang="zh-CN" dirty="0">
                <a:solidFill>
                  <a:schemeClr val="tx1">
                    <a:lumMod val="85000"/>
                    <a:lumOff val="15000"/>
                  </a:schemeClr>
                </a:solidFill>
                <a:latin typeface="微软雅黑" pitchFamily="34" charset="-122"/>
                <a:ea typeface="微软雅黑" pitchFamily="34" charset="-122"/>
              </a:endParaRPr>
            </a:p>
            <a:p>
              <a:pPr>
                <a:defRPr/>
              </a:pPr>
              <a:r>
                <a:rPr lang="zh-CN" altLang="en-US" dirty="0">
                  <a:solidFill>
                    <a:schemeClr val="tx1">
                      <a:lumMod val="85000"/>
                      <a:lumOff val="15000"/>
                    </a:schemeClr>
                  </a:solidFill>
                  <a:latin typeface="微软雅黑" pitchFamily="34" charset="-122"/>
                  <a:ea typeface="微软雅黑" pitchFamily="34" charset="-122"/>
                </a:rPr>
                <a:t>● 劳动仲裁的法定程序</a:t>
              </a:r>
            </a:p>
          </p:txBody>
        </p:sp>
      </p:grpSp>
      <p:grpSp>
        <p:nvGrpSpPr>
          <p:cNvPr id="20" name="组合 19"/>
          <p:cNvGrpSpPr>
            <a:grpSpLocks/>
          </p:cNvGrpSpPr>
          <p:nvPr/>
        </p:nvGrpSpPr>
        <p:grpSpPr bwMode="auto">
          <a:xfrm>
            <a:off x="6878638" y="2636838"/>
            <a:ext cx="2160587" cy="3455987"/>
            <a:chOff x="6879006" y="2636912"/>
            <a:chExt cx="2160240" cy="3456384"/>
          </a:xfrm>
        </p:grpSpPr>
        <p:sp>
          <p:nvSpPr>
            <p:cNvPr id="37" name="矩形 36"/>
            <p:cNvSpPr/>
            <p:nvPr/>
          </p:nvSpPr>
          <p:spPr>
            <a:xfrm>
              <a:off x="6879006" y="2636912"/>
              <a:ext cx="2160240" cy="3456384"/>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TextBox 25"/>
            <p:cNvSpPr txBox="1"/>
            <p:nvPr/>
          </p:nvSpPr>
          <p:spPr>
            <a:xfrm>
              <a:off x="6950432" y="2706770"/>
              <a:ext cx="2017389" cy="3138848"/>
            </a:xfrm>
            <a:prstGeom prst="rect">
              <a:avLst/>
            </a:prstGeom>
            <a:noFill/>
          </p:spPr>
          <p:txBody>
            <a:bodyPr>
              <a:spAutoFit/>
            </a:bodyPr>
            <a:lstStyle/>
            <a:p>
              <a:pPr>
                <a:defRPr/>
              </a:pPr>
              <a:r>
                <a:rPr lang="zh-CN" altLang="en-US" dirty="0">
                  <a:solidFill>
                    <a:schemeClr val="tx1">
                      <a:lumMod val="85000"/>
                      <a:lumOff val="15000"/>
                    </a:schemeClr>
                  </a:solidFill>
                  <a:latin typeface="微软雅黑" pitchFamily="34" charset="-122"/>
                  <a:ea typeface="微软雅黑" pitchFamily="34" charset="-122"/>
                </a:rPr>
                <a:t>当事人对劳动仲裁不服的，自收到仲裁裁决书之日起</a:t>
              </a:r>
              <a:r>
                <a:rPr lang="en-US" altLang="zh-CN" dirty="0">
                  <a:solidFill>
                    <a:schemeClr val="tx1">
                      <a:lumMod val="85000"/>
                      <a:lumOff val="15000"/>
                    </a:schemeClr>
                  </a:solidFill>
                  <a:latin typeface="微软雅黑" pitchFamily="34" charset="-122"/>
                  <a:ea typeface="微软雅黑" pitchFamily="34" charset="-122"/>
                </a:rPr>
                <a:t>15</a:t>
              </a:r>
              <a:r>
                <a:rPr lang="zh-CN" altLang="en-US" dirty="0">
                  <a:solidFill>
                    <a:schemeClr val="tx1">
                      <a:lumMod val="85000"/>
                      <a:lumOff val="15000"/>
                    </a:schemeClr>
                  </a:solidFill>
                  <a:latin typeface="微软雅黑" pitchFamily="34" charset="-122"/>
                  <a:ea typeface="微软雅黑" pitchFamily="34" charset="-122"/>
                </a:rPr>
                <a:t>日内，可以向仲裁委员会所在地的同级人民法院起诉。对经过仲裁裁决，当事人向人民法院起诉的案件，符合起诉条件的，人民法院必须受理。</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1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20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dissolve">
                                      <p:cBhvr>
                                        <p:cTn id="17" dur="1500"/>
                                        <p:tgtEl>
                                          <p:spTgt spid="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20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dissolve">
                                      <p:cBhvr>
                                        <p:cTn id="27" dur="1500"/>
                                        <p:tgtEl>
                                          <p:spTgt spid="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20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dissolve">
                                      <p:cBhvr>
                                        <p:cTn id="37" dur="1500"/>
                                        <p:tgtEl>
                                          <p:spTgt spid="5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8" grpId="0" animBg="1"/>
      <p:bldP spid="49"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直接连接符 67"/>
          <p:cNvCxnSpPr/>
          <p:nvPr/>
        </p:nvCxnSpPr>
        <p:spPr>
          <a:xfrm>
            <a:off x="0" y="1003300"/>
            <a:ext cx="630078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6372200" y="714182"/>
            <a:ext cx="2664296" cy="338554"/>
          </a:xfrm>
          <a:prstGeom prst="rect">
            <a:avLst/>
          </a:prstGeom>
          <a:noFill/>
        </p:spPr>
        <p:txBody>
          <a:bodyPr>
            <a:prstTxWarp prst="textPlain">
              <a:avLst/>
            </a:prstTxWarp>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zh-CN" altLang="en-US" sz="1600" b="1" spc="150" dirty="0">
                <a:ln w="11430"/>
                <a:solidFill>
                  <a:srgbClr val="F8F8F8"/>
                </a:solidFill>
                <a:effectLst>
                  <a:outerShdw blurRad="25400" algn="tl" rotWithShape="0">
                    <a:srgbClr val="000000">
                      <a:alpha val="43000"/>
                    </a:srgbClr>
                  </a:outerShdw>
                </a:effectLst>
                <a:latin typeface="幼圆" pitchFamily="49" charset="-122"/>
                <a:ea typeface="幼圆" pitchFamily="49" charset="-122"/>
              </a:rPr>
              <a:t>贵州省初中学生实用技能</a:t>
            </a:r>
          </a:p>
        </p:txBody>
      </p:sp>
      <p:sp>
        <p:nvSpPr>
          <p:cNvPr id="70" name="TextBox 69"/>
          <p:cNvSpPr txBox="1"/>
          <p:nvPr/>
        </p:nvSpPr>
        <p:spPr>
          <a:xfrm>
            <a:off x="6300788" y="231775"/>
            <a:ext cx="2843212" cy="339725"/>
          </a:xfrm>
          <a:prstGeom prst="rect">
            <a:avLst/>
          </a:prstGeom>
          <a:noFill/>
        </p:spPr>
        <p:txBody>
          <a:bodyPr>
            <a:spAutoFit/>
          </a:bodyPr>
          <a:lstStyle/>
          <a:p>
            <a:pPr algn="dist" fontAlgn="auto">
              <a:spcBef>
                <a:spcPts val="0"/>
              </a:spcBef>
              <a:spcAft>
                <a:spcPts val="0"/>
              </a:spcAft>
              <a:defRPr/>
            </a:pPr>
            <a:r>
              <a:rPr lang="zh-CN" altLang="en-US" sz="1600" dirty="0">
                <a:solidFill>
                  <a:schemeClr val="accent5">
                    <a:lumMod val="75000"/>
                  </a:schemeClr>
                </a:solidFill>
                <a:latin typeface="黑体" pitchFamily="2" charset="-122"/>
                <a:ea typeface="黑体" pitchFamily="2" charset="-122"/>
              </a:rPr>
              <a:t>生涯规划与就业常识</a:t>
            </a:r>
            <a:endParaRPr lang="zh-CN" altLang="en-US" sz="1600" dirty="0">
              <a:solidFill>
                <a:schemeClr val="accent5">
                  <a:lumMod val="75000"/>
                </a:schemeClr>
              </a:solidFill>
              <a:latin typeface="黑体" pitchFamily="2" charset="-122"/>
              <a:ea typeface="黑体" pitchFamily="2" charset="-122"/>
            </a:endParaRPr>
          </a:p>
        </p:txBody>
      </p:sp>
      <p:sp>
        <p:nvSpPr>
          <p:cNvPr id="71" name="标题 10"/>
          <p:cNvSpPr txBox="1">
            <a:spLocks/>
          </p:cNvSpPr>
          <p:nvPr/>
        </p:nvSpPr>
        <p:spPr>
          <a:xfrm>
            <a:off x="0" y="66675"/>
            <a:ext cx="6300788" cy="9366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zh-CN" altLang="en-US" dirty="0" smtClean="0">
                <a:solidFill>
                  <a:schemeClr val="accent6">
                    <a:lumMod val="75000"/>
                  </a:schemeClr>
                </a:solidFill>
                <a:latin typeface="微软雅黑" pitchFamily="34" charset="-122"/>
                <a:ea typeface="微软雅黑" pitchFamily="34" charset="-122"/>
              </a:rPr>
              <a:t>思考与实践</a:t>
            </a:r>
          </a:p>
        </p:txBody>
      </p:sp>
      <p:grpSp>
        <p:nvGrpSpPr>
          <p:cNvPr id="7174" name="组合 1"/>
          <p:cNvGrpSpPr>
            <a:grpSpLocks/>
          </p:cNvGrpSpPr>
          <p:nvPr/>
        </p:nvGrpSpPr>
        <p:grpSpPr bwMode="auto">
          <a:xfrm>
            <a:off x="2095500" y="1682750"/>
            <a:ext cx="2014538" cy="4181475"/>
            <a:chOff x="2437209" y="1703388"/>
            <a:chExt cx="2015333" cy="4181475"/>
          </a:xfrm>
        </p:grpSpPr>
        <p:sp>
          <p:nvSpPr>
            <p:cNvPr id="28" name="圆角矩形 27"/>
            <p:cNvSpPr/>
            <p:nvPr/>
          </p:nvSpPr>
          <p:spPr bwMode="auto">
            <a:xfrm>
              <a:off x="2437209" y="2019680"/>
              <a:ext cx="2015333" cy="3865183"/>
            </a:xfrm>
            <a:prstGeom prst="roundRect">
              <a:avLst/>
            </a:prstGeom>
            <a:gradFill flip="none" rotWithShape="1">
              <a:gsLst>
                <a:gs pos="0">
                  <a:srgbClr val="D0F7D4"/>
                </a:gs>
                <a:gs pos="17999">
                  <a:srgbClr val="73E77E"/>
                </a:gs>
                <a:gs pos="36000">
                  <a:srgbClr val="73E77E"/>
                </a:gs>
                <a:gs pos="61000">
                  <a:srgbClr val="73E77E"/>
                </a:gs>
                <a:gs pos="82001">
                  <a:srgbClr val="73E77E"/>
                </a:gs>
                <a:gs pos="100000">
                  <a:srgbClr val="CFF7D4"/>
                </a:gs>
              </a:gsLst>
              <a:lin ang="5400000" scaled="1"/>
              <a:tileRect/>
            </a:gradFill>
            <a:ln w="38100">
              <a:solidFill>
                <a:srgbClr val="3C9844"/>
              </a:solidFill>
            </a:ln>
            <a:effectLst>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186" name="Text Box 65"/>
            <p:cNvSpPr txBox="1">
              <a:spLocks noChangeArrowheads="1"/>
            </p:cNvSpPr>
            <p:nvPr/>
          </p:nvSpPr>
          <p:spPr bwMode="gray">
            <a:xfrm>
              <a:off x="2437209" y="2564898"/>
              <a:ext cx="20153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pPr>
              <a:r>
                <a:rPr lang="zh-CN" altLang="en-US" sz="1600">
                  <a:solidFill>
                    <a:srgbClr val="000000"/>
                  </a:solidFill>
                  <a:latin typeface="微软雅黑" pitchFamily="34" charset="-122"/>
                  <a:ea typeface="微软雅黑" pitchFamily="34" charset="-122"/>
                </a:rPr>
                <a:t>说一说，劳动者在享受权利的同时，应尽哪些义务。</a:t>
              </a:r>
              <a:endParaRPr lang="en-US" altLang="zh-CN" sz="1600">
                <a:latin typeface="微软雅黑" pitchFamily="34" charset="-122"/>
                <a:ea typeface="微软雅黑" pitchFamily="34" charset="-122"/>
              </a:endParaRPr>
            </a:p>
          </p:txBody>
        </p:sp>
        <p:grpSp>
          <p:nvGrpSpPr>
            <p:cNvPr id="7187" name="组合 44"/>
            <p:cNvGrpSpPr>
              <a:grpSpLocks/>
            </p:cNvGrpSpPr>
            <p:nvPr/>
          </p:nvGrpSpPr>
          <p:grpSpPr bwMode="auto">
            <a:xfrm>
              <a:off x="3123169" y="1703388"/>
              <a:ext cx="643413" cy="643179"/>
              <a:chOff x="924049" y="2057400"/>
              <a:chExt cx="642938" cy="642938"/>
            </a:xfrm>
          </p:grpSpPr>
          <p:grpSp>
            <p:nvGrpSpPr>
              <p:cNvPr id="7188" name="Group 58"/>
              <p:cNvGrpSpPr>
                <a:grpSpLocks/>
              </p:cNvGrpSpPr>
              <p:nvPr/>
            </p:nvGrpSpPr>
            <p:grpSpPr bwMode="auto">
              <a:xfrm>
                <a:off x="924049" y="2057400"/>
                <a:ext cx="642938" cy="642938"/>
                <a:chOff x="1289" y="582"/>
                <a:chExt cx="668" cy="668"/>
              </a:xfrm>
            </p:grpSpPr>
            <p:sp>
              <p:nvSpPr>
                <p:cNvPr id="7190" name="Oval 59"/>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zh-CN" altLang="en-US"/>
                </a:p>
              </p:txBody>
            </p:sp>
            <p:sp>
              <p:nvSpPr>
                <p:cNvPr id="7191" name="Oval 6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7192" name="Oval 6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7193" name="Oval 6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7194" name="Oval 6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grpSp>
          <p:sp>
            <p:nvSpPr>
              <p:cNvPr id="7189" name="Text Box 64"/>
              <p:cNvSpPr txBox="1">
                <a:spLocks noChangeArrowheads="1"/>
              </p:cNvSpPr>
              <p:nvPr/>
            </p:nvSpPr>
            <p:spPr bwMode="gray">
              <a:xfrm>
                <a:off x="1062162" y="214947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400">
                    <a:solidFill>
                      <a:srgbClr val="000000"/>
                    </a:solidFill>
                    <a:latin typeface="Arial" charset="0"/>
                  </a:rPr>
                  <a:t>1</a:t>
                </a:r>
                <a:endParaRPr lang="en-US" altLang="zh-CN">
                  <a:latin typeface="Arial" charset="0"/>
                </a:endParaRPr>
              </a:p>
            </p:txBody>
          </p:sp>
        </p:grpSp>
      </p:grpSp>
      <p:grpSp>
        <p:nvGrpSpPr>
          <p:cNvPr id="7175" name="组合 2"/>
          <p:cNvGrpSpPr>
            <a:grpSpLocks/>
          </p:cNvGrpSpPr>
          <p:nvPr/>
        </p:nvGrpSpPr>
        <p:grpSpPr bwMode="auto">
          <a:xfrm>
            <a:off x="4716463" y="1682750"/>
            <a:ext cx="2016125" cy="4181475"/>
            <a:chOff x="4621213" y="1703388"/>
            <a:chExt cx="2016125" cy="4181475"/>
          </a:xfrm>
        </p:grpSpPr>
        <p:sp>
          <p:nvSpPr>
            <p:cNvPr id="39" name="圆角矩形 38"/>
            <p:cNvSpPr/>
            <p:nvPr/>
          </p:nvSpPr>
          <p:spPr bwMode="auto">
            <a:xfrm>
              <a:off x="4621213" y="2019680"/>
              <a:ext cx="2016125" cy="3865183"/>
            </a:xfrm>
            <a:prstGeom prst="roundRect">
              <a:avLst/>
            </a:prstGeom>
            <a:gradFill flip="none" rotWithShape="1">
              <a:gsLst>
                <a:gs pos="0">
                  <a:srgbClr val="F8F5CC"/>
                </a:gs>
                <a:gs pos="17999">
                  <a:srgbClr val="E9E065"/>
                </a:gs>
                <a:gs pos="36000">
                  <a:srgbClr val="E9E065"/>
                </a:gs>
                <a:gs pos="61000">
                  <a:srgbClr val="E9E065"/>
                </a:gs>
                <a:gs pos="82001">
                  <a:srgbClr val="E9E065"/>
                </a:gs>
                <a:gs pos="100000">
                  <a:srgbClr val="F8F5CC"/>
                </a:gs>
              </a:gsLst>
              <a:lin ang="5400000" scaled="1"/>
              <a:tileRect/>
            </a:gradFill>
            <a:ln w="38100">
              <a:solidFill>
                <a:srgbClr val="978D48"/>
              </a:solidFill>
            </a:ln>
            <a:effectLst>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177" name="Text Box 65"/>
            <p:cNvSpPr txBox="1">
              <a:spLocks noChangeArrowheads="1"/>
            </p:cNvSpPr>
            <p:nvPr/>
          </p:nvSpPr>
          <p:spPr bwMode="gray">
            <a:xfrm>
              <a:off x="4621213" y="2564898"/>
              <a:ext cx="20161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pPr>
              <a:r>
                <a:rPr lang="zh-CN" altLang="en-US" sz="1600">
                  <a:solidFill>
                    <a:srgbClr val="000000"/>
                  </a:solidFill>
                  <a:latin typeface="微软雅黑" pitchFamily="34" charset="-122"/>
                  <a:ea typeface="微软雅黑" pitchFamily="34" charset="-122"/>
                </a:rPr>
                <a:t>从报刊上找一找有关劳动者维护权益的案例，分析哪些权益被侵犯。</a:t>
              </a:r>
              <a:endParaRPr lang="en-US" altLang="zh-CN" sz="1600">
                <a:latin typeface="微软雅黑" pitchFamily="34" charset="-122"/>
                <a:ea typeface="微软雅黑" pitchFamily="34" charset="-122"/>
              </a:endParaRPr>
            </a:p>
          </p:txBody>
        </p:sp>
        <p:grpSp>
          <p:nvGrpSpPr>
            <p:cNvPr id="7178" name="组合 45"/>
            <p:cNvGrpSpPr>
              <a:grpSpLocks/>
            </p:cNvGrpSpPr>
            <p:nvPr/>
          </p:nvGrpSpPr>
          <p:grpSpPr bwMode="auto">
            <a:xfrm>
              <a:off x="5307948" y="1703388"/>
              <a:ext cx="642654" cy="643179"/>
              <a:chOff x="3286249" y="2057400"/>
              <a:chExt cx="642938" cy="642938"/>
            </a:xfrm>
          </p:grpSpPr>
          <p:sp>
            <p:nvSpPr>
              <p:cNvPr id="7179" name="Oval 71"/>
              <p:cNvSpPr>
                <a:spLocks noChangeArrowheads="1"/>
              </p:cNvSpPr>
              <p:nvPr/>
            </p:nvSpPr>
            <p:spPr bwMode="gray">
              <a:xfrm>
                <a:off x="3286249" y="2057400"/>
                <a:ext cx="642938" cy="64293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zh-CN" altLang="en-US"/>
              </a:p>
            </p:txBody>
          </p:sp>
          <p:sp>
            <p:nvSpPr>
              <p:cNvPr id="7180" name="Oval 72"/>
              <p:cNvSpPr>
                <a:spLocks noChangeArrowheads="1"/>
              </p:cNvSpPr>
              <p:nvPr/>
            </p:nvSpPr>
            <p:spPr bwMode="gray">
              <a:xfrm>
                <a:off x="3292599" y="2062163"/>
                <a:ext cx="622300" cy="62230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7181" name="Oval 73"/>
              <p:cNvSpPr>
                <a:spLocks noChangeArrowheads="1"/>
              </p:cNvSpPr>
              <p:nvPr/>
            </p:nvSpPr>
            <p:spPr bwMode="gray">
              <a:xfrm>
                <a:off x="3300537" y="2065338"/>
                <a:ext cx="608012" cy="608012"/>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7182" name="Oval 74"/>
              <p:cNvSpPr>
                <a:spLocks noChangeArrowheads="1"/>
              </p:cNvSpPr>
              <p:nvPr/>
            </p:nvSpPr>
            <p:spPr bwMode="gray">
              <a:xfrm>
                <a:off x="3306887" y="2071688"/>
                <a:ext cx="577850" cy="5667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7183" name="Oval 75"/>
              <p:cNvSpPr>
                <a:spLocks noChangeArrowheads="1"/>
              </p:cNvSpPr>
              <p:nvPr/>
            </p:nvSpPr>
            <p:spPr bwMode="gray">
              <a:xfrm>
                <a:off x="3341812" y="2087563"/>
                <a:ext cx="512762" cy="46037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a:p>
            </p:txBody>
          </p:sp>
          <p:sp>
            <p:nvSpPr>
              <p:cNvPr id="7184" name="Text Box 76"/>
              <p:cNvSpPr txBox="1">
                <a:spLocks noChangeArrowheads="1"/>
              </p:cNvSpPr>
              <p:nvPr/>
            </p:nvSpPr>
            <p:spPr bwMode="gray">
              <a:xfrm>
                <a:off x="3424362" y="214947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400">
                    <a:solidFill>
                      <a:srgbClr val="000000"/>
                    </a:solidFill>
                    <a:latin typeface="Arial" charset="0"/>
                  </a:rPr>
                  <a:t>2</a:t>
                </a:r>
                <a:endParaRPr lang="en-US" altLang="zh-CN">
                  <a:latin typeface="Arial" charset="0"/>
                </a:endParaRP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4427</TotalTime>
  <Words>516</Words>
  <Application>Microsoft Office PowerPoint</Application>
  <PresentationFormat>全屏显示(4:3)</PresentationFormat>
  <Paragraphs>64</Paragraphs>
  <Slides>6</Slides>
  <Notes>0</Notes>
  <HiddenSlides>0</HiddenSlides>
  <MMClips>0</MMClips>
  <ScaleCrop>false</ScaleCrop>
  <HeadingPairs>
    <vt:vector size="4" baseType="variant">
      <vt:variant>
        <vt:lpstr>主题</vt:lpstr>
      </vt:variant>
      <vt:variant>
        <vt:i4>1</vt:i4>
      </vt:variant>
      <vt:variant>
        <vt:lpstr>幻灯片标题</vt:lpstr>
      </vt:variant>
      <vt:variant>
        <vt:i4>6</vt:i4>
      </vt:variant>
    </vt:vector>
  </HeadingPairs>
  <TitlesOfParts>
    <vt:vector size="7" baseType="lpstr">
      <vt:lpstr>Office 主题​​</vt:lpstr>
      <vt:lpstr>生涯规划与就业常识</vt:lpstr>
      <vt:lpstr>PowerPoint 演示文稿</vt:lpstr>
      <vt:lpstr>PowerPoint 演示文稿</vt:lpstr>
      <vt:lpstr>PowerPoint 演示文稿</vt:lpstr>
      <vt:lpstr>PowerPoint 演示文稿</vt:lpstr>
      <vt:lpstr>PowerPoint 演示文稿</vt:lpstr>
    </vt:vector>
  </TitlesOfParts>
  <Company>番茄花园</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dwb</dc:creator>
  <cp:lastModifiedBy>dwb</cp:lastModifiedBy>
  <cp:revision>272</cp:revision>
  <dcterms:created xsi:type="dcterms:W3CDTF">2012-01-31T05:34:08Z</dcterms:created>
  <dcterms:modified xsi:type="dcterms:W3CDTF">2012-04-24T07:01:29Z</dcterms:modified>
</cp:coreProperties>
</file>