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95" r:id="rId4"/>
    <p:sldId id="290" r:id="rId5"/>
    <p:sldId id="296" r:id="rId6"/>
    <p:sldId id="292" r:id="rId7"/>
    <p:sldId id="297" r:id="rId8"/>
    <p:sldId id="298" r:id="rId9"/>
    <p:sldId id="262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010"/>
    <a:srgbClr val="FF8F8F"/>
    <a:srgbClr val="FF6565"/>
    <a:srgbClr val="C9A6E4"/>
    <a:srgbClr val="A86ED4"/>
    <a:srgbClr val="EAB200"/>
    <a:srgbClr val="F1C861"/>
    <a:srgbClr val="B4D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94FA-E8D5-4454-A2DD-0A707245425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8DEC-67F4-4878-8647-4C7CF4730D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12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2A01-9583-489A-ABCF-2BFA3751E64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56EC-D469-41EC-A039-0826E88045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4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4BAB-C60D-4069-96A0-1D9124F5DEC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6F6D-EBA8-4266-8BCF-60A3DAAF9A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36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CEE96-3BC4-40D1-A11D-BB08298BCD8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8EE21-69A7-46E1-900E-950E6AC6B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5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0EA3-949C-4526-8970-4ACBC1D28A0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7CAB-75FA-4902-A927-157D00100B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2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DA05-D1B2-44E1-86B8-3CB35070BC7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1A5C6-984D-45FD-8F53-9208A31644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5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FA29-FE47-46A9-BAEB-CE4C3336F91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3A18-4AF5-4326-93C5-7EA521BF15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92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9F5C-287E-4678-A15F-BF930674B55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BCFF-61BA-4D7C-BD54-8B54F47724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50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E32C-5D29-4FC2-9B7B-415517A4034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3360-C19C-42FB-8892-F64EEA9707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6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96F9-88F0-4E45-85F4-E4749858E03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7E52-5B7E-4A79-966E-5C414FB16A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67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865D0-76D9-4E1C-A430-6685F70F272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36E2-904F-4CE9-BE7C-D28F25C3AD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0F7CB5-1EC1-4895-A6A1-D4A8FE24EAB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36E626-E9DF-4B6B-B125-B999B3967F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劳动保护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一、劳动保护的内容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395788" y="2722563"/>
            <a:ext cx="1347787" cy="3416300"/>
            <a:chOff x="4395137" y="2722563"/>
            <a:chExt cx="1348438" cy="3416300"/>
          </a:xfrm>
        </p:grpSpPr>
        <p:sp>
          <p:nvSpPr>
            <p:cNvPr id="3093" name="Freeform 4"/>
            <p:cNvSpPr>
              <a:spLocks/>
            </p:cNvSpPr>
            <p:nvPr/>
          </p:nvSpPr>
          <p:spPr bwMode="gray">
            <a:xfrm rot="-794496">
              <a:off x="4592638" y="2722563"/>
              <a:ext cx="1150937" cy="3316287"/>
            </a:xfrm>
            <a:custGeom>
              <a:avLst/>
              <a:gdLst>
                <a:gd name="T0" fmla="*/ 0 w 646"/>
                <a:gd name="T1" fmla="*/ 0 h 1861"/>
                <a:gd name="T2" fmla="*/ 2147483647 w 646"/>
                <a:gd name="T3" fmla="*/ 2147483647 h 1861"/>
                <a:gd name="T4" fmla="*/ 2147483647 w 646"/>
                <a:gd name="T5" fmla="*/ 2147483647 h 1861"/>
                <a:gd name="T6" fmla="*/ 2147483647 w 646"/>
                <a:gd name="T7" fmla="*/ 2147483647 h 1861"/>
                <a:gd name="T8" fmla="*/ 2147483647 w 646"/>
                <a:gd name="T9" fmla="*/ 2147483647 h 1861"/>
                <a:gd name="T10" fmla="*/ 2147483647 w 646"/>
                <a:gd name="T11" fmla="*/ 2147483647 h 1861"/>
                <a:gd name="T12" fmla="*/ 2147483647 w 646"/>
                <a:gd name="T13" fmla="*/ 2147483647 h 1861"/>
                <a:gd name="T14" fmla="*/ 2147483647 w 646"/>
                <a:gd name="T15" fmla="*/ 2147483647 h 1861"/>
                <a:gd name="T16" fmla="*/ 2147483647 w 646"/>
                <a:gd name="T17" fmla="*/ 2147483647 h 1861"/>
                <a:gd name="T18" fmla="*/ 2147483647 w 646"/>
                <a:gd name="T19" fmla="*/ 2147483647 h 1861"/>
                <a:gd name="T20" fmla="*/ 2147483647 w 646"/>
                <a:gd name="T21" fmla="*/ 2147483647 h 1861"/>
                <a:gd name="T22" fmla="*/ 2147483647 w 646"/>
                <a:gd name="T23" fmla="*/ 2147483647 h 1861"/>
                <a:gd name="T24" fmla="*/ 2147483647 w 646"/>
                <a:gd name="T25" fmla="*/ 2147483647 h 1861"/>
                <a:gd name="T26" fmla="*/ 2147483647 w 646"/>
                <a:gd name="T27" fmla="*/ 2147483647 h 1861"/>
                <a:gd name="T28" fmla="*/ 2147483647 w 646"/>
                <a:gd name="T29" fmla="*/ 2147483647 h 1861"/>
                <a:gd name="T30" fmla="*/ 2147483647 w 646"/>
                <a:gd name="T31" fmla="*/ 2147483647 h 1861"/>
                <a:gd name="T32" fmla="*/ 2147483647 w 646"/>
                <a:gd name="T33" fmla="*/ 2147483647 h 1861"/>
                <a:gd name="T34" fmla="*/ 2147483647 w 646"/>
                <a:gd name="T35" fmla="*/ 2147483647 h 1861"/>
                <a:gd name="T36" fmla="*/ 2147483647 w 646"/>
                <a:gd name="T37" fmla="*/ 2147483647 h 1861"/>
                <a:gd name="T38" fmla="*/ 2147483647 w 646"/>
                <a:gd name="T39" fmla="*/ 2147483647 h 1861"/>
                <a:gd name="T40" fmla="*/ 2147483647 w 646"/>
                <a:gd name="T41" fmla="*/ 2147483647 h 1861"/>
                <a:gd name="T42" fmla="*/ 2147483647 w 646"/>
                <a:gd name="T43" fmla="*/ 2147483647 h 1861"/>
                <a:gd name="T44" fmla="*/ 2147483647 w 646"/>
                <a:gd name="T45" fmla="*/ 2147483647 h 1861"/>
                <a:gd name="T46" fmla="*/ 2147483647 w 646"/>
                <a:gd name="T47" fmla="*/ 2147483647 h 1861"/>
                <a:gd name="T48" fmla="*/ 2147483647 w 646"/>
                <a:gd name="T49" fmla="*/ 2147483647 h 1861"/>
                <a:gd name="T50" fmla="*/ 2147483647 w 646"/>
                <a:gd name="T51" fmla="*/ 2147483647 h 1861"/>
                <a:gd name="T52" fmla="*/ 2147483647 w 646"/>
                <a:gd name="T53" fmla="*/ 2147483647 h 1861"/>
                <a:gd name="T54" fmla="*/ 2147483647 w 646"/>
                <a:gd name="T55" fmla="*/ 2147483647 h 1861"/>
                <a:gd name="T56" fmla="*/ 2147483647 w 646"/>
                <a:gd name="T57" fmla="*/ 2147483647 h 1861"/>
                <a:gd name="T58" fmla="*/ 2147483647 w 646"/>
                <a:gd name="T59" fmla="*/ 2147483647 h 1861"/>
                <a:gd name="T60" fmla="*/ 2147483647 w 646"/>
                <a:gd name="T61" fmla="*/ 2147483647 h 1861"/>
                <a:gd name="T62" fmla="*/ 2147483647 w 646"/>
                <a:gd name="T63" fmla="*/ 2147483647 h 1861"/>
                <a:gd name="T64" fmla="*/ 2147483647 w 646"/>
                <a:gd name="T65" fmla="*/ 2147483647 h 1861"/>
                <a:gd name="T66" fmla="*/ 2147483647 w 646"/>
                <a:gd name="T67" fmla="*/ 2147483647 h 1861"/>
                <a:gd name="T68" fmla="*/ 2147483647 w 646"/>
                <a:gd name="T69" fmla="*/ 2147483647 h 1861"/>
                <a:gd name="T70" fmla="*/ 2147483647 w 646"/>
                <a:gd name="T71" fmla="*/ 2147483647 h 1861"/>
                <a:gd name="T72" fmla="*/ 2147483647 w 646"/>
                <a:gd name="T73" fmla="*/ 2147483647 h 1861"/>
                <a:gd name="T74" fmla="*/ 2147483647 w 646"/>
                <a:gd name="T75" fmla="*/ 2147483647 h 1861"/>
                <a:gd name="T76" fmla="*/ 0 w 646"/>
                <a:gd name="T77" fmla="*/ 214748364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447EC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8"/>
            <p:cNvSpPr>
              <a:spLocks/>
            </p:cNvSpPr>
            <p:nvPr/>
          </p:nvSpPr>
          <p:spPr bwMode="gray">
            <a:xfrm>
              <a:off x="4395137" y="2822674"/>
              <a:ext cx="1150822" cy="3316189"/>
            </a:xfrm>
            <a:custGeom>
              <a:avLst/>
              <a:gdLst>
                <a:gd name="T0" fmla="*/ 0 w 646"/>
                <a:gd name="T1" fmla="*/ 0 h 1861"/>
                <a:gd name="T2" fmla="*/ 2147483647 w 646"/>
                <a:gd name="T3" fmla="*/ 1139935068 h 1861"/>
                <a:gd name="T4" fmla="*/ 2147483647 w 646"/>
                <a:gd name="T5" fmla="*/ 2147483647 h 1861"/>
                <a:gd name="T6" fmla="*/ 2147483647 w 646"/>
                <a:gd name="T7" fmla="*/ 2147483647 h 1861"/>
                <a:gd name="T8" fmla="*/ 2147483647 w 646"/>
                <a:gd name="T9" fmla="*/ 2147483647 h 1861"/>
                <a:gd name="T10" fmla="*/ 2147483647 w 646"/>
                <a:gd name="T11" fmla="*/ 2147483647 h 1861"/>
                <a:gd name="T12" fmla="*/ 2147483647 w 646"/>
                <a:gd name="T13" fmla="*/ 2147483647 h 1861"/>
                <a:gd name="T14" fmla="*/ 2147483647 w 646"/>
                <a:gd name="T15" fmla="*/ 2147483647 h 1861"/>
                <a:gd name="T16" fmla="*/ 2147483647 w 646"/>
                <a:gd name="T17" fmla="*/ 2147483647 h 1861"/>
                <a:gd name="T18" fmla="*/ 2147483647 w 646"/>
                <a:gd name="T19" fmla="*/ 2147483647 h 1861"/>
                <a:gd name="T20" fmla="*/ 2147483647 w 646"/>
                <a:gd name="T21" fmla="*/ 2147483647 h 1861"/>
                <a:gd name="T22" fmla="*/ 2147483647 w 646"/>
                <a:gd name="T23" fmla="*/ 2147483647 h 1861"/>
                <a:gd name="T24" fmla="*/ 2147483647 w 646"/>
                <a:gd name="T25" fmla="*/ 2147483647 h 1861"/>
                <a:gd name="T26" fmla="*/ 2147483647 w 646"/>
                <a:gd name="T27" fmla="*/ 2147483647 h 1861"/>
                <a:gd name="T28" fmla="*/ 2147483647 w 646"/>
                <a:gd name="T29" fmla="*/ 2147483647 h 1861"/>
                <a:gd name="T30" fmla="*/ 2147483647 w 646"/>
                <a:gd name="T31" fmla="*/ 2147483647 h 1861"/>
                <a:gd name="T32" fmla="*/ 2147483647 w 646"/>
                <a:gd name="T33" fmla="*/ 2147483647 h 1861"/>
                <a:gd name="T34" fmla="*/ 2147483647 w 646"/>
                <a:gd name="T35" fmla="*/ 2147483647 h 1861"/>
                <a:gd name="T36" fmla="*/ 2147483647 w 646"/>
                <a:gd name="T37" fmla="*/ 2147483647 h 1861"/>
                <a:gd name="T38" fmla="*/ 2147483647 w 646"/>
                <a:gd name="T39" fmla="*/ 2147483647 h 1861"/>
                <a:gd name="T40" fmla="*/ 2147483647 w 646"/>
                <a:gd name="T41" fmla="*/ 2147483647 h 1861"/>
                <a:gd name="T42" fmla="*/ 2147483647 w 646"/>
                <a:gd name="T43" fmla="*/ 2147483647 h 1861"/>
                <a:gd name="T44" fmla="*/ 2147483647 w 646"/>
                <a:gd name="T45" fmla="*/ 2147483647 h 1861"/>
                <a:gd name="T46" fmla="*/ 2147483647 w 646"/>
                <a:gd name="T47" fmla="*/ 2147483647 h 1861"/>
                <a:gd name="T48" fmla="*/ 2147483647 w 646"/>
                <a:gd name="T49" fmla="*/ 2147483647 h 1861"/>
                <a:gd name="T50" fmla="*/ 2147483647 w 646"/>
                <a:gd name="T51" fmla="*/ 2147483647 h 1861"/>
                <a:gd name="T52" fmla="*/ 2147483647 w 646"/>
                <a:gd name="T53" fmla="*/ 2147483647 h 1861"/>
                <a:gd name="T54" fmla="*/ 2147483647 w 646"/>
                <a:gd name="T55" fmla="*/ 2147483647 h 1861"/>
                <a:gd name="T56" fmla="*/ 2147483647 w 646"/>
                <a:gd name="T57" fmla="*/ 2147483647 h 1861"/>
                <a:gd name="T58" fmla="*/ 2147483647 w 646"/>
                <a:gd name="T59" fmla="*/ 2147483647 h 1861"/>
                <a:gd name="T60" fmla="*/ 2147483647 w 646"/>
                <a:gd name="T61" fmla="*/ 2147483647 h 1861"/>
                <a:gd name="T62" fmla="*/ 2147483647 w 646"/>
                <a:gd name="T63" fmla="*/ 2147483647 h 1861"/>
                <a:gd name="T64" fmla="*/ 2147483647 w 646"/>
                <a:gd name="T65" fmla="*/ 2147483647 h 1861"/>
                <a:gd name="T66" fmla="*/ 2147483647 w 646"/>
                <a:gd name="T67" fmla="*/ 2147483647 h 1861"/>
                <a:gd name="T68" fmla="*/ 2147483647 w 646"/>
                <a:gd name="T69" fmla="*/ 2147483647 h 1861"/>
                <a:gd name="T70" fmla="*/ 2147483647 w 646"/>
                <a:gd name="T71" fmla="*/ 2147483647 h 1861"/>
                <a:gd name="T72" fmla="*/ 2147483647 w 646"/>
                <a:gd name="T73" fmla="*/ 2147483647 h 1861"/>
                <a:gd name="T74" fmla="*/ 2147483647 w 646"/>
                <a:gd name="T75" fmla="*/ 2147483647 h 1861"/>
                <a:gd name="T76" fmla="*/ 0 w 646"/>
                <a:gd name="T77" fmla="*/ 214748364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FDB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716088" y="3205163"/>
            <a:ext cx="3316287" cy="1303337"/>
            <a:chOff x="1716088" y="3205311"/>
            <a:chExt cx="3316919" cy="1303189"/>
          </a:xfrm>
        </p:grpSpPr>
        <p:sp>
          <p:nvSpPr>
            <p:cNvPr id="3091" name="Freeform 5"/>
            <p:cNvSpPr>
              <a:spLocks/>
            </p:cNvSpPr>
            <p:nvPr/>
          </p:nvSpPr>
          <p:spPr bwMode="gray">
            <a:xfrm rot="5461794">
              <a:off x="2798763" y="2274888"/>
              <a:ext cx="1150937" cy="3316287"/>
            </a:xfrm>
            <a:custGeom>
              <a:avLst/>
              <a:gdLst>
                <a:gd name="T0" fmla="*/ 0 w 646"/>
                <a:gd name="T1" fmla="*/ 0 h 1861"/>
                <a:gd name="T2" fmla="*/ 2147483647 w 646"/>
                <a:gd name="T3" fmla="*/ 2147483647 h 1861"/>
                <a:gd name="T4" fmla="*/ 2147483647 w 646"/>
                <a:gd name="T5" fmla="*/ 2147483647 h 1861"/>
                <a:gd name="T6" fmla="*/ 2147483647 w 646"/>
                <a:gd name="T7" fmla="*/ 2147483647 h 1861"/>
                <a:gd name="T8" fmla="*/ 2147483647 w 646"/>
                <a:gd name="T9" fmla="*/ 2147483647 h 1861"/>
                <a:gd name="T10" fmla="*/ 2147483647 w 646"/>
                <a:gd name="T11" fmla="*/ 2147483647 h 1861"/>
                <a:gd name="T12" fmla="*/ 2147483647 w 646"/>
                <a:gd name="T13" fmla="*/ 2147483647 h 1861"/>
                <a:gd name="T14" fmla="*/ 2147483647 w 646"/>
                <a:gd name="T15" fmla="*/ 2147483647 h 1861"/>
                <a:gd name="T16" fmla="*/ 2147483647 w 646"/>
                <a:gd name="T17" fmla="*/ 2147483647 h 1861"/>
                <a:gd name="T18" fmla="*/ 2147483647 w 646"/>
                <a:gd name="T19" fmla="*/ 2147483647 h 1861"/>
                <a:gd name="T20" fmla="*/ 2147483647 w 646"/>
                <a:gd name="T21" fmla="*/ 2147483647 h 1861"/>
                <a:gd name="T22" fmla="*/ 2147483647 w 646"/>
                <a:gd name="T23" fmla="*/ 2147483647 h 1861"/>
                <a:gd name="T24" fmla="*/ 2147483647 w 646"/>
                <a:gd name="T25" fmla="*/ 2147483647 h 1861"/>
                <a:gd name="T26" fmla="*/ 2147483647 w 646"/>
                <a:gd name="T27" fmla="*/ 2147483647 h 1861"/>
                <a:gd name="T28" fmla="*/ 2147483647 w 646"/>
                <a:gd name="T29" fmla="*/ 2147483647 h 1861"/>
                <a:gd name="T30" fmla="*/ 2147483647 w 646"/>
                <a:gd name="T31" fmla="*/ 2147483647 h 1861"/>
                <a:gd name="T32" fmla="*/ 2147483647 w 646"/>
                <a:gd name="T33" fmla="*/ 2147483647 h 1861"/>
                <a:gd name="T34" fmla="*/ 2147483647 w 646"/>
                <a:gd name="T35" fmla="*/ 2147483647 h 1861"/>
                <a:gd name="T36" fmla="*/ 2147483647 w 646"/>
                <a:gd name="T37" fmla="*/ 2147483647 h 1861"/>
                <a:gd name="T38" fmla="*/ 2147483647 w 646"/>
                <a:gd name="T39" fmla="*/ 2147483647 h 1861"/>
                <a:gd name="T40" fmla="*/ 2147483647 w 646"/>
                <a:gd name="T41" fmla="*/ 2147483647 h 1861"/>
                <a:gd name="T42" fmla="*/ 2147483647 w 646"/>
                <a:gd name="T43" fmla="*/ 2147483647 h 1861"/>
                <a:gd name="T44" fmla="*/ 2147483647 w 646"/>
                <a:gd name="T45" fmla="*/ 2147483647 h 1861"/>
                <a:gd name="T46" fmla="*/ 2147483647 w 646"/>
                <a:gd name="T47" fmla="*/ 2147483647 h 1861"/>
                <a:gd name="T48" fmla="*/ 2147483647 w 646"/>
                <a:gd name="T49" fmla="*/ 2147483647 h 1861"/>
                <a:gd name="T50" fmla="*/ 2147483647 w 646"/>
                <a:gd name="T51" fmla="*/ 2147483647 h 1861"/>
                <a:gd name="T52" fmla="*/ 2147483647 w 646"/>
                <a:gd name="T53" fmla="*/ 2147483647 h 1861"/>
                <a:gd name="T54" fmla="*/ 2147483647 w 646"/>
                <a:gd name="T55" fmla="*/ 2147483647 h 1861"/>
                <a:gd name="T56" fmla="*/ 2147483647 w 646"/>
                <a:gd name="T57" fmla="*/ 2147483647 h 1861"/>
                <a:gd name="T58" fmla="*/ 2147483647 w 646"/>
                <a:gd name="T59" fmla="*/ 2147483647 h 1861"/>
                <a:gd name="T60" fmla="*/ 2147483647 w 646"/>
                <a:gd name="T61" fmla="*/ 2147483647 h 1861"/>
                <a:gd name="T62" fmla="*/ 2147483647 w 646"/>
                <a:gd name="T63" fmla="*/ 2147483647 h 1861"/>
                <a:gd name="T64" fmla="*/ 2147483647 w 646"/>
                <a:gd name="T65" fmla="*/ 2147483647 h 1861"/>
                <a:gd name="T66" fmla="*/ 2147483647 w 646"/>
                <a:gd name="T67" fmla="*/ 2147483647 h 1861"/>
                <a:gd name="T68" fmla="*/ 2147483647 w 646"/>
                <a:gd name="T69" fmla="*/ 2147483647 h 1861"/>
                <a:gd name="T70" fmla="*/ 2147483647 w 646"/>
                <a:gd name="T71" fmla="*/ 2147483647 h 1861"/>
                <a:gd name="T72" fmla="*/ 2147483647 w 646"/>
                <a:gd name="T73" fmla="*/ 2147483647 h 1861"/>
                <a:gd name="T74" fmla="*/ 2147483647 w 646"/>
                <a:gd name="T75" fmla="*/ 2147483647 h 1861"/>
                <a:gd name="T76" fmla="*/ 0 w 646"/>
                <a:gd name="T77" fmla="*/ 214748364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2A68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9"/>
            <p:cNvSpPr>
              <a:spLocks/>
            </p:cNvSpPr>
            <p:nvPr/>
          </p:nvSpPr>
          <p:spPr bwMode="gray">
            <a:xfrm rot="6256290">
              <a:off x="2799263" y="2122137"/>
              <a:ext cx="1150569" cy="3316918"/>
            </a:xfrm>
            <a:custGeom>
              <a:avLst/>
              <a:gdLst>
                <a:gd name="T0" fmla="*/ 0 w 646"/>
                <a:gd name="T1" fmla="*/ 0 h 1861"/>
                <a:gd name="T2" fmla="*/ 2147483647 w 646"/>
                <a:gd name="T3" fmla="*/ 1140436970 h 1861"/>
                <a:gd name="T4" fmla="*/ 2147483647 w 646"/>
                <a:gd name="T5" fmla="*/ 2147483647 h 1861"/>
                <a:gd name="T6" fmla="*/ 2147483647 w 646"/>
                <a:gd name="T7" fmla="*/ 2147483647 h 1861"/>
                <a:gd name="T8" fmla="*/ 2147483647 w 646"/>
                <a:gd name="T9" fmla="*/ 2147483647 h 1861"/>
                <a:gd name="T10" fmla="*/ 2147483647 w 646"/>
                <a:gd name="T11" fmla="*/ 2147483647 h 1861"/>
                <a:gd name="T12" fmla="*/ 2147483647 w 646"/>
                <a:gd name="T13" fmla="*/ 2147483647 h 1861"/>
                <a:gd name="T14" fmla="*/ 2147483647 w 646"/>
                <a:gd name="T15" fmla="*/ 2147483647 h 1861"/>
                <a:gd name="T16" fmla="*/ 2147483647 w 646"/>
                <a:gd name="T17" fmla="*/ 2147483647 h 1861"/>
                <a:gd name="T18" fmla="*/ 2147483647 w 646"/>
                <a:gd name="T19" fmla="*/ 2147483647 h 1861"/>
                <a:gd name="T20" fmla="*/ 2147483647 w 646"/>
                <a:gd name="T21" fmla="*/ 2147483647 h 1861"/>
                <a:gd name="T22" fmla="*/ 2147483647 w 646"/>
                <a:gd name="T23" fmla="*/ 2147483647 h 1861"/>
                <a:gd name="T24" fmla="*/ 2147483647 w 646"/>
                <a:gd name="T25" fmla="*/ 2147483647 h 1861"/>
                <a:gd name="T26" fmla="*/ 2147483647 w 646"/>
                <a:gd name="T27" fmla="*/ 2147483647 h 1861"/>
                <a:gd name="T28" fmla="*/ 2147483647 w 646"/>
                <a:gd name="T29" fmla="*/ 2147483647 h 1861"/>
                <a:gd name="T30" fmla="*/ 2147483647 w 646"/>
                <a:gd name="T31" fmla="*/ 2147483647 h 1861"/>
                <a:gd name="T32" fmla="*/ 2147483647 w 646"/>
                <a:gd name="T33" fmla="*/ 2147483647 h 1861"/>
                <a:gd name="T34" fmla="*/ 2147483647 w 646"/>
                <a:gd name="T35" fmla="*/ 2147483647 h 1861"/>
                <a:gd name="T36" fmla="*/ 2147483647 w 646"/>
                <a:gd name="T37" fmla="*/ 2147483647 h 1861"/>
                <a:gd name="T38" fmla="*/ 2147483647 w 646"/>
                <a:gd name="T39" fmla="*/ 2147483647 h 1861"/>
                <a:gd name="T40" fmla="*/ 2147483647 w 646"/>
                <a:gd name="T41" fmla="*/ 2147483647 h 1861"/>
                <a:gd name="T42" fmla="*/ 2147483647 w 646"/>
                <a:gd name="T43" fmla="*/ 2147483647 h 1861"/>
                <a:gd name="T44" fmla="*/ 2147483647 w 646"/>
                <a:gd name="T45" fmla="*/ 2147483647 h 1861"/>
                <a:gd name="T46" fmla="*/ 2147483647 w 646"/>
                <a:gd name="T47" fmla="*/ 2147483647 h 1861"/>
                <a:gd name="T48" fmla="*/ 2147483647 w 646"/>
                <a:gd name="T49" fmla="*/ 2147483647 h 1861"/>
                <a:gd name="T50" fmla="*/ 2147483647 w 646"/>
                <a:gd name="T51" fmla="*/ 2147483647 h 1861"/>
                <a:gd name="T52" fmla="*/ 2147483647 w 646"/>
                <a:gd name="T53" fmla="*/ 2147483647 h 1861"/>
                <a:gd name="T54" fmla="*/ 2147483647 w 646"/>
                <a:gd name="T55" fmla="*/ 2147483647 h 1861"/>
                <a:gd name="T56" fmla="*/ 2147483647 w 646"/>
                <a:gd name="T57" fmla="*/ 2147483647 h 1861"/>
                <a:gd name="T58" fmla="*/ 2147483647 w 646"/>
                <a:gd name="T59" fmla="*/ 2147483647 h 1861"/>
                <a:gd name="T60" fmla="*/ 2147483647 w 646"/>
                <a:gd name="T61" fmla="*/ 2147483647 h 1861"/>
                <a:gd name="T62" fmla="*/ 2147483647 w 646"/>
                <a:gd name="T63" fmla="*/ 2147483647 h 1861"/>
                <a:gd name="T64" fmla="*/ 2147483647 w 646"/>
                <a:gd name="T65" fmla="*/ 2147483647 h 1861"/>
                <a:gd name="T66" fmla="*/ 2147483647 w 646"/>
                <a:gd name="T67" fmla="*/ 2147483647 h 1861"/>
                <a:gd name="T68" fmla="*/ 2147483647 w 646"/>
                <a:gd name="T69" fmla="*/ 2147483647 h 1861"/>
                <a:gd name="T70" fmla="*/ 2147483647 w 646"/>
                <a:gd name="T71" fmla="*/ 2147483647 h 1861"/>
                <a:gd name="T72" fmla="*/ 2147483647 w 646"/>
                <a:gd name="T73" fmla="*/ 2147483647 h 1861"/>
                <a:gd name="T74" fmla="*/ 2147483647 w 646"/>
                <a:gd name="T75" fmla="*/ 2147483647 h 1861"/>
                <a:gd name="T76" fmla="*/ 0 w 646"/>
                <a:gd name="T77" fmla="*/ 214748364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FDB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565525" y="1828800"/>
            <a:ext cx="3444875" cy="1379538"/>
            <a:chOff x="3565525" y="1828800"/>
            <a:chExt cx="3444875" cy="1379168"/>
          </a:xfrm>
        </p:grpSpPr>
        <p:sp>
          <p:nvSpPr>
            <p:cNvPr id="55" name="Freeform 6"/>
            <p:cNvSpPr>
              <a:spLocks/>
            </p:cNvSpPr>
            <p:nvPr/>
          </p:nvSpPr>
          <p:spPr bwMode="gray">
            <a:xfrm rot="14128376">
              <a:off x="4649148" y="745177"/>
              <a:ext cx="1150629" cy="3317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90" name="Freeform 10"/>
            <p:cNvSpPr>
              <a:spLocks/>
            </p:cNvSpPr>
            <p:nvPr/>
          </p:nvSpPr>
          <p:spPr bwMode="gray">
            <a:xfrm rot="-6677128">
              <a:off x="4776656" y="974225"/>
              <a:ext cx="1150569" cy="3316918"/>
            </a:xfrm>
            <a:custGeom>
              <a:avLst/>
              <a:gdLst>
                <a:gd name="T0" fmla="*/ 0 w 646"/>
                <a:gd name="T1" fmla="*/ 0 h 1861"/>
                <a:gd name="T2" fmla="*/ 2147483647 w 646"/>
                <a:gd name="T3" fmla="*/ 1140436970 h 1861"/>
                <a:gd name="T4" fmla="*/ 2147483647 w 646"/>
                <a:gd name="T5" fmla="*/ 2147483647 h 1861"/>
                <a:gd name="T6" fmla="*/ 2147483647 w 646"/>
                <a:gd name="T7" fmla="*/ 2147483647 h 1861"/>
                <a:gd name="T8" fmla="*/ 2147483647 w 646"/>
                <a:gd name="T9" fmla="*/ 2147483647 h 1861"/>
                <a:gd name="T10" fmla="*/ 2147483647 w 646"/>
                <a:gd name="T11" fmla="*/ 2147483647 h 1861"/>
                <a:gd name="T12" fmla="*/ 2147483647 w 646"/>
                <a:gd name="T13" fmla="*/ 2147483647 h 1861"/>
                <a:gd name="T14" fmla="*/ 2147483647 w 646"/>
                <a:gd name="T15" fmla="*/ 2147483647 h 1861"/>
                <a:gd name="T16" fmla="*/ 2147483647 w 646"/>
                <a:gd name="T17" fmla="*/ 2147483647 h 1861"/>
                <a:gd name="T18" fmla="*/ 2147483647 w 646"/>
                <a:gd name="T19" fmla="*/ 2147483647 h 1861"/>
                <a:gd name="T20" fmla="*/ 2147483647 w 646"/>
                <a:gd name="T21" fmla="*/ 2147483647 h 1861"/>
                <a:gd name="T22" fmla="*/ 2147483647 w 646"/>
                <a:gd name="T23" fmla="*/ 2147483647 h 1861"/>
                <a:gd name="T24" fmla="*/ 2147483647 w 646"/>
                <a:gd name="T25" fmla="*/ 2147483647 h 1861"/>
                <a:gd name="T26" fmla="*/ 2147483647 w 646"/>
                <a:gd name="T27" fmla="*/ 2147483647 h 1861"/>
                <a:gd name="T28" fmla="*/ 2147483647 w 646"/>
                <a:gd name="T29" fmla="*/ 2147483647 h 1861"/>
                <a:gd name="T30" fmla="*/ 2147483647 w 646"/>
                <a:gd name="T31" fmla="*/ 2147483647 h 1861"/>
                <a:gd name="T32" fmla="*/ 2147483647 w 646"/>
                <a:gd name="T33" fmla="*/ 2147483647 h 1861"/>
                <a:gd name="T34" fmla="*/ 2147483647 w 646"/>
                <a:gd name="T35" fmla="*/ 2147483647 h 1861"/>
                <a:gd name="T36" fmla="*/ 2147483647 w 646"/>
                <a:gd name="T37" fmla="*/ 2147483647 h 1861"/>
                <a:gd name="T38" fmla="*/ 2147483647 w 646"/>
                <a:gd name="T39" fmla="*/ 2147483647 h 1861"/>
                <a:gd name="T40" fmla="*/ 2147483647 w 646"/>
                <a:gd name="T41" fmla="*/ 2147483647 h 1861"/>
                <a:gd name="T42" fmla="*/ 2147483647 w 646"/>
                <a:gd name="T43" fmla="*/ 2147483647 h 1861"/>
                <a:gd name="T44" fmla="*/ 2147483647 w 646"/>
                <a:gd name="T45" fmla="*/ 2147483647 h 1861"/>
                <a:gd name="T46" fmla="*/ 2147483647 w 646"/>
                <a:gd name="T47" fmla="*/ 2147483647 h 1861"/>
                <a:gd name="T48" fmla="*/ 2147483647 w 646"/>
                <a:gd name="T49" fmla="*/ 2147483647 h 1861"/>
                <a:gd name="T50" fmla="*/ 2147483647 w 646"/>
                <a:gd name="T51" fmla="*/ 2147483647 h 1861"/>
                <a:gd name="T52" fmla="*/ 2147483647 w 646"/>
                <a:gd name="T53" fmla="*/ 2147483647 h 1861"/>
                <a:gd name="T54" fmla="*/ 2147483647 w 646"/>
                <a:gd name="T55" fmla="*/ 2147483647 h 1861"/>
                <a:gd name="T56" fmla="*/ 2147483647 w 646"/>
                <a:gd name="T57" fmla="*/ 2147483647 h 1861"/>
                <a:gd name="T58" fmla="*/ 2147483647 w 646"/>
                <a:gd name="T59" fmla="*/ 2147483647 h 1861"/>
                <a:gd name="T60" fmla="*/ 2147483647 w 646"/>
                <a:gd name="T61" fmla="*/ 2147483647 h 1861"/>
                <a:gd name="T62" fmla="*/ 2147483647 w 646"/>
                <a:gd name="T63" fmla="*/ 2147483647 h 1861"/>
                <a:gd name="T64" fmla="*/ 2147483647 w 646"/>
                <a:gd name="T65" fmla="*/ 2147483647 h 1861"/>
                <a:gd name="T66" fmla="*/ 2147483647 w 646"/>
                <a:gd name="T67" fmla="*/ 2147483647 h 1861"/>
                <a:gd name="T68" fmla="*/ 2147483647 w 646"/>
                <a:gd name="T69" fmla="*/ 2147483647 h 1861"/>
                <a:gd name="T70" fmla="*/ 2147483647 w 646"/>
                <a:gd name="T71" fmla="*/ 2147483647 h 1861"/>
                <a:gd name="T72" fmla="*/ 2147483647 w 646"/>
                <a:gd name="T73" fmla="*/ 2147483647 h 1861"/>
                <a:gd name="T74" fmla="*/ 2147483647 w 646"/>
                <a:gd name="T75" fmla="*/ 2147483647 h 1861"/>
                <a:gd name="T76" fmla="*/ 0 w 646"/>
                <a:gd name="T77" fmla="*/ 214748364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FDB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846513" y="2786063"/>
            <a:ext cx="1414462" cy="1338262"/>
            <a:chOff x="3845859" y="2786063"/>
            <a:chExt cx="1415772" cy="1338262"/>
          </a:xfrm>
        </p:grpSpPr>
        <p:grpSp>
          <p:nvGrpSpPr>
            <p:cNvPr id="3085" name="Group 11"/>
            <p:cNvGrpSpPr>
              <a:grpSpLocks/>
            </p:cNvGrpSpPr>
            <p:nvPr/>
          </p:nvGrpSpPr>
          <p:grpSpPr bwMode="auto">
            <a:xfrm>
              <a:off x="3884613" y="2786063"/>
              <a:ext cx="1339850" cy="1338262"/>
              <a:chOff x="2016" y="1920"/>
              <a:chExt cx="1680" cy="1680"/>
            </a:xfrm>
          </p:grpSpPr>
          <p:sp>
            <p:nvSpPr>
              <p:cNvPr id="3087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88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14 w 1321"/>
                  <a:gd name="T1" fmla="*/ 89 h 712"/>
                  <a:gd name="T2" fmla="*/ 1027 w 1321"/>
                  <a:gd name="T3" fmla="*/ 98 h 712"/>
                  <a:gd name="T4" fmla="*/ 1030 w 1321"/>
                  <a:gd name="T5" fmla="*/ 106 h 712"/>
                  <a:gd name="T6" fmla="*/ 1025 w 1321"/>
                  <a:gd name="T7" fmla="*/ 114 h 712"/>
                  <a:gd name="T8" fmla="*/ 1012 w 1321"/>
                  <a:gd name="T9" fmla="*/ 120 h 712"/>
                  <a:gd name="T10" fmla="*/ 992 w 1321"/>
                  <a:gd name="T11" fmla="*/ 128 h 712"/>
                  <a:gd name="T12" fmla="*/ 966 w 1321"/>
                  <a:gd name="T13" fmla="*/ 134 h 712"/>
                  <a:gd name="T14" fmla="*/ 933 w 1321"/>
                  <a:gd name="T15" fmla="*/ 139 h 712"/>
                  <a:gd name="T16" fmla="*/ 895 w 1321"/>
                  <a:gd name="T17" fmla="*/ 144 h 712"/>
                  <a:gd name="T18" fmla="*/ 852 w 1321"/>
                  <a:gd name="T19" fmla="*/ 148 h 712"/>
                  <a:gd name="T20" fmla="*/ 804 w 1321"/>
                  <a:gd name="T21" fmla="*/ 151 h 712"/>
                  <a:gd name="T22" fmla="*/ 754 w 1321"/>
                  <a:gd name="T23" fmla="*/ 152 h 712"/>
                  <a:gd name="T24" fmla="*/ 699 w 1321"/>
                  <a:gd name="T25" fmla="*/ 156 h 712"/>
                  <a:gd name="T26" fmla="*/ 643 w 1321"/>
                  <a:gd name="T27" fmla="*/ 157 h 712"/>
                  <a:gd name="T28" fmla="*/ 621 w 1321"/>
                  <a:gd name="T29" fmla="*/ 158 h 712"/>
                  <a:gd name="T30" fmla="*/ 372 w 1321"/>
                  <a:gd name="T31" fmla="*/ 158 h 712"/>
                  <a:gd name="T32" fmla="*/ 368 w 1321"/>
                  <a:gd name="T33" fmla="*/ 158 h 712"/>
                  <a:gd name="T34" fmla="*/ 319 w 1321"/>
                  <a:gd name="T35" fmla="*/ 157 h 712"/>
                  <a:gd name="T36" fmla="*/ 272 w 1321"/>
                  <a:gd name="T37" fmla="*/ 156 h 712"/>
                  <a:gd name="T38" fmla="*/ 227 w 1321"/>
                  <a:gd name="T39" fmla="*/ 154 h 712"/>
                  <a:gd name="T40" fmla="*/ 183 w 1321"/>
                  <a:gd name="T41" fmla="*/ 151 h 712"/>
                  <a:gd name="T42" fmla="*/ 146 w 1321"/>
                  <a:gd name="T43" fmla="*/ 150 h 712"/>
                  <a:gd name="T44" fmla="*/ 112 w 1321"/>
                  <a:gd name="T45" fmla="*/ 146 h 712"/>
                  <a:gd name="T46" fmla="*/ 77 w 1321"/>
                  <a:gd name="T47" fmla="*/ 143 h 712"/>
                  <a:gd name="T48" fmla="*/ 54 w 1321"/>
                  <a:gd name="T49" fmla="*/ 140 h 712"/>
                  <a:gd name="T50" fmla="*/ 26 w 1321"/>
                  <a:gd name="T51" fmla="*/ 134 h 712"/>
                  <a:gd name="T52" fmla="*/ 18 w 1321"/>
                  <a:gd name="T53" fmla="*/ 129 h 712"/>
                  <a:gd name="T54" fmla="*/ 6 w 1321"/>
                  <a:gd name="T55" fmla="*/ 123 h 712"/>
                  <a:gd name="T56" fmla="*/ 0 w 1321"/>
                  <a:gd name="T57" fmla="*/ 116 h 712"/>
                  <a:gd name="T58" fmla="*/ 0 w 1321"/>
                  <a:gd name="T59" fmla="*/ 115 h 712"/>
                  <a:gd name="T60" fmla="*/ 4 w 1321"/>
                  <a:gd name="T61" fmla="*/ 106 h 712"/>
                  <a:gd name="T62" fmla="*/ 16 w 1321"/>
                  <a:gd name="T63" fmla="*/ 99 h 712"/>
                  <a:gd name="T64" fmla="*/ 38 w 1321"/>
                  <a:gd name="T65" fmla="*/ 82 h 712"/>
                  <a:gd name="T66" fmla="*/ 73 w 1321"/>
                  <a:gd name="T67" fmla="*/ 66 h 712"/>
                  <a:gd name="T68" fmla="*/ 116 w 1321"/>
                  <a:gd name="T69" fmla="*/ 53 h 712"/>
                  <a:gd name="T70" fmla="*/ 160 w 1321"/>
                  <a:gd name="T71" fmla="*/ 38 h 712"/>
                  <a:gd name="T72" fmla="*/ 211 w 1321"/>
                  <a:gd name="T73" fmla="*/ 27 h 712"/>
                  <a:gd name="T74" fmla="*/ 267 w 1321"/>
                  <a:gd name="T75" fmla="*/ 18 h 712"/>
                  <a:gd name="T76" fmla="*/ 324 w 1321"/>
                  <a:gd name="T77" fmla="*/ 10 h 712"/>
                  <a:gd name="T78" fmla="*/ 388 w 1321"/>
                  <a:gd name="T79" fmla="*/ 4 h 712"/>
                  <a:gd name="T80" fmla="*/ 453 w 1321"/>
                  <a:gd name="T81" fmla="*/ 4 h 712"/>
                  <a:gd name="T82" fmla="*/ 521 w 1321"/>
                  <a:gd name="T83" fmla="*/ 0 h 712"/>
                  <a:gd name="T84" fmla="*/ 521 w 1321"/>
                  <a:gd name="T85" fmla="*/ 0 h 712"/>
                  <a:gd name="T86" fmla="*/ 592 w 1321"/>
                  <a:gd name="T87" fmla="*/ 4 h 712"/>
                  <a:gd name="T88" fmla="*/ 661 w 1321"/>
                  <a:gd name="T89" fmla="*/ 4 h 712"/>
                  <a:gd name="T90" fmla="*/ 727 w 1321"/>
                  <a:gd name="T91" fmla="*/ 11 h 712"/>
                  <a:gd name="T92" fmla="*/ 789 w 1321"/>
                  <a:gd name="T93" fmla="*/ 20 h 712"/>
                  <a:gd name="T94" fmla="*/ 844 w 1321"/>
                  <a:gd name="T95" fmla="*/ 30 h 712"/>
                  <a:gd name="T96" fmla="*/ 896 w 1321"/>
                  <a:gd name="T97" fmla="*/ 43 h 712"/>
                  <a:gd name="T98" fmla="*/ 942 w 1321"/>
                  <a:gd name="T99" fmla="*/ 56 h 712"/>
                  <a:gd name="T100" fmla="*/ 982 w 1321"/>
                  <a:gd name="T101" fmla="*/ 72 h 712"/>
                  <a:gd name="T102" fmla="*/ 1014 w 1321"/>
                  <a:gd name="T103" fmla="*/ 89 h 712"/>
                  <a:gd name="T104" fmla="*/ 1014 w 1321"/>
                  <a:gd name="T105" fmla="*/ 8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" name="Text Box 14"/>
            <p:cNvSpPr txBox="1">
              <a:spLocks noChangeArrowheads="1"/>
            </p:cNvSpPr>
            <p:nvPr/>
          </p:nvSpPr>
          <p:spPr bwMode="gray">
            <a:xfrm>
              <a:off x="3845859" y="3276600"/>
              <a:ext cx="1415772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</a:rPr>
                <a:t>主要内容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812800" y="2352675"/>
            <a:ext cx="278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对女职工和未成年工特殊的劳动保护</a:t>
            </a:r>
            <a:endParaRPr lang="en-US" altLang="zh-CN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867400" y="2630488"/>
            <a:ext cx="3011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劳动法中关于标准工作时间、加班和休息时间以及休假制度的各种规定</a:t>
            </a:r>
            <a:endParaRPr lang="en-US" altLang="zh-CN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1706563" y="4892675"/>
            <a:ext cx="301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保障劳动者在劳动过程中的安全与卫生的各种措施</a:t>
            </a:r>
            <a:endParaRPr lang="en-US" altLang="zh-CN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670376" y="3171825"/>
            <a:ext cx="2286000" cy="2667000"/>
            <a:chOff x="5562600" y="3171825"/>
            <a:chExt cx="2286000" cy="2667000"/>
          </a:xfrm>
          <a:solidFill>
            <a:schemeClr val="bg1"/>
          </a:solidFill>
        </p:grpSpPr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5562600" y="3171825"/>
              <a:ext cx="2286000" cy="2667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latin typeface="Verdana" pitchFamily="34" charset="0"/>
              </a:endParaRPr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5684044" y="3371849"/>
              <a:ext cx="2038350" cy="19389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防止职业病发生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32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劳动卫生</a:t>
              </a:r>
              <a:endPara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二、在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劳动保护方面享有的权利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43000" y="3171825"/>
            <a:ext cx="2286000" cy="2667000"/>
            <a:chOff x="1143000" y="3171825"/>
            <a:chExt cx="2286000" cy="2667000"/>
          </a:xfrm>
          <a:solidFill>
            <a:schemeClr val="bg1"/>
          </a:solidFill>
        </p:grpSpPr>
        <p:sp>
          <p:nvSpPr>
            <p:cNvPr id="29" name="AutoShape 24"/>
            <p:cNvSpPr>
              <a:spLocks noChangeArrowheads="1"/>
            </p:cNvSpPr>
            <p:nvPr/>
          </p:nvSpPr>
          <p:spPr bwMode="auto">
            <a:xfrm>
              <a:off x="1143000" y="3171825"/>
              <a:ext cx="2286000" cy="2667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latin typeface="Verdana" pitchFamily="34" charset="0"/>
              </a:endParaRPr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1238250" y="3371850"/>
              <a:ext cx="2038350" cy="19389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防止工伤事故发生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32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劳动安全</a:t>
              </a:r>
              <a:endPara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1" name="Freeform 26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105" name="AutoShape 2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28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3048000" y="1447800"/>
            <a:chExt cx="2998788" cy="1601788"/>
          </a:xfrm>
        </p:grpSpPr>
        <p:grpSp>
          <p:nvGrpSpPr>
            <p:cNvPr id="4108" name="Group 29"/>
            <p:cNvGrpSpPr>
              <a:grpSpLocks/>
            </p:cNvGrpSpPr>
            <p:nvPr/>
          </p:nvGrpSpPr>
          <p:grpSpPr bwMode="auto">
            <a:xfrm>
              <a:off x="3048000" y="1447800"/>
              <a:ext cx="2998788" cy="1601788"/>
              <a:chOff x="1997" y="1314"/>
              <a:chExt cx="1889" cy="1009"/>
            </a:xfrm>
          </p:grpSpPr>
          <p:grpSp>
            <p:nvGrpSpPr>
              <p:cNvPr id="4110" name="Group 3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115" name="Oval 3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54CC"/>
                    </a:gs>
                    <a:gs pos="100000">
                      <a:srgbClr val="5D2884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16" name="Oval 3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A1E3"/>
                    </a:gs>
                    <a:gs pos="100000">
                      <a:srgbClr val="893BC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8" name="Oval 3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Oval 3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3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13" name="Oval 3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53C969"/>
                  </a:gs>
                  <a:gs pos="100000">
                    <a:srgbClr val="91EBA2">
                      <a:alpha val="47841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2" name="Oval 3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rgbClr val="85EB85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5" name="Text Box 37"/>
            <p:cNvSpPr txBox="1">
              <a:spLocks noChangeArrowheads="1"/>
            </p:cNvSpPr>
            <p:nvPr/>
          </p:nvSpPr>
          <p:spPr bwMode="auto">
            <a:xfrm>
              <a:off x="3895725" y="1628775"/>
              <a:ext cx="12096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权利</a:t>
              </a:r>
              <a:endPara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三、在安全生产方面负有的义务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30250" y="1884363"/>
            <a:ext cx="2357438" cy="3684587"/>
            <a:chOff x="730250" y="1884363"/>
            <a:chExt cx="2357438" cy="3684587"/>
          </a:xfrm>
        </p:grpSpPr>
        <p:pic>
          <p:nvPicPr>
            <p:cNvPr id="5150" name="Picture 10" descr="shadow_1_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38188" y="5022850"/>
              <a:ext cx="23495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12"/>
            <p:cNvSpPr>
              <a:spLocks/>
            </p:cNvSpPr>
            <p:nvPr/>
          </p:nvSpPr>
          <p:spPr bwMode="gray">
            <a:xfrm>
              <a:off x="730250" y="2143125"/>
              <a:ext cx="2157413" cy="3425825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52" name="Text Box 18"/>
            <p:cNvSpPr txBox="1">
              <a:spLocks noChangeArrowheads="1"/>
            </p:cNvSpPr>
            <p:nvPr/>
          </p:nvSpPr>
          <p:spPr bwMode="gray">
            <a:xfrm>
              <a:off x="915988" y="2833688"/>
              <a:ext cx="1855812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从业人员应当接受安全生产教育和培训，掌握本职工作所需的安全生产知识，提高安全生产技能，增强事故预防和应急处理能力</a:t>
              </a:r>
              <a:endParaRPr lang="en-US" altLang="zh-CN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153" name="组合 2"/>
            <p:cNvGrpSpPr>
              <a:grpSpLocks/>
            </p:cNvGrpSpPr>
            <p:nvPr/>
          </p:nvGrpSpPr>
          <p:grpSpPr bwMode="auto">
            <a:xfrm>
              <a:off x="925513" y="1884363"/>
              <a:ext cx="720725" cy="822325"/>
              <a:chOff x="925513" y="1884363"/>
              <a:chExt cx="720725" cy="822325"/>
            </a:xfrm>
          </p:grpSpPr>
          <p:grpSp>
            <p:nvGrpSpPr>
              <p:cNvPr id="5154" name="Group 20"/>
              <p:cNvGrpSpPr>
                <a:grpSpLocks/>
              </p:cNvGrpSpPr>
              <p:nvPr/>
            </p:nvGrpSpPr>
            <p:grpSpPr bwMode="auto">
              <a:xfrm>
                <a:off x="925513" y="1884363"/>
                <a:ext cx="720725" cy="822325"/>
                <a:chOff x="192" y="1917"/>
                <a:chExt cx="1042" cy="1102"/>
              </a:xfrm>
            </p:grpSpPr>
            <p:grpSp>
              <p:nvGrpSpPr>
                <p:cNvPr id="5156" name="Group 21"/>
                <p:cNvGrpSpPr>
                  <a:grpSpLocks/>
                </p:cNvGrpSpPr>
                <p:nvPr/>
              </p:nvGrpSpPr>
              <p:grpSpPr bwMode="auto">
                <a:xfrm>
                  <a:off x="192" y="1917"/>
                  <a:ext cx="1042" cy="1102"/>
                  <a:chOff x="192" y="1917"/>
                  <a:chExt cx="1042" cy="1102"/>
                </a:xfrm>
              </p:grpSpPr>
              <p:pic>
                <p:nvPicPr>
                  <p:cNvPr id="5158" name="Picture 22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91" y="2781"/>
                    <a:ext cx="858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9" name="Picture 23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92" y="1917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" name="Oval 24"/>
                  <p:cNvSpPr>
                    <a:spLocks noChangeArrowheads="1"/>
                  </p:cNvSpPr>
                  <p:nvPr/>
                </p:nvSpPr>
                <p:spPr bwMode="gray">
                  <a:xfrm>
                    <a:off x="192" y="1917"/>
                    <a:ext cx="1035" cy="10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  <a:alpha val="89999"/>
                        </a:schemeClr>
                      </a:gs>
                      <a:gs pos="50000">
                        <a:schemeClr val="accent1">
                          <a:alpha val="55000"/>
                        </a:schemeClr>
                      </a:gs>
                      <a:gs pos="100000">
                        <a:schemeClr val="accent1">
                          <a:gamma/>
                          <a:shade val="46275"/>
                          <a:invGamma/>
                          <a:alpha val="89999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pic>
              <p:nvPicPr>
                <p:cNvPr id="5157" name="Picture 25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6" y="1927"/>
                  <a:ext cx="823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55" name="WordArt 26"/>
              <p:cNvSpPr>
                <a:spLocks noChangeArrowheads="1" noChangeShapeType="1" noTextEdit="1"/>
              </p:cNvSpPr>
              <p:nvPr/>
            </p:nvSpPr>
            <p:spPr bwMode="gray">
              <a:xfrm>
                <a:off x="1017588" y="2071688"/>
                <a:ext cx="520700" cy="42068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i="1" kern="10">
                    <a:solidFill>
                      <a:srgbClr val="FCFCFC">
                        <a:alpha val="59999"/>
                      </a:srgbClr>
                    </a:solidFill>
                    <a:latin typeface="Arial Black"/>
                  </a:rPr>
                  <a:t>01</a:t>
                </a:r>
                <a:endParaRPr lang="zh-CN" altLang="en-US" sz="3600" i="1" kern="10">
                  <a:solidFill>
                    <a:srgbClr val="FCFCFC">
                      <a:alpha val="59999"/>
                    </a:srgbClr>
                  </a:solidFill>
                  <a:latin typeface="Arial Black"/>
                </a:endParaRPr>
              </a:p>
            </p:txBody>
          </p:sp>
        </p:grp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3392488" y="1828800"/>
            <a:ext cx="2157412" cy="3690938"/>
            <a:chOff x="3392488" y="1828800"/>
            <a:chExt cx="2157412" cy="3690938"/>
          </a:xfrm>
        </p:grpSpPr>
        <p:sp>
          <p:nvSpPr>
            <p:cNvPr id="19" name="Freeform 7"/>
            <p:cNvSpPr>
              <a:spLocks/>
            </p:cNvSpPr>
            <p:nvPr/>
          </p:nvSpPr>
          <p:spPr bwMode="gray">
            <a:xfrm>
              <a:off x="3392488" y="2093913"/>
              <a:ext cx="2157412" cy="3425825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5141" name="组合 3"/>
            <p:cNvGrpSpPr>
              <a:grpSpLocks/>
            </p:cNvGrpSpPr>
            <p:nvPr/>
          </p:nvGrpSpPr>
          <p:grpSpPr bwMode="auto">
            <a:xfrm>
              <a:off x="3540125" y="1828800"/>
              <a:ext cx="739775" cy="822325"/>
              <a:chOff x="3540125" y="1828800"/>
              <a:chExt cx="739775" cy="822325"/>
            </a:xfrm>
          </p:grpSpPr>
          <p:grpSp>
            <p:nvGrpSpPr>
              <p:cNvPr id="5143" name="Group 29"/>
              <p:cNvGrpSpPr>
                <a:grpSpLocks/>
              </p:cNvGrpSpPr>
              <p:nvPr/>
            </p:nvGrpSpPr>
            <p:grpSpPr bwMode="auto">
              <a:xfrm>
                <a:off x="3540125" y="1828800"/>
                <a:ext cx="739775" cy="822325"/>
                <a:chOff x="2608" y="1076"/>
                <a:chExt cx="466" cy="518"/>
              </a:xfrm>
            </p:grpSpPr>
            <p:grpSp>
              <p:nvGrpSpPr>
                <p:cNvPr id="5145" name="Group 30"/>
                <p:cNvGrpSpPr>
                  <a:grpSpLocks/>
                </p:cNvGrpSpPr>
                <p:nvPr/>
              </p:nvGrpSpPr>
              <p:grpSpPr bwMode="auto">
                <a:xfrm>
                  <a:off x="2608" y="1076"/>
                  <a:ext cx="466" cy="518"/>
                  <a:chOff x="2608" y="1076"/>
                  <a:chExt cx="466" cy="518"/>
                </a:xfrm>
              </p:grpSpPr>
              <p:pic>
                <p:nvPicPr>
                  <p:cNvPr id="5147" name="Picture 31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652" y="1482"/>
                    <a:ext cx="384" cy="1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48" name="Picture 32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608" y="1076"/>
                    <a:ext cx="466" cy="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" name="Oval 33"/>
                  <p:cNvSpPr>
                    <a:spLocks noChangeArrowheads="1"/>
                  </p:cNvSpPr>
                  <p:nvPr/>
                </p:nvSpPr>
                <p:spPr bwMode="gray">
                  <a:xfrm>
                    <a:off x="2608" y="1076"/>
                    <a:ext cx="46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46275"/>
                          <a:invGamma/>
                          <a:alpha val="89999"/>
                        </a:schemeClr>
                      </a:gs>
                      <a:gs pos="50000">
                        <a:schemeClr val="accent2">
                          <a:alpha val="55000"/>
                        </a:schemeClr>
                      </a:gs>
                      <a:gs pos="100000">
                        <a:schemeClr val="accent2">
                          <a:gamma/>
                          <a:shade val="46275"/>
                          <a:invGamma/>
                          <a:alpha val="89999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pic>
              <p:nvPicPr>
                <p:cNvPr id="5146" name="Picture 34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665" y="1081"/>
                  <a:ext cx="359" cy="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44" name="WordArt 35"/>
              <p:cNvSpPr>
                <a:spLocks noChangeArrowheads="1" noChangeShapeType="1" noTextEdit="1"/>
              </p:cNvSpPr>
              <p:nvPr/>
            </p:nvSpPr>
            <p:spPr bwMode="gray">
              <a:xfrm>
                <a:off x="3652838" y="2003425"/>
                <a:ext cx="530225" cy="42068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i="1" kern="10">
                    <a:solidFill>
                      <a:srgbClr val="FCFCFC">
                        <a:alpha val="59999"/>
                      </a:srgbClr>
                    </a:solidFill>
                    <a:latin typeface="Arial Black"/>
                  </a:rPr>
                  <a:t>02</a:t>
                </a:r>
                <a:endParaRPr lang="zh-CN" altLang="en-US" sz="3600" i="1" kern="10">
                  <a:solidFill>
                    <a:srgbClr val="FCFCFC">
                      <a:alpha val="59999"/>
                    </a:srgbClr>
                  </a:solidFill>
                  <a:latin typeface="Arial Black"/>
                </a:endParaRPr>
              </a:p>
            </p:txBody>
          </p:sp>
        </p:grpSp>
        <p:sp>
          <p:nvSpPr>
            <p:cNvPr id="5142" name="Text Box 18"/>
            <p:cNvSpPr txBox="1">
              <a:spLocks noChangeArrowheads="1"/>
            </p:cNvSpPr>
            <p:nvPr/>
          </p:nvSpPr>
          <p:spPr bwMode="gray">
            <a:xfrm>
              <a:off x="3543288" y="2852936"/>
              <a:ext cx="1855812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从业人员在作业过程中，应当严格遵守本单位的安全生产规章制度和操作规程，服从管理，正确佩戴和使用劳动防护用品</a:t>
              </a:r>
              <a:endParaRPr lang="en-US" altLang="zh-CN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037263" y="1839913"/>
            <a:ext cx="2157412" cy="3679825"/>
            <a:chOff x="6037263" y="1839913"/>
            <a:chExt cx="2157412" cy="3679825"/>
          </a:xfrm>
        </p:grpSpPr>
        <p:sp>
          <p:nvSpPr>
            <p:cNvPr id="18" name="Freeform 3"/>
            <p:cNvSpPr>
              <a:spLocks/>
            </p:cNvSpPr>
            <p:nvPr/>
          </p:nvSpPr>
          <p:spPr bwMode="gray">
            <a:xfrm>
              <a:off x="6037263" y="2093913"/>
              <a:ext cx="2157412" cy="3425825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5130" name="组合 10"/>
            <p:cNvGrpSpPr>
              <a:grpSpLocks/>
            </p:cNvGrpSpPr>
            <p:nvPr/>
          </p:nvGrpSpPr>
          <p:grpSpPr bwMode="auto">
            <a:xfrm>
              <a:off x="6186488" y="1839913"/>
              <a:ext cx="739775" cy="822325"/>
              <a:chOff x="6186488" y="1839913"/>
              <a:chExt cx="739775" cy="822325"/>
            </a:xfrm>
          </p:grpSpPr>
          <p:pic>
            <p:nvPicPr>
              <p:cNvPr id="5132" name="Picture 38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299200" y="1852613"/>
                <a:ext cx="569913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33" name="Group 41"/>
              <p:cNvGrpSpPr>
                <a:grpSpLocks/>
              </p:cNvGrpSpPr>
              <p:nvPr/>
            </p:nvGrpSpPr>
            <p:grpSpPr bwMode="auto">
              <a:xfrm>
                <a:off x="6186488" y="1839913"/>
                <a:ext cx="739775" cy="822325"/>
                <a:chOff x="2608" y="1076"/>
                <a:chExt cx="466" cy="518"/>
              </a:xfrm>
            </p:grpSpPr>
            <p:grpSp>
              <p:nvGrpSpPr>
                <p:cNvPr id="5135" name="Group 42"/>
                <p:cNvGrpSpPr>
                  <a:grpSpLocks/>
                </p:cNvGrpSpPr>
                <p:nvPr/>
              </p:nvGrpSpPr>
              <p:grpSpPr bwMode="auto">
                <a:xfrm>
                  <a:off x="2608" y="1076"/>
                  <a:ext cx="466" cy="518"/>
                  <a:chOff x="2608" y="1076"/>
                  <a:chExt cx="466" cy="518"/>
                </a:xfrm>
              </p:grpSpPr>
              <p:pic>
                <p:nvPicPr>
                  <p:cNvPr id="5137" name="Picture 43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652" y="1482"/>
                    <a:ext cx="384" cy="1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38" name="Picture 44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608" y="1076"/>
                    <a:ext cx="466" cy="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5" name="Oval 45"/>
                  <p:cNvSpPr>
                    <a:spLocks noChangeArrowheads="1"/>
                  </p:cNvSpPr>
                  <p:nvPr/>
                </p:nvSpPr>
                <p:spPr bwMode="gray">
                  <a:xfrm>
                    <a:off x="2608" y="1076"/>
                    <a:ext cx="46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  <a:alpha val="89999"/>
                        </a:schemeClr>
                      </a:gs>
                      <a:gs pos="50000">
                        <a:schemeClr val="hlink">
                          <a:alpha val="55000"/>
                        </a:schemeClr>
                      </a:gs>
                      <a:gs pos="100000">
                        <a:schemeClr val="hlink">
                          <a:gamma/>
                          <a:shade val="46275"/>
                          <a:invGamma/>
                          <a:alpha val="89999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pic>
              <p:nvPicPr>
                <p:cNvPr id="5136" name="Picture 46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665" y="1081"/>
                  <a:ext cx="359" cy="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34" name="WordArt 47"/>
              <p:cNvSpPr>
                <a:spLocks noChangeArrowheads="1" noChangeShapeType="1" noTextEdit="1"/>
              </p:cNvSpPr>
              <p:nvPr/>
            </p:nvSpPr>
            <p:spPr bwMode="gray">
              <a:xfrm>
                <a:off x="6310313" y="2019300"/>
                <a:ext cx="530225" cy="42068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i="1" kern="10">
                    <a:solidFill>
                      <a:srgbClr val="FCFCFC">
                        <a:alpha val="59999"/>
                      </a:srgbClr>
                    </a:solidFill>
                    <a:latin typeface="Arial Black"/>
                  </a:rPr>
                  <a:t>03</a:t>
                </a:r>
                <a:endParaRPr lang="zh-CN" altLang="en-US" sz="3600" i="1" kern="10">
                  <a:solidFill>
                    <a:srgbClr val="FCFCFC">
                      <a:alpha val="59999"/>
                    </a:srgbClr>
                  </a:solidFill>
                  <a:latin typeface="Arial Black"/>
                </a:endParaRPr>
              </a:p>
            </p:txBody>
          </p:sp>
        </p:grpSp>
        <p:sp>
          <p:nvSpPr>
            <p:cNvPr id="5131" name="Text Box 18"/>
            <p:cNvSpPr txBox="1">
              <a:spLocks noChangeArrowheads="1"/>
            </p:cNvSpPr>
            <p:nvPr/>
          </p:nvSpPr>
          <p:spPr bwMode="gray">
            <a:xfrm>
              <a:off x="6201233" y="2852936"/>
              <a:ext cx="1855812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从业人员发现事故隐患或者其他不安全因素，应当立即向现场安全生产管理人员或者本单位负责人报告，接到报告的人员应当及时予以处理</a:t>
              </a:r>
              <a:endParaRPr lang="en-US" altLang="zh-CN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四、应熟悉的基本安全标志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0" name="Line 106"/>
          <p:cNvSpPr>
            <a:spLocks noChangeShapeType="1"/>
          </p:cNvSpPr>
          <p:nvPr/>
        </p:nvSpPr>
        <p:spPr bwMode="auto">
          <a:xfrm>
            <a:off x="0" y="927100"/>
            <a:ext cx="9144000" cy="0"/>
          </a:xfrm>
          <a:prstGeom prst="line">
            <a:avLst/>
          </a:prstGeom>
          <a:noFill/>
          <a:ln w="3175" cap="rnd">
            <a:solidFill>
              <a:srgbClr val="DDDDD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7504" y="2636912"/>
            <a:ext cx="2160240" cy="3456384"/>
            <a:chOff x="179512" y="2780928"/>
            <a:chExt cx="2160240" cy="3456384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11" name="矩形 10"/>
            <p:cNvSpPr/>
            <p:nvPr/>
          </p:nvSpPr>
          <p:spPr>
            <a:xfrm>
              <a:off x="179512" y="2780928"/>
              <a:ext cx="2160240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7" y="3789040"/>
              <a:ext cx="1742331" cy="174233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362123" y="2636912"/>
            <a:ext cx="2160240" cy="3456384"/>
            <a:chOff x="2434131" y="2780928"/>
            <a:chExt cx="2160240" cy="3456384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36" name="矩形 35"/>
            <p:cNvSpPr/>
            <p:nvPr/>
          </p:nvSpPr>
          <p:spPr>
            <a:xfrm>
              <a:off x="2434131" y="2780928"/>
              <a:ext cx="2160240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56" y="3789040"/>
              <a:ext cx="1956191" cy="1742331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624387" y="2636912"/>
            <a:ext cx="2160240" cy="3456384"/>
            <a:chOff x="4696395" y="2780928"/>
            <a:chExt cx="2160240" cy="3456384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38" name="矩形 37"/>
            <p:cNvSpPr/>
            <p:nvPr/>
          </p:nvSpPr>
          <p:spPr>
            <a:xfrm>
              <a:off x="4696395" y="2780928"/>
              <a:ext cx="2160240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350" y="3789040"/>
              <a:ext cx="1742331" cy="174233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879006" y="2636912"/>
            <a:ext cx="2160240" cy="3456384"/>
            <a:chOff x="6951014" y="2780928"/>
            <a:chExt cx="2160240" cy="3456384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37" name="矩形 36"/>
            <p:cNvSpPr/>
            <p:nvPr/>
          </p:nvSpPr>
          <p:spPr>
            <a:xfrm>
              <a:off x="6951014" y="2780928"/>
              <a:ext cx="2160240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69" y="3789040"/>
              <a:ext cx="1742331" cy="1742331"/>
            </a:xfrm>
            <a:prstGeom prst="rect">
              <a:avLst/>
            </a:prstGeom>
          </p:spPr>
        </p:pic>
      </p:grpSp>
      <p:sp>
        <p:nvSpPr>
          <p:cNvPr id="16" name="圆角矩形 15"/>
          <p:cNvSpPr/>
          <p:nvPr/>
        </p:nvSpPr>
        <p:spPr>
          <a:xfrm>
            <a:off x="107950" y="1484313"/>
            <a:ext cx="2160588" cy="865187"/>
          </a:xfrm>
          <a:prstGeom prst="roundRect">
            <a:avLst/>
          </a:prstGeom>
          <a:gradFill>
            <a:gsLst>
              <a:gs pos="0">
                <a:srgbClr val="FFB9B9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禁止标志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2362200" y="1484313"/>
            <a:ext cx="2160588" cy="865187"/>
          </a:xfrm>
          <a:prstGeom prst="roundRect">
            <a:avLst/>
          </a:prstGeom>
          <a:gradFill>
            <a:gsLst>
              <a:gs pos="0">
                <a:srgbClr val="FFD961"/>
              </a:gs>
              <a:gs pos="100000">
                <a:srgbClr val="BC8F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警告标志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4624388" y="1484313"/>
            <a:ext cx="2160587" cy="865187"/>
          </a:xfrm>
          <a:prstGeom prst="roundRect">
            <a:avLst/>
          </a:prstGeom>
          <a:gradFill>
            <a:gsLst>
              <a:gs pos="0">
                <a:srgbClr val="AFEAFF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命令标志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6878638" y="1484313"/>
            <a:ext cx="2160587" cy="865187"/>
          </a:xfrm>
          <a:prstGeom prst="roundRect">
            <a:avLst/>
          </a:prstGeom>
          <a:gradFill>
            <a:gsLst>
              <a:gs pos="0">
                <a:srgbClr val="9BFFC8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提示标志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五、应了解的特殊劳动保护政策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07876" y="1268760"/>
            <a:ext cx="5885035" cy="864096"/>
          </a:xfrm>
          <a:prstGeom prst="roundRect">
            <a:avLst/>
          </a:prstGeom>
          <a:gradFill>
            <a:gsLst>
              <a:gs pos="0">
                <a:srgbClr val="FCE0FB"/>
              </a:gs>
              <a:gs pos="100000">
                <a:srgbClr val="F496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>
              <a:rot lat="0" lon="0" rev="0"/>
            </a:lightRig>
          </a:scene3d>
          <a:sp3d extrusionH="76200" contourW="12700" prstMaterial="plastic">
            <a:bevelT/>
            <a:bevelB w="0" h="0"/>
            <a:extrusionClr>
              <a:srgbClr val="00B0F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对女工的特殊劳动保护</a:t>
            </a: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1206500" y="2597150"/>
            <a:ext cx="2162175" cy="2281238"/>
            <a:chOff x="1206358" y="2597736"/>
            <a:chExt cx="2162175" cy="2281237"/>
          </a:xfrm>
        </p:grpSpPr>
        <p:grpSp>
          <p:nvGrpSpPr>
            <p:cNvPr id="29" name="Group 14"/>
            <p:cNvGrpSpPr>
              <a:grpSpLocks/>
            </p:cNvGrpSpPr>
            <p:nvPr/>
          </p:nvGrpSpPr>
          <p:grpSpPr bwMode="auto">
            <a:xfrm>
              <a:off x="1892158" y="2597736"/>
              <a:ext cx="685800" cy="1747837"/>
              <a:chOff x="2880" y="1344"/>
              <a:chExt cx="498" cy="1245"/>
            </a:xfrm>
            <a:solidFill>
              <a:srgbClr val="F496F0"/>
            </a:solidFill>
          </p:grpSpPr>
          <p:sp>
            <p:nvSpPr>
              <p:cNvPr id="30" name="Freeform 15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2577958" y="2826336"/>
              <a:ext cx="790575" cy="1976437"/>
              <a:chOff x="2880" y="1344"/>
              <a:chExt cx="498" cy="1245"/>
            </a:xfrm>
            <a:solidFill>
              <a:srgbClr val="F496F0"/>
            </a:solidFill>
          </p:grpSpPr>
          <p:sp>
            <p:nvSpPr>
              <p:cNvPr id="33" name="Freeform 21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06358" y="2902536"/>
              <a:ext cx="790575" cy="1976437"/>
              <a:chOff x="2880" y="1344"/>
              <a:chExt cx="498" cy="1245"/>
            </a:xfrm>
            <a:solidFill>
              <a:srgbClr val="F496F0"/>
            </a:solidFill>
          </p:grpSpPr>
          <p:sp>
            <p:nvSpPr>
              <p:cNvPr id="36" name="Freeform 24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38" name="圆角矩形 37"/>
          <p:cNvSpPr/>
          <p:nvPr/>
        </p:nvSpPr>
        <p:spPr>
          <a:xfrm>
            <a:off x="3511501" y="5517232"/>
            <a:ext cx="5885035" cy="86409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>
              <a:rot lat="0" lon="0" rev="0"/>
            </a:lightRig>
          </a:scene3d>
          <a:sp3d extrusionH="76200" contourW="12700" prstMaterial="plastic">
            <a:bevelT/>
            <a:bevelB w="0" h="0"/>
            <a:extrusionClr>
              <a:srgbClr val="00B0F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对未成年工的特殊劳动保护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5651500" y="3444875"/>
            <a:ext cx="1839913" cy="1924050"/>
            <a:chOff x="5650839" y="3445158"/>
            <a:chExt cx="1840551" cy="1923794"/>
          </a:xfrm>
        </p:grpSpPr>
        <p:grpSp>
          <p:nvGrpSpPr>
            <p:cNvPr id="39" name="Group 5"/>
            <p:cNvGrpSpPr>
              <a:grpSpLocks/>
            </p:cNvGrpSpPr>
            <p:nvPr/>
          </p:nvGrpSpPr>
          <p:grpSpPr bwMode="auto">
            <a:xfrm>
              <a:off x="5650839" y="3763822"/>
              <a:ext cx="615843" cy="1569544"/>
              <a:chOff x="2304" y="1344"/>
              <a:chExt cx="498" cy="1245"/>
            </a:xfrm>
            <a:solidFill>
              <a:srgbClr val="00B0F0"/>
            </a:solidFill>
          </p:grpSpPr>
          <p:sp>
            <p:nvSpPr>
              <p:cNvPr id="40" name="Freeform 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Freeform 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2" name="Group 5"/>
            <p:cNvGrpSpPr>
              <a:grpSpLocks/>
            </p:cNvGrpSpPr>
            <p:nvPr/>
          </p:nvGrpSpPr>
          <p:grpSpPr bwMode="auto">
            <a:xfrm>
              <a:off x="6266682" y="3445158"/>
              <a:ext cx="615843" cy="1569544"/>
              <a:chOff x="2304" y="1344"/>
              <a:chExt cx="498" cy="1245"/>
            </a:xfrm>
            <a:solidFill>
              <a:srgbClr val="00B0F0"/>
            </a:solidFill>
          </p:grpSpPr>
          <p:sp>
            <p:nvSpPr>
              <p:cNvPr id="43" name="Freeform 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5" name="Group 5"/>
            <p:cNvGrpSpPr>
              <a:grpSpLocks/>
            </p:cNvGrpSpPr>
            <p:nvPr/>
          </p:nvGrpSpPr>
          <p:grpSpPr bwMode="auto">
            <a:xfrm>
              <a:off x="6875547" y="3799408"/>
              <a:ext cx="615843" cy="1569544"/>
              <a:chOff x="2304" y="1344"/>
              <a:chExt cx="498" cy="1245"/>
            </a:xfrm>
            <a:solidFill>
              <a:srgbClr val="00B0F0"/>
            </a:solidFill>
          </p:grpSpPr>
          <p:sp>
            <p:nvSpPr>
              <p:cNvPr id="46" name="Freeform 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72225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spc="-100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六、需了解的职业病及其诊断程序</a:t>
            </a:r>
            <a:endParaRPr lang="zh-CN" altLang="en-US" sz="3600" spc="-1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8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7262813" y="638175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latin typeface="Arial" pitchFamily="34" charset="0"/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latin typeface="Arial" pitchFamily="34" charset="0"/>
              </a:rPr>
              <a:t>   </a:t>
            </a:r>
          </a:p>
        </p:txBody>
      </p:sp>
      <p:grpSp>
        <p:nvGrpSpPr>
          <p:cNvPr id="8199" name="Group 4"/>
          <p:cNvGrpSpPr>
            <a:grpSpLocks/>
          </p:cNvGrpSpPr>
          <p:nvPr/>
        </p:nvGrpSpPr>
        <p:grpSpPr bwMode="auto">
          <a:xfrm>
            <a:off x="1955800" y="5080000"/>
            <a:ext cx="1239838" cy="1047750"/>
            <a:chOff x="3583" y="2614"/>
            <a:chExt cx="774" cy="654"/>
          </a:xfrm>
        </p:grpSpPr>
        <p:sp>
          <p:nvSpPr>
            <p:cNvPr id="8292" name="AutoShape 5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93" name="Group 6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94" name="AutoShape 7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6" name="AutoShape 8"/>
              <p:cNvSpPr>
                <a:spLocks noChangeArrowheads="1"/>
              </p:cNvSpPr>
              <p:nvPr/>
            </p:nvSpPr>
            <p:spPr bwMode="auto">
              <a:xfrm>
                <a:off x="3641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00" name="Group 9"/>
          <p:cNvGrpSpPr>
            <a:grpSpLocks/>
          </p:cNvGrpSpPr>
          <p:nvPr/>
        </p:nvGrpSpPr>
        <p:grpSpPr bwMode="auto">
          <a:xfrm>
            <a:off x="3305175" y="5054600"/>
            <a:ext cx="1300163" cy="1098550"/>
            <a:chOff x="4649" y="2614"/>
            <a:chExt cx="774" cy="654"/>
          </a:xfrm>
        </p:grpSpPr>
        <p:sp>
          <p:nvSpPr>
            <p:cNvPr id="8288" name="AutoShape 10"/>
            <p:cNvSpPr>
              <a:spLocks noChangeArrowheads="1"/>
            </p:cNvSpPr>
            <p:nvPr/>
          </p:nvSpPr>
          <p:spPr bwMode="auto">
            <a:xfrm>
              <a:off x="4649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89" name="Group 11"/>
            <p:cNvGrpSpPr>
              <a:grpSpLocks/>
            </p:cNvGrpSpPr>
            <p:nvPr/>
          </p:nvGrpSpPr>
          <p:grpSpPr bwMode="auto">
            <a:xfrm>
              <a:off x="4718" y="2672"/>
              <a:ext cx="636" cy="538"/>
              <a:chOff x="4702" y="2658"/>
              <a:chExt cx="668" cy="566"/>
            </a:xfrm>
          </p:grpSpPr>
          <p:sp>
            <p:nvSpPr>
              <p:cNvPr id="8290" name="AutoShape 12"/>
              <p:cNvSpPr>
                <a:spLocks noChangeArrowheads="1"/>
              </p:cNvSpPr>
              <p:nvPr/>
            </p:nvSpPr>
            <p:spPr bwMode="auto">
              <a:xfrm>
                <a:off x="4702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91" name="AutoShape 13"/>
              <p:cNvSpPr>
                <a:spLocks noChangeArrowheads="1"/>
              </p:cNvSpPr>
              <p:nvPr/>
            </p:nvSpPr>
            <p:spPr bwMode="auto">
              <a:xfrm>
                <a:off x="4710" y="2661"/>
                <a:ext cx="652" cy="55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E1F084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201" name="Group 14"/>
          <p:cNvGrpSpPr>
            <a:grpSpLocks/>
          </p:cNvGrpSpPr>
          <p:nvPr/>
        </p:nvGrpSpPr>
        <p:grpSpPr bwMode="auto">
          <a:xfrm>
            <a:off x="1955800" y="3929063"/>
            <a:ext cx="1239838" cy="1047750"/>
            <a:chOff x="748" y="1026"/>
            <a:chExt cx="774" cy="654"/>
          </a:xfrm>
        </p:grpSpPr>
        <p:sp>
          <p:nvSpPr>
            <p:cNvPr id="8285" name="AutoShape 15"/>
            <p:cNvSpPr>
              <a:spLocks noChangeArrowheads="1"/>
            </p:cNvSpPr>
            <p:nvPr/>
          </p:nvSpPr>
          <p:spPr bwMode="auto">
            <a:xfrm>
              <a:off x="748" y="1026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8286" name="AutoShape 16"/>
            <p:cNvSpPr>
              <a:spLocks noChangeArrowheads="1"/>
            </p:cNvSpPr>
            <p:nvPr/>
          </p:nvSpPr>
          <p:spPr bwMode="auto">
            <a:xfrm>
              <a:off x="801" y="1070"/>
              <a:ext cx="668" cy="56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663300"/>
                </a:gs>
                <a:gs pos="100000">
                  <a:srgbClr val="CC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87" name="AutoShape 17"/>
            <p:cNvSpPr>
              <a:spLocks noChangeArrowheads="1"/>
            </p:cNvSpPr>
            <p:nvPr/>
          </p:nvSpPr>
          <p:spPr bwMode="auto">
            <a:xfrm>
              <a:off x="809" y="1073"/>
              <a:ext cx="648" cy="55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C000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202" name="Group 18"/>
          <p:cNvGrpSpPr>
            <a:grpSpLocks/>
          </p:cNvGrpSpPr>
          <p:nvPr/>
        </p:nvGrpSpPr>
        <p:grpSpPr bwMode="auto">
          <a:xfrm>
            <a:off x="1955800" y="2779713"/>
            <a:ext cx="1239838" cy="1047750"/>
            <a:chOff x="3583" y="2614"/>
            <a:chExt cx="774" cy="654"/>
          </a:xfrm>
        </p:grpSpPr>
        <p:sp>
          <p:nvSpPr>
            <p:cNvPr id="8281" name="AutoShape 19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82" name="Group 20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83" name="AutoShape 21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84" name="AutoShape 22"/>
              <p:cNvSpPr>
                <a:spLocks noChangeArrowheads="1"/>
              </p:cNvSpPr>
              <p:nvPr/>
            </p:nvSpPr>
            <p:spPr bwMode="auto">
              <a:xfrm>
                <a:off x="3642" y="2665"/>
                <a:ext cx="656" cy="55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3BCCFF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203" name="Group 23"/>
          <p:cNvGrpSpPr>
            <a:grpSpLocks/>
          </p:cNvGrpSpPr>
          <p:nvPr/>
        </p:nvGrpSpPr>
        <p:grpSpPr bwMode="auto">
          <a:xfrm>
            <a:off x="1955800" y="1628775"/>
            <a:ext cx="1239838" cy="1047750"/>
            <a:chOff x="3583" y="2614"/>
            <a:chExt cx="774" cy="654"/>
          </a:xfrm>
        </p:grpSpPr>
        <p:sp>
          <p:nvSpPr>
            <p:cNvPr id="8277" name="AutoShape 24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78" name="Group 25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79" name="AutoShape 26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" name="AutoShape 27"/>
              <p:cNvSpPr>
                <a:spLocks noChangeArrowheads="1"/>
              </p:cNvSpPr>
              <p:nvPr/>
            </p:nvSpPr>
            <p:spPr bwMode="auto">
              <a:xfrm>
                <a:off x="3641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04" name="Group 28"/>
          <p:cNvGrpSpPr>
            <a:grpSpLocks/>
          </p:cNvGrpSpPr>
          <p:nvPr/>
        </p:nvGrpSpPr>
        <p:grpSpPr bwMode="auto">
          <a:xfrm>
            <a:off x="3336925" y="3913188"/>
            <a:ext cx="1238250" cy="1047750"/>
            <a:chOff x="3583" y="2614"/>
            <a:chExt cx="774" cy="654"/>
          </a:xfrm>
        </p:grpSpPr>
        <p:sp>
          <p:nvSpPr>
            <p:cNvPr id="8273" name="AutoShape 29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74" name="Group 30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75" name="AutoShape 31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5BC010"/>
                  </a:gs>
                  <a:gs pos="100000">
                    <a:srgbClr val="B4DF8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32"/>
              <p:cNvSpPr>
                <a:spLocks noChangeArrowheads="1"/>
              </p:cNvSpPr>
              <p:nvPr/>
            </p:nvSpPr>
            <p:spPr bwMode="auto">
              <a:xfrm>
                <a:off x="3640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05" name="Group 33"/>
          <p:cNvGrpSpPr>
            <a:grpSpLocks/>
          </p:cNvGrpSpPr>
          <p:nvPr/>
        </p:nvGrpSpPr>
        <p:grpSpPr bwMode="auto">
          <a:xfrm>
            <a:off x="3336925" y="2770188"/>
            <a:ext cx="1238250" cy="1049337"/>
            <a:chOff x="3583" y="2614"/>
            <a:chExt cx="774" cy="654"/>
          </a:xfrm>
        </p:grpSpPr>
        <p:sp>
          <p:nvSpPr>
            <p:cNvPr id="8269" name="AutoShape 34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70" name="Group 35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71" name="AutoShape 36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" name="AutoShape 37"/>
              <p:cNvSpPr>
                <a:spLocks noChangeArrowheads="1"/>
              </p:cNvSpPr>
              <p:nvPr/>
            </p:nvSpPr>
            <p:spPr bwMode="auto">
              <a:xfrm>
                <a:off x="3640" y="2661"/>
                <a:ext cx="657" cy="561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06" name="Group 38"/>
          <p:cNvGrpSpPr>
            <a:grpSpLocks/>
          </p:cNvGrpSpPr>
          <p:nvPr/>
        </p:nvGrpSpPr>
        <p:grpSpPr bwMode="auto">
          <a:xfrm>
            <a:off x="3336925" y="1628775"/>
            <a:ext cx="1238250" cy="1047750"/>
            <a:chOff x="1338" y="2795"/>
            <a:chExt cx="774" cy="654"/>
          </a:xfrm>
        </p:grpSpPr>
        <p:sp>
          <p:nvSpPr>
            <p:cNvPr id="8266" name="AutoShape 39"/>
            <p:cNvSpPr>
              <a:spLocks noChangeArrowheads="1"/>
            </p:cNvSpPr>
            <p:nvPr/>
          </p:nvSpPr>
          <p:spPr bwMode="auto">
            <a:xfrm>
              <a:off x="1338" y="2795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8267" name="AutoShape 40"/>
            <p:cNvSpPr>
              <a:spLocks noChangeArrowheads="1"/>
            </p:cNvSpPr>
            <p:nvPr/>
          </p:nvSpPr>
          <p:spPr bwMode="auto">
            <a:xfrm>
              <a:off x="1391" y="2839"/>
              <a:ext cx="668" cy="56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CC3399"/>
                </a:gs>
                <a:gs pos="100000">
                  <a:srgbClr val="FFCC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" name="AutoShape 41"/>
            <p:cNvSpPr>
              <a:spLocks noChangeArrowheads="1"/>
            </p:cNvSpPr>
            <p:nvPr/>
          </p:nvSpPr>
          <p:spPr bwMode="auto">
            <a:xfrm>
              <a:off x="1399" y="2846"/>
              <a:ext cx="648" cy="557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207" name="Group 42"/>
          <p:cNvGrpSpPr>
            <a:grpSpLocks/>
          </p:cNvGrpSpPr>
          <p:nvPr/>
        </p:nvGrpSpPr>
        <p:grpSpPr bwMode="auto">
          <a:xfrm>
            <a:off x="4708525" y="5080000"/>
            <a:ext cx="1238250" cy="1047750"/>
            <a:chOff x="3583" y="2614"/>
            <a:chExt cx="774" cy="654"/>
          </a:xfrm>
        </p:grpSpPr>
        <p:sp>
          <p:nvSpPr>
            <p:cNvPr id="8262" name="AutoShape 43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63" name="Group 44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64" name="AutoShape 45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65" name="AutoShape 46"/>
              <p:cNvSpPr>
                <a:spLocks noChangeArrowheads="1"/>
              </p:cNvSpPr>
              <p:nvPr/>
            </p:nvSpPr>
            <p:spPr bwMode="auto">
              <a:xfrm>
                <a:off x="3644" y="2665"/>
                <a:ext cx="652" cy="55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565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208" name="Group 47"/>
          <p:cNvGrpSpPr>
            <a:grpSpLocks/>
          </p:cNvGrpSpPr>
          <p:nvPr/>
        </p:nvGrpSpPr>
        <p:grpSpPr bwMode="auto">
          <a:xfrm>
            <a:off x="4708525" y="3929063"/>
            <a:ext cx="1238250" cy="1047750"/>
            <a:chOff x="3583" y="2614"/>
            <a:chExt cx="774" cy="654"/>
          </a:xfrm>
        </p:grpSpPr>
        <p:sp>
          <p:nvSpPr>
            <p:cNvPr id="8258" name="AutoShape 48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59" name="Group 49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60" name="AutoShape 50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AutoShape 51"/>
              <p:cNvSpPr>
                <a:spLocks noChangeArrowheads="1"/>
              </p:cNvSpPr>
              <p:nvPr/>
            </p:nvSpPr>
            <p:spPr bwMode="auto">
              <a:xfrm>
                <a:off x="3644" y="2661"/>
                <a:ext cx="653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09" name="Group 52"/>
          <p:cNvGrpSpPr>
            <a:grpSpLocks/>
          </p:cNvGrpSpPr>
          <p:nvPr/>
        </p:nvGrpSpPr>
        <p:grpSpPr bwMode="auto">
          <a:xfrm>
            <a:off x="4708525" y="2779713"/>
            <a:ext cx="1238250" cy="1047750"/>
            <a:chOff x="2514" y="1162"/>
            <a:chExt cx="774" cy="654"/>
          </a:xfrm>
        </p:grpSpPr>
        <p:sp>
          <p:nvSpPr>
            <p:cNvPr id="8255" name="AutoShape 53"/>
            <p:cNvSpPr>
              <a:spLocks noChangeArrowheads="1"/>
            </p:cNvSpPr>
            <p:nvPr/>
          </p:nvSpPr>
          <p:spPr bwMode="auto">
            <a:xfrm>
              <a:off x="2514" y="1162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8256" name="AutoShape 54"/>
            <p:cNvSpPr>
              <a:spLocks noChangeArrowheads="1"/>
            </p:cNvSpPr>
            <p:nvPr/>
          </p:nvSpPr>
          <p:spPr bwMode="auto">
            <a:xfrm>
              <a:off x="2567" y="1206"/>
              <a:ext cx="668" cy="56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660066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57" name="AutoShape 55"/>
            <p:cNvSpPr>
              <a:spLocks noChangeArrowheads="1"/>
            </p:cNvSpPr>
            <p:nvPr/>
          </p:nvSpPr>
          <p:spPr bwMode="auto">
            <a:xfrm>
              <a:off x="2575" y="1213"/>
              <a:ext cx="652" cy="55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A86ED4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210" name="Group 56"/>
          <p:cNvGrpSpPr>
            <a:grpSpLocks/>
          </p:cNvGrpSpPr>
          <p:nvPr/>
        </p:nvGrpSpPr>
        <p:grpSpPr bwMode="auto">
          <a:xfrm>
            <a:off x="4708525" y="1628775"/>
            <a:ext cx="1238250" cy="1047750"/>
            <a:chOff x="3583" y="2614"/>
            <a:chExt cx="774" cy="654"/>
          </a:xfrm>
        </p:grpSpPr>
        <p:sp>
          <p:nvSpPr>
            <p:cNvPr id="8251" name="AutoShape 57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52" name="Group 58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53" name="AutoShape 59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AutoShape 60"/>
              <p:cNvSpPr>
                <a:spLocks noChangeArrowheads="1"/>
              </p:cNvSpPr>
              <p:nvPr/>
            </p:nvSpPr>
            <p:spPr bwMode="auto">
              <a:xfrm>
                <a:off x="3644" y="2665"/>
                <a:ext cx="653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11" name="Group 61"/>
          <p:cNvGrpSpPr>
            <a:grpSpLocks/>
          </p:cNvGrpSpPr>
          <p:nvPr/>
        </p:nvGrpSpPr>
        <p:grpSpPr bwMode="auto">
          <a:xfrm>
            <a:off x="6069013" y="5080000"/>
            <a:ext cx="1239837" cy="1047750"/>
            <a:chOff x="3583" y="2614"/>
            <a:chExt cx="774" cy="654"/>
          </a:xfrm>
        </p:grpSpPr>
        <p:sp>
          <p:nvSpPr>
            <p:cNvPr id="8247" name="AutoShape 62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48" name="Group 63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49" name="AutoShape 64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AutoShape 65"/>
              <p:cNvSpPr>
                <a:spLocks noChangeArrowheads="1"/>
              </p:cNvSpPr>
              <p:nvPr/>
            </p:nvSpPr>
            <p:spPr bwMode="auto">
              <a:xfrm>
                <a:off x="3639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12" name="Group 66"/>
          <p:cNvGrpSpPr>
            <a:grpSpLocks/>
          </p:cNvGrpSpPr>
          <p:nvPr/>
        </p:nvGrpSpPr>
        <p:grpSpPr bwMode="auto">
          <a:xfrm>
            <a:off x="6069013" y="3929063"/>
            <a:ext cx="1239837" cy="1047750"/>
            <a:chOff x="113" y="2568"/>
            <a:chExt cx="774" cy="654"/>
          </a:xfrm>
        </p:grpSpPr>
        <p:sp>
          <p:nvSpPr>
            <p:cNvPr id="8244" name="AutoShape 67"/>
            <p:cNvSpPr>
              <a:spLocks noChangeArrowheads="1"/>
            </p:cNvSpPr>
            <p:nvPr/>
          </p:nvSpPr>
          <p:spPr bwMode="auto">
            <a:xfrm>
              <a:off x="113" y="2568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8245" name="AutoShape 68"/>
            <p:cNvSpPr>
              <a:spLocks noChangeArrowheads="1"/>
            </p:cNvSpPr>
            <p:nvPr/>
          </p:nvSpPr>
          <p:spPr bwMode="auto">
            <a:xfrm>
              <a:off x="166" y="2612"/>
              <a:ext cx="668" cy="56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46" name="AutoShape 69"/>
            <p:cNvSpPr>
              <a:spLocks noChangeArrowheads="1"/>
            </p:cNvSpPr>
            <p:nvPr/>
          </p:nvSpPr>
          <p:spPr bwMode="auto">
            <a:xfrm>
              <a:off x="174" y="2615"/>
              <a:ext cx="648" cy="55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0B6E4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213" name="Group 70"/>
          <p:cNvGrpSpPr>
            <a:grpSpLocks/>
          </p:cNvGrpSpPr>
          <p:nvPr/>
        </p:nvGrpSpPr>
        <p:grpSpPr bwMode="auto">
          <a:xfrm>
            <a:off x="6069013" y="2779713"/>
            <a:ext cx="1239837" cy="1047750"/>
            <a:chOff x="3583" y="2614"/>
            <a:chExt cx="774" cy="654"/>
          </a:xfrm>
        </p:grpSpPr>
        <p:sp>
          <p:nvSpPr>
            <p:cNvPr id="8240" name="AutoShape 71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41" name="Group 72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42" name="AutoShape 73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AutoShape 74"/>
              <p:cNvSpPr>
                <a:spLocks noChangeArrowheads="1"/>
              </p:cNvSpPr>
              <p:nvPr/>
            </p:nvSpPr>
            <p:spPr bwMode="auto">
              <a:xfrm>
                <a:off x="3639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14" name="Group 75"/>
          <p:cNvGrpSpPr>
            <a:grpSpLocks/>
          </p:cNvGrpSpPr>
          <p:nvPr/>
        </p:nvGrpSpPr>
        <p:grpSpPr bwMode="auto">
          <a:xfrm>
            <a:off x="6069013" y="1628775"/>
            <a:ext cx="1239837" cy="1047750"/>
            <a:chOff x="3583" y="2614"/>
            <a:chExt cx="774" cy="654"/>
          </a:xfrm>
        </p:grpSpPr>
        <p:sp>
          <p:nvSpPr>
            <p:cNvPr id="8236" name="AutoShape 76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37" name="Group 77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38" name="AutoShape 78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AutoShape 79"/>
              <p:cNvSpPr>
                <a:spLocks noChangeArrowheads="1"/>
              </p:cNvSpPr>
              <p:nvPr/>
            </p:nvSpPr>
            <p:spPr bwMode="auto">
              <a:xfrm>
                <a:off x="3639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89" name="Text Box 82"/>
          <p:cNvSpPr txBox="1">
            <a:spLocks noChangeArrowheads="1"/>
          </p:cNvSpPr>
          <p:nvPr/>
        </p:nvSpPr>
        <p:spPr bwMode="auto">
          <a:xfrm>
            <a:off x="3444875" y="2014538"/>
            <a:ext cx="1046163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中毒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2" name="Text Box 82"/>
          <p:cNvSpPr txBox="1">
            <a:spLocks noChangeArrowheads="1"/>
          </p:cNvSpPr>
          <p:nvPr/>
        </p:nvSpPr>
        <p:spPr bwMode="auto">
          <a:xfrm>
            <a:off x="6151563" y="2017713"/>
            <a:ext cx="1044575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尘肺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3" name="Text Box 82"/>
          <p:cNvSpPr txBox="1">
            <a:spLocks noChangeArrowheads="1"/>
          </p:cNvSpPr>
          <p:nvPr/>
        </p:nvSpPr>
        <p:spPr bwMode="auto">
          <a:xfrm>
            <a:off x="2054225" y="2997200"/>
            <a:ext cx="1044575" cy="615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物理因素职业病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4" name="Text Box 82"/>
          <p:cNvSpPr txBox="1">
            <a:spLocks noChangeArrowheads="1"/>
          </p:cNvSpPr>
          <p:nvPr/>
        </p:nvSpPr>
        <p:spPr bwMode="auto">
          <a:xfrm>
            <a:off x="4792663" y="2997200"/>
            <a:ext cx="1046162" cy="615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职业性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传染病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5" name="Text Box 82"/>
          <p:cNvSpPr txBox="1">
            <a:spLocks noChangeArrowheads="1"/>
          </p:cNvSpPr>
          <p:nvPr/>
        </p:nvSpPr>
        <p:spPr bwMode="auto">
          <a:xfrm>
            <a:off x="2041525" y="4149725"/>
            <a:ext cx="1044575" cy="6143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职业性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皮肤病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6" name="Text Box 82"/>
          <p:cNvSpPr txBox="1">
            <a:spLocks noChangeArrowheads="1"/>
          </p:cNvSpPr>
          <p:nvPr/>
        </p:nvSpPr>
        <p:spPr bwMode="auto">
          <a:xfrm>
            <a:off x="3444875" y="4149725"/>
            <a:ext cx="1046163" cy="6143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职业性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眼病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7" name="Text Box 82"/>
          <p:cNvSpPr txBox="1">
            <a:spLocks noChangeArrowheads="1"/>
          </p:cNvSpPr>
          <p:nvPr/>
        </p:nvSpPr>
        <p:spPr bwMode="auto">
          <a:xfrm>
            <a:off x="6151563" y="4005263"/>
            <a:ext cx="1044575" cy="923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职业性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耳、鼻、喉病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8" name="Text Box 82"/>
          <p:cNvSpPr txBox="1">
            <a:spLocks noChangeArrowheads="1"/>
          </p:cNvSpPr>
          <p:nvPr/>
        </p:nvSpPr>
        <p:spPr bwMode="auto">
          <a:xfrm>
            <a:off x="3444875" y="5300663"/>
            <a:ext cx="1046163" cy="615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职业性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肿瘤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9" name="Text Box 82"/>
          <p:cNvSpPr txBox="1">
            <a:spLocks noChangeArrowheads="1"/>
          </p:cNvSpPr>
          <p:nvPr/>
        </p:nvSpPr>
        <p:spPr bwMode="auto">
          <a:xfrm>
            <a:off x="4792663" y="5300663"/>
            <a:ext cx="1046162" cy="615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其他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100" name="AutoShape 37"/>
          <p:cNvSpPr>
            <a:spLocks noChangeArrowheads="1"/>
          </p:cNvSpPr>
          <p:nvPr/>
        </p:nvSpPr>
        <p:spPr bwMode="auto">
          <a:xfrm>
            <a:off x="2047875" y="2852738"/>
            <a:ext cx="1050925" cy="896937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1" name="AutoShape 37"/>
          <p:cNvSpPr>
            <a:spLocks noChangeArrowheads="1"/>
          </p:cNvSpPr>
          <p:nvPr/>
        </p:nvSpPr>
        <p:spPr bwMode="auto">
          <a:xfrm>
            <a:off x="3449638" y="1698625"/>
            <a:ext cx="1050925" cy="898525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2" name="AutoShape 37"/>
          <p:cNvSpPr>
            <a:spLocks noChangeArrowheads="1"/>
          </p:cNvSpPr>
          <p:nvPr/>
        </p:nvSpPr>
        <p:spPr bwMode="auto">
          <a:xfrm>
            <a:off x="6173788" y="1698625"/>
            <a:ext cx="1050925" cy="898525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" name="AutoShape 37"/>
          <p:cNvSpPr>
            <a:spLocks noChangeArrowheads="1"/>
          </p:cNvSpPr>
          <p:nvPr/>
        </p:nvSpPr>
        <p:spPr bwMode="auto">
          <a:xfrm>
            <a:off x="4802188" y="2852738"/>
            <a:ext cx="1050925" cy="896937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4" name="AutoShape 37"/>
          <p:cNvSpPr>
            <a:spLocks noChangeArrowheads="1"/>
          </p:cNvSpPr>
          <p:nvPr/>
        </p:nvSpPr>
        <p:spPr bwMode="auto">
          <a:xfrm>
            <a:off x="2051050" y="4005263"/>
            <a:ext cx="1050925" cy="896937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5" name="AutoShape 37"/>
          <p:cNvSpPr>
            <a:spLocks noChangeArrowheads="1"/>
          </p:cNvSpPr>
          <p:nvPr/>
        </p:nvSpPr>
        <p:spPr bwMode="auto">
          <a:xfrm>
            <a:off x="3419475" y="3983038"/>
            <a:ext cx="1050925" cy="896937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6" name="AutoShape 37"/>
          <p:cNvSpPr>
            <a:spLocks noChangeArrowheads="1"/>
          </p:cNvSpPr>
          <p:nvPr/>
        </p:nvSpPr>
        <p:spPr bwMode="auto">
          <a:xfrm>
            <a:off x="6156325" y="3990975"/>
            <a:ext cx="1049338" cy="896938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7" name="AutoShape 37"/>
          <p:cNvSpPr>
            <a:spLocks noChangeArrowheads="1"/>
          </p:cNvSpPr>
          <p:nvPr/>
        </p:nvSpPr>
        <p:spPr bwMode="auto">
          <a:xfrm>
            <a:off x="3422650" y="5160963"/>
            <a:ext cx="1050925" cy="898525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8" name="AutoShape 37"/>
          <p:cNvSpPr>
            <a:spLocks noChangeArrowheads="1"/>
          </p:cNvSpPr>
          <p:nvPr/>
        </p:nvSpPr>
        <p:spPr bwMode="auto">
          <a:xfrm>
            <a:off x="4818063" y="5168900"/>
            <a:ext cx="1049337" cy="898525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9" name="Oval 74"/>
          <p:cNvSpPr>
            <a:spLocks noChangeArrowheads="1"/>
          </p:cNvSpPr>
          <p:nvPr/>
        </p:nvSpPr>
        <p:spPr bwMode="auto">
          <a:xfrm>
            <a:off x="611188" y="2147888"/>
            <a:ext cx="792162" cy="8318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5C3712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50800" dist="63500" dir="2700000" algn="tl" rotWithShape="0">
              <a:schemeClr val="accent6">
                <a:lumMod val="40000"/>
                <a:lumOff val="6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kumimoji="1" lang="zh-CN" altLang="en-US" sz="3600">
                <a:solidFill>
                  <a:srgbClr val="FFFFFF"/>
                </a:solidFill>
                <a:latin typeface="黑体" pitchFamily="2" charset="-122"/>
                <a:ea typeface="黑体" pitchFamily="2" charset="-122"/>
                <a:cs typeface="HY견고딕"/>
              </a:rPr>
              <a:t>职</a:t>
            </a:r>
            <a:endParaRPr kumimoji="1" lang="ko-KR" altLang="en-US" sz="3600">
              <a:solidFill>
                <a:srgbClr val="FFFFFF"/>
              </a:solidFill>
              <a:latin typeface="黑体" pitchFamily="2" charset="-122"/>
              <a:ea typeface="黑体" pitchFamily="2" charset="-122"/>
              <a:cs typeface="HY견고딕"/>
            </a:endParaRPr>
          </a:p>
        </p:txBody>
      </p:sp>
      <p:sp>
        <p:nvSpPr>
          <p:cNvPr id="110" name="Oval 74"/>
          <p:cNvSpPr>
            <a:spLocks noChangeArrowheads="1"/>
          </p:cNvSpPr>
          <p:nvPr/>
        </p:nvSpPr>
        <p:spPr bwMode="auto">
          <a:xfrm>
            <a:off x="611188" y="3384550"/>
            <a:ext cx="792162" cy="833438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5C3712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50800" dist="63500" dir="2700000" algn="tl" rotWithShape="0">
              <a:schemeClr val="accent6">
                <a:lumMod val="40000"/>
                <a:lumOff val="6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kumimoji="1" lang="zh-CN" altLang="en-US" sz="3600">
                <a:solidFill>
                  <a:srgbClr val="FFFFFF"/>
                </a:solidFill>
                <a:latin typeface="黑体" pitchFamily="2" charset="-122"/>
                <a:ea typeface="黑体" pitchFamily="2" charset="-122"/>
                <a:cs typeface="HY견고딕"/>
              </a:rPr>
              <a:t>业</a:t>
            </a:r>
            <a:endParaRPr kumimoji="1" lang="ko-KR" altLang="en-US" sz="3600">
              <a:solidFill>
                <a:srgbClr val="FFFFFF"/>
              </a:solidFill>
              <a:latin typeface="黑体" pitchFamily="2" charset="-122"/>
              <a:ea typeface="黑体" pitchFamily="2" charset="-122"/>
              <a:cs typeface="HY견고딕"/>
            </a:endParaRPr>
          </a:p>
        </p:txBody>
      </p:sp>
      <p:sp>
        <p:nvSpPr>
          <p:cNvPr id="111" name="Oval 74"/>
          <p:cNvSpPr>
            <a:spLocks noChangeArrowheads="1"/>
          </p:cNvSpPr>
          <p:nvPr/>
        </p:nvSpPr>
        <p:spPr bwMode="auto">
          <a:xfrm>
            <a:off x="611188" y="4621213"/>
            <a:ext cx="792162" cy="833437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5C3712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50800" dist="63500" dir="2700000" algn="tl" rotWithShape="0">
              <a:schemeClr val="accent6">
                <a:lumMod val="40000"/>
                <a:lumOff val="6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kumimoji="1" lang="zh-CN" altLang="en-US" sz="3600">
                <a:solidFill>
                  <a:srgbClr val="FFFFFF"/>
                </a:solidFill>
                <a:latin typeface="黑体" pitchFamily="2" charset="-122"/>
                <a:ea typeface="黑体" pitchFamily="2" charset="-122"/>
                <a:cs typeface="HY견고딕"/>
              </a:rPr>
              <a:t>病</a:t>
            </a:r>
            <a:endParaRPr kumimoji="1" lang="ko-KR" altLang="en-US" sz="3600">
              <a:solidFill>
                <a:srgbClr val="FFFFFF"/>
              </a:solidFill>
              <a:latin typeface="黑体" pitchFamily="2" charset="-122"/>
              <a:ea typeface="黑体" pitchFamily="2" charset="-122"/>
              <a:cs typeface="HY견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72225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spc="-100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六、需了解的职业病及其诊断程序</a:t>
            </a:r>
            <a:endParaRPr lang="zh-CN" altLang="en-US" sz="3600" spc="-1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22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7262813" y="638175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latin typeface="Arial" pitchFamily="34" charset="0"/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latin typeface="Arial" pitchFamily="34" charset="0"/>
              </a:rPr>
              <a:t>   </a:t>
            </a:r>
          </a:p>
        </p:txBody>
      </p:sp>
      <p:sp>
        <p:nvSpPr>
          <p:cNvPr id="242" name="AutoShape 3"/>
          <p:cNvSpPr>
            <a:spLocks noChangeArrowheads="1"/>
          </p:cNvSpPr>
          <p:nvPr/>
        </p:nvSpPr>
        <p:spPr bwMode="gray">
          <a:xfrm rot="5400000">
            <a:off x="-2133599" y="1792287"/>
            <a:ext cx="4430712" cy="4430713"/>
          </a:xfrm>
          <a:custGeom>
            <a:avLst/>
            <a:gdLst>
              <a:gd name="G0" fmla="+- 10527 0 0"/>
              <a:gd name="G1" fmla="+- 11670910 0 0"/>
              <a:gd name="G2" fmla="+- 0 0 11670910"/>
              <a:gd name="T0" fmla="*/ 0 256 1"/>
              <a:gd name="T1" fmla="*/ 180 256 1"/>
              <a:gd name="G3" fmla="+- 11670910 T0 T1"/>
              <a:gd name="T2" fmla="*/ 0 256 1"/>
              <a:gd name="T3" fmla="*/ 90 256 1"/>
              <a:gd name="G4" fmla="+- 11670910 T2 T3"/>
              <a:gd name="G5" fmla="*/ G4 2 1"/>
              <a:gd name="T4" fmla="*/ 90 256 1"/>
              <a:gd name="T5" fmla="*/ 0 256 1"/>
              <a:gd name="G6" fmla="+- 11670910 T4 T5"/>
              <a:gd name="G7" fmla="*/ G6 2 1"/>
              <a:gd name="G8" fmla="abs 1167091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7"/>
              <a:gd name="G18" fmla="*/ 10527 1 2"/>
              <a:gd name="G19" fmla="+- G18 5400 0"/>
              <a:gd name="G20" fmla="cos G19 11670910"/>
              <a:gd name="G21" fmla="sin G19 11670910"/>
              <a:gd name="G22" fmla="+- G20 10800 0"/>
              <a:gd name="G23" fmla="+- G21 10800 0"/>
              <a:gd name="G24" fmla="+- 10800 0 G20"/>
              <a:gd name="G25" fmla="+- 10527 10800 0"/>
              <a:gd name="G26" fmla="?: G9 G17 G25"/>
              <a:gd name="G27" fmla="?: G9 0 21600"/>
              <a:gd name="G28" fmla="cos 10800 11670910"/>
              <a:gd name="G29" fmla="sin 10800 11670910"/>
              <a:gd name="G30" fmla="sin 10527 11670910"/>
              <a:gd name="G31" fmla="+- G28 10800 0"/>
              <a:gd name="G32" fmla="+- G29 10800 0"/>
              <a:gd name="G33" fmla="+- G30 10800 0"/>
              <a:gd name="G34" fmla="?: G4 0 G31"/>
              <a:gd name="G35" fmla="?: 11670910 G34 0"/>
              <a:gd name="G36" fmla="?: G6 G35 G31"/>
              <a:gd name="G37" fmla="+- 21600 0 G36"/>
              <a:gd name="G38" fmla="?: G4 0 G33"/>
              <a:gd name="G39" fmla="?: 1167091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1 w 21600"/>
              <a:gd name="T15" fmla="*/ 11156 h 21600"/>
              <a:gd name="T16" fmla="*/ 10800 w 21600"/>
              <a:gd name="T17" fmla="*/ 273 h 21600"/>
              <a:gd name="T18" fmla="*/ 21459 w 21600"/>
              <a:gd name="T19" fmla="*/ 1115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78" y="11151"/>
                </a:moveTo>
                <a:cubicBezTo>
                  <a:pt x="274" y="11034"/>
                  <a:pt x="273" y="10917"/>
                  <a:pt x="273" y="10800"/>
                </a:cubicBezTo>
                <a:cubicBezTo>
                  <a:pt x="273" y="4986"/>
                  <a:pt x="4986" y="273"/>
                  <a:pt x="10800" y="273"/>
                </a:cubicBezTo>
                <a:cubicBezTo>
                  <a:pt x="16613" y="273"/>
                  <a:pt x="21327" y="4986"/>
                  <a:pt x="21327" y="10800"/>
                </a:cubicBezTo>
                <a:cubicBezTo>
                  <a:pt x="21327" y="10917"/>
                  <a:pt x="21325" y="11034"/>
                  <a:pt x="21321" y="11151"/>
                </a:cubicBezTo>
                <a:lnTo>
                  <a:pt x="21593" y="11161"/>
                </a:lnTo>
                <a:cubicBezTo>
                  <a:pt x="21597" y="11040"/>
                  <a:pt x="21600" y="109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20"/>
                  <a:pt x="2" y="11040"/>
                  <a:pt x="6" y="11161"/>
                </a:cubicBez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5BC01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24" name="AutoShape 4"/>
          <p:cNvSpPr>
            <a:spLocks noChangeArrowheads="1"/>
          </p:cNvSpPr>
          <p:nvPr/>
        </p:nvSpPr>
        <p:spPr bwMode="gray">
          <a:xfrm rot="5400000">
            <a:off x="-1874044" y="2120107"/>
            <a:ext cx="3768725" cy="3767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lnTo>
                  <a:pt x="10056" y="10807"/>
                </a:lnTo>
                <a:close/>
              </a:path>
            </a:pathLst>
          </a:custGeom>
          <a:solidFill>
            <a:srgbClr val="F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4" name="Group 54"/>
          <p:cNvGrpSpPr>
            <a:grpSpLocks/>
          </p:cNvGrpSpPr>
          <p:nvPr/>
        </p:nvGrpSpPr>
        <p:grpSpPr bwMode="auto">
          <a:xfrm>
            <a:off x="1317625" y="1928813"/>
            <a:ext cx="5835650" cy="538162"/>
            <a:chOff x="830" y="1215"/>
            <a:chExt cx="3676" cy="339"/>
          </a:xfrm>
        </p:grpSpPr>
        <p:sp>
          <p:nvSpPr>
            <p:cNvPr id="245" name="AutoShape 6"/>
            <p:cNvSpPr>
              <a:spLocks noChangeArrowheads="1"/>
            </p:cNvSpPr>
            <p:nvPr/>
          </p:nvSpPr>
          <p:spPr bwMode="gray">
            <a:xfrm>
              <a:off x="1013" y="1215"/>
              <a:ext cx="3493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60000">
                  <a:schemeClr val="bg1"/>
                </a:gs>
                <a:gs pos="0">
                  <a:srgbClr val="FFC0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275" name="Group 7"/>
            <p:cNvGrpSpPr>
              <a:grpSpLocks/>
            </p:cNvGrpSpPr>
            <p:nvPr/>
          </p:nvGrpSpPr>
          <p:grpSpPr bwMode="auto">
            <a:xfrm>
              <a:off x="830" y="1238"/>
              <a:ext cx="316" cy="316"/>
              <a:chOff x="980" y="1412"/>
              <a:chExt cx="316" cy="316"/>
            </a:xfrm>
          </p:grpSpPr>
          <p:sp>
            <p:nvSpPr>
              <p:cNvPr id="9278" name="Oval 8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9" name="Oval 9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76" name="Text Box 10"/>
            <p:cNvSpPr txBox="1">
              <a:spLocks noChangeArrowheads="1"/>
            </p:cNvSpPr>
            <p:nvPr/>
          </p:nvSpPr>
          <p:spPr bwMode="gray">
            <a:xfrm>
              <a:off x="885" y="12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248" name="Text Box 11"/>
            <p:cNvSpPr txBox="1">
              <a:spLocks noChangeArrowheads="1"/>
            </p:cNvSpPr>
            <p:nvPr/>
          </p:nvSpPr>
          <p:spPr bwMode="blackWhite">
            <a:xfrm>
              <a:off x="1146" y="1269"/>
              <a:ext cx="206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职业病诊断申请书、身份证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1" name="Group 53"/>
          <p:cNvGrpSpPr>
            <a:grpSpLocks/>
          </p:cNvGrpSpPr>
          <p:nvPr/>
        </p:nvGrpSpPr>
        <p:grpSpPr bwMode="auto">
          <a:xfrm>
            <a:off x="1828800" y="2630488"/>
            <a:ext cx="6103938" cy="539750"/>
            <a:chOff x="1152" y="1657"/>
            <a:chExt cx="3845" cy="340"/>
          </a:xfrm>
        </p:grpSpPr>
        <p:sp>
          <p:nvSpPr>
            <p:cNvPr id="252" name="AutoShape 13"/>
            <p:cNvSpPr>
              <a:spLocks noChangeArrowheads="1"/>
            </p:cNvSpPr>
            <p:nvPr/>
          </p:nvSpPr>
          <p:spPr bwMode="gray">
            <a:xfrm>
              <a:off x="1369" y="1657"/>
              <a:ext cx="343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60000">
                  <a:schemeClr val="bg1"/>
                </a:gs>
                <a:gs pos="0">
                  <a:srgbClr val="FFC0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3" name="Text Box 14"/>
            <p:cNvSpPr txBox="1">
              <a:spLocks noChangeArrowheads="1"/>
            </p:cNvSpPr>
            <p:nvPr/>
          </p:nvSpPr>
          <p:spPr bwMode="blackWhite">
            <a:xfrm>
              <a:off x="1488" y="1711"/>
              <a:ext cx="35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接触工龄工种毒物名称（需加盖用人单位公章）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68" name="Group 15"/>
            <p:cNvGrpSpPr>
              <a:grpSpLocks/>
            </p:cNvGrpSpPr>
            <p:nvPr/>
          </p:nvGrpSpPr>
          <p:grpSpPr bwMode="auto">
            <a:xfrm>
              <a:off x="1152" y="1681"/>
              <a:ext cx="316" cy="316"/>
              <a:chOff x="980" y="1412"/>
              <a:chExt cx="316" cy="316"/>
            </a:xfrm>
          </p:grpSpPr>
          <p:sp>
            <p:nvSpPr>
              <p:cNvPr id="9270" name="Oval 1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1" name="Oval 17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69" name="Text Box 18"/>
            <p:cNvSpPr txBox="1">
              <a:spLocks noChangeArrowheads="1"/>
            </p:cNvSpPr>
            <p:nvPr/>
          </p:nvSpPr>
          <p:spPr bwMode="gray">
            <a:xfrm>
              <a:off x="1209" y="17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258" name="Group 52"/>
          <p:cNvGrpSpPr>
            <a:grpSpLocks/>
          </p:cNvGrpSpPr>
          <p:nvPr/>
        </p:nvGrpSpPr>
        <p:grpSpPr bwMode="auto">
          <a:xfrm>
            <a:off x="2046288" y="3341688"/>
            <a:ext cx="6072187" cy="538162"/>
            <a:chOff x="1289" y="2105"/>
            <a:chExt cx="3825" cy="339"/>
          </a:xfrm>
        </p:grpSpPr>
        <p:sp>
          <p:nvSpPr>
            <p:cNvPr id="259" name="AutoShape 20"/>
            <p:cNvSpPr>
              <a:spLocks noChangeArrowheads="1"/>
            </p:cNvSpPr>
            <p:nvPr/>
          </p:nvSpPr>
          <p:spPr bwMode="gray">
            <a:xfrm>
              <a:off x="1472" y="2105"/>
              <a:ext cx="3520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C000"/>
                </a:gs>
                <a:gs pos="6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259" name="Group 21"/>
            <p:cNvGrpSpPr>
              <a:grpSpLocks/>
            </p:cNvGrpSpPr>
            <p:nvPr/>
          </p:nvGrpSpPr>
          <p:grpSpPr bwMode="auto">
            <a:xfrm>
              <a:off x="1289" y="2128"/>
              <a:ext cx="316" cy="316"/>
              <a:chOff x="980" y="1412"/>
              <a:chExt cx="316" cy="316"/>
            </a:xfrm>
          </p:grpSpPr>
          <p:sp>
            <p:nvSpPr>
              <p:cNvPr id="9262" name="Oval 22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3" name="Oval 23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60" name="Text Box 24"/>
            <p:cNvSpPr txBox="1">
              <a:spLocks noChangeArrowheads="1"/>
            </p:cNvSpPr>
            <p:nvPr/>
          </p:nvSpPr>
          <p:spPr bwMode="gray">
            <a:xfrm>
              <a:off x="1344" y="217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262" name="Text Box 25"/>
            <p:cNvSpPr txBox="1">
              <a:spLocks noChangeArrowheads="1"/>
            </p:cNvSpPr>
            <p:nvPr/>
          </p:nvSpPr>
          <p:spPr bwMode="blackWhite">
            <a:xfrm>
              <a:off x="1605" y="2159"/>
              <a:ext cx="35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上岗前职业健康检查、在岗期间健康检查复印件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5" name="Group 51"/>
          <p:cNvGrpSpPr>
            <a:grpSpLocks/>
          </p:cNvGrpSpPr>
          <p:nvPr/>
        </p:nvGrpSpPr>
        <p:grpSpPr bwMode="auto">
          <a:xfrm>
            <a:off x="2000250" y="4052888"/>
            <a:ext cx="5791200" cy="539750"/>
            <a:chOff x="1260" y="2553"/>
            <a:chExt cx="3648" cy="340"/>
          </a:xfrm>
        </p:grpSpPr>
        <p:sp>
          <p:nvSpPr>
            <p:cNvPr id="266" name="AutoShape 27"/>
            <p:cNvSpPr>
              <a:spLocks noChangeArrowheads="1"/>
            </p:cNvSpPr>
            <p:nvPr/>
          </p:nvSpPr>
          <p:spPr bwMode="gray">
            <a:xfrm>
              <a:off x="1477" y="2553"/>
              <a:ext cx="343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60000">
                  <a:schemeClr val="bg1"/>
                </a:gs>
                <a:gs pos="0">
                  <a:srgbClr val="FFC000"/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7" name="Text Box 28"/>
            <p:cNvSpPr txBox="1">
              <a:spLocks noChangeArrowheads="1"/>
            </p:cNvSpPr>
            <p:nvPr/>
          </p:nvSpPr>
          <p:spPr bwMode="black">
            <a:xfrm>
              <a:off x="1596" y="2607"/>
              <a:ext cx="18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医疗观察期间的检查结果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52" name="Group 29"/>
            <p:cNvGrpSpPr>
              <a:grpSpLocks/>
            </p:cNvGrpSpPr>
            <p:nvPr/>
          </p:nvGrpSpPr>
          <p:grpSpPr bwMode="auto">
            <a:xfrm>
              <a:off x="1260" y="2577"/>
              <a:ext cx="316" cy="316"/>
              <a:chOff x="980" y="1412"/>
              <a:chExt cx="316" cy="316"/>
            </a:xfrm>
          </p:grpSpPr>
          <p:sp>
            <p:nvSpPr>
              <p:cNvPr id="9254" name="Oval 30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55" name="Oval 31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53" name="Text Box 32"/>
            <p:cNvSpPr txBox="1">
              <a:spLocks noChangeArrowheads="1"/>
            </p:cNvSpPr>
            <p:nvPr/>
          </p:nvSpPr>
          <p:spPr bwMode="gray">
            <a:xfrm>
              <a:off x="1317" y="262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272" name="Group 50"/>
          <p:cNvGrpSpPr>
            <a:grpSpLocks/>
          </p:cNvGrpSpPr>
          <p:nvPr/>
        </p:nvGrpSpPr>
        <p:grpSpPr bwMode="auto">
          <a:xfrm>
            <a:off x="1766888" y="4764088"/>
            <a:ext cx="6538912" cy="538162"/>
            <a:chOff x="1113" y="3001"/>
            <a:chExt cx="4119" cy="339"/>
          </a:xfrm>
        </p:grpSpPr>
        <p:sp>
          <p:nvSpPr>
            <p:cNvPr id="273" name="AutoShape 34"/>
            <p:cNvSpPr>
              <a:spLocks noChangeArrowheads="1"/>
            </p:cNvSpPr>
            <p:nvPr/>
          </p:nvSpPr>
          <p:spPr bwMode="gray">
            <a:xfrm>
              <a:off x="1296" y="3001"/>
              <a:ext cx="3936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60000">
                  <a:schemeClr val="bg1"/>
                </a:gs>
                <a:gs pos="0">
                  <a:srgbClr val="FFC000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243" name="Group 35"/>
            <p:cNvGrpSpPr>
              <a:grpSpLocks/>
            </p:cNvGrpSpPr>
            <p:nvPr/>
          </p:nvGrpSpPr>
          <p:grpSpPr bwMode="auto">
            <a:xfrm>
              <a:off x="1113" y="3024"/>
              <a:ext cx="316" cy="316"/>
              <a:chOff x="980" y="1412"/>
              <a:chExt cx="316" cy="316"/>
            </a:xfrm>
          </p:grpSpPr>
          <p:sp>
            <p:nvSpPr>
              <p:cNvPr id="9246" name="Oval 3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7" name="Oval 37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44" name="Text Box 38"/>
            <p:cNvSpPr txBox="1">
              <a:spLocks noChangeArrowheads="1"/>
            </p:cNvSpPr>
            <p:nvPr/>
          </p:nvSpPr>
          <p:spPr bwMode="gray">
            <a:xfrm>
              <a:off x="1168" y="307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276" name="Text Box 39"/>
            <p:cNvSpPr txBox="1">
              <a:spLocks noChangeArrowheads="1"/>
            </p:cNvSpPr>
            <p:nvPr/>
          </p:nvSpPr>
          <p:spPr bwMode="black">
            <a:xfrm>
              <a:off x="1429" y="3055"/>
              <a:ext cx="33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工作场所历年职业病危害因素检测、评价资料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9" name="Group 49"/>
          <p:cNvGrpSpPr>
            <a:grpSpLocks/>
          </p:cNvGrpSpPr>
          <p:nvPr/>
        </p:nvGrpSpPr>
        <p:grpSpPr bwMode="auto">
          <a:xfrm>
            <a:off x="1368425" y="5473700"/>
            <a:ext cx="6538913" cy="538163"/>
            <a:chOff x="862" y="3448"/>
            <a:chExt cx="4119" cy="339"/>
          </a:xfrm>
        </p:grpSpPr>
        <p:sp>
          <p:nvSpPr>
            <p:cNvPr id="280" name="AutoShape 41"/>
            <p:cNvSpPr>
              <a:spLocks noChangeArrowheads="1"/>
            </p:cNvSpPr>
            <p:nvPr/>
          </p:nvSpPr>
          <p:spPr bwMode="gray">
            <a:xfrm>
              <a:off x="1045" y="3448"/>
              <a:ext cx="3936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C000"/>
                </a:gs>
                <a:gs pos="6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235" name="Group 42"/>
            <p:cNvGrpSpPr>
              <a:grpSpLocks/>
            </p:cNvGrpSpPr>
            <p:nvPr/>
          </p:nvGrpSpPr>
          <p:grpSpPr bwMode="auto">
            <a:xfrm>
              <a:off x="862" y="3471"/>
              <a:ext cx="316" cy="316"/>
              <a:chOff x="980" y="1412"/>
              <a:chExt cx="316" cy="316"/>
            </a:xfrm>
          </p:grpSpPr>
          <p:sp>
            <p:nvSpPr>
              <p:cNvPr id="9238" name="Oval 43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9" name="Oval 44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36" name="Text Box 45"/>
            <p:cNvSpPr txBox="1">
              <a:spLocks noChangeArrowheads="1"/>
            </p:cNvSpPr>
            <p:nvPr/>
          </p:nvSpPr>
          <p:spPr bwMode="gray">
            <a:xfrm>
              <a:off x="917" y="352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283" name="Text Box 46"/>
            <p:cNvSpPr txBox="1">
              <a:spLocks noChangeArrowheads="1"/>
            </p:cNvSpPr>
            <p:nvPr/>
          </p:nvSpPr>
          <p:spPr bwMode="black">
            <a:xfrm>
              <a:off x="1178" y="3502"/>
              <a:ext cx="18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个人剂量监测等有关资料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231" name="Rectangle 47"/>
          <p:cNvSpPr>
            <a:spLocks noChangeArrowheads="1"/>
          </p:cNvSpPr>
          <p:nvPr/>
        </p:nvSpPr>
        <p:spPr bwMode="gray">
          <a:xfrm>
            <a:off x="188913" y="3195638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进行职业病诊断需要提交的</a:t>
            </a:r>
            <a:r>
              <a:rPr lang="zh-CN" altLang="en-US" sz="2800">
                <a:solidFill>
                  <a:srgbClr val="C00000"/>
                </a:solidFill>
                <a:latin typeface="方正毡笔黑简体" pitchFamily="65" charset="-122"/>
                <a:ea typeface="方正毡笔黑简体" pitchFamily="65" charset="-122"/>
              </a:rPr>
              <a:t>材料</a:t>
            </a:r>
            <a:endParaRPr lang="en-US" altLang="zh-CN" sz="2800">
              <a:solidFill>
                <a:srgbClr val="C0000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0246" name="组合 1"/>
          <p:cNvGrpSpPr>
            <a:grpSpLocks/>
          </p:cNvGrpSpPr>
          <p:nvPr/>
        </p:nvGrpSpPr>
        <p:grpSpPr bwMode="auto">
          <a:xfrm>
            <a:off x="2095500" y="1682750"/>
            <a:ext cx="2014538" cy="4181475"/>
            <a:chOff x="2437209" y="1703388"/>
            <a:chExt cx="2015333" cy="4181475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58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说一说，为什么要注意劳动保护。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59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0260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262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63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64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65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66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61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10247" name="组合 2"/>
          <p:cNvGrpSpPr>
            <a:grpSpLocks/>
          </p:cNvGrpSpPr>
          <p:nvPr/>
        </p:nvGrpSpPr>
        <p:grpSpPr bwMode="auto">
          <a:xfrm>
            <a:off x="4716463" y="1682750"/>
            <a:ext cx="2016125" cy="4181475"/>
            <a:chOff x="4621213" y="1703388"/>
            <a:chExt cx="2016125" cy="4181475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49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到当地的生活区或生产企业考察，找一找哪些地方设置了安全标志。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50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0251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252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3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4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5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6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4358</TotalTime>
  <Words>423</Words>
  <Application>Microsoft Office PowerPoint</Application>
  <PresentationFormat>全屏显示(4:3)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生涯规划与就业常识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265</cp:revision>
  <dcterms:created xsi:type="dcterms:W3CDTF">2012-01-31T05:34:08Z</dcterms:created>
  <dcterms:modified xsi:type="dcterms:W3CDTF">2012-04-24T06:59:54Z</dcterms:modified>
</cp:coreProperties>
</file>