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2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4BB"/>
    <a:srgbClr val="F8AD37"/>
    <a:srgbClr val="C7D9FD"/>
    <a:srgbClr val="4986FA"/>
    <a:srgbClr val="FFF6B3"/>
    <a:srgbClr val="E6CB00"/>
    <a:srgbClr val="FFE101"/>
    <a:srgbClr val="C1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1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C89A-5FD4-4A09-BC41-86B8C700627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FC92-D9E0-4DBB-9811-45418F45C9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0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009D-8D96-4FE8-8FEE-EA19F36204A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81FC-0CF7-4019-867E-00E5DB8C8B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6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F01A-F50E-4DFC-B963-B838905FA72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435C-E3B9-4ECD-A616-7DADAFCCB7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32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C670-1DCD-4152-B6A7-FDB0BC7561F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5D4B-D9DA-43ED-946A-89B23BB615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6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1CDE-6805-4ECB-A5CA-4801CAAE347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F35D-6EDC-4786-96D4-D6421D8F7D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0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EB99-80EB-43FB-A196-DE4B751C0D6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D3A2-765E-4702-90E1-A37D5753D7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B608-F865-49E1-BB6C-379907D4823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7EFA-0CDE-413C-B36D-8FA9410A5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789C-A81A-4BA0-9FA3-09E7AF9D267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FA9C-C69A-4D7F-A94B-9D4E039E2A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40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9A7F-EA66-4DCB-8BCB-7211D1BFD1F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2D69-9F46-4BAD-985D-12D423E1F0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05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63FB-8A0E-4200-A4A2-A0AAF1718F3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CF39-FD94-4B38-BE3C-983B5B9EEC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88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DCB0-C709-4994-97E6-32F5C910D50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2091-40FD-4F92-9FAF-FE5C2FE146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36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F81E27-A0E1-4F8B-BE7A-388E550AF7E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BD2F39-75D0-4F28-9F94-2C7BDEAD81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生涯规划与就业常识</a:t>
            </a:r>
            <a:endParaRPr lang="zh-CN" alt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人生与人生规划</a:t>
            </a:r>
            <a:endParaRPr lang="zh-CN" altLang="en-US" sz="3600" b="1" dirty="0" smtClean="0">
              <a:solidFill>
                <a:schemeClr val="tx2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358931"/>
            <a:ext cx="3562350" cy="332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、审视自我，发现人生目标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4182" y="1628799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你可以做这样的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尝试：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准圆简体" pitchFamily="65" charset="-122"/>
              <a:ea typeface="方正准圆简体" pitchFamily="65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830" y="2636911"/>
            <a:ext cx="397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</a:t>
            </a:r>
            <a:r>
              <a:rPr lang="zh-CN" altLang="en-US" sz="2400" dirty="0" smtClean="0"/>
              <a:t>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回顾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自己从记事时起到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现在曾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过的梦想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830" y="3681027"/>
            <a:ext cx="397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环顾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一下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自己曾经感兴趣的事物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831" y="4725143"/>
            <a:ext cx="397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搜寻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一下自己曾经做过的事情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125" l="9841" r="91003">
                        <a14:foregroundMark x1="24836" y1="20125" x2="43674" y2="68750"/>
                        <a14:backgroundMark x1="80037" y1="59750" x2="81912" y2="6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58046"/>
            <a:ext cx="5449669" cy="4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二、探索环境，选择人生目标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4182" y="1628799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你可以做这样的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尝试：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准圆简体" pitchFamily="65" charset="-122"/>
              <a:ea typeface="方正准圆简体" pitchFamily="65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830" y="2636911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观察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分析周围的人们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830" y="3496361"/>
            <a:ext cx="4045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走访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或询问各种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学校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企事业单位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及其工作人员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830" y="4725143"/>
            <a:ext cx="3639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考察自己、家庭、家乡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05" b="89844" l="17354" r="84273">
                        <a14:foregroundMark x1="39262" y1="15430" x2="45770" y2="15430"/>
                        <a14:foregroundMark x1="47722" y1="16309" x2="48698" y2="17285"/>
                        <a14:backgroundMark x1="32538" y1="88477" x2="35575" y2="89844"/>
                        <a14:backgroundMark x1="40564" y1="89160" x2="43601" y2="87402"/>
                        <a14:backgroundMark x1="66920" y1="32227" x2="69957" y2="2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71" y="1124745"/>
            <a:ext cx="5162169" cy="573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三、设定目标，把可能导向现实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4182" y="1628799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你可以做这样的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尝试：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准圆简体" pitchFamily="65" charset="-122"/>
              <a:ea typeface="方正准圆简体" pitchFamily="65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560" y="2636911"/>
            <a:ext cx="517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把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你所有的梦想或愿望一一列出来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560" y="3428999"/>
            <a:ext cx="7948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从自己的梦想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愿望中选择最重要的一个作为人生目标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560" y="4221087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估计实现目标的时间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560" y="5013175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列出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实现目标所需要的条件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560" y="5805264"/>
            <a:ext cx="5793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明确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要具备各项条件自己所需要做的事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48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8028384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7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四、发挥目标效应，以切实行动成就梦想</a:t>
            </a:r>
            <a:endParaRPr lang="zh-CN" altLang="en-US" sz="27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3858" y="1628799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你可以做这样的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准圆简体" pitchFamily="65" charset="-122"/>
                <a:ea typeface="方正准圆简体" pitchFamily="65" charset="-122"/>
              </a:rPr>
              <a:t>尝试：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准圆简体" pitchFamily="65" charset="-122"/>
              <a:ea typeface="方正准圆简体" pitchFamily="65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2236" y="2406078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坚定不移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地追求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目标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2236" y="2970141"/>
            <a:ext cx="3639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努力做到按时完成目标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2236" y="3534204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尽早行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动，并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讲究方式方法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2236" y="4098267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善用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时间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2236" y="4662330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定期检查行动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效果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2236" y="5226393"/>
            <a:ext cx="487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遇到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困难或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障碍要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学会自我激励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2236" y="5790455"/>
            <a:ext cx="3946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●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发现利用身边的资源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33" b="78750" l="33250" r="81813">
                        <a14:foregroundMark x1="71313" y1="48667" x2="79063" y2="5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53" t="19394" r="17663" b="23791"/>
          <a:stretch/>
        </p:blipFill>
        <p:spPr>
          <a:xfrm>
            <a:off x="0" y="2047690"/>
            <a:ext cx="4378562" cy="38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五、学会规划，掌控自己的人生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395533" y="1412776"/>
            <a:ext cx="4788427" cy="647700"/>
            <a:chOff x="1619249" y="2216150"/>
            <a:chExt cx="4788427" cy="64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AutoShape 3786"/>
            <p:cNvSpPr>
              <a:spLocks noChangeArrowheads="1"/>
            </p:cNvSpPr>
            <p:nvPr/>
          </p:nvSpPr>
          <p:spPr bwMode="auto">
            <a:xfrm>
              <a:off x="1619249" y="2216150"/>
              <a:ext cx="4788427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r" latinLnBrk="1">
                <a:defRPr/>
              </a:pPr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7" name="Rectangle 3817"/>
            <p:cNvSpPr>
              <a:spLocks noChangeArrowheads="1"/>
            </p:cNvSpPr>
            <p:nvPr/>
          </p:nvSpPr>
          <p:spPr bwMode="auto">
            <a:xfrm>
              <a:off x="1691680" y="2324235"/>
              <a:ext cx="4715995" cy="43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latinLnBrk="1">
                <a:tabLst>
                  <a:tab pos="482600" algn="l"/>
                </a:tabLst>
                <a:defRPr/>
              </a:pPr>
              <a:r>
                <a:rPr kumimoji="1" lang="zh-CN" altLang="en-US" sz="2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审视自我，发现人生目标</a:t>
              </a:r>
              <a:endParaRPr kumimoji="1" lang="en-US" altLang="ko-KR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下箭头 17"/>
          <p:cNvSpPr/>
          <p:nvPr/>
        </p:nvSpPr>
        <p:spPr>
          <a:xfrm>
            <a:off x="2492375" y="2060575"/>
            <a:ext cx="595313" cy="420688"/>
          </a:xfrm>
          <a:prstGeom prst="downArrow">
            <a:avLst/>
          </a:prstGeom>
          <a:gradFill flip="none"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rgbClr val="F177E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395533" y="2505070"/>
            <a:ext cx="4788427" cy="647700"/>
            <a:chOff x="1619249" y="2216150"/>
            <a:chExt cx="4788427" cy="64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AutoShape 3786"/>
            <p:cNvSpPr>
              <a:spLocks noChangeArrowheads="1"/>
            </p:cNvSpPr>
            <p:nvPr/>
          </p:nvSpPr>
          <p:spPr bwMode="auto">
            <a:xfrm>
              <a:off x="1619249" y="2216150"/>
              <a:ext cx="4788427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r" latinLnBrk="1">
                <a:defRPr/>
              </a:pPr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1" name="Rectangle 3817"/>
            <p:cNvSpPr>
              <a:spLocks noChangeArrowheads="1"/>
            </p:cNvSpPr>
            <p:nvPr/>
          </p:nvSpPr>
          <p:spPr bwMode="auto">
            <a:xfrm>
              <a:off x="1691680" y="2324235"/>
              <a:ext cx="4715995" cy="43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latinLnBrk="1">
                <a:tabLst>
                  <a:tab pos="482600" algn="l"/>
                </a:tabLst>
                <a:defRPr/>
              </a:pPr>
              <a:r>
                <a:rPr kumimoji="1" lang="zh-CN" altLang="en-US" sz="2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探索环境，选择人生目标</a:t>
              </a:r>
              <a:endParaRPr kumimoji="1" lang="en-US" altLang="ko-KR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" name="下箭头 21"/>
          <p:cNvSpPr/>
          <p:nvPr/>
        </p:nvSpPr>
        <p:spPr>
          <a:xfrm>
            <a:off x="2492375" y="3160713"/>
            <a:ext cx="595313" cy="420687"/>
          </a:xfrm>
          <a:prstGeom prst="downArrow">
            <a:avLst/>
          </a:prstGeom>
          <a:gradFill flip="none"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rgbClr val="F177E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395533" y="3597364"/>
            <a:ext cx="4788427" cy="647700"/>
            <a:chOff x="1619249" y="2216150"/>
            <a:chExt cx="4788427" cy="64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AutoShape 3786"/>
            <p:cNvSpPr>
              <a:spLocks noChangeArrowheads="1"/>
            </p:cNvSpPr>
            <p:nvPr/>
          </p:nvSpPr>
          <p:spPr bwMode="auto">
            <a:xfrm>
              <a:off x="1619249" y="2216150"/>
              <a:ext cx="4788427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r" latinLnBrk="1">
                <a:defRPr/>
              </a:pPr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5" name="Rectangle 3817"/>
            <p:cNvSpPr>
              <a:spLocks noChangeArrowheads="1"/>
            </p:cNvSpPr>
            <p:nvPr/>
          </p:nvSpPr>
          <p:spPr bwMode="auto">
            <a:xfrm>
              <a:off x="1691680" y="2324235"/>
              <a:ext cx="4715995" cy="43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latinLnBrk="1">
                <a:tabLst>
                  <a:tab pos="482600" algn="l"/>
                </a:tabLst>
                <a:defRPr/>
              </a:pPr>
              <a:r>
                <a:rPr kumimoji="1" lang="zh-CN" altLang="en-US" sz="2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设定目标，把可能导向现实</a:t>
              </a:r>
              <a:endParaRPr kumimoji="1" lang="en-US" altLang="ko-KR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6" name="下箭头 25"/>
          <p:cNvSpPr/>
          <p:nvPr/>
        </p:nvSpPr>
        <p:spPr>
          <a:xfrm>
            <a:off x="2492375" y="4260850"/>
            <a:ext cx="595313" cy="420688"/>
          </a:xfrm>
          <a:prstGeom prst="downArrow">
            <a:avLst/>
          </a:prstGeom>
          <a:gradFill flip="none"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rgbClr val="F177E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395533" y="4689658"/>
            <a:ext cx="4788427" cy="647700"/>
            <a:chOff x="1619249" y="2216150"/>
            <a:chExt cx="4788427" cy="64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AutoShape 3786"/>
            <p:cNvSpPr>
              <a:spLocks noChangeArrowheads="1"/>
            </p:cNvSpPr>
            <p:nvPr/>
          </p:nvSpPr>
          <p:spPr bwMode="auto">
            <a:xfrm>
              <a:off x="1619249" y="2216150"/>
              <a:ext cx="4788427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r" latinLnBrk="1">
                <a:defRPr/>
              </a:pPr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9" name="Rectangle 3817"/>
            <p:cNvSpPr>
              <a:spLocks noChangeArrowheads="1"/>
            </p:cNvSpPr>
            <p:nvPr/>
          </p:nvSpPr>
          <p:spPr bwMode="auto">
            <a:xfrm>
              <a:off x="1691680" y="2324235"/>
              <a:ext cx="4715995" cy="43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latinLnBrk="1">
                <a:tabLst>
                  <a:tab pos="482600" algn="l"/>
                </a:tabLst>
                <a:defRPr/>
              </a:pPr>
              <a:r>
                <a:rPr kumimoji="1" lang="zh-CN" altLang="en-US" sz="2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发挥目标效应，以切实行动成就梦想</a:t>
              </a:r>
              <a:endParaRPr kumimoji="1" lang="en-US" altLang="ko-KR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0" name="下箭头 29"/>
          <p:cNvSpPr/>
          <p:nvPr/>
        </p:nvSpPr>
        <p:spPr>
          <a:xfrm>
            <a:off x="2492375" y="5360988"/>
            <a:ext cx="595313" cy="420687"/>
          </a:xfrm>
          <a:prstGeom prst="downArrow">
            <a:avLst/>
          </a:prstGeom>
          <a:gradFill flip="none"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rgbClr val="F177E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395533" y="5781953"/>
            <a:ext cx="4788427" cy="647700"/>
            <a:chOff x="1619249" y="2216150"/>
            <a:chExt cx="4788427" cy="647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AutoShape 3786"/>
            <p:cNvSpPr>
              <a:spLocks noChangeArrowheads="1"/>
            </p:cNvSpPr>
            <p:nvPr/>
          </p:nvSpPr>
          <p:spPr bwMode="auto">
            <a:xfrm>
              <a:off x="1619249" y="2216150"/>
              <a:ext cx="4788427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r" latinLnBrk="1">
                <a:defRPr/>
              </a:pPr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33" name="Rectangle 3817"/>
            <p:cNvSpPr>
              <a:spLocks noChangeArrowheads="1"/>
            </p:cNvSpPr>
            <p:nvPr/>
          </p:nvSpPr>
          <p:spPr bwMode="auto">
            <a:xfrm>
              <a:off x="1691680" y="2324235"/>
              <a:ext cx="4715995" cy="43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latinLnBrk="1">
                <a:tabLst>
                  <a:tab pos="482600" algn="l"/>
                </a:tabLst>
                <a:defRPr/>
              </a:pPr>
              <a:r>
                <a:rPr kumimoji="1" lang="zh-CN" altLang="en-US" sz="22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学会规划，掌控自己的人生</a:t>
              </a:r>
              <a:endParaRPr kumimoji="1" lang="en-US" altLang="ko-KR" sz="22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34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5367337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 rot="1387001">
            <a:off x="7024688" y="1747838"/>
            <a:ext cx="18256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chemeClr val="accent6">
                    <a:lumMod val="50000"/>
                  </a:schemeClr>
                </a:solidFill>
                <a:latin typeface="方正毡笔黑简体" pitchFamily="65" charset="-122"/>
                <a:ea typeface="方正毡笔黑简体" pitchFamily="65" charset="-122"/>
              </a:rPr>
              <a:t>掌控人生</a:t>
            </a:r>
          </a:p>
        </p:txBody>
      </p:sp>
    </p:spTree>
    <p:extLst>
      <p:ext uri="{BB962C8B-B14F-4D97-AF65-F5344CB8AC3E}">
        <p14:creationId xmlns:p14="http://schemas.microsoft.com/office/powerpoint/2010/main" val="102826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6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sp>
        <p:nvSpPr>
          <p:cNvPr id="38" name="圆角矩形 37"/>
          <p:cNvSpPr/>
          <p:nvPr/>
        </p:nvSpPr>
        <p:spPr bwMode="auto">
          <a:xfrm>
            <a:off x="2095500" y="1999042"/>
            <a:ext cx="4276700" cy="3865183"/>
          </a:xfrm>
          <a:prstGeom prst="roundRect">
            <a:avLst/>
          </a:prstGeom>
          <a:gradFill flip="none" rotWithShape="1">
            <a:gsLst>
              <a:gs pos="0">
                <a:srgbClr val="D0F7D4"/>
              </a:gs>
              <a:gs pos="17999">
                <a:srgbClr val="73E77E"/>
              </a:gs>
              <a:gs pos="36000">
                <a:srgbClr val="73E77E"/>
              </a:gs>
              <a:gs pos="61000">
                <a:srgbClr val="73E77E"/>
              </a:gs>
              <a:gs pos="82001">
                <a:srgbClr val="73E77E"/>
              </a:gs>
              <a:gs pos="100000">
                <a:srgbClr val="CFF7D4"/>
              </a:gs>
            </a:gsLst>
            <a:lin ang="5400000" scaled="1"/>
            <a:tileRect/>
          </a:gradFill>
          <a:ln w="38100">
            <a:solidFill>
              <a:srgbClr val="3C98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Text Box 65"/>
          <p:cNvSpPr txBox="1">
            <a:spLocks noChangeArrowheads="1"/>
          </p:cNvSpPr>
          <p:nvPr/>
        </p:nvSpPr>
        <p:spPr bwMode="gray">
          <a:xfrm>
            <a:off x="2095500" y="2544763"/>
            <a:ext cx="42767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为自己做一份生涯规划，内容包括：</a:t>
            </a:r>
            <a:endParaRPr lang="en-US" altLang="zh-CN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◆ 自己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的人生梦想；</a:t>
            </a:r>
            <a:endParaRPr lang="en-US" altLang="zh-CN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◆ 从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现在到实现梦想的主要台阶（或阶段目标）；</a:t>
            </a:r>
            <a:endParaRPr lang="en-US" altLang="zh-CN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◆ 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3-5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年的主要行动项目。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0" name="组合 44"/>
          <p:cNvGrpSpPr>
            <a:grpSpLocks/>
          </p:cNvGrpSpPr>
          <p:nvPr/>
        </p:nvGrpSpPr>
        <p:grpSpPr bwMode="auto">
          <a:xfrm>
            <a:off x="3911600" y="1682750"/>
            <a:ext cx="644525" cy="642938"/>
            <a:chOff x="924049" y="2057400"/>
            <a:chExt cx="642938" cy="642938"/>
          </a:xfrm>
        </p:grpSpPr>
        <p:grpSp>
          <p:nvGrpSpPr>
            <p:cNvPr id="41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43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5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6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7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2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zh-CN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</TotalTime>
  <Words>391</Words>
  <Application>Microsoft Office PowerPoint</Application>
  <PresentationFormat>全屏显示(4:3)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主题​​</vt:lpstr>
      <vt:lpstr>生涯规划与就业常识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134</cp:revision>
  <dcterms:created xsi:type="dcterms:W3CDTF">2012-01-31T05:34:08Z</dcterms:created>
  <dcterms:modified xsi:type="dcterms:W3CDTF">2012-04-24T08:27:48Z</dcterms:modified>
</cp:coreProperties>
</file>