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90" r:id="rId4"/>
    <p:sldId id="291" r:id="rId5"/>
    <p:sldId id="298" r:id="rId6"/>
    <p:sldId id="294" r:id="rId7"/>
    <p:sldId id="299" r:id="rId8"/>
    <p:sldId id="295" r:id="rId9"/>
    <p:sldId id="300" r:id="rId10"/>
    <p:sldId id="296" r:id="rId11"/>
    <p:sldId id="301" r:id="rId12"/>
    <p:sldId id="297" r:id="rId13"/>
    <p:sldId id="293" r:id="rId14"/>
    <p:sldId id="262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FF71"/>
    <a:srgbClr val="30C800"/>
    <a:srgbClr val="91C8F0"/>
    <a:srgbClr val="64B4EB"/>
    <a:srgbClr val="008FFA"/>
    <a:srgbClr val="55E1FD"/>
    <a:srgbClr val="FCC8FA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B3432-5F7D-4931-98C4-36DF67AB39AA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64EA5-23C7-4671-A67E-68786D8301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83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C3ED1-9246-4224-9884-A57335A93D48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C76C1-FCC6-4BC9-8ED2-9BA79988EA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41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112AE-330C-46F2-A41B-FDFD664D3827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28D9A-5B19-468A-ACE7-027530C1C2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55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A43F4-138D-46B8-AB53-E41CE5328FCC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BB754-8429-436C-9D50-5680743B0A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69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924AC-AD13-4ECD-BF87-104D726AAFB8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480E4-9731-431B-B3CA-0978852BAC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66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1D581-F2BB-41E3-B8F8-92BB59E9B216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3AFF2-0446-422B-8641-AF25AE6859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3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07FE6-766D-4872-91E7-BFB6D3B83C47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4B149-6DEC-4135-880E-93792D27B8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93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07DC1-33C0-4061-8C6D-AACE3C3017A2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ED6EA-2F49-4506-9B60-5D2DF9001B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74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42B24-9518-434B-B760-CFCA273CA73D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DC07E-BF32-497A-B07A-32541CE44B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725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CB634-391D-4187-8144-D405C8E64E55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AA397-D737-4332-ACAB-4756B102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209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00FA0-1D20-4A47-946C-DB5081F522AF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7FDB8-B88B-491F-A241-75253F0A34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80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24000">
              <a:schemeClr val="bg1"/>
            </a:gs>
            <a:gs pos="89000">
              <a:schemeClr val="bg1"/>
            </a:gs>
            <a:gs pos="18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10E4EFA-5542-49F0-A63A-95720254672D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4B953BA-0684-4857-8938-8181AB34B5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87624" y="1224440"/>
            <a:ext cx="770384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烹 饪 技 术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pic>
        <p:nvPicPr>
          <p:cNvPr id="2065" name="图片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13" y="3270250"/>
            <a:ext cx="37925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1116013" y="2908300"/>
            <a:ext cx="777557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7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课 蔬菜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原料的识别与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初加工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7.40741E-7 C 0.00174 -0.00764 0.00157 -0.01551 -4.44444E-6 -0.02269 C -0.00121 -0.02778 -0.00486 -0.03125 -0.00694 -0.03495 C -0.01302 -0.04583 -0.01944 -0.05463 -0.02638 -0.06366 C -0.03055 -0.06921 -0.03472 -0.07477 -0.03888 -0.08009 C -0.04184 -0.08426 -0.04444 -0.08843 -0.04722 -0.09259 C -0.04861 -0.09468 -0.05138 -0.09861 -0.05138 -0.09838 C -0.05312 -0.10648 -0.05416 -0.10972 -0.05416 -0.11921 C -0.05416 -0.14468 -0.05399 -0.21597 -0.02916 -0.22801 C -0.02395 -0.24005 -0.02048 -0.25116 -0.0125 -0.2588 C -0.00503 -0.27546 -0.01475 -0.25579 -0.00555 -0.26921 C -0.00069 -0.27662 0.00157 -0.28634 0.00834 -0.28958 C 0.01094 -0.30093 0.01719 -0.30486 0.02223 -0.31227 C 0.02778 -0.3206 0.03646 -0.33403 0.03889 -0.34514 C 0.04046 -0.35232 0.04254 -0.36528 0.04723 -0.36991 C 0.05 -0.37269 0.05556 -0.37824 0.05556 -0.37778 C 0.06198 -0.39236 0.05834 -0.38773 0.06528 -0.39445 C 0.06789 -0.4 0.07032 -0.40671 0.07223 -0.41296 C 0.07344 -0.41667 0.07414 -0.4213 0.075 -0.42523 C 0.07553 -0.42732 0.07639 -0.43148 0.07639 -0.43102 C 0.07379 -0.44282 0.07344 -0.44745 0.06667 -0.45417 C 0.06389 -0.4662 0.05764 -0.47593 0.05278 -0.48681 C 0.05053 -0.50023 0.04271 -0.50833 0.0375 -0.51968 C 0.03559 -0.53102 0.03195 -0.53634 0.02639 -0.54421 C 0.02292 -0.55995 0.01094 -0.58982 0.00278 -0.60185 C -0.00052 -0.61644 -0.01128 -0.6294 -0.01805 -0.64074 C -0.02222 -0.64815 -0.02916 -0.66366 -0.02916 -0.6632 C -0.0309 -0.67107 -0.03437 -0.67431 -0.03611 -0.68218 C -0.03941 -0.71551 -0.03437 -0.73912 -0.02222 -0.76597 C -0.02083 -0.77662 -0.02222 -0.78125 -0.01527 -0.78449 C -0.01388 -0.78657 -0.01215 -0.7882 -0.01111 -0.79074 C -0.01024 -0.79352 -0.01076 -0.79676 -0.00972 -0.79907 C -0.00329 -0.81273 0.00799 -0.81921 0.01528 -0.83171 C 0.02848 -0.85463 0.0099 -0.82616 0.025 -0.84607 C 0.02796 -0.85 0.03334 -0.8588 0.03334 -0.8581 C 0.03594 -0.86991 0.03369 -0.86343 0.04306 -0.87685 L 0.04306 -0.87662 C 0.04445 -0.88032 0.04532 -0.88449 0.04723 -0.8875 C 0.04827 -0.88889 0.05 -0.88866 0.05139 -0.88958 C 0.05678 -0.89977 0.05903 -0.91065 0.06806 -0.91412 C 0.07014 -0.91852 0.07327 -0.92153 0.075 -0.92616 C 0.07639 -0.93009 0.07778 -0.93889 0.07778 -0.93843 C 0.07657 -0.96736 0.07726 -0.96644 0.07362 -0.9919 C 0.07188 -1.00394 0.06667 -1.01644 0.0625 -1.02708 C 0.06077 -1.03148 0.06025 -1.03681 0.05834 -1.04144 C 0.0573 -1.04352 0.05539 -1.04514 0.05417 -1.04722 C 0.04792 -1.05903 0.04341 -1.0713 0.03612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-5412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三、蔬菜初加工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pic>
        <p:nvPicPr>
          <p:cNvPr id="11270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65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401763" y="1601788"/>
            <a:ext cx="3817937" cy="53816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dirty="0">
                <a:latin typeface="+mj-ea"/>
                <a:ea typeface="+mj-ea"/>
              </a:rPr>
              <a:t> 初加工基本原则</a:t>
            </a:r>
          </a:p>
        </p:txBody>
      </p:sp>
      <p:sp>
        <p:nvSpPr>
          <p:cNvPr id="46" name="矩形 45"/>
          <p:cNvSpPr/>
          <p:nvPr/>
        </p:nvSpPr>
        <p:spPr>
          <a:xfrm>
            <a:off x="1403350" y="2471738"/>
            <a:ext cx="3816350" cy="53816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dirty="0">
                <a:latin typeface="+mj-ea"/>
                <a:ea typeface="+mj-ea"/>
              </a:rPr>
              <a:t> 初加工方法与步骤</a:t>
            </a:r>
          </a:p>
        </p:txBody>
      </p:sp>
      <p:pic>
        <p:nvPicPr>
          <p:cNvPr id="11273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35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Box 14"/>
          <p:cNvSpPr txBox="1">
            <a:spLocks noChangeArrowheads="1"/>
          </p:cNvSpPr>
          <p:nvPr/>
        </p:nvSpPr>
        <p:spPr bwMode="auto">
          <a:xfrm>
            <a:off x="1355725" y="3259138"/>
            <a:ext cx="3829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）根菜类和茎菜类蔬菜</a:t>
            </a:r>
          </a:p>
        </p:txBody>
      </p:sp>
      <p:sp>
        <p:nvSpPr>
          <p:cNvPr id="11275" name="TextBox 56"/>
          <p:cNvSpPr txBox="1">
            <a:spLocks noChangeArrowheads="1"/>
          </p:cNvSpPr>
          <p:nvPr/>
        </p:nvSpPr>
        <p:spPr bwMode="auto">
          <a:xfrm>
            <a:off x="1355725" y="3833813"/>
            <a:ext cx="3829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）叶菜类蔬菜</a:t>
            </a:r>
          </a:p>
        </p:txBody>
      </p:sp>
      <p:sp>
        <p:nvSpPr>
          <p:cNvPr id="11276" name="TextBox 57"/>
          <p:cNvSpPr txBox="1">
            <a:spLocks noChangeArrowheads="1"/>
          </p:cNvSpPr>
          <p:nvPr/>
        </p:nvSpPr>
        <p:spPr bwMode="auto">
          <a:xfrm>
            <a:off x="1355725" y="4410075"/>
            <a:ext cx="3829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）花菜类蔬菜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1355725" y="4984750"/>
            <a:ext cx="3829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）果菜类蔬菜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2"/>
          <p:cNvSpPr>
            <a:spLocks noChangeArrowheads="1"/>
          </p:cNvSpPr>
          <p:nvPr/>
        </p:nvSpPr>
        <p:spPr bwMode="auto">
          <a:xfrm rot="1800000">
            <a:off x="1271588" y="3822700"/>
            <a:ext cx="5400675" cy="1085850"/>
          </a:xfrm>
          <a:prstGeom prst="rightArrow">
            <a:avLst>
              <a:gd name="adj1" fmla="val 39694"/>
              <a:gd name="adj2" fmla="val 105898"/>
            </a:avLst>
          </a:prstGeom>
          <a:gradFill flip="none" rotWithShape="1">
            <a:gsLst>
              <a:gs pos="36000">
                <a:schemeClr val="bg1">
                  <a:lumMod val="6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三、蔬菜初加工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22" name="对角圆角矩形 21"/>
          <p:cNvSpPr/>
          <p:nvPr/>
        </p:nvSpPr>
        <p:spPr>
          <a:xfrm>
            <a:off x="411163" y="1268413"/>
            <a:ext cx="1444625" cy="576262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艺黑简体" pitchFamily="65" charset="-122"/>
                <a:ea typeface="方正艺黑简体" pitchFamily="65" charset="-122"/>
              </a:rPr>
              <a:t>学着做</a:t>
            </a:r>
          </a:p>
        </p:txBody>
      </p:sp>
      <p:sp>
        <p:nvSpPr>
          <p:cNvPr id="38" name="TextBox 3"/>
          <p:cNvSpPr txBox="1">
            <a:spLocks noChangeArrowheads="1"/>
          </p:cNvSpPr>
          <p:nvPr/>
        </p:nvSpPr>
        <p:spPr bwMode="auto">
          <a:xfrm>
            <a:off x="2916238" y="1268413"/>
            <a:ext cx="3600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丝瓜的初加工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611188" y="2133600"/>
            <a:ext cx="1439862" cy="1439863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17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3151188" y="3149600"/>
            <a:ext cx="1935162" cy="1935163"/>
          </a:xfrm>
          <a:prstGeom prst="round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6389688" y="4365625"/>
            <a:ext cx="2232025" cy="2232025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317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3541713" y="5157788"/>
            <a:ext cx="1152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去皮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animBg="1"/>
      <p:bldP spid="21" grpId="0" animBg="1"/>
      <p:bldP spid="26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三、蔬菜初加工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pic>
        <p:nvPicPr>
          <p:cNvPr id="13318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65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401763" y="1601788"/>
            <a:ext cx="3817937" cy="53816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dirty="0">
                <a:latin typeface="+mj-ea"/>
                <a:ea typeface="+mj-ea"/>
              </a:rPr>
              <a:t> 初加工基本原则</a:t>
            </a:r>
          </a:p>
        </p:txBody>
      </p:sp>
      <p:sp>
        <p:nvSpPr>
          <p:cNvPr id="46" name="矩形 45"/>
          <p:cNvSpPr/>
          <p:nvPr/>
        </p:nvSpPr>
        <p:spPr>
          <a:xfrm>
            <a:off x="1403350" y="2471738"/>
            <a:ext cx="3816350" cy="53816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dirty="0">
                <a:latin typeface="+mj-ea"/>
                <a:ea typeface="+mj-ea"/>
              </a:rPr>
              <a:t> 初加工方法与步骤</a:t>
            </a:r>
          </a:p>
        </p:txBody>
      </p:sp>
      <p:pic>
        <p:nvPicPr>
          <p:cNvPr id="13321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35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Box 14"/>
          <p:cNvSpPr txBox="1">
            <a:spLocks noChangeArrowheads="1"/>
          </p:cNvSpPr>
          <p:nvPr/>
        </p:nvSpPr>
        <p:spPr bwMode="auto">
          <a:xfrm>
            <a:off x="1355725" y="3259138"/>
            <a:ext cx="3829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）根菜类和茎菜类蔬菜</a:t>
            </a:r>
          </a:p>
        </p:txBody>
      </p:sp>
      <p:sp>
        <p:nvSpPr>
          <p:cNvPr id="13323" name="TextBox 56"/>
          <p:cNvSpPr txBox="1">
            <a:spLocks noChangeArrowheads="1"/>
          </p:cNvSpPr>
          <p:nvPr/>
        </p:nvSpPr>
        <p:spPr bwMode="auto">
          <a:xfrm>
            <a:off x="1355725" y="3833813"/>
            <a:ext cx="3829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）叶菜类蔬菜</a:t>
            </a:r>
          </a:p>
        </p:txBody>
      </p:sp>
      <p:sp>
        <p:nvSpPr>
          <p:cNvPr id="13324" name="TextBox 57"/>
          <p:cNvSpPr txBox="1">
            <a:spLocks noChangeArrowheads="1"/>
          </p:cNvSpPr>
          <p:nvPr/>
        </p:nvSpPr>
        <p:spPr bwMode="auto">
          <a:xfrm>
            <a:off x="1355725" y="4410075"/>
            <a:ext cx="3829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）花菜类蔬菜</a:t>
            </a:r>
          </a:p>
        </p:txBody>
      </p:sp>
      <p:sp>
        <p:nvSpPr>
          <p:cNvPr id="13325" name="TextBox 58"/>
          <p:cNvSpPr txBox="1">
            <a:spLocks noChangeArrowheads="1"/>
          </p:cNvSpPr>
          <p:nvPr/>
        </p:nvSpPr>
        <p:spPr bwMode="auto">
          <a:xfrm>
            <a:off x="1355725" y="4984750"/>
            <a:ext cx="3829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）果菜类蔬菜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355725" y="5559425"/>
            <a:ext cx="3829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）菌藻类蔬菜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三、蔬菜初加工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22" name="对角圆角矩形 21"/>
          <p:cNvSpPr/>
          <p:nvPr/>
        </p:nvSpPr>
        <p:spPr>
          <a:xfrm>
            <a:off x="411163" y="1403350"/>
            <a:ext cx="1444625" cy="577850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艺黑简体" pitchFamily="65" charset="-122"/>
                <a:ea typeface="方正艺黑简体" pitchFamily="65" charset="-122"/>
              </a:rPr>
              <a:t>学着做</a:t>
            </a:r>
          </a:p>
        </p:txBody>
      </p:sp>
      <p:sp>
        <p:nvSpPr>
          <p:cNvPr id="38" name="TextBox 3"/>
          <p:cNvSpPr txBox="1">
            <a:spLocks noChangeArrowheads="1"/>
          </p:cNvSpPr>
          <p:nvPr/>
        </p:nvSpPr>
        <p:spPr bwMode="auto">
          <a:xfrm>
            <a:off x="2916238" y="1403350"/>
            <a:ext cx="36004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干香菇的初加工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2387" y="2173102"/>
            <a:ext cx="4487259" cy="3364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79613" y="5722938"/>
            <a:ext cx="57245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用筷子或手顺着一个方向搅动，除去泥沙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</a:rPr>
              <a:t>思考与实践</a:t>
            </a:r>
          </a:p>
        </p:txBody>
      </p:sp>
      <p:grpSp>
        <p:nvGrpSpPr>
          <p:cNvPr id="15366" name="组合 63"/>
          <p:cNvGrpSpPr>
            <a:grpSpLocks/>
          </p:cNvGrpSpPr>
          <p:nvPr/>
        </p:nvGrpSpPr>
        <p:grpSpPr bwMode="auto">
          <a:xfrm>
            <a:off x="922338" y="1698625"/>
            <a:ext cx="2017712" cy="4181475"/>
            <a:chOff x="251520" y="1704169"/>
            <a:chExt cx="2016224" cy="4179911"/>
          </a:xfrm>
        </p:grpSpPr>
        <p:sp>
          <p:nvSpPr>
            <p:cNvPr id="28" name="圆角矩形 27"/>
            <p:cNvSpPr/>
            <p:nvPr/>
          </p:nvSpPr>
          <p:spPr>
            <a:xfrm>
              <a:off x="251520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BDE0F7"/>
                </a:gs>
                <a:gs pos="17999">
                  <a:srgbClr val="91C8F0"/>
                </a:gs>
                <a:gs pos="36000">
                  <a:srgbClr val="64B4EB"/>
                </a:gs>
                <a:gs pos="61000">
                  <a:srgbClr val="64B4EB"/>
                </a:gs>
                <a:gs pos="82001">
                  <a:srgbClr val="91C8F0"/>
                </a:gs>
                <a:gs pos="100000">
                  <a:srgbClr val="BDE0F7"/>
                </a:gs>
              </a:gsLst>
              <a:lin ang="5400000" scaled="1"/>
              <a:tileRect/>
            </a:gradFill>
            <a:ln w="38100">
              <a:solidFill>
                <a:srgbClr val="4486B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389" name="Text Box 65"/>
            <p:cNvSpPr txBox="1">
              <a:spLocks noChangeArrowheads="1"/>
            </p:cNvSpPr>
            <p:nvPr/>
          </p:nvSpPr>
          <p:spPr bwMode="gray">
            <a:xfrm>
              <a:off x="251520" y="2565357"/>
              <a:ext cx="2016224" cy="2633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走访住家附近的菜市场，分辨、识别各种蔬菜，并逐一了解它们的菜名和食用部位。如有条件，采用绘图或拍照等方式记录自己新认识的蔬菜。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5390" name="组合 44"/>
            <p:cNvGrpSpPr>
              <a:grpSpLocks/>
            </p:cNvGrpSpPr>
            <p:nvPr/>
          </p:nvGrpSpPr>
          <p:grpSpPr bwMode="auto">
            <a:xfrm>
              <a:off x="938163" y="1704169"/>
              <a:ext cx="642938" cy="642938"/>
              <a:chOff x="924049" y="2057400"/>
              <a:chExt cx="642938" cy="642938"/>
            </a:xfrm>
          </p:grpSpPr>
          <p:grpSp>
            <p:nvGrpSpPr>
              <p:cNvPr id="15391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15393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394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395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396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397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5392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grpSp>
        <p:nvGrpSpPr>
          <p:cNvPr id="15367" name="组合 64"/>
          <p:cNvGrpSpPr>
            <a:grpSpLocks/>
          </p:cNvGrpSpPr>
          <p:nvPr/>
        </p:nvGrpSpPr>
        <p:grpSpPr bwMode="auto">
          <a:xfrm>
            <a:off x="3468688" y="1698625"/>
            <a:ext cx="2019300" cy="4181475"/>
            <a:chOff x="2412281" y="1704169"/>
            <a:chExt cx="2020193" cy="4179911"/>
          </a:xfrm>
        </p:grpSpPr>
        <p:sp>
          <p:nvSpPr>
            <p:cNvPr id="39" name="圆角矩形 38"/>
            <p:cNvSpPr/>
            <p:nvPr/>
          </p:nvSpPr>
          <p:spPr>
            <a:xfrm>
              <a:off x="2416250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38100">
              <a:solidFill>
                <a:srgbClr val="3C9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5380" name="组合 45"/>
            <p:cNvGrpSpPr>
              <a:grpSpLocks/>
            </p:cNvGrpSpPr>
            <p:nvPr/>
          </p:nvGrpSpPr>
          <p:grpSpPr bwMode="auto">
            <a:xfrm>
              <a:off x="3102893" y="1704169"/>
              <a:ext cx="642938" cy="642938"/>
              <a:chOff x="3286249" y="2057400"/>
              <a:chExt cx="642938" cy="642938"/>
            </a:xfrm>
          </p:grpSpPr>
          <p:sp>
            <p:nvSpPr>
              <p:cNvPr id="15382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5383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5384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5385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5386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5387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15381" name="Text Box 65"/>
            <p:cNvSpPr txBox="1">
              <a:spLocks noChangeArrowheads="1"/>
            </p:cNvSpPr>
            <p:nvPr/>
          </p:nvSpPr>
          <p:spPr bwMode="gray">
            <a:xfrm>
              <a:off x="2412281" y="2565357"/>
              <a:ext cx="2016224" cy="1894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试着以小组为单位，分头请教家人，了解他们选购蔬菜的经验，并将这些经验在小组内交流，汇编成册。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368" name="组合 65"/>
          <p:cNvGrpSpPr>
            <a:grpSpLocks/>
          </p:cNvGrpSpPr>
          <p:nvPr/>
        </p:nvGrpSpPr>
        <p:grpSpPr bwMode="auto">
          <a:xfrm>
            <a:off x="6015038" y="1698625"/>
            <a:ext cx="2016125" cy="4181475"/>
            <a:chOff x="4748713" y="1704169"/>
            <a:chExt cx="2016224" cy="4179911"/>
          </a:xfrm>
        </p:grpSpPr>
        <p:sp>
          <p:nvSpPr>
            <p:cNvPr id="49" name="圆角矩形 48"/>
            <p:cNvSpPr/>
            <p:nvPr/>
          </p:nvSpPr>
          <p:spPr>
            <a:xfrm>
              <a:off x="4748713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F8F5CC"/>
                </a:gs>
                <a:gs pos="17999">
                  <a:srgbClr val="E9E065"/>
                </a:gs>
                <a:gs pos="36000">
                  <a:srgbClr val="E9E065"/>
                </a:gs>
                <a:gs pos="61000">
                  <a:srgbClr val="E9E065"/>
                </a:gs>
                <a:gs pos="82001">
                  <a:srgbClr val="E9E065"/>
                </a:gs>
                <a:gs pos="100000">
                  <a:srgbClr val="F8F5CC"/>
                </a:gs>
              </a:gsLst>
              <a:lin ang="5400000" scaled="1"/>
              <a:tileRect/>
            </a:gradFill>
            <a:ln w="38100">
              <a:solidFill>
                <a:srgbClr val="978D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5370" name="组合 46"/>
            <p:cNvGrpSpPr>
              <a:grpSpLocks/>
            </p:cNvGrpSpPr>
            <p:nvPr/>
          </p:nvGrpSpPr>
          <p:grpSpPr bwMode="auto">
            <a:xfrm>
              <a:off x="5435356" y="1704169"/>
              <a:ext cx="642938" cy="642938"/>
              <a:chOff x="5648449" y="2057400"/>
              <a:chExt cx="642938" cy="642938"/>
            </a:xfrm>
          </p:grpSpPr>
          <p:grpSp>
            <p:nvGrpSpPr>
              <p:cNvPr id="15372" name="Group 85"/>
              <p:cNvGrpSpPr>
                <a:grpSpLocks/>
              </p:cNvGrpSpPr>
              <p:nvPr/>
            </p:nvGrpSpPr>
            <p:grpSpPr bwMode="auto">
              <a:xfrm>
                <a:off x="5648449" y="2057400"/>
                <a:ext cx="642938" cy="642938"/>
                <a:chOff x="1289" y="582"/>
                <a:chExt cx="668" cy="668"/>
              </a:xfrm>
            </p:grpSpPr>
            <p:sp>
              <p:nvSpPr>
                <p:cNvPr id="15374" name="Oval 8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375" name="Oval 8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376" name="Oval 8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377" name="Oval 8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378" name="Oval 9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5373" name="Text Box 91"/>
              <p:cNvSpPr txBox="1">
                <a:spLocks noChangeArrowheads="1"/>
              </p:cNvSpPr>
              <p:nvPr/>
            </p:nvSpPr>
            <p:spPr bwMode="gray">
              <a:xfrm>
                <a:off x="57865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3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15371" name="Text Box 65"/>
            <p:cNvSpPr txBox="1">
              <a:spLocks noChangeArrowheads="1"/>
            </p:cNvSpPr>
            <p:nvPr/>
          </p:nvSpPr>
          <p:spPr bwMode="gray">
            <a:xfrm>
              <a:off x="4748713" y="2565357"/>
              <a:ext cx="2016224" cy="119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利用学到的知识，在家人烧菜时帮助完成各种蔬菜的初加工。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3" name="椭圆 2"/>
          <p:cNvSpPr/>
          <p:nvPr/>
        </p:nvSpPr>
        <p:spPr>
          <a:xfrm>
            <a:off x="217488" y="2085975"/>
            <a:ext cx="3860800" cy="38608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饼形 3"/>
          <p:cNvSpPr/>
          <p:nvPr/>
        </p:nvSpPr>
        <p:spPr>
          <a:xfrm>
            <a:off x="-468560" y="1400162"/>
            <a:ext cx="5232426" cy="5232426"/>
          </a:xfrm>
          <a:prstGeom prst="pie">
            <a:avLst>
              <a:gd name="adj1" fmla="val 16165303"/>
              <a:gd name="adj2" fmla="val 5366452"/>
            </a:avLst>
          </a:prstGeom>
          <a:noFill/>
          <a:ln w="63500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230688" y="3230563"/>
            <a:ext cx="1050925" cy="65563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/>
          </a:p>
        </p:txBody>
      </p:sp>
      <p:sp>
        <p:nvSpPr>
          <p:cNvPr id="46" name="椭圆 45"/>
          <p:cNvSpPr/>
          <p:nvPr/>
        </p:nvSpPr>
        <p:spPr>
          <a:xfrm>
            <a:off x="3775075" y="2314575"/>
            <a:ext cx="1050925" cy="65563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/>
          </a:p>
        </p:txBody>
      </p:sp>
      <p:sp>
        <p:nvSpPr>
          <p:cNvPr id="47" name="椭圆 46"/>
          <p:cNvSpPr/>
          <p:nvPr/>
        </p:nvSpPr>
        <p:spPr>
          <a:xfrm>
            <a:off x="4230688" y="4146550"/>
            <a:ext cx="1050925" cy="65563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/>
          </a:p>
        </p:txBody>
      </p:sp>
      <p:sp>
        <p:nvSpPr>
          <p:cNvPr id="49" name="椭圆 48"/>
          <p:cNvSpPr/>
          <p:nvPr/>
        </p:nvSpPr>
        <p:spPr>
          <a:xfrm>
            <a:off x="2754313" y="1400175"/>
            <a:ext cx="1050925" cy="65563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 dirty="0"/>
          </a:p>
        </p:txBody>
      </p:sp>
      <p:sp>
        <p:nvSpPr>
          <p:cNvPr id="50" name="椭圆 49"/>
          <p:cNvSpPr/>
          <p:nvPr/>
        </p:nvSpPr>
        <p:spPr>
          <a:xfrm>
            <a:off x="3775075" y="5062538"/>
            <a:ext cx="1050925" cy="65405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/>
          </a:p>
        </p:txBody>
      </p:sp>
      <p:sp>
        <p:nvSpPr>
          <p:cNvPr id="69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一、蔬菜的识别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630863" y="1343025"/>
            <a:ext cx="1211262" cy="33813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肉质直根类</a:t>
            </a:r>
          </a:p>
        </p:txBody>
      </p:sp>
      <p:sp>
        <p:nvSpPr>
          <p:cNvPr id="84" name="椭圆 83"/>
          <p:cNvSpPr/>
          <p:nvPr/>
        </p:nvSpPr>
        <p:spPr>
          <a:xfrm>
            <a:off x="2754313" y="5976938"/>
            <a:ext cx="1050925" cy="65563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/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2790825" y="1527175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根菜类</a:t>
            </a: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3851275" y="2443163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茎菜类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4286250" y="3359150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叶菜类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4279900" y="4273550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花菜类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3851275" y="5189538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果菜类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2801938" y="6105525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菌藻类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630863" y="1752600"/>
            <a:ext cx="1211262" cy="33972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1600"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zh-CN" altLang="en-US" dirty="0" smtClean="0"/>
              <a:t>肉质块根类</a:t>
            </a:r>
          </a:p>
        </p:txBody>
      </p:sp>
      <p:sp>
        <p:nvSpPr>
          <p:cNvPr id="85" name="等腰三角形 84"/>
          <p:cNvSpPr/>
          <p:nvPr/>
        </p:nvSpPr>
        <p:spPr>
          <a:xfrm rot="16200000">
            <a:off x="4506119" y="873919"/>
            <a:ext cx="360363" cy="173672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3" name="TextBox 92"/>
          <p:cNvSpPr txBox="1"/>
          <p:nvPr/>
        </p:nvSpPr>
        <p:spPr>
          <a:xfrm>
            <a:off x="5630863" y="2233613"/>
            <a:ext cx="1211262" cy="33813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地上茎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630863" y="2643188"/>
            <a:ext cx="1211262" cy="33813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>
            <a:defPPr>
              <a:defRPr lang="zh-CN"/>
            </a:defPPr>
            <a:lvl1pPr algn="ctr">
              <a:defRPr sz="1600"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zh-CN" altLang="en-US" dirty="0" smtClean="0"/>
              <a:t>地下茎</a:t>
            </a:r>
          </a:p>
        </p:txBody>
      </p:sp>
      <p:sp>
        <p:nvSpPr>
          <p:cNvPr id="95" name="等腰三角形 94"/>
          <p:cNvSpPr/>
          <p:nvPr/>
        </p:nvSpPr>
        <p:spPr>
          <a:xfrm rot="16200000">
            <a:off x="5042694" y="2299494"/>
            <a:ext cx="358775" cy="66516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6" name="TextBox 95"/>
          <p:cNvSpPr txBox="1"/>
          <p:nvPr/>
        </p:nvSpPr>
        <p:spPr>
          <a:xfrm>
            <a:off x="7754938" y="1341438"/>
            <a:ext cx="1012825" cy="339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嫩茎类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754938" y="1716088"/>
            <a:ext cx="1012825" cy="339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zh-CN" altLang="en-US" dirty="0" smtClean="0"/>
              <a:t>肉质茎类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754938" y="2232025"/>
            <a:ext cx="1012825" cy="339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zh-CN" altLang="en-US" dirty="0" smtClean="0"/>
              <a:t>球茎类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754938" y="2617788"/>
            <a:ext cx="1012825" cy="338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zh-CN" altLang="en-US" dirty="0" smtClean="0"/>
              <a:t>块茎类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754938" y="3003550"/>
            <a:ext cx="1012825" cy="3381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zh-CN" altLang="en-US" dirty="0" smtClean="0"/>
              <a:t>根状茎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754938" y="3389313"/>
            <a:ext cx="1012825" cy="338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zh-CN" altLang="en-US" dirty="0" smtClean="0"/>
              <a:t>鳞茎类</a:t>
            </a:r>
          </a:p>
        </p:txBody>
      </p:sp>
      <p:sp>
        <p:nvSpPr>
          <p:cNvPr id="102" name="任意多边形 101"/>
          <p:cNvSpPr/>
          <p:nvPr/>
        </p:nvSpPr>
        <p:spPr>
          <a:xfrm>
            <a:off x="6948488" y="1571625"/>
            <a:ext cx="619125" cy="825500"/>
          </a:xfrm>
          <a:custGeom>
            <a:avLst/>
            <a:gdLst>
              <a:gd name="connsiteX0" fmla="*/ 0 w 1037063"/>
              <a:gd name="connsiteY0" fmla="*/ 825190 h 825190"/>
              <a:gd name="connsiteX1" fmla="*/ 1037063 w 1037063"/>
              <a:gd name="connsiteY1" fmla="*/ 0 h 825190"/>
              <a:gd name="connsiteX2" fmla="*/ 1037063 w 1037063"/>
              <a:gd name="connsiteY2" fmla="*/ 312234 h 825190"/>
              <a:gd name="connsiteX3" fmla="*/ 0 w 1037063"/>
              <a:gd name="connsiteY3" fmla="*/ 825190 h 82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7063" h="825190">
                <a:moveTo>
                  <a:pt x="0" y="825190"/>
                </a:moveTo>
                <a:lnTo>
                  <a:pt x="1037063" y="0"/>
                </a:lnTo>
                <a:lnTo>
                  <a:pt x="1037063" y="312234"/>
                </a:lnTo>
                <a:lnTo>
                  <a:pt x="0" y="82519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3" name="任意多边形 102"/>
          <p:cNvSpPr/>
          <p:nvPr/>
        </p:nvSpPr>
        <p:spPr>
          <a:xfrm>
            <a:off x="6948488" y="2441575"/>
            <a:ext cx="641350" cy="1093788"/>
          </a:xfrm>
          <a:custGeom>
            <a:avLst/>
            <a:gdLst>
              <a:gd name="connsiteX0" fmla="*/ 0 w 1048215"/>
              <a:gd name="connsiteY0" fmla="*/ 367990 h 1092820"/>
              <a:gd name="connsiteX1" fmla="*/ 1025912 w 1048215"/>
              <a:gd name="connsiteY1" fmla="*/ 0 h 1092820"/>
              <a:gd name="connsiteX2" fmla="*/ 1048215 w 1048215"/>
              <a:gd name="connsiteY2" fmla="*/ 1092820 h 1092820"/>
              <a:gd name="connsiteX3" fmla="*/ 0 w 1048215"/>
              <a:gd name="connsiteY3" fmla="*/ 367990 h 109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8215" h="1092820">
                <a:moveTo>
                  <a:pt x="0" y="367990"/>
                </a:moveTo>
                <a:lnTo>
                  <a:pt x="1025912" y="0"/>
                </a:lnTo>
                <a:lnTo>
                  <a:pt x="1048215" y="1092820"/>
                </a:lnTo>
                <a:lnTo>
                  <a:pt x="0" y="36799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5" name="TextBox 104"/>
          <p:cNvSpPr txBox="1"/>
          <p:nvPr/>
        </p:nvSpPr>
        <p:spPr>
          <a:xfrm>
            <a:off x="5630863" y="3019425"/>
            <a:ext cx="1211262" cy="33972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结球叶菜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630863" y="3411538"/>
            <a:ext cx="1211262" cy="33813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>
            <a:defPPr>
              <a:defRPr lang="zh-CN"/>
            </a:defPPr>
            <a:lvl1pPr algn="ctr">
              <a:defRPr sz="1600"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zh-CN" altLang="en-US" dirty="0" smtClean="0"/>
              <a:t>普通叶菜</a:t>
            </a:r>
          </a:p>
        </p:txBody>
      </p:sp>
      <p:sp>
        <p:nvSpPr>
          <p:cNvPr id="107" name="等腰三角形 106"/>
          <p:cNvSpPr/>
          <p:nvPr/>
        </p:nvSpPr>
        <p:spPr>
          <a:xfrm rot="16200000">
            <a:off x="5087938" y="3505200"/>
            <a:ext cx="733425" cy="20002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8" name="TextBox 107"/>
          <p:cNvSpPr txBox="1"/>
          <p:nvPr/>
        </p:nvSpPr>
        <p:spPr>
          <a:xfrm>
            <a:off x="5630863" y="3802063"/>
            <a:ext cx="1211262" cy="33813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>
            <a:defPPr>
              <a:defRPr lang="zh-CN"/>
            </a:defPPr>
            <a:lvl1pPr algn="ctr">
              <a:defRPr sz="1600"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zh-CN" altLang="en-US" dirty="0" smtClean="0"/>
              <a:t>香辛类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630863" y="4806950"/>
            <a:ext cx="1211262" cy="33813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瓜菜类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630863" y="5199063"/>
            <a:ext cx="1211262" cy="33813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>
            <a:defPPr>
              <a:defRPr lang="zh-CN"/>
            </a:defPPr>
            <a:lvl1pPr algn="ctr">
              <a:defRPr sz="1600"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zh-CN" altLang="en-US" dirty="0" smtClean="0"/>
              <a:t>茄果类</a:t>
            </a:r>
          </a:p>
        </p:txBody>
      </p:sp>
      <p:sp>
        <p:nvSpPr>
          <p:cNvPr id="111" name="等腰三角形 110"/>
          <p:cNvSpPr/>
          <p:nvPr/>
        </p:nvSpPr>
        <p:spPr>
          <a:xfrm rot="16200000">
            <a:off x="4902200" y="5106988"/>
            <a:ext cx="733425" cy="57150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2" name="TextBox 111"/>
          <p:cNvSpPr txBox="1"/>
          <p:nvPr/>
        </p:nvSpPr>
        <p:spPr>
          <a:xfrm>
            <a:off x="5630863" y="5589588"/>
            <a:ext cx="1211262" cy="33813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>
            <a:defPPr>
              <a:defRPr lang="zh-CN"/>
            </a:defPPr>
            <a:lvl1pPr algn="ctr">
              <a:defRPr sz="1600"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zh-CN" altLang="en-US" dirty="0" smtClean="0"/>
              <a:t>豆类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630863" y="5976938"/>
            <a:ext cx="1211262" cy="33972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菌类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630863" y="6386513"/>
            <a:ext cx="1211262" cy="33972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>
            <a:defPPr>
              <a:defRPr lang="zh-CN"/>
            </a:defPPr>
            <a:lvl1pPr algn="ctr">
              <a:defRPr sz="1600"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zh-CN" altLang="en-US" dirty="0" smtClean="0"/>
              <a:t>藻类</a:t>
            </a:r>
          </a:p>
        </p:txBody>
      </p:sp>
      <p:sp>
        <p:nvSpPr>
          <p:cNvPr id="115" name="等腰三角形 114"/>
          <p:cNvSpPr/>
          <p:nvPr/>
        </p:nvSpPr>
        <p:spPr>
          <a:xfrm rot="16200000">
            <a:off x="4528345" y="5530056"/>
            <a:ext cx="360362" cy="169227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68" grpId="0" animBg="1"/>
      <p:bldP spid="84" grpId="0" animBg="1"/>
      <p:bldP spid="83" grpId="0"/>
      <p:bldP spid="86" grpId="0"/>
      <p:bldP spid="87" grpId="0"/>
      <p:bldP spid="88" grpId="0"/>
      <p:bldP spid="89" grpId="0"/>
      <p:bldP spid="90" grpId="0"/>
      <p:bldP spid="91" grpId="0" animBg="1"/>
      <p:bldP spid="85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二、新鲜蔬菜的挑选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pic>
        <p:nvPicPr>
          <p:cNvPr id="118" name="图片 1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8478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矩形 118"/>
          <p:cNvSpPr/>
          <p:nvPr/>
        </p:nvSpPr>
        <p:spPr>
          <a:xfrm>
            <a:off x="1401763" y="1882775"/>
            <a:ext cx="3025775" cy="5381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dirty="0">
                <a:latin typeface="+mj-ea"/>
                <a:ea typeface="+mj-ea"/>
              </a:rPr>
              <a:t>蔬菜的成熟度</a:t>
            </a:r>
          </a:p>
        </p:txBody>
      </p:sp>
      <p:sp>
        <p:nvSpPr>
          <p:cNvPr id="120" name="矩形 119"/>
          <p:cNvSpPr/>
          <p:nvPr/>
        </p:nvSpPr>
        <p:spPr>
          <a:xfrm>
            <a:off x="1403350" y="2825750"/>
            <a:ext cx="3024188" cy="5365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dirty="0">
                <a:latin typeface="+mj-ea"/>
                <a:ea typeface="+mj-ea"/>
              </a:rPr>
              <a:t>蔬菜的新鲜度</a:t>
            </a:r>
          </a:p>
        </p:txBody>
      </p:sp>
      <p:pic>
        <p:nvPicPr>
          <p:cNvPr id="121" name="图片 1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27892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图片 409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235223"/>
            <a:ext cx="3959352" cy="5279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3" name="组合 70"/>
          <p:cNvGrpSpPr>
            <a:grpSpLocks/>
          </p:cNvGrpSpPr>
          <p:nvPr/>
        </p:nvGrpSpPr>
        <p:grpSpPr bwMode="auto">
          <a:xfrm>
            <a:off x="574675" y="4194175"/>
            <a:ext cx="1241425" cy="1179513"/>
            <a:chOff x="1042988" y="3717032"/>
            <a:chExt cx="1972300" cy="1876330"/>
          </a:xfrm>
        </p:grpSpPr>
        <p:sp>
          <p:nvSpPr>
            <p:cNvPr id="4114" name="Freeform 9"/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rgbClr val="FCAAF2"/>
                </a:gs>
                <a:gs pos="22000">
                  <a:srgbClr val="FB7DEC"/>
                </a:gs>
                <a:gs pos="100000">
                  <a:srgbClr val="FB7D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5" name="AutoShape 10"/>
            <p:cNvSpPr>
              <a:spLocks noChangeArrowheads="1"/>
            </p:cNvSpPr>
            <p:nvPr/>
          </p:nvSpPr>
          <p:spPr bwMode="auto">
            <a:xfrm>
              <a:off x="1048785" y="4413476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20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看色泽</a:t>
              </a:r>
              <a:endParaRPr lang="en-US" altLang="zh-CN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eaLnBrk="0" hangingPunct="0"/>
              <a:r>
                <a:rPr lang="zh-CN" altLang="en-US" sz="20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和形态</a:t>
              </a:r>
              <a:endParaRPr lang="en-US" altLang="zh-CN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6" name="组合 70"/>
          <p:cNvGrpSpPr>
            <a:grpSpLocks/>
          </p:cNvGrpSpPr>
          <p:nvPr/>
        </p:nvGrpSpPr>
        <p:grpSpPr bwMode="auto">
          <a:xfrm>
            <a:off x="2001838" y="4194175"/>
            <a:ext cx="1241425" cy="1179513"/>
            <a:chOff x="1042988" y="3717032"/>
            <a:chExt cx="1972300" cy="1876330"/>
          </a:xfrm>
        </p:grpSpPr>
        <p:sp>
          <p:nvSpPr>
            <p:cNvPr id="4112" name="Freeform 9"/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rgbClr val="FCAAF2"/>
                </a:gs>
                <a:gs pos="22000">
                  <a:srgbClr val="FB7DEC"/>
                </a:gs>
                <a:gs pos="100000">
                  <a:srgbClr val="FB7D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" name="AutoShape 10"/>
            <p:cNvSpPr>
              <a:spLocks noChangeArrowheads="1"/>
            </p:cNvSpPr>
            <p:nvPr/>
          </p:nvSpPr>
          <p:spPr bwMode="auto">
            <a:xfrm>
              <a:off x="1048785" y="4413476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20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闻气味</a:t>
              </a:r>
              <a:endParaRPr lang="en-US" altLang="zh-CN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9" name="组合 70"/>
          <p:cNvGrpSpPr>
            <a:grpSpLocks/>
          </p:cNvGrpSpPr>
          <p:nvPr/>
        </p:nvGrpSpPr>
        <p:grpSpPr bwMode="auto">
          <a:xfrm>
            <a:off x="3429000" y="4194175"/>
            <a:ext cx="1241425" cy="1179513"/>
            <a:chOff x="1042988" y="3717032"/>
            <a:chExt cx="1972300" cy="1876330"/>
          </a:xfrm>
        </p:grpSpPr>
        <p:sp>
          <p:nvSpPr>
            <p:cNvPr id="4110" name="Freeform 9"/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rgbClr val="FCAAF2"/>
                </a:gs>
                <a:gs pos="22000">
                  <a:srgbClr val="FB7DEC"/>
                </a:gs>
                <a:gs pos="100000">
                  <a:srgbClr val="FB7D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" name="AutoShape 10"/>
            <p:cNvSpPr>
              <a:spLocks noChangeArrowheads="1"/>
            </p:cNvSpPr>
            <p:nvPr/>
          </p:nvSpPr>
          <p:spPr bwMode="auto">
            <a:xfrm>
              <a:off x="1048785" y="4413476"/>
              <a:ext cx="1878105" cy="48343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zh-CN" altLang="en-US" sz="20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摸质地</a:t>
              </a:r>
              <a:endParaRPr lang="en-US" altLang="zh-CN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三、蔬菜初加工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565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401763" y="1601788"/>
            <a:ext cx="3817937" cy="53816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dirty="0">
                <a:latin typeface="+mj-ea"/>
                <a:ea typeface="+mj-ea"/>
              </a:rPr>
              <a:t> 初加工基本原则</a:t>
            </a:r>
          </a:p>
        </p:txBody>
      </p:sp>
      <p:sp>
        <p:nvSpPr>
          <p:cNvPr id="46" name="矩形 45"/>
          <p:cNvSpPr/>
          <p:nvPr/>
        </p:nvSpPr>
        <p:spPr>
          <a:xfrm>
            <a:off x="1403350" y="2471738"/>
            <a:ext cx="3816350" cy="53816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dirty="0">
                <a:latin typeface="+mj-ea"/>
                <a:ea typeface="+mj-ea"/>
              </a:rPr>
              <a:t> 初加工方法与步骤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2435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355725" y="3259138"/>
            <a:ext cx="3829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）根菜类和茎菜类蔬菜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6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三、蔬菜初加工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22" name="对角圆角矩形 21"/>
          <p:cNvSpPr/>
          <p:nvPr/>
        </p:nvSpPr>
        <p:spPr>
          <a:xfrm>
            <a:off x="411163" y="1268413"/>
            <a:ext cx="1444625" cy="576262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艺黑简体" pitchFamily="65" charset="-122"/>
                <a:ea typeface="方正艺黑简体" pitchFamily="65" charset="-122"/>
              </a:rPr>
              <a:t>学着做</a:t>
            </a:r>
          </a:p>
        </p:txBody>
      </p:sp>
      <p:sp>
        <p:nvSpPr>
          <p:cNvPr id="38" name="TextBox 3"/>
          <p:cNvSpPr txBox="1">
            <a:spLocks noChangeArrowheads="1"/>
          </p:cNvSpPr>
          <p:nvPr/>
        </p:nvSpPr>
        <p:spPr bwMode="auto">
          <a:xfrm>
            <a:off x="3492500" y="1268413"/>
            <a:ext cx="3024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莴笋的初加工</a:t>
            </a:r>
          </a:p>
        </p:txBody>
      </p:sp>
      <p:sp>
        <p:nvSpPr>
          <p:cNvPr id="17" name="Freeform 33"/>
          <p:cNvSpPr>
            <a:spLocks noEditPoints="1"/>
          </p:cNvSpPr>
          <p:nvPr/>
        </p:nvSpPr>
        <p:spPr bwMode="gray">
          <a:xfrm>
            <a:off x="793750" y="2349500"/>
            <a:ext cx="5943600" cy="4038600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>
            <a:outerShdw dist="206741" dir="8249373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3362325" y="4605338"/>
            <a:ext cx="1704975" cy="1885950"/>
            <a:chOff x="3361704" y="4604884"/>
            <a:chExt cx="1704975" cy="1885950"/>
          </a:xfrm>
        </p:grpSpPr>
        <p:sp>
          <p:nvSpPr>
            <p:cNvPr id="6170" name="Oval 66"/>
            <p:cNvSpPr>
              <a:spLocks noChangeArrowheads="1"/>
            </p:cNvSpPr>
            <p:nvPr/>
          </p:nvSpPr>
          <p:spPr bwMode="gray">
            <a:xfrm rot="-723406">
              <a:off x="3429966" y="5824084"/>
              <a:ext cx="1438275" cy="66675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71" name="Oval 67"/>
            <p:cNvSpPr>
              <a:spLocks noChangeArrowheads="1"/>
            </p:cNvSpPr>
            <p:nvPr/>
          </p:nvSpPr>
          <p:spPr bwMode="gray">
            <a:xfrm>
              <a:off x="3361704" y="4604884"/>
              <a:ext cx="1704975" cy="1706563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72" name="Oval 68"/>
            <p:cNvSpPr>
              <a:spLocks noChangeArrowheads="1"/>
            </p:cNvSpPr>
            <p:nvPr/>
          </p:nvSpPr>
          <p:spPr bwMode="gray">
            <a:xfrm>
              <a:off x="3382341" y="4614409"/>
              <a:ext cx="1665288" cy="166370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73" name="Oval 69"/>
            <p:cNvSpPr>
              <a:spLocks noChangeArrowheads="1"/>
            </p:cNvSpPr>
            <p:nvPr/>
          </p:nvSpPr>
          <p:spPr bwMode="gray">
            <a:xfrm>
              <a:off x="3399804" y="4630284"/>
              <a:ext cx="1584325" cy="155575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74" name="Oval 70"/>
            <p:cNvSpPr>
              <a:spLocks noChangeArrowheads="1"/>
            </p:cNvSpPr>
            <p:nvPr/>
          </p:nvSpPr>
          <p:spPr bwMode="gray">
            <a:xfrm>
              <a:off x="3491879" y="4674734"/>
              <a:ext cx="1409700" cy="126206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75" name="Text Box 71"/>
            <p:cNvSpPr txBox="1">
              <a:spLocks noChangeArrowheads="1"/>
            </p:cNvSpPr>
            <p:nvPr/>
          </p:nvSpPr>
          <p:spPr bwMode="gray">
            <a:xfrm>
              <a:off x="3642731" y="5223493"/>
              <a:ext cx="11079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洗涤</a:t>
              </a:r>
              <a:endParaRPr lang="en-US" altLang="zh-CN" sz="36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593725" y="3733800"/>
            <a:ext cx="1371600" cy="1600200"/>
            <a:chOff x="592963" y="3733259"/>
            <a:chExt cx="1371600" cy="1600200"/>
          </a:xfrm>
        </p:grpSpPr>
        <p:sp>
          <p:nvSpPr>
            <p:cNvPr id="6163" name="Oval 72"/>
            <p:cNvSpPr>
              <a:spLocks noChangeArrowheads="1"/>
            </p:cNvSpPr>
            <p:nvPr/>
          </p:nvSpPr>
          <p:spPr bwMode="gray">
            <a:xfrm rot="-772996">
              <a:off x="669163" y="4723859"/>
              <a:ext cx="1133475" cy="60960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6164" name="Group 73"/>
            <p:cNvGrpSpPr>
              <a:grpSpLocks/>
            </p:cNvGrpSpPr>
            <p:nvPr/>
          </p:nvGrpSpPr>
          <p:grpSpPr bwMode="auto">
            <a:xfrm>
              <a:off x="592963" y="3733259"/>
              <a:ext cx="1371600" cy="1441450"/>
              <a:chOff x="732" y="2112"/>
              <a:chExt cx="842" cy="860"/>
            </a:xfrm>
          </p:grpSpPr>
          <p:sp>
            <p:nvSpPr>
              <p:cNvPr id="6165" name="Oval 74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66" name="Oval 75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67" name="Oval 76"/>
              <p:cNvSpPr>
                <a:spLocks noChangeArrowheads="1"/>
              </p:cNvSpPr>
              <p:nvPr/>
            </p:nvSpPr>
            <p:spPr bwMode="gray">
              <a:xfrm>
                <a:off x="751" y="2125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68" name="Oval 77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169" name="Text Box 78"/>
              <p:cNvSpPr txBox="1">
                <a:spLocks noChangeArrowheads="1"/>
              </p:cNvSpPr>
              <p:nvPr/>
            </p:nvSpPr>
            <p:spPr bwMode="gray">
              <a:xfrm>
                <a:off x="864" y="2414"/>
                <a:ext cx="554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800" b="1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rPr>
                  <a:t>削皮</a:t>
                </a:r>
                <a:endParaRPr lang="en-US" altLang="zh-CN" sz="28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1965325" y="1874838"/>
            <a:ext cx="1204913" cy="1141412"/>
            <a:chOff x="2143125" y="2015584"/>
            <a:chExt cx="804863" cy="762000"/>
          </a:xfrm>
        </p:grpSpPr>
        <p:sp>
          <p:nvSpPr>
            <p:cNvPr id="6157" name="Oval 85"/>
            <p:cNvSpPr>
              <a:spLocks noChangeArrowheads="1"/>
            </p:cNvSpPr>
            <p:nvPr/>
          </p:nvSpPr>
          <p:spPr bwMode="gray">
            <a:xfrm>
              <a:off x="2143125" y="2548984"/>
              <a:ext cx="685800" cy="22860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58" name="Oval 86"/>
            <p:cNvSpPr>
              <a:spLocks noChangeArrowheads="1"/>
            </p:cNvSpPr>
            <p:nvPr/>
          </p:nvSpPr>
          <p:spPr bwMode="gray">
            <a:xfrm>
              <a:off x="2265363" y="2015584"/>
              <a:ext cx="682625" cy="68262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59" name="Oval 87"/>
            <p:cNvSpPr>
              <a:spLocks noChangeArrowheads="1"/>
            </p:cNvSpPr>
            <p:nvPr/>
          </p:nvSpPr>
          <p:spPr bwMode="gray">
            <a:xfrm>
              <a:off x="2274888" y="2018759"/>
              <a:ext cx="665162" cy="66675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60" name="Oval 88"/>
            <p:cNvSpPr>
              <a:spLocks noChangeArrowheads="1"/>
            </p:cNvSpPr>
            <p:nvPr/>
          </p:nvSpPr>
          <p:spPr bwMode="gray">
            <a:xfrm>
              <a:off x="2281238" y="2025109"/>
              <a:ext cx="633412" cy="62230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61" name="Oval 89"/>
            <p:cNvSpPr>
              <a:spLocks noChangeArrowheads="1"/>
            </p:cNvSpPr>
            <p:nvPr/>
          </p:nvSpPr>
          <p:spPr bwMode="gray">
            <a:xfrm>
              <a:off x="2317750" y="2044159"/>
              <a:ext cx="563563" cy="5032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62" name="Text Box 90"/>
            <p:cNvSpPr txBox="1">
              <a:spLocks noChangeArrowheads="1"/>
            </p:cNvSpPr>
            <p:nvPr/>
          </p:nvSpPr>
          <p:spPr bwMode="gray">
            <a:xfrm>
              <a:off x="2340680" y="2239422"/>
              <a:ext cx="536753" cy="308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去叶</a:t>
              </a:r>
              <a:endParaRPr lang="en-US" altLang="zh-CN" sz="2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888" y="1908265"/>
            <a:ext cx="3596112" cy="2696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三、蔬菜初加工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pic>
        <p:nvPicPr>
          <p:cNvPr id="7174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565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401763" y="1601788"/>
            <a:ext cx="3817937" cy="53816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dirty="0">
                <a:latin typeface="+mj-ea"/>
                <a:ea typeface="+mj-ea"/>
              </a:rPr>
              <a:t> 初加工基本原则</a:t>
            </a:r>
          </a:p>
        </p:txBody>
      </p:sp>
      <p:sp>
        <p:nvSpPr>
          <p:cNvPr id="46" name="矩形 45"/>
          <p:cNvSpPr/>
          <p:nvPr/>
        </p:nvSpPr>
        <p:spPr>
          <a:xfrm>
            <a:off x="1403350" y="2471738"/>
            <a:ext cx="3816350" cy="53816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dirty="0">
                <a:latin typeface="+mj-ea"/>
                <a:ea typeface="+mj-ea"/>
              </a:rPr>
              <a:t> 初加工方法与步骤</a:t>
            </a:r>
          </a:p>
        </p:txBody>
      </p:sp>
      <p:pic>
        <p:nvPicPr>
          <p:cNvPr id="7177" name="图片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2435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Box 14"/>
          <p:cNvSpPr txBox="1">
            <a:spLocks noChangeArrowheads="1"/>
          </p:cNvSpPr>
          <p:nvPr/>
        </p:nvSpPr>
        <p:spPr bwMode="auto">
          <a:xfrm>
            <a:off x="1355725" y="3259138"/>
            <a:ext cx="3829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）根菜类和茎菜类蔬菜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1355725" y="3833813"/>
            <a:ext cx="3829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）叶菜类蔬菜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三、蔬菜初加工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7" name="对角圆角矩形 16"/>
          <p:cNvSpPr/>
          <p:nvPr/>
        </p:nvSpPr>
        <p:spPr>
          <a:xfrm>
            <a:off x="411163" y="1268413"/>
            <a:ext cx="1444625" cy="576262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艺黑简体" pitchFamily="65" charset="-122"/>
                <a:ea typeface="方正艺黑简体" pitchFamily="65" charset="-122"/>
              </a:rPr>
              <a:t>学着做</a:t>
            </a: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3492500" y="1268413"/>
            <a:ext cx="3244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大白菜的初加工</a:t>
            </a:r>
          </a:p>
        </p:txBody>
      </p:sp>
      <p:sp>
        <p:nvSpPr>
          <p:cNvPr id="19" name="Freeform 33"/>
          <p:cNvSpPr>
            <a:spLocks noEditPoints="1"/>
          </p:cNvSpPr>
          <p:nvPr/>
        </p:nvSpPr>
        <p:spPr bwMode="gray">
          <a:xfrm>
            <a:off x="1406525" y="2439988"/>
            <a:ext cx="5943600" cy="4038600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>
            <a:outerShdw dist="206741" dir="8249373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4" name="组合 33"/>
          <p:cNvGrpSpPr>
            <a:grpSpLocks/>
          </p:cNvGrpSpPr>
          <p:nvPr/>
        </p:nvGrpSpPr>
        <p:grpSpPr bwMode="auto">
          <a:xfrm>
            <a:off x="1547813" y="4487863"/>
            <a:ext cx="1371600" cy="1600200"/>
            <a:chOff x="592963" y="3733259"/>
            <a:chExt cx="1371600" cy="1600200"/>
          </a:xfrm>
        </p:grpSpPr>
        <p:sp>
          <p:nvSpPr>
            <p:cNvPr id="8231" name="Oval 72"/>
            <p:cNvSpPr>
              <a:spLocks noChangeArrowheads="1"/>
            </p:cNvSpPr>
            <p:nvPr/>
          </p:nvSpPr>
          <p:spPr bwMode="gray">
            <a:xfrm rot="-772996">
              <a:off x="669163" y="4723859"/>
              <a:ext cx="1133475" cy="60960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8232" name="Group 73"/>
            <p:cNvGrpSpPr>
              <a:grpSpLocks/>
            </p:cNvGrpSpPr>
            <p:nvPr/>
          </p:nvGrpSpPr>
          <p:grpSpPr bwMode="auto">
            <a:xfrm>
              <a:off x="592963" y="3733259"/>
              <a:ext cx="1371600" cy="1441450"/>
              <a:chOff x="732" y="2112"/>
              <a:chExt cx="842" cy="860"/>
            </a:xfrm>
          </p:grpSpPr>
          <p:sp>
            <p:nvSpPr>
              <p:cNvPr id="8233" name="Oval 74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34" name="Oval 75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35" name="Oval 76"/>
              <p:cNvSpPr>
                <a:spLocks noChangeArrowheads="1"/>
              </p:cNvSpPr>
              <p:nvPr/>
            </p:nvSpPr>
            <p:spPr bwMode="gray">
              <a:xfrm>
                <a:off x="751" y="2125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36" name="Oval 77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37" name="Text Box 78"/>
              <p:cNvSpPr txBox="1">
                <a:spLocks noChangeArrowheads="1"/>
              </p:cNvSpPr>
              <p:nvPr/>
            </p:nvSpPr>
            <p:spPr bwMode="gray">
              <a:xfrm>
                <a:off x="864" y="2414"/>
                <a:ext cx="554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800" b="1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rPr>
                  <a:t>洗涤</a:t>
                </a:r>
                <a:endParaRPr lang="en-US" altLang="zh-CN" sz="28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46" name="组合 45"/>
          <p:cNvGrpSpPr>
            <a:grpSpLocks/>
          </p:cNvGrpSpPr>
          <p:nvPr/>
        </p:nvGrpSpPr>
        <p:grpSpPr bwMode="auto">
          <a:xfrm>
            <a:off x="2578100" y="1966913"/>
            <a:ext cx="1204913" cy="1139825"/>
            <a:chOff x="2143125" y="2015584"/>
            <a:chExt cx="804863" cy="762000"/>
          </a:xfrm>
        </p:grpSpPr>
        <p:sp>
          <p:nvSpPr>
            <p:cNvPr id="8225" name="Oval 85"/>
            <p:cNvSpPr>
              <a:spLocks noChangeArrowheads="1"/>
            </p:cNvSpPr>
            <p:nvPr/>
          </p:nvSpPr>
          <p:spPr bwMode="gray">
            <a:xfrm>
              <a:off x="2143125" y="2548984"/>
              <a:ext cx="685800" cy="22860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26" name="Oval 86"/>
            <p:cNvSpPr>
              <a:spLocks noChangeArrowheads="1"/>
            </p:cNvSpPr>
            <p:nvPr/>
          </p:nvSpPr>
          <p:spPr bwMode="gray">
            <a:xfrm>
              <a:off x="2265363" y="2015584"/>
              <a:ext cx="682625" cy="68262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27" name="Oval 87"/>
            <p:cNvSpPr>
              <a:spLocks noChangeArrowheads="1"/>
            </p:cNvSpPr>
            <p:nvPr/>
          </p:nvSpPr>
          <p:spPr bwMode="gray">
            <a:xfrm>
              <a:off x="2274888" y="2018759"/>
              <a:ext cx="665162" cy="66675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28" name="Oval 88"/>
            <p:cNvSpPr>
              <a:spLocks noChangeArrowheads="1"/>
            </p:cNvSpPr>
            <p:nvPr/>
          </p:nvSpPr>
          <p:spPr bwMode="gray">
            <a:xfrm>
              <a:off x="2281238" y="2025109"/>
              <a:ext cx="633412" cy="62230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29" name="Oval 89"/>
            <p:cNvSpPr>
              <a:spLocks noChangeArrowheads="1"/>
            </p:cNvSpPr>
            <p:nvPr/>
          </p:nvSpPr>
          <p:spPr bwMode="gray">
            <a:xfrm>
              <a:off x="2317750" y="2044159"/>
              <a:ext cx="563563" cy="5032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30" name="Text Box 90"/>
            <p:cNvSpPr txBox="1">
              <a:spLocks noChangeArrowheads="1"/>
            </p:cNvSpPr>
            <p:nvPr/>
          </p:nvSpPr>
          <p:spPr bwMode="gray">
            <a:xfrm>
              <a:off x="2314263" y="2150699"/>
              <a:ext cx="595183" cy="431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切根、</a:t>
              </a:r>
              <a:endParaRPr lang="en-US" altLang="zh-CN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eaLnBrk="1" hangingPunct="1"/>
              <a:r>
                <a:rPr lang="zh-CN" altLang="en-US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剥老叶</a:t>
              </a:r>
              <a:endParaRPr lang="en-US" altLang="zh-CN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502" y="2705769"/>
            <a:ext cx="2337765" cy="1753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4" name="组合 53"/>
          <p:cNvGrpSpPr>
            <a:grpSpLocks/>
          </p:cNvGrpSpPr>
          <p:nvPr/>
        </p:nvGrpSpPr>
        <p:grpSpPr bwMode="auto">
          <a:xfrm>
            <a:off x="1117600" y="2763838"/>
            <a:ext cx="1460500" cy="1382712"/>
            <a:chOff x="2143125" y="2015584"/>
            <a:chExt cx="804863" cy="762000"/>
          </a:xfrm>
        </p:grpSpPr>
        <p:sp>
          <p:nvSpPr>
            <p:cNvPr id="8219" name="Oval 85"/>
            <p:cNvSpPr>
              <a:spLocks noChangeArrowheads="1"/>
            </p:cNvSpPr>
            <p:nvPr/>
          </p:nvSpPr>
          <p:spPr bwMode="gray">
            <a:xfrm>
              <a:off x="2143125" y="2548984"/>
              <a:ext cx="685800" cy="22860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20" name="Oval 86"/>
            <p:cNvSpPr>
              <a:spLocks noChangeArrowheads="1"/>
            </p:cNvSpPr>
            <p:nvPr/>
          </p:nvSpPr>
          <p:spPr bwMode="gray">
            <a:xfrm>
              <a:off x="2265363" y="2015584"/>
              <a:ext cx="682625" cy="68262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21" name="Oval 87"/>
            <p:cNvSpPr>
              <a:spLocks noChangeArrowheads="1"/>
            </p:cNvSpPr>
            <p:nvPr/>
          </p:nvSpPr>
          <p:spPr bwMode="gray">
            <a:xfrm>
              <a:off x="2274888" y="2018759"/>
              <a:ext cx="665162" cy="66675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22" name="Oval 88"/>
            <p:cNvSpPr>
              <a:spLocks noChangeArrowheads="1"/>
            </p:cNvSpPr>
            <p:nvPr/>
          </p:nvSpPr>
          <p:spPr bwMode="gray">
            <a:xfrm>
              <a:off x="2281238" y="2025109"/>
              <a:ext cx="633412" cy="62230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23" name="Oval 89"/>
            <p:cNvSpPr>
              <a:spLocks noChangeArrowheads="1"/>
            </p:cNvSpPr>
            <p:nvPr/>
          </p:nvSpPr>
          <p:spPr bwMode="gray">
            <a:xfrm>
              <a:off x="2317750" y="2044159"/>
              <a:ext cx="563563" cy="5032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24" name="Text Box 90"/>
            <p:cNvSpPr txBox="1">
              <a:spLocks noChangeArrowheads="1"/>
            </p:cNvSpPr>
            <p:nvPr/>
          </p:nvSpPr>
          <p:spPr bwMode="gray">
            <a:xfrm>
              <a:off x="2388617" y="2239422"/>
              <a:ext cx="440879" cy="254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4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浸泡</a:t>
              </a:r>
              <a:endParaRPr lang="en-US" altLang="zh-CN" sz="2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1" name="组合 60"/>
          <p:cNvGrpSpPr>
            <a:grpSpLocks/>
          </p:cNvGrpSpPr>
          <p:nvPr/>
        </p:nvGrpSpPr>
        <p:grpSpPr bwMode="auto">
          <a:xfrm>
            <a:off x="3598863" y="4802188"/>
            <a:ext cx="1622425" cy="1795462"/>
            <a:chOff x="3361704" y="4604884"/>
            <a:chExt cx="1704975" cy="1885950"/>
          </a:xfrm>
        </p:grpSpPr>
        <p:sp>
          <p:nvSpPr>
            <p:cNvPr id="8213" name="Oval 66"/>
            <p:cNvSpPr>
              <a:spLocks noChangeArrowheads="1"/>
            </p:cNvSpPr>
            <p:nvPr/>
          </p:nvSpPr>
          <p:spPr bwMode="gray">
            <a:xfrm rot="-723406">
              <a:off x="3429966" y="5824084"/>
              <a:ext cx="1438275" cy="66675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14" name="Oval 67"/>
            <p:cNvSpPr>
              <a:spLocks noChangeArrowheads="1"/>
            </p:cNvSpPr>
            <p:nvPr/>
          </p:nvSpPr>
          <p:spPr bwMode="gray">
            <a:xfrm>
              <a:off x="3361704" y="4604884"/>
              <a:ext cx="1704975" cy="1706563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15" name="Oval 68"/>
            <p:cNvSpPr>
              <a:spLocks noChangeArrowheads="1"/>
            </p:cNvSpPr>
            <p:nvPr/>
          </p:nvSpPr>
          <p:spPr bwMode="gray">
            <a:xfrm>
              <a:off x="3382341" y="4614409"/>
              <a:ext cx="1665288" cy="166370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16" name="Oval 69"/>
            <p:cNvSpPr>
              <a:spLocks noChangeArrowheads="1"/>
            </p:cNvSpPr>
            <p:nvPr/>
          </p:nvSpPr>
          <p:spPr bwMode="gray">
            <a:xfrm>
              <a:off x="3399804" y="4630284"/>
              <a:ext cx="1584325" cy="155575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17" name="Oval 70"/>
            <p:cNvSpPr>
              <a:spLocks noChangeArrowheads="1"/>
            </p:cNvSpPr>
            <p:nvPr/>
          </p:nvSpPr>
          <p:spPr bwMode="gray">
            <a:xfrm>
              <a:off x="3491879" y="4674734"/>
              <a:ext cx="1409700" cy="126206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18" name="Text Box 71"/>
            <p:cNvSpPr txBox="1">
              <a:spLocks noChangeArrowheads="1"/>
            </p:cNvSpPr>
            <p:nvPr/>
          </p:nvSpPr>
          <p:spPr bwMode="gray">
            <a:xfrm>
              <a:off x="3668450" y="5223493"/>
              <a:ext cx="1056559" cy="614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32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沥水</a:t>
              </a:r>
              <a:endParaRPr lang="en-US" altLang="zh-CN" sz="32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5962650" y="4192588"/>
            <a:ext cx="1704975" cy="1885950"/>
            <a:chOff x="3361704" y="4604884"/>
            <a:chExt cx="1704975" cy="1885950"/>
          </a:xfrm>
        </p:grpSpPr>
        <p:sp>
          <p:nvSpPr>
            <p:cNvPr id="8207" name="Oval 66"/>
            <p:cNvSpPr>
              <a:spLocks noChangeArrowheads="1"/>
            </p:cNvSpPr>
            <p:nvPr/>
          </p:nvSpPr>
          <p:spPr bwMode="gray">
            <a:xfrm rot="-723406">
              <a:off x="3429966" y="5824084"/>
              <a:ext cx="1438275" cy="66675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08" name="Oval 67"/>
            <p:cNvSpPr>
              <a:spLocks noChangeArrowheads="1"/>
            </p:cNvSpPr>
            <p:nvPr/>
          </p:nvSpPr>
          <p:spPr bwMode="gray">
            <a:xfrm>
              <a:off x="3361704" y="4604884"/>
              <a:ext cx="1704975" cy="1706563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09" name="Oval 68"/>
            <p:cNvSpPr>
              <a:spLocks noChangeArrowheads="1"/>
            </p:cNvSpPr>
            <p:nvPr/>
          </p:nvSpPr>
          <p:spPr bwMode="gray">
            <a:xfrm>
              <a:off x="3382341" y="4614409"/>
              <a:ext cx="1665288" cy="166370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10" name="Oval 69"/>
            <p:cNvSpPr>
              <a:spLocks noChangeArrowheads="1"/>
            </p:cNvSpPr>
            <p:nvPr/>
          </p:nvSpPr>
          <p:spPr bwMode="gray">
            <a:xfrm>
              <a:off x="3399804" y="4630284"/>
              <a:ext cx="1584325" cy="155575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11" name="Oval 70"/>
            <p:cNvSpPr>
              <a:spLocks noChangeArrowheads="1"/>
            </p:cNvSpPr>
            <p:nvPr/>
          </p:nvSpPr>
          <p:spPr bwMode="gray">
            <a:xfrm>
              <a:off x="3491879" y="4674734"/>
              <a:ext cx="1409700" cy="126206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12" name="Text Box 71"/>
            <p:cNvSpPr txBox="1">
              <a:spLocks noChangeArrowheads="1"/>
            </p:cNvSpPr>
            <p:nvPr/>
          </p:nvSpPr>
          <p:spPr bwMode="gray">
            <a:xfrm>
              <a:off x="3642731" y="5223493"/>
              <a:ext cx="11079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理顺</a:t>
              </a:r>
              <a:endParaRPr lang="en-US" altLang="zh-CN" sz="36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三、蔬菜初加工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pic>
        <p:nvPicPr>
          <p:cNvPr id="9222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565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401763" y="1601788"/>
            <a:ext cx="3817937" cy="53816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dirty="0">
                <a:latin typeface="+mj-ea"/>
                <a:ea typeface="+mj-ea"/>
              </a:rPr>
              <a:t> 初加工基本原则</a:t>
            </a:r>
          </a:p>
        </p:txBody>
      </p:sp>
      <p:sp>
        <p:nvSpPr>
          <p:cNvPr id="46" name="矩形 45"/>
          <p:cNvSpPr/>
          <p:nvPr/>
        </p:nvSpPr>
        <p:spPr>
          <a:xfrm>
            <a:off x="1403350" y="2471738"/>
            <a:ext cx="3816350" cy="53816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800" dirty="0">
                <a:latin typeface="+mj-ea"/>
                <a:ea typeface="+mj-ea"/>
              </a:rPr>
              <a:t> 初加工方法与步骤</a:t>
            </a:r>
          </a:p>
        </p:txBody>
      </p:sp>
      <p:pic>
        <p:nvPicPr>
          <p:cNvPr id="9225" name="图片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2435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Box 14"/>
          <p:cNvSpPr txBox="1">
            <a:spLocks noChangeArrowheads="1"/>
          </p:cNvSpPr>
          <p:nvPr/>
        </p:nvSpPr>
        <p:spPr bwMode="auto">
          <a:xfrm>
            <a:off x="1355725" y="3259138"/>
            <a:ext cx="3829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）根菜类和茎菜类蔬菜</a:t>
            </a:r>
          </a:p>
        </p:txBody>
      </p:sp>
      <p:sp>
        <p:nvSpPr>
          <p:cNvPr id="9227" name="TextBox 56"/>
          <p:cNvSpPr txBox="1">
            <a:spLocks noChangeArrowheads="1"/>
          </p:cNvSpPr>
          <p:nvPr/>
        </p:nvSpPr>
        <p:spPr bwMode="auto">
          <a:xfrm>
            <a:off x="1355725" y="3833813"/>
            <a:ext cx="3829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）叶菜类蔬菜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355725" y="4410075"/>
            <a:ext cx="3829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）花菜类蔬菜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三、蔬菜初加工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22" name="对角圆角矩形 21"/>
          <p:cNvSpPr/>
          <p:nvPr/>
        </p:nvSpPr>
        <p:spPr>
          <a:xfrm>
            <a:off x="411163" y="1620838"/>
            <a:ext cx="1444625" cy="576262"/>
          </a:xfrm>
          <a:prstGeom prst="round2DiagRect">
            <a:avLst/>
          </a:prstGeom>
          <a:gradFill rotWithShape="1">
            <a:gsLst>
              <a:gs pos="0">
                <a:srgbClr val="FCAAF2"/>
              </a:gs>
              <a:gs pos="22000">
                <a:srgbClr val="FB7DEC"/>
              </a:gs>
              <a:gs pos="100000">
                <a:srgbClr val="FB7D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艺黑简体" pitchFamily="65" charset="-122"/>
                <a:ea typeface="方正艺黑简体" pitchFamily="65" charset="-122"/>
              </a:rPr>
              <a:t>学着做</a:t>
            </a: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1123950" y="5703888"/>
            <a:ext cx="2430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摘下韭菜花蕾</a:t>
            </a:r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6300788" y="5703888"/>
            <a:ext cx="1152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清洗</a:t>
            </a:r>
          </a:p>
        </p:txBody>
      </p:sp>
      <p:sp>
        <p:nvSpPr>
          <p:cNvPr id="38" name="TextBox 3"/>
          <p:cNvSpPr txBox="1">
            <a:spLocks noChangeArrowheads="1"/>
          </p:cNvSpPr>
          <p:nvPr/>
        </p:nvSpPr>
        <p:spPr bwMode="auto">
          <a:xfrm>
            <a:off x="2916238" y="1620838"/>
            <a:ext cx="3600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韭菜花的初加工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5219700" y="2820988"/>
            <a:ext cx="3311525" cy="2667000"/>
          </a:xfrm>
          <a:prstGeom prst="round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444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AutoShape 25"/>
          <p:cNvSpPr>
            <a:spLocks noChangeArrowheads="1"/>
          </p:cNvSpPr>
          <p:nvPr/>
        </p:nvSpPr>
        <p:spPr bwMode="gray">
          <a:xfrm>
            <a:off x="4354513" y="3867150"/>
            <a:ext cx="504825" cy="576263"/>
          </a:xfrm>
          <a:prstGeom prst="chevron">
            <a:avLst>
              <a:gd name="adj" fmla="val 52514"/>
            </a:avLst>
          </a:prstGeom>
          <a:solidFill>
            <a:schemeClr val="tx1">
              <a:lumMod val="50000"/>
              <a:lumOff val="50000"/>
            </a:schemeClr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82625" y="2820988"/>
            <a:ext cx="3311525" cy="2667000"/>
          </a:xfrm>
          <a:prstGeom prst="round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444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2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2001</TotalTime>
  <Words>512</Words>
  <Application>Microsoft Office PowerPoint</Application>
  <PresentationFormat>全屏显示(4:3)</PresentationFormat>
  <Paragraphs>127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Calibri</vt:lpstr>
      <vt:lpstr>宋体</vt:lpstr>
      <vt:lpstr>Arial</vt:lpstr>
      <vt:lpstr>Arial Black</vt:lpstr>
      <vt:lpstr>微软雅黑</vt:lpstr>
      <vt:lpstr>黑体</vt:lpstr>
      <vt:lpstr>幼圆</vt:lpstr>
      <vt:lpstr>方正艺黑简体</vt:lpstr>
      <vt:lpstr>Office 主题​​</vt:lpstr>
      <vt:lpstr>烹 饪 技 术</vt:lpstr>
      <vt:lpstr>一、蔬菜的识别</vt:lpstr>
      <vt:lpstr>二、新鲜蔬菜的挑选</vt:lpstr>
      <vt:lpstr>三、蔬菜初加工</vt:lpstr>
      <vt:lpstr>三、蔬菜初加工</vt:lpstr>
      <vt:lpstr>三、蔬菜初加工</vt:lpstr>
      <vt:lpstr>三、蔬菜初加工</vt:lpstr>
      <vt:lpstr>三、蔬菜初加工</vt:lpstr>
      <vt:lpstr>三、蔬菜初加工</vt:lpstr>
      <vt:lpstr>三、蔬菜初加工</vt:lpstr>
      <vt:lpstr>三、蔬菜初加工</vt:lpstr>
      <vt:lpstr>三、蔬菜初加工</vt:lpstr>
      <vt:lpstr>三、蔬菜初加工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160</cp:revision>
  <dcterms:created xsi:type="dcterms:W3CDTF">2012-01-31T05:34:08Z</dcterms:created>
  <dcterms:modified xsi:type="dcterms:W3CDTF">2012-04-23T23:48:45Z</dcterms:modified>
</cp:coreProperties>
</file>