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0" r:id="rId4"/>
    <p:sldId id="291" r:id="rId5"/>
    <p:sldId id="292" r:id="rId6"/>
    <p:sldId id="293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136F-4A83-414B-A733-8F1EF6C753E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3A86-32BF-4ED6-86BC-693206026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7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79C0-6865-44B6-8C64-C8000BEBA22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97CD-CC15-44BB-8A51-5D741D4BAB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CB13-B70F-4EEB-AC4E-07FE180EE5F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3F70-025B-407D-8CCC-38FD08E1E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4B50-BD57-44D1-9BDA-D39AEC81D18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B261-F316-4D80-8367-A37F2627E1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68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4F7C-DBC9-4647-8E03-28EAD9017DB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766C-AC61-490C-9D5C-FA74B85F20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CD62-51C4-4A09-AA2B-61DFCE1140E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1A4A-A425-4C64-BE5E-29E61BC11C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20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648A-A781-4607-ADAD-300B618E94D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582A-C8E7-4C57-B4C4-2086666FF5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1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AB8A-9880-4185-B2F2-345C81D85B5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927A-31F9-48F1-AD0C-39C9EC60F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41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370E-513D-4812-B709-FC76C0A3905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FA29-20B0-4BBB-9191-38962A6B80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93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9701-73B0-457D-8390-939B5B85DAC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591A-A871-4CBA-AC35-AEB4FD21E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9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3E81-CFFC-40BB-A9F2-E487C4EC724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F193-AF27-409A-B43E-9FB383BC8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DB7FF0-647B-4B93-BBC0-23BBEF81060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BF3DF4-A9AA-431B-8CB1-4FEEF3EA3A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3" Type="http://schemas.openxmlformats.org/officeDocument/2006/relationships/image" Target="../media/image16.png"/><Relationship Id="rId7" Type="http://schemas.openxmlformats.org/officeDocument/2006/relationships/image" Target="../media/image20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"/><Relationship Id="rId5" Type="http://schemas.openxmlformats.org/officeDocument/2006/relationships/image" Target="../media/image18.tif"/><Relationship Id="rId4" Type="http://schemas.openxmlformats.org/officeDocument/2006/relationships/image" Target="../media/image17.tif"/><Relationship Id="rId9" Type="http://schemas.openxmlformats.org/officeDocument/2006/relationships/image" Target="../media/image2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7" Type="http://schemas.openxmlformats.org/officeDocument/2006/relationships/image" Target="../media/image28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"/><Relationship Id="rId5" Type="http://schemas.openxmlformats.org/officeDocument/2006/relationships/image" Target="../media/image26.tif"/><Relationship Id="rId4" Type="http://schemas.openxmlformats.org/officeDocument/2006/relationships/image" Target="../media/image25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"/><Relationship Id="rId4" Type="http://schemas.openxmlformats.org/officeDocument/2006/relationships/image" Target="../media/image31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87450" y="2908300"/>
            <a:ext cx="7704138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6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装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盘装饰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技术</a:t>
            </a: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3" name="椭圆 2"/>
          <p:cNvSpPr/>
          <p:nvPr/>
        </p:nvSpPr>
        <p:spPr>
          <a:xfrm>
            <a:off x="328613" y="1976438"/>
            <a:ext cx="4176712" cy="417671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饼形 3"/>
          <p:cNvSpPr/>
          <p:nvPr/>
        </p:nvSpPr>
        <p:spPr>
          <a:xfrm>
            <a:off x="-199324" y="1448767"/>
            <a:ext cx="5232426" cy="5232426"/>
          </a:xfrm>
          <a:prstGeom prst="pie">
            <a:avLst>
              <a:gd name="adj1" fmla="val 16165303"/>
              <a:gd name="adj2" fmla="val 5366452"/>
            </a:avLst>
          </a:prstGeom>
          <a:noFill/>
          <a:ln w="63500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852988" y="3884613"/>
            <a:ext cx="360362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572000" y="2776538"/>
            <a:ext cx="360363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572000" y="4987925"/>
            <a:ext cx="360363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700463" y="1670050"/>
            <a:ext cx="360362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700463" y="6092825"/>
            <a:ext cx="360362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164388" y="1409700"/>
            <a:ext cx="881062" cy="881063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169150" y="2516188"/>
            <a:ext cx="881063" cy="88106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7164388" y="3621088"/>
            <a:ext cx="881062" cy="88106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164388" y="4727575"/>
            <a:ext cx="881062" cy="881063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169150" y="5832475"/>
            <a:ext cx="881063" cy="881063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8" name="直接连接符 57"/>
          <p:cNvCxnSpPr>
            <a:stCxn id="49" idx="6"/>
            <a:endCxn id="52" idx="2"/>
          </p:cNvCxnSpPr>
          <p:nvPr/>
        </p:nvCxnSpPr>
        <p:spPr>
          <a:xfrm>
            <a:off x="4060825" y="1851025"/>
            <a:ext cx="3103563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endCxn id="53" idx="2"/>
          </p:cNvCxnSpPr>
          <p:nvPr/>
        </p:nvCxnSpPr>
        <p:spPr>
          <a:xfrm>
            <a:off x="4930775" y="2955925"/>
            <a:ext cx="2238375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endCxn id="54" idx="2"/>
          </p:cNvCxnSpPr>
          <p:nvPr/>
        </p:nvCxnSpPr>
        <p:spPr>
          <a:xfrm>
            <a:off x="5213350" y="4062413"/>
            <a:ext cx="1951038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060825" y="6280150"/>
            <a:ext cx="3103563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926013" y="5154613"/>
            <a:ext cx="2238375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一、盛器种类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597400" y="138430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圆盘（平盘）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827713" y="248126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腰盘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827713" y="35845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汤碗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519738" y="46878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异形盘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213350" y="5802313"/>
            <a:ext cx="1414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其他盛器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8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热菜装盘的方法与步骤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2339975" y="3046413"/>
            <a:ext cx="2109788" cy="1266825"/>
            <a:chOff x="2226" y="2171"/>
            <a:chExt cx="798" cy="741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white">
          <a:xfrm>
            <a:off x="2419350" y="3281363"/>
            <a:ext cx="2005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炸菜、炒菜的装盘</a:t>
            </a: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4570413" y="3046413"/>
            <a:ext cx="2108200" cy="1266825"/>
            <a:chOff x="2226" y="2171"/>
            <a:chExt cx="798" cy="741"/>
          </a:xfrm>
        </p:grpSpPr>
        <p:sp>
          <p:nvSpPr>
            <p:cNvPr id="37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9" name="Text Box 14"/>
          <p:cNvSpPr txBox="1">
            <a:spLocks noChangeArrowheads="1"/>
          </p:cNvSpPr>
          <p:nvPr/>
        </p:nvSpPr>
        <p:spPr bwMode="white">
          <a:xfrm>
            <a:off x="4641850" y="3281363"/>
            <a:ext cx="1946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烧、炖、蒸菜的装盘</a:t>
            </a: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1165225" y="1719263"/>
            <a:ext cx="1196975" cy="1171575"/>
            <a:chOff x="480" y="1200"/>
            <a:chExt cx="1042" cy="1019"/>
          </a:xfrm>
        </p:grpSpPr>
        <p:grpSp>
          <p:nvGrpSpPr>
            <p:cNvPr id="4150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52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151" name="Picture 19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Text Box 30"/>
          <p:cNvSpPr txBox="1">
            <a:spLocks noChangeArrowheads="1"/>
          </p:cNvSpPr>
          <p:nvPr/>
        </p:nvSpPr>
        <p:spPr bwMode="white">
          <a:xfrm>
            <a:off x="1230313" y="1946275"/>
            <a:ext cx="106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一次性倒入</a:t>
            </a:r>
            <a:endParaRPr lang="en-US" altLang="zh-CN" sz="20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6678613" y="1719263"/>
            <a:ext cx="1196975" cy="1171575"/>
            <a:chOff x="480" y="1200"/>
            <a:chExt cx="1042" cy="1019"/>
          </a:xfrm>
        </p:grpSpPr>
        <p:grpSp>
          <p:nvGrpSpPr>
            <p:cNvPr id="4146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48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147" name="Picture 37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Text Box 38"/>
          <p:cNvSpPr txBox="1">
            <a:spLocks noChangeArrowheads="1"/>
          </p:cNvSpPr>
          <p:nvPr/>
        </p:nvSpPr>
        <p:spPr bwMode="white">
          <a:xfrm>
            <a:off x="6732588" y="2100263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盛入法</a:t>
            </a:r>
            <a:endParaRPr lang="en-US" altLang="zh-CN" sz="20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10" name="Text Box 44"/>
          <p:cNvSpPr txBox="1">
            <a:spLocks noChangeArrowheads="1"/>
          </p:cNvSpPr>
          <p:nvPr/>
        </p:nvSpPr>
        <p:spPr bwMode="white">
          <a:xfrm>
            <a:off x="7613650" y="3411538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</a:rPr>
              <a:t>Text in here</a:t>
            </a:r>
          </a:p>
        </p:txBody>
      </p:sp>
      <p:sp>
        <p:nvSpPr>
          <p:cNvPr id="4111" name="Text Box 50"/>
          <p:cNvSpPr txBox="1">
            <a:spLocks noChangeArrowheads="1"/>
          </p:cNvSpPr>
          <p:nvPr/>
        </p:nvSpPr>
        <p:spPr bwMode="white">
          <a:xfrm>
            <a:off x="6743700" y="4675188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</a:rPr>
              <a:t>Text in here</a:t>
            </a:r>
          </a:p>
        </p:txBody>
      </p:sp>
      <p:grpSp>
        <p:nvGrpSpPr>
          <p:cNvPr id="78" name="Group 11"/>
          <p:cNvGrpSpPr>
            <a:grpSpLocks/>
          </p:cNvGrpSpPr>
          <p:nvPr/>
        </p:nvGrpSpPr>
        <p:grpSpPr bwMode="auto">
          <a:xfrm>
            <a:off x="3470275" y="4465638"/>
            <a:ext cx="2108200" cy="1266825"/>
            <a:chOff x="2210" y="2171"/>
            <a:chExt cx="798" cy="741"/>
          </a:xfrm>
        </p:grpSpPr>
        <p:sp>
          <p:nvSpPr>
            <p:cNvPr id="79" name="AutoShape 12"/>
            <p:cNvSpPr>
              <a:spLocks noChangeArrowheads="1"/>
            </p:cNvSpPr>
            <p:nvPr/>
          </p:nvSpPr>
          <p:spPr bwMode="gray">
            <a:xfrm>
              <a:off x="2210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1" name="Group 33"/>
          <p:cNvGrpSpPr>
            <a:grpSpLocks/>
          </p:cNvGrpSpPr>
          <p:nvPr/>
        </p:nvGrpSpPr>
        <p:grpSpPr bwMode="auto">
          <a:xfrm>
            <a:off x="6670675" y="4408488"/>
            <a:ext cx="1196975" cy="1171575"/>
            <a:chOff x="480" y="1200"/>
            <a:chExt cx="1042" cy="1019"/>
          </a:xfrm>
        </p:grpSpPr>
        <p:grpSp>
          <p:nvGrpSpPr>
            <p:cNvPr id="4140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42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141" name="Picture 37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Text Box 38"/>
          <p:cNvSpPr txBox="1">
            <a:spLocks noChangeArrowheads="1"/>
          </p:cNvSpPr>
          <p:nvPr/>
        </p:nvSpPr>
        <p:spPr bwMode="white">
          <a:xfrm>
            <a:off x="6732588" y="4770438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拖入法</a:t>
            </a:r>
            <a:endParaRPr lang="en-US" altLang="zh-CN" sz="20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7" name="Group 33"/>
          <p:cNvGrpSpPr>
            <a:grpSpLocks/>
          </p:cNvGrpSpPr>
          <p:nvPr/>
        </p:nvGrpSpPr>
        <p:grpSpPr bwMode="auto">
          <a:xfrm>
            <a:off x="7713663" y="3086100"/>
            <a:ext cx="1196975" cy="1171575"/>
            <a:chOff x="480" y="1200"/>
            <a:chExt cx="1042" cy="1019"/>
          </a:xfrm>
        </p:grpSpPr>
        <p:grpSp>
          <p:nvGrpSpPr>
            <p:cNvPr id="4136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38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137" name="Picture 37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Text Box 38"/>
          <p:cNvSpPr txBox="1">
            <a:spLocks noChangeArrowheads="1"/>
          </p:cNvSpPr>
          <p:nvPr/>
        </p:nvSpPr>
        <p:spPr bwMode="white">
          <a:xfrm>
            <a:off x="7778750" y="3470275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扣入法</a:t>
            </a:r>
            <a:endParaRPr lang="en-US" altLang="zh-CN" sz="20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1143000" y="4384675"/>
            <a:ext cx="1196975" cy="1171575"/>
            <a:chOff x="480" y="1200"/>
            <a:chExt cx="1042" cy="1019"/>
          </a:xfrm>
        </p:grpSpPr>
        <p:grpSp>
          <p:nvGrpSpPr>
            <p:cNvPr id="4132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34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133" name="Picture 19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Text Box 30"/>
          <p:cNvSpPr txBox="1">
            <a:spLocks noChangeArrowheads="1"/>
          </p:cNvSpPr>
          <p:nvPr/>
        </p:nvSpPr>
        <p:spPr bwMode="white">
          <a:xfrm>
            <a:off x="1331913" y="4638675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覆盖倒入</a:t>
            </a:r>
            <a:endParaRPr lang="en-US" altLang="zh-CN" sz="20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9" name="Group 15"/>
          <p:cNvGrpSpPr>
            <a:grpSpLocks/>
          </p:cNvGrpSpPr>
          <p:nvPr/>
        </p:nvGrpSpPr>
        <p:grpSpPr bwMode="auto">
          <a:xfrm>
            <a:off x="185738" y="3109913"/>
            <a:ext cx="1196975" cy="1171575"/>
            <a:chOff x="480" y="1200"/>
            <a:chExt cx="1042" cy="1019"/>
          </a:xfrm>
        </p:grpSpPr>
        <p:grpSp>
          <p:nvGrpSpPr>
            <p:cNvPr id="4128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30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129" name="Picture 19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" name="Text Box 30"/>
          <p:cNvSpPr txBox="1">
            <a:spLocks noChangeArrowheads="1"/>
          </p:cNvSpPr>
          <p:nvPr/>
        </p:nvSpPr>
        <p:spPr bwMode="white">
          <a:xfrm>
            <a:off x="250825" y="3375025"/>
            <a:ext cx="106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依主次倒入</a:t>
            </a:r>
            <a:endParaRPr lang="en-US" altLang="zh-CN" sz="200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Text Box 14"/>
          <p:cNvSpPr txBox="1">
            <a:spLocks noChangeArrowheads="1"/>
          </p:cNvSpPr>
          <p:nvPr/>
        </p:nvSpPr>
        <p:spPr bwMode="white">
          <a:xfrm>
            <a:off x="3551238" y="4886325"/>
            <a:ext cx="194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汤菜的装盘</a:t>
            </a: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>
            <a:stCxn id="25" idx="1"/>
            <a:endCxn id="4152" idx="2"/>
          </p:cNvCxnSpPr>
          <p:nvPr/>
        </p:nvCxnSpPr>
        <p:spPr>
          <a:xfrm flipH="1" flipV="1">
            <a:off x="1763713" y="2886075"/>
            <a:ext cx="576262" cy="79533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25" idx="1"/>
            <a:endCxn id="4130" idx="3"/>
          </p:cNvCxnSpPr>
          <p:nvPr/>
        </p:nvCxnSpPr>
        <p:spPr>
          <a:xfrm flipH="1">
            <a:off x="1382713" y="3681413"/>
            <a:ext cx="957262" cy="127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4134" idx="0"/>
            <a:endCxn id="25" idx="1"/>
          </p:cNvCxnSpPr>
          <p:nvPr/>
        </p:nvCxnSpPr>
        <p:spPr>
          <a:xfrm flipV="1">
            <a:off x="1741488" y="3681413"/>
            <a:ext cx="598487" cy="703262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91" idx="2"/>
            <a:endCxn id="37" idx="3"/>
          </p:cNvCxnSpPr>
          <p:nvPr/>
        </p:nvCxnSpPr>
        <p:spPr>
          <a:xfrm flipH="1">
            <a:off x="6678613" y="3671888"/>
            <a:ext cx="1035050" cy="9525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4142" idx="0"/>
            <a:endCxn id="37" idx="3"/>
          </p:cNvCxnSpPr>
          <p:nvPr/>
        </p:nvCxnSpPr>
        <p:spPr>
          <a:xfrm flipH="1" flipV="1">
            <a:off x="6678613" y="3681413"/>
            <a:ext cx="590550" cy="727075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4148" idx="2"/>
            <a:endCxn id="37" idx="3"/>
          </p:cNvCxnSpPr>
          <p:nvPr/>
        </p:nvCxnSpPr>
        <p:spPr>
          <a:xfrm flipH="1">
            <a:off x="6678613" y="2886075"/>
            <a:ext cx="598487" cy="79533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55" grpId="0"/>
      <p:bldP spid="63" grpId="0"/>
      <p:bldP spid="86" grpId="0"/>
      <p:bldP spid="92" grpId="0"/>
      <p:bldP spid="98" grpId="0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冷菜的装盘步骤与方法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35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1763" y="1271588"/>
            <a:ext cx="1871662" cy="5365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+mj-ea"/>
                <a:ea typeface="+mj-ea"/>
              </a:rPr>
              <a:t>  步 骤</a:t>
            </a:r>
          </a:p>
        </p:txBody>
      </p:sp>
      <p:sp>
        <p:nvSpPr>
          <p:cNvPr id="46" name="矩形 45"/>
          <p:cNvSpPr/>
          <p:nvPr/>
        </p:nvSpPr>
        <p:spPr>
          <a:xfrm>
            <a:off x="1403350" y="1997075"/>
            <a:ext cx="1873250" cy="5381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latin typeface="+mj-ea"/>
                <a:ea typeface="+mj-ea"/>
              </a:rPr>
              <a:t>  方 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60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655638" y="2781300"/>
            <a:ext cx="2354262" cy="1511300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55638" y="4797425"/>
            <a:ext cx="2354262" cy="1511300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3373438" y="2781300"/>
            <a:ext cx="2355850" cy="1511300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3373438" y="4797425"/>
            <a:ext cx="2355850" cy="1511300"/>
          </a:xfrm>
          <a:prstGeom prst="round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105525" y="2781300"/>
            <a:ext cx="2354263" cy="1511300"/>
          </a:xfrm>
          <a:prstGeom prst="round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6105525" y="4797425"/>
            <a:ext cx="2354263" cy="1511300"/>
          </a:xfrm>
          <a:prstGeom prst="round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7813" y="43005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排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305300" y="43005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堆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037388" y="43005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叠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547813" y="630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围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5300" y="630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摆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7388" y="630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  <p:bldP spid="1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5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围边技艺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39750" y="1700213"/>
            <a:ext cx="2171700" cy="1873250"/>
          </a:xfrm>
          <a:prstGeom prst="hexagon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2555875" y="2852738"/>
            <a:ext cx="2171700" cy="1871662"/>
          </a:xfrm>
          <a:prstGeom prst="hexagon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>
            <a:off x="2555875" y="4724400"/>
            <a:ext cx="2171700" cy="1873250"/>
          </a:xfrm>
          <a:prstGeom prst="hexagon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4271963" y="3789363"/>
            <a:ext cx="2171700" cy="1871662"/>
          </a:xfrm>
          <a:prstGeom prst="hexagon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>
            <a:off x="4271963" y="1916113"/>
            <a:ext cx="2171700" cy="1873250"/>
          </a:xfrm>
          <a:prstGeom prst="hexagon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>
            <a:off x="6000750" y="2852738"/>
            <a:ext cx="2171700" cy="1871662"/>
          </a:xfrm>
          <a:prstGeom prst="hexagon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17875" y="3970338"/>
            <a:ext cx="647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蝶恋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7688" y="6165850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百花齐放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92675" y="486886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一枝独秀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3775" y="2997200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双喜临门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32588" y="3935413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花开富贵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1563" y="368141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简单围边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7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四、围边技艺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1444625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itchFamily="65" charset="-122"/>
                <a:ea typeface="方正艺黑简体" pitchFamily="65" charset="-122"/>
              </a:rPr>
              <a:t>学着做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400300" y="386715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黄瓜对剖切开</a:t>
            </a:r>
          </a:p>
        </p:txBody>
      </p:sp>
      <p:sp>
        <p:nvSpPr>
          <p:cNvPr id="24" name="Freeform 951"/>
          <p:cNvSpPr>
            <a:spLocks/>
          </p:cNvSpPr>
          <p:nvPr/>
        </p:nvSpPr>
        <p:spPr bwMode="auto">
          <a:xfrm rot="-563792">
            <a:off x="-255588" y="2381250"/>
            <a:ext cx="8723313" cy="3635375"/>
          </a:xfrm>
          <a:custGeom>
            <a:avLst/>
            <a:gdLst>
              <a:gd name="T0" fmla="*/ 2147483647 w 4988"/>
              <a:gd name="T1" fmla="*/ 423386250 h 2290"/>
              <a:gd name="T2" fmla="*/ 2147483647 w 4988"/>
              <a:gd name="T3" fmla="*/ 2147483647 h 2290"/>
              <a:gd name="T4" fmla="*/ 2147483647 w 4988"/>
              <a:gd name="T5" fmla="*/ 2147483647 h 2290"/>
              <a:gd name="T6" fmla="*/ 2147483647 w 4988"/>
              <a:gd name="T7" fmla="*/ 2147483647 h 2290"/>
              <a:gd name="T8" fmla="*/ 2147483647 w 4988"/>
              <a:gd name="T9" fmla="*/ 2147483647 h 2290"/>
              <a:gd name="T10" fmla="*/ 2147483647 w 4988"/>
              <a:gd name="T11" fmla="*/ 2147483647 h 2290"/>
              <a:gd name="T12" fmla="*/ 2147483647 w 4988"/>
              <a:gd name="T13" fmla="*/ 2147483647 h 2290"/>
              <a:gd name="T14" fmla="*/ 2147483647 w 4988"/>
              <a:gd name="T15" fmla="*/ 2147483647 h 2290"/>
              <a:gd name="T16" fmla="*/ 1643778028 w 4988"/>
              <a:gd name="T17" fmla="*/ 2147483647 h 2290"/>
              <a:gd name="T18" fmla="*/ 2147483647 w 4988"/>
              <a:gd name="T19" fmla="*/ 1733867500 h 2290"/>
              <a:gd name="T20" fmla="*/ 2147483647 w 4988"/>
              <a:gd name="T21" fmla="*/ 423386250 h 2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8"/>
              <a:gd name="T34" fmla="*/ 0 h 2290"/>
              <a:gd name="T35" fmla="*/ 4988 w 4988"/>
              <a:gd name="T36" fmla="*/ 2290 h 2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8" h="2290">
                <a:moveTo>
                  <a:pt x="2312" y="168"/>
                </a:moveTo>
                <a:cubicBezTo>
                  <a:pt x="2333" y="301"/>
                  <a:pt x="366" y="943"/>
                  <a:pt x="1186" y="1486"/>
                </a:cubicBezTo>
                <a:cubicBezTo>
                  <a:pt x="2214" y="1836"/>
                  <a:pt x="3508" y="1426"/>
                  <a:pt x="3763" y="1302"/>
                </a:cubicBezTo>
                <a:cubicBezTo>
                  <a:pt x="3581" y="1188"/>
                  <a:pt x="3400" y="1075"/>
                  <a:pt x="3400" y="1075"/>
                </a:cubicBezTo>
                <a:lnTo>
                  <a:pt x="4988" y="1030"/>
                </a:lnTo>
                <a:lnTo>
                  <a:pt x="4761" y="1891"/>
                </a:lnTo>
                <a:cubicBezTo>
                  <a:pt x="4761" y="1891"/>
                  <a:pt x="4579" y="1800"/>
                  <a:pt x="4398" y="1710"/>
                </a:cubicBezTo>
                <a:cubicBezTo>
                  <a:pt x="3802" y="1984"/>
                  <a:pt x="3016" y="2146"/>
                  <a:pt x="2404" y="2218"/>
                </a:cubicBezTo>
                <a:cubicBezTo>
                  <a:pt x="1792" y="2290"/>
                  <a:pt x="946" y="2230"/>
                  <a:pt x="592" y="1990"/>
                </a:cubicBezTo>
                <a:cubicBezTo>
                  <a:pt x="374" y="1831"/>
                  <a:pt x="0" y="1452"/>
                  <a:pt x="1060" y="688"/>
                </a:cubicBezTo>
                <a:cubicBezTo>
                  <a:pt x="2256" y="0"/>
                  <a:pt x="2051" y="276"/>
                  <a:pt x="2312" y="168"/>
                </a:cubicBezTo>
                <a:close/>
              </a:path>
            </a:pathLst>
          </a:custGeom>
          <a:solidFill>
            <a:srgbClr val="A7F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308225" y="2178050"/>
            <a:ext cx="1657350" cy="16256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44463" y="6165850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切半圆形黄瓜片</a:t>
            </a:r>
          </a:p>
        </p:txBody>
      </p:sp>
      <p:sp>
        <p:nvSpPr>
          <p:cNvPr id="30" name="椭圆 29"/>
          <p:cNvSpPr/>
          <p:nvPr/>
        </p:nvSpPr>
        <p:spPr>
          <a:xfrm>
            <a:off x="214313" y="4237038"/>
            <a:ext cx="1901825" cy="186531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3959225" y="628650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摆放黄瓜片</a:t>
            </a:r>
          </a:p>
        </p:txBody>
      </p:sp>
      <p:sp>
        <p:nvSpPr>
          <p:cNvPr id="35" name="椭圆 34"/>
          <p:cNvSpPr/>
          <p:nvPr/>
        </p:nvSpPr>
        <p:spPr>
          <a:xfrm>
            <a:off x="3695700" y="4051300"/>
            <a:ext cx="2112963" cy="20732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746875" y="4073525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完成的围边</a:t>
            </a:r>
          </a:p>
        </p:txBody>
      </p:sp>
      <p:sp>
        <p:nvSpPr>
          <p:cNvPr id="37" name="椭圆 36"/>
          <p:cNvSpPr/>
          <p:nvPr/>
        </p:nvSpPr>
        <p:spPr>
          <a:xfrm>
            <a:off x="6156325" y="1252538"/>
            <a:ext cx="2767013" cy="2714625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2916238" y="126841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用黄瓜片简单围边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9" grpId="0"/>
      <p:bldP spid="30" grpId="0" animBg="1"/>
      <p:bldP spid="31" grpId="0"/>
      <p:bldP spid="35" grpId="0" animBg="1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8198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21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收集资料，找出你比较喜欢的几款菜肴盛器，说说它们的用途。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22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8223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25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26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7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8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9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24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9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12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8214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15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6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7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8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9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13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利用学过的方法，在家人烹饪时帮助其装盘，并请家人评价。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0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49" name="圆角矩形 4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02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8204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06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07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08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09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0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05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03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利用学过的方法，尝试给家中的一盘菜进行简单的围边，并请家人评价。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267</Words>
  <Application>Microsoft Office PowerPoint</Application>
  <PresentationFormat>全屏显示(4:3)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方正艺黑简体</vt:lpstr>
      <vt:lpstr>Office 主题​​</vt:lpstr>
      <vt:lpstr>烹 饪 技 术</vt:lpstr>
      <vt:lpstr>一、盛器种类</vt:lpstr>
      <vt:lpstr>二、热菜装盘的方法与步骤</vt:lpstr>
      <vt:lpstr>三、冷菜的装盘步骤与方法</vt:lpstr>
      <vt:lpstr>四、围边技艺</vt:lpstr>
      <vt:lpstr>四、围边技艺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141</cp:revision>
  <dcterms:created xsi:type="dcterms:W3CDTF">2012-01-31T05:34:08Z</dcterms:created>
  <dcterms:modified xsi:type="dcterms:W3CDTF">2012-04-23T23:47:35Z</dcterms:modified>
</cp:coreProperties>
</file>