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90" r:id="rId4"/>
    <p:sldId id="291" r:id="rId5"/>
    <p:sldId id="292" r:id="rId6"/>
    <p:sldId id="293" r:id="rId7"/>
    <p:sldId id="263" r:id="rId8"/>
    <p:sldId id="294" r:id="rId9"/>
    <p:sldId id="295" r:id="rId10"/>
    <p:sldId id="262" r:id="rId1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C8F0"/>
    <a:srgbClr val="64B4EB"/>
    <a:srgbClr val="A7FF71"/>
    <a:srgbClr val="30C800"/>
    <a:srgbClr val="008FFA"/>
    <a:srgbClr val="55E1FD"/>
    <a:srgbClr val="FCC8FA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2832B-4760-4E3C-A4E8-5CF708BAAFCE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7E2D7-6B38-4B26-9460-7DD43FF133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834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FE427-00BA-4106-8509-B8450FDC1790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055FD-C9B1-4352-B249-50C0BD5C34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716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FF179-82F1-44B1-BCAB-5AB825C8D45E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A7E87-591E-4828-A5E6-3B8B15AA73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445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71749-5556-4C3E-9B29-F3CE687DA019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D3492-12FA-459D-A982-8A040AC7F5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978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56836-73A5-458B-BC23-0EE2BB130B22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12F0C-4D1D-4166-8D14-9CEA2DE5FC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6550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04B16-8F03-43D8-902D-BF41119ADCC2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15F54-D329-48AD-BB60-65F0AAD302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04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2FF15-B4A7-4378-9241-C04A73776118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CB062-69A7-429C-A507-FABE18A0F4A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654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E3F5D-70F1-4E8D-93F5-8E83C58CAE01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CB8E9-BD1E-49EC-8076-423C8E6027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81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03727-800C-4A3F-9A38-7733CBD491EC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4741F-ABCE-4FD5-AC26-D66B567C6D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64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5C5FA-96AE-4261-B8A1-5D1A1B6070D2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323B7-F335-4BC8-87B9-2141B0FF34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227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02407-2657-4D12-AB0F-E7F9C65ED386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AC992-ECA7-4CD5-ADA8-42163AADC0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33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24000">
              <a:schemeClr val="bg1"/>
            </a:gs>
            <a:gs pos="89000">
              <a:schemeClr val="bg1"/>
            </a:gs>
            <a:gs pos="18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ED0F26E-93F7-45B7-92CD-0092DB60D026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C80F61F-75B8-4E88-BFF0-690B48533B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87624" y="1224440"/>
            <a:ext cx="7703840" cy="1470025"/>
          </a:xfrm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烹 饪 技 术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上海科技教育出版社</a:t>
            </a: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1187450" y="2908300"/>
            <a:ext cx="7704138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4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课 配菜</a:t>
            </a:r>
          </a:p>
        </p:txBody>
      </p:sp>
      <p:pic>
        <p:nvPicPr>
          <p:cNvPr id="2066" name="图片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13" y="3270250"/>
            <a:ext cx="379253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0104 -0.00764 -0.00121 -0.01551 -0.00277 -0.02269 C -0.00399 -0.02778 -0.00763 -0.03125 -0.00972 -0.03495 C -0.01579 -0.04583 -0.02222 -0.05463 -0.02916 -0.06366 C -0.03333 -0.06921 -0.0375 -0.07477 -0.04166 -0.08009 C -0.04461 -0.08403 -0.04722 -0.08843 -0.05 -0.09259 C -0.05138 -0.09468 -0.05416 -0.09861 -0.05416 -0.09838 C -0.0559 -0.10648 -0.05694 -0.10972 -0.05694 -0.11921 C -0.05694 -0.14445 -0.05677 -0.21574 -0.03194 -0.22801 C -0.02673 -0.23982 -0.02326 -0.25093 -0.01527 -0.2588 C -0.00781 -0.27523 -0.01753 -0.25556 -0.00833 -0.26921 C -0.00347 -0.27639 -0.00121 -0.28634 0.00556 -0.28958 C 0.00816 -0.30093 0.01441 -0.30486 0.01945 -0.31227 C 0.025 -0.32037 0.03369 -0.33403 0.03612 -0.34514 C 0.03768 -0.35208 0.03976 -0.36505 0.04445 -0.36968 C 0.04723 -0.37245 0.05278 -0.37801 0.05278 -0.37778 C 0.05921 -0.39236 0.05556 -0.3875 0.0625 -0.39445 C 0.06511 -0.4 0.06754 -0.40671 0.06945 -0.41296 C 0.07066 -0.41667 0.07136 -0.42107 0.07223 -0.42523 C 0.07275 -0.42732 0.07362 -0.43125 0.07362 -0.43102 C 0.07101 -0.44259 0.07066 -0.44722 0.06389 -0.45394 C 0.06112 -0.4662 0.05487 -0.47593 0.05 -0.48681 C 0.04775 -0.50023 0.03994 -0.50833 0.03473 -0.51968 C 0.03282 -0.53102 0.02917 -0.53611 0.02362 -0.54421 C 0.02014 -0.55995 0.00816 -0.58982 -4.44444E-6 -0.60185 C -0.00329 -0.61644 -0.01406 -0.62917 -0.02083 -0.64074 C -0.025 -0.64792 -0.03194 -0.66343 -0.03194 -0.6632 C -0.03368 -0.67107 -0.03715 -0.67407 -0.03888 -0.68195 C -0.04218 -0.71551 -0.03715 -0.73912 -0.025 -0.76597 C -0.02361 -0.77662 -0.025 -0.78125 -0.01805 -0.78449 C -0.01666 -0.78657 -0.01493 -0.7882 -0.01388 -0.79074 C -0.01302 -0.79329 -0.01354 -0.79653 -0.0125 -0.79884 C -0.00607 -0.81273 0.00521 -0.81921 0.0125 -0.83171 C 0.0257 -0.85463 0.00712 -0.82616 0.02223 -0.84607 C 0.02518 -0.85 0.03056 -0.85857 0.03056 -0.8581 C 0.03316 -0.86991 0.03091 -0.8632 0.04028 -0.87685 L 0.04028 -0.87662 C 0.04167 -0.88032 0.04254 -0.88449 0.04445 -0.88727 C 0.04549 -0.88866 0.04723 -0.88843 0.04862 -0.88935 C 0.054 -0.89977 0.05625 -0.91065 0.06528 -0.91389 C 0.06737 -0.91829 0.07049 -0.92153 0.07223 -0.92616 C 0.07362 -0.93009 0.075 -0.93866 0.075 -0.9382 C 0.07379 -0.96736 0.07448 -0.96644 0.07084 -0.9919 C 0.0691 -1.00394 0.06389 -1.01644 0.05973 -1.02685 C 0.05799 -1.03148 0.05747 -1.03681 0.05556 -1.0412 C 0.05452 -1.04352 0.05261 -1.04514 0.05139 -1.04722 C 0.04514 -1.05903 0.04063 -1.0713 0.03334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54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</a:rPr>
              <a:t>思考与实践</a:t>
            </a:r>
          </a:p>
        </p:txBody>
      </p:sp>
      <p:grpSp>
        <p:nvGrpSpPr>
          <p:cNvPr id="11270" name="组合 63"/>
          <p:cNvGrpSpPr>
            <a:grpSpLocks/>
          </p:cNvGrpSpPr>
          <p:nvPr/>
        </p:nvGrpSpPr>
        <p:grpSpPr bwMode="auto">
          <a:xfrm>
            <a:off x="922338" y="1698625"/>
            <a:ext cx="2017712" cy="4181475"/>
            <a:chOff x="251520" y="1704169"/>
            <a:chExt cx="2016224" cy="4179911"/>
          </a:xfrm>
        </p:grpSpPr>
        <p:sp>
          <p:nvSpPr>
            <p:cNvPr id="28" name="圆角矩形 27"/>
            <p:cNvSpPr/>
            <p:nvPr/>
          </p:nvSpPr>
          <p:spPr>
            <a:xfrm>
              <a:off x="251520" y="2020343"/>
              <a:ext cx="2016224" cy="3863737"/>
            </a:xfrm>
            <a:prstGeom prst="roundRect">
              <a:avLst/>
            </a:prstGeom>
            <a:gradFill flip="none" rotWithShape="1">
              <a:gsLst>
                <a:gs pos="0">
                  <a:srgbClr val="BDE0F7"/>
                </a:gs>
                <a:gs pos="17999">
                  <a:srgbClr val="91C8F0"/>
                </a:gs>
                <a:gs pos="36000">
                  <a:srgbClr val="64B4EB"/>
                </a:gs>
                <a:gs pos="61000">
                  <a:srgbClr val="64B4EB"/>
                </a:gs>
                <a:gs pos="82001">
                  <a:srgbClr val="91C8F0"/>
                </a:gs>
                <a:gs pos="100000">
                  <a:srgbClr val="BDE0F7"/>
                </a:gs>
              </a:gsLst>
              <a:lin ang="5400000" scaled="1"/>
              <a:tileRect/>
            </a:gradFill>
            <a:ln w="38100">
              <a:solidFill>
                <a:srgbClr val="4486B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293" name="Text Box 65"/>
            <p:cNvSpPr txBox="1">
              <a:spLocks noChangeArrowheads="1"/>
            </p:cNvSpPr>
            <p:nvPr/>
          </p:nvSpPr>
          <p:spPr bwMode="gray">
            <a:xfrm>
              <a:off x="251520" y="2565357"/>
              <a:ext cx="2016224" cy="1938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观察父母在家做菜时是怎样配菜的，请教父母，了解他们积累的配菜经验，然后在班级里交流。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1294" name="组合 44"/>
            <p:cNvGrpSpPr>
              <a:grpSpLocks/>
            </p:cNvGrpSpPr>
            <p:nvPr/>
          </p:nvGrpSpPr>
          <p:grpSpPr bwMode="auto">
            <a:xfrm>
              <a:off x="938163" y="1704169"/>
              <a:ext cx="642938" cy="642938"/>
              <a:chOff x="924049" y="2057400"/>
              <a:chExt cx="642938" cy="642938"/>
            </a:xfrm>
          </p:grpSpPr>
          <p:grpSp>
            <p:nvGrpSpPr>
              <p:cNvPr id="11295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11297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298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299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300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301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296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  <p:grpSp>
        <p:nvGrpSpPr>
          <p:cNvPr id="11271" name="组合 64"/>
          <p:cNvGrpSpPr>
            <a:grpSpLocks/>
          </p:cNvGrpSpPr>
          <p:nvPr/>
        </p:nvGrpSpPr>
        <p:grpSpPr bwMode="auto">
          <a:xfrm>
            <a:off x="3468688" y="1698625"/>
            <a:ext cx="2019300" cy="4181475"/>
            <a:chOff x="2412281" y="1704169"/>
            <a:chExt cx="2020193" cy="4179911"/>
          </a:xfrm>
        </p:grpSpPr>
        <p:sp>
          <p:nvSpPr>
            <p:cNvPr id="39" name="圆角矩形 38"/>
            <p:cNvSpPr/>
            <p:nvPr/>
          </p:nvSpPr>
          <p:spPr>
            <a:xfrm>
              <a:off x="2416250" y="2020343"/>
              <a:ext cx="2016224" cy="3863737"/>
            </a:xfrm>
            <a:prstGeom prst="roundRect">
              <a:avLst/>
            </a:prstGeom>
            <a:gradFill flip="none" rotWithShape="1">
              <a:gsLst>
                <a:gs pos="0">
                  <a:srgbClr val="D0F7D4"/>
                </a:gs>
                <a:gs pos="17999">
                  <a:srgbClr val="73E77E"/>
                </a:gs>
                <a:gs pos="36000">
                  <a:srgbClr val="73E77E"/>
                </a:gs>
                <a:gs pos="61000">
                  <a:srgbClr val="73E77E"/>
                </a:gs>
                <a:gs pos="82001">
                  <a:srgbClr val="73E77E"/>
                </a:gs>
                <a:gs pos="100000">
                  <a:srgbClr val="CFF7D4"/>
                </a:gs>
              </a:gsLst>
              <a:lin ang="5400000" scaled="1"/>
              <a:tileRect/>
            </a:gradFill>
            <a:ln w="38100">
              <a:solidFill>
                <a:srgbClr val="3C984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11284" name="组合 45"/>
            <p:cNvGrpSpPr>
              <a:grpSpLocks/>
            </p:cNvGrpSpPr>
            <p:nvPr/>
          </p:nvGrpSpPr>
          <p:grpSpPr bwMode="auto">
            <a:xfrm>
              <a:off x="3102893" y="1704169"/>
              <a:ext cx="642938" cy="642938"/>
              <a:chOff x="3286249" y="2057400"/>
              <a:chExt cx="642938" cy="642938"/>
            </a:xfrm>
          </p:grpSpPr>
          <p:sp>
            <p:nvSpPr>
              <p:cNvPr id="11286" name="Oval 71"/>
              <p:cNvSpPr>
                <a:spLocks noChangeArrowheads="1"/>
              </p:cNvSpPr>
              <p:nvPr/>
            </p:nvSpPr>
            <p:spPr bwMode="gray">
              <a:xfrm>
                <a:off x="3286249" y="2057400"/>
                <a:ext cx="642938" cy="6429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1287" name="Oval 72"/>
              <p:cNvSpPr>
                <a:spLocks noChangeArrowheads="1"/>
              </p:cNvSpPr>
              <p:nvPr/>
            </p:nvSpPr>
            <p:spPr bwMode="gray">
              <a:xfrm>
                <a:off x="3292599" y="2062163"/>
                <a:ext cx="622300" cy="62230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1288" name="Oval 73"/>
              <p:cNvSpPr>
                <a:spLocks noChangeArrowheads="1"/>
              </p:cNvSpPr>
              <p:nvPr/>
            </p:nvSpPr>
            <p:spPr bwMode="gray">
              <a:xfrm>
                <a:off x="3300537" y="2065338"/>
                <a:ext cx="608012" cy="60801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1289" name="Oval 74"/>
              <p:cNvSpPr>
                <a:spLocks noChangeArrowheads="1"/>
              </p:cNvSpPr>
              <p:nvPr/>
            </p:nvSpPr>
            <p:spPr bwMode="gray">
              <a:xfrm>
                <a:off x="3306887" y="2071688"/>
                <a:ext cx="577850" cy="5667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1290" name="Oval 75"/>
              <p:cNvSpPr>
                <a:spLocks noChangeArrowheads="1"/>
              </p:cNvSpPr>
              <p:nvPr/>
            </p:nvSpPr>
            <p:spPr bwMode="gray">
              <a:xfrm>
                <a:off x="3341812" y="2087563"/>
                <a:ext cx="512762" cy="460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1291" name="Text Box 76"/>
              <p:cNvSpPr txBox="1">
                <a:spLocks noChangeArrowheads="1"/>
              </p:cNvSpPr>
              <p:nvPr/>
            </p:nvSpPr>
            <p:spPr bwMode="gray">
              <a:xfrm>
                <a:off x="34243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11285" name="Text Box 65"/>
            <p:cNvSpPr txBox="1">
              <a:spLocks noChangeArrowheads="1"/>
            </p:cNvSpPr>
            <p:nvPr/>
          </p:nvSpPr>
          <p:spPr bwMode="gray">
            <a:xfrm>
              <a:off x="2412281" y="2565357"/>
              <a:ext cx="2016224" cy="1199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了解西红柿炒鸡蛋是怎样配制的，并试着配菜。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272" name="组合 65"/>
          <p:cNvGrpSpPr>
            <a:grpSpLocks/>
          </p:cNvGrpSpPr>
          <p:nvPr/>
        </p:nvGrpSpPr>
        <p:grpSpPr bwMode="auto">
          <a:xfrm>
            <a:off x="6015038" y="1698625"/>
            <a:ext cx="2016125" cy="4181475"/>
            <a:chOff x="4748713" y="1704169"/>
            <a:chExt cx="2016224" cy="4179911"/>
          </a:xfrm>
        </p:grpSpPr>
        <p:sp>
          <p:nvSpPr>
            <p:cNvPr id="49" name="圆角矩形 48"/>
            <p:cNvSpPr/>
            <p:nvPr/>
          </p:nvSpPr>
          <p:spPr>
            <a:xfrm>
              <a:off x="4748713" y="2020343"/>
              <a:ext cx="2016224" cy="3863737"/>
            </a:xfrm>
            <a:prstGeom prst="roundRect">
              <a:avLst/>
            </a:prstGeom>
            <a:gradFill flip="none" rotWithShape="1">
              <a:gsLst>
                <a:gs pos="0">
                  <a:srgbClr val="F8F5CC"/>
                </a:gs>
                <a:gs pos="17999">
                  <a:srgbClr val="E9E065"/>
                </a:gs>
                <a:gs pos="36000">
                  <a:srgbClr val="E9E065"/>
                </a:gs>
                <a:gs pos="61000">
                  <a:srgbClr val="E9E065"/>
                </a:gs>
                <a:gs pos="82001">
                  <a:srgbClr val="E9E065"/>
                </a:gs>
                <a:gs pos="100000">
                  <a:srgbClr val="F8F5CC"/>
                </a:gs>
              </a:gsLst>
              <a:lin ang="5400000" scaled="1"/>
              <a:tileRect/>
            </a:gradFill>
            <a:ln w="38100">
              <a:solidFill>
                <a:srgbClr val="978D4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11274" name="组合 46"/>
            <p:cNvGrpSpPr>
              <a:grpSpLocks/>
            </p:cNvGrpSpPr>
            <p:nvPr/>
          </p:nvGrpSpPr>
          <p:grpSpPr bwMode="auto">
            <a:xfrm>
              <a:off x="5435356" y="1704169"/>
              <a:ext cx="642938" cy="642938"/>
              <a:chOff x="5648449" y="2057400"/>
              <a:chExt cx="642938" cy="642938"/>
            </a:xfrm>
          </p:grpSpPr>
          <p:grpSp>
            <p:nvGrpSpPr>
              <p:cNvPr id="11276" name="Group 85"/>
              <p:cNvGrpSpPr>
                <a:grpSpLocks/>
              </p:cNvGrpSpPr>
              <p:nvPr/>
            </p:nvGrpSpPr>
            <p:grpSpPr bwMode="auto">
              <a:xfrm>
                <a:off x="5648449" y="2057400"/>
                <a:ext cx="642938" cy="642938"/>
                <a:chOff x="1289" y="582"/>
                <a:chExt cx="668" cy="668"/>
              </a:xfrm>
            </p:grpSpPr>
            <p:sp>
              <p:nvSpPr>
                <p:cNvPr id="11278" name="Oval 86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279" name="Oval 87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280" name="Oval 88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281" name="Oval 89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282" name="Oval 90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277" name="Text Box 91"/>
              <p:cNvSpPr txBox="1">
                <a:spLocks noChangeArrowheads="1"/>
              </p:cNvSpPr>
              <p:nvPr/>
            </p:nvSpPr>
            <p:spPr bwMode="gray">
              <a:xfrm>
                <a:off x="57865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3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11275" name="Text Box 65"/>
            <p:cNvSpPr txBox="1">
              <a:spLocks noChangeArrowheads="1"/>
            </p:cNvSpPr>
            <p:nvPr/>
          </p:nvSpPr>
          <p:spPr bwMode="gray">
            <a:xfrm>
              <a:off x="4748713" y="2565357"/>
              <a:ext cx="2016224" cy="830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在班级里讨论配菜的重要性。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一、配菜的一般原则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1746250" y="2408238"/>
            <a:ext cx="2584450" cy="3228975"/>
            <a:chOff x="1746166" y="2408237"/>
            <a:chExt cx="2585172" cy="3229591"/>
          </a:xfrm>
        </p:grpSpPr>
        <p:grpSp>
          <p:nvGrpSpPr>
            <p:cNvPr id="3087" name="Group 19"/>
            <p:cNvGrpSpPr>
              <a:grpSpLocks/>
            </p:cNvGrpSpPr>
            <p:nvPr/>
          </p:nvGrpSpPr>
          <p:grpSpPr bwMode="auto">
            <a:xfrm>
              <a:off x="1803384" y="2408237"/>
              <a:ext cx="2497137" cy="3229591"/>
              <a:chOff x="4699000" y="1520825"/>
              <a:chExt cx="3857625" cy="1409497"/>
            </a:xfrm>
          </p:grpSpPr>
          <p:sp>
            <p:nvSpPr>
              <p:cNvPr id="26" name="Rectangle 27"/>
              <p:cNvSpPr>
                <a:spLocks noChangeArrowheads="1"/>
              </p:cNvSpPr>
              <p:nvPr/>
            </p:nvSpPr>
            <p:spPr bwMode="auto">
              <a:xfrm>
                <a:off x="4698920" y="1759206"/>
                <a:ext cx="3858704" cy="1171116"/>
              </a:xfrm>
              <a:prstGeom prst="rect">
                <a:avLst/>
              </a:prstGeom>
              <a:noFill/>
              <a:ln w="25400">
                <a:solidFill>
                  <a:schemeClr val="bg1">
                    <a:lumMod val="50000"/>
                  </a:schemeClr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marL="342900" indent="-34290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 dirty="0">
                  <a:solidFill>
                    <a:srgbClr val="FFFFFF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7" name="Rectangle 39"/>
              <p:cNvSpPr>
                <a:spLocks noChangeArrowheads="1"/>
              </p:cNvSpPr>
              <p:nvPr/>
            </p:nvSpPr>
            <p:spPr bwMode="auto">
              <a:xfrm>
                <a:off x="4698920" y="1520825"/>
                <a:ext cx="3858704" cy="297283"/>
              </a:xfrm>
              <a:prstGeom prst="rect">
                <a:avLst/>
              </a:prstGeom>
              <a:gradFill rotWithShape="1">
                <a:gsLst>
                  <a:gs pos="0">
                    <a:srgbClr val="FFC000"/>
                  </a:gs>
                  <a:gs pos="7000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ln w="317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kern="0" noProof="1">
                  <a:solidFill>
                    <a:sysClr val="windowText" lastClr="000000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/>
            </p:nvSpPr>
            <p:spPr bwMode="auto">
              <a:xfrm>
                <a:off x="4698920" y="1520825"/>
                <a:ext cx="3858704" cy="296590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defTabSz="457200">
                  <a:defRPr/>
                </a:pPr>
                <a:r>
                  <a:rPr lang="zh-CN" altLang="en-US" sz="2400" kern="0" noProof="1">
                    <a:latin typeface="+mj-ea"/>
                    <a:ea typeface="+mj-ea"/>
                  </a:rPr>
                  <a:t>突出主料</a:t>
                </a:r>
                <a:endParaRPr lang="en-US" sz="2400" kern="0" noProof="1">
                  <a:latin typeface="+mj-ea"/>
                  <a:ea typeface="+mj-ea"/>
                </a:endParaRPr>
              </a:p>
            </p:txBody>
          </p:sp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6166" y="3395628"/>
              <a:ext cx="2585172" cy="172344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089" name="TextBox 7"/>
            <p:cNvSpPr txBox="1">
              <a:spLocks noChangeArrowheads="1"/>
            </p:cNvSpPr>
            <p:nvPr/>
          </p:nvSpPr>
          <p:spPr bwMode="auto">
            <a:xfrm>
              <a:off x="2369338" y="5219908"/>
              <a:ext cx="13388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青椒炒肉丝</a:t>
              </a:r>
              <a:endParaRPr lang="zh-CN" altLang="en-US"/>
            </a:p>
          </p:txBody>
        </p:sp>
      </p:grpSp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4719638" y="2408238"/>
            <a:ext cx="2497137" cy="3230562"/>
            <a:chOff x="4719621" y="2408237"/>
            <a:chExt cx="2497138" cy="3230563"/>
          </a:xfrm>
        </p:grpSpPr>
        <p:grpSp>
          <p:nvGrpSpPr>
            <p:cNvPr id="3081" name="Group 21"/>
            <p:cNvGrpSpPr>
              <a:grpSpLocks/>
            </p:cNvGrpSpPr>
            <p:nvPr/>
          </p:nvGrpSpPr>
          <p:grpSpPr bwMode="auto">
            <a:xfrm>
              <a:off x="4719621" y="2408237"/>
              <a:ext cx="2497138" cy="3230563"/>
              <a:chOff x="769938" y="3521075"/>
              <a:chExt cx="3857625" cy="1409497"/>
            </a:xfrm>
          </p:grpSpPr>
          <p:sp>
            <p:nvSpPr>
              <p:cNvPr id="32" name="Rectangle 27"/>
              <p:cNvSpPr>
                <a:spLocks noChangeArrowheads="1"/>
              </p:cNvSpPr>
              <p:nvPr/>
            </p:nvSpPr>
            <p:spPr bwMode="auto">
              <a:xfrm>
                <a:off x="769938" y="3759339"/>
                <a:ext cx="3857625" cy="1171233"/>
              </a:xfrm>
              <a:prstGeom prst="rect">
                <a:avLst/>
              </a:prstGeom>
              <a:noFill/>
              <a:ln w="25400">
                <a:solidFill>
                  <a:schemeClr val="bg1">
                    <a:lumMod val="50000"/>
                  </a:schemeClr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marL="342900" indent="-34290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600" kern="0" dirty="0">
                  <a:solidFill>
                    <a:srgbClr val="FFFFFF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3" name="Rectangle 39"/>
              <p:cNvSpPr>
                <a:spLocks noChangeArrowheads="1"/>
              </p:cNvSpPr>
              <p:nvPr/>
            </p:nvSpPr>
            <p:spPr bwMode="auto">
              <a:xfrm>
                <a:off x="769938" y="3521075"/>
                <a:ext cx="3857625" cy="297137"/>
              </a:xfrm>
              <a:prstGeom prst="rect">
                <a:avLst/>
              </a:prstGeom>
              <a:gradFill rotWithShape="1">
                <a:gsLst>
                  <a:gs pos="0">
                    <a:srgbClr val="208A00"/>
                  </a:gs>
                  <a:gs pos="100000">
                    <a:srgbClr val="5AF300"/>
                  </a:gs>
                </a:gsLst>
                <a:lin ang="5400000" scaled="1"/>
              </a:gradFill>
              <a:ln w="190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kern="0" noProof="1">
                  <a:solidFill>
                    <a:srgbClr val="000000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4" name="Rectangle 39"/>
              <p:cNvSpPr>
                <a:spLocks noChangeArrowheads="1"/>
              </p:cNvSpPr>
              <p:nvPr/>
            </p:nvSpPr>
            <p:spPr bwMode="auto">
              <a:xfrm>
                <a:off x="769938" y="3521075"/>
                <a:ext cx="3857625" cy="297137"/>
              </a:xfrm>
              <a:prstGeom prst="rect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457200">
                  <a:defRPr/>
                </a:pPr>
                <a:r>
                  <a:rPr lang="zh-CN" altLang="en-US" sz="2400" kern="0" dirty="0">
                    <a:latin typeface="+mj-ea"/>
                    <a:ea typeface="+mj-ea"/>
                  </a:rPr>
                  <a:t>平分秋色</a:t>
                </a:r>
                <a:endParaRPr lang="en-US" sz="2400" kern="0" noProof="1">
                  <a:latin typeface="+mj-ea"/>
                  <a:ea typeface="+mj-ea"/>
                </a:endParaRPr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19621" y="3264506"/>
              <a:ext cx="2497138" cy="187237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083" name="TextBox 37"/>
            <p:cNvSpPr txBox="1">
              <a:spLocks noChangeArrowheads="1"/>
            </p:cNvSpPr>
            <p:nvPr/>
          </p:nvSpPr>
          <p:spPr bwMode="auto">
            <a:xfrm>
              <a:off x="5414192" y="5219908"/>
              <a:ext cx="11079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七色素镶</a:t>
              </a:r>
              <a:endParaRPr lang="zh-CN" altLang="en-US"/>
            </a:p>
          </p:txBody>
        </p:sp>
      </p:grpSp>
      <p:sp>
        <p:nvSpPr>
          <p:cNvPr id="42" name="对角圆角矩形 41"/>
          <p:cNvSpPr/>
          <p:nvPr/>
        </p:nvSpPr>
        <p:spPr>
          <a:xfrm>
            <a:off x="411163" y="1268413"/>
            <a:ext cx="2209800" cy="720725"/>
          </a:xfrm>
          <a:prstGeom prst="round2DiagRect">
            <a:avLst/>
          </a:prstGeom>
          <a:gradFill rotWithShape="1">
            <a:gsLst>
              <a:gs pos="0">
                <a:srgbClr val="FCAAF2"/>
              </a:gs>
              <a:gs pos="22000">
                <a:srgbClr val="FB7DEC"/>
              </a:gs>
              <a:gs pos="100000">
                <a:srgbClr val="FB7D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量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搭配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一、配菜的一般原则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22" name="对角圆角矩形 21"/>
          <p:cNvSpPr/>
          <p:nvPr/>
        </p:nvSpPr>
        <p:spPr>
          <a:xfrm>
            <a:off x="411163" y="1268413"/>
            <a:ext cx="2209800" cy="720725"/>
          </a:xfrm>
          <a:prstGeom prst="round2DiagRect">
            <a:avLst/>
          </a:prstGeom>
          <a:gradFill rotWithShape="1">
            <a:gsLst>
              <a:gs pos="0">
                <a:srgbClr val="FCAAF2"/>
              </a:gs>
              <a:gs pos="22000">
                <a:srgbClr val="FB7DEC"/>
              </a:gs>
              <a:gs pos="100000">
                <a:srgbClr val="FB7D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质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搭配</a:t>
            </a:r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1763713" y="2408238"/>
            <a:ext cx="2536825" cy="3228975"/>
            <a:chOff x="1763688" y="2408237"/>
            <a:chExt cx="2536833" cy="3229591"/>
          </a:xfrm>
        </p:grpSpPr>
        <p:grpSp>
          <p:nvGrpSpPr>
            <p:cNvPr id="4111" name="Group 19"/>
            <p:cNvGrpSpPr>
              <a:grpSpLocks/>
            </p:cNvGrpSpPr>
            <p:nvPr/>
          </p:nvGrpSpPr>
          <p:grpSpPr bwMode="auto">
            <a:xfrm>
              <a:off x="1803384" y="2408237"/>
              <a:ext cx="2497137" cy="3229591"/>
              <a:chOff x="4699000" y="1520825"/>
              <a:chExt cx="3857625" cy="1409497"/>
            </a:xfrm>
          </p:grpSpPr>
          <p:sp>
            <p:nvSpPr>
              <p:cNvPr id="26" name="Rectangle 27"/>
              <p:cNvSpPr>
                <a:spLocks noChangeArrowheads="1"/>
              </p:cNvSpPr>
              <p:nvPr/>
            </p:nvSpPr>
            <p:spPr bwMode="auto">
              <a:xfrm>
                <a:off x="4698986" y="1759206"/>
                <a:ext cx="3857639" cy="1171116"/>
              </a:xfrm>
              <a:prstGeom prst="rect">
                <a:avLst/>
              </a:prstGeom>
              <a:noFill/>
              <a:ln w="25400">
                <a:solidFill>
                  <a:schemeClr val="bg1">
                    <a:lumMod val="50000"/>
                  </a:schemeClr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marL="342900" indent="-34290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 dirty="0">
                  <a:solidFill>
                    <a:srgbClr val="FFFFFF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7" name="Rectangle 39"/>
              <p:cNvSpPr>
                <a:spLocks noChangeArrowheads="1"/>
              </p:cNvSpPr>
              <p:nvPr/>
            </p:nvSpPr>
            <p:spPr bwMode="auto">
              <a:xfrm>
                <a:off x="4698986" y="1520825"/>
                <a:ext cx="3857639" cy="297283"/>
              </a:xfrm>
              <a:prstGeom prst="rect">
                <a:avLst/>
              </a:prstGeom>
              <a:gradFill rotWithShape="1">
                <a:gsLst>
                  <a:gs pos="0">
                    <a:srgbClr val="FFC000"/>
                  </a:gs>
                  <a:gs pos="7000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ln w="317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kern="0" noProof="1">
                  <a:solidFill>
                    <a:sysClr val="windowText" lastClr="000000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/>
            </p:nvSpPr>
            <p:spPr bwMode="auto">
              <a:xfrm>
                <a:off x="4698986" y="1520825"/>
                <a:ext cx="3857639" cy="296590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defTabSz="457200">
                  <a:defRPr/>
                </a:pPr>
                <a:r>
                  <a:rPr lang="zh-CN" altLang="en-US" sz="2400" kern="0" noProof="1">
                    <a:latin typeface="+mj-ea"/>
                    <a:ea typeface="+mj-ea"/>
                  </a:rPr>
                  <a:t>同质相配</a:t>
                </a:r>
                <a:endParaRPr lang="en-US" sz="2400" kern="0" noProof="1">
                  <a:latin typeface="+mj-ea"/>
                  <a:ea typeface="+mj-ea"/>
                </a:endParaRPr>
              </a:p>
            </p:txBody>
          </p:sp>
        </p:grpSp>
        <p:sp>
          <p:nvSpPr>
            <p:cNvPr id="4112" name="TextBox 7"/>
            <p:cNvSpPr txBox="1">
              <a:spLocks noChangeArrowheads="1"/>
            </p:cNvSpPr>
            <p:nvPr/>
          </p:nvSpPr>
          <p:spPr bwMode="auto">
            <a:xfrm>
              <a:off x="2369338" y="5219908"/>
              <a:ext cx="13388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金瓜翡翠虾</a:t>
              </a:r>
              <a:endParaRPr lang="zh-CN" altLang="en-US"/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3688" y="3284984"/>
              <a:ext cx="2519745" cy="188932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4719638" y="2408238"/>
            <a:ext cx="2497137" cy="3230562"/>
            <a:chOff x="4719621" y="2408237"/>
            <a:chExt cx="2497138" cy="3230563"/>
          </a:xfrm>
        </p:grpSpPr>
        <p:grpSp>
          <p:nvGrpSpPr>
            <p:cNvPr id="4105" name="Group 21"/>
            <p:cNvGrpSpPr>
              <a:grpSpLocks/>
            </p:cNvGrpSpPr>
            <p:nvPr/>
          </p:nvGrpSpPr>
          <p:grpSpPr bwMode="auto">
            <a:xfrm>
              <a:off x="4719621" y="2408237"/>
              <a:ext cx="2497138" cy="3230563"/>
              <a:chOff x="769938" y="3521075"/>
              <a:chExt cx="3857625" cy="1409497"/>
            </a:xfrm>
          </p:grpSpPr>
          <p:sp>
            <p:nvSpPr>
              <p:cNvPr id="32" name="Rectangle 27"/>
              <p:cNvSpPr>
                <a:spLocks noChangeArrowheads="1"/>
              </p:cNvSpPr>
              <p:nvPr/>
            </p:nvSpPr>
            <p:spPr bwMode="auto">
              <a:xfrm>
                <a:off x="769938" y="3759339"/>
                <a:ext cx="3857625" cy="1171233"/>
              </a:xfrm>
              <a:prstGeom prst="rect">
                <a:avLst/>
              </a:prstGeom>
              <a:noFill/>
              <a:ln w="25400">
                <a:solidFill>
                  <a:schemeClr val="bg1">
                    <a:lumMod val="50000"/>
                  </a:schemeClr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marL="342900" indent="-34290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600" kern="0" dirty="0">
                  <a:solidFill>
                    <a:srgbClr val="FFFFFF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3" name="Rectangle 39"/>
              <p:cNvSpPr>
                <a:spLocks noChangeArrowheads="1"/>
              </p:cNvSpPr>
              <p:nvPr/>
            </p:nvSpPr>
            <p:spPr bwMode="auto">
              <a:xfrm>
                <a:off x="769938" y="3521075"/>
                <a:ext cx="3857625" cy="297137"/>
              </a:xfrm>
              <a:prstGeom prst="rect">
                <a:avLst/>
              </a:prstGeom>
              <a:gradFill rotWithShape="1">
                <a:gsLst>
                  <a:gs pos="0">
                    <a:srgbClr val="208A00"/>
                  </a:gs>
                  <a:gs pos="100000">
                    <a:srgbClr val="5AF300"/>
                  </a:gs>
                </a:gsLst>
                <a:lin ang="5400000" scaled="1"/>
              </a:gradFill>
              <a:ln w="190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kern="0" noProof="1">
                  <a:solidFill>
                    <a:srgbClr val="000000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4" name="Rectangle 39"/>
              <p:cNvSpPr>
                <a:spLocks noChangeArrowheads="1"/>
              </p:cNvSpPr>
              <p:nvPr/>
            </p:nvSpPr>
            <p:spPr bwMode="auto">
              <a:xfrm>
                <a:off x="769938" y="3521075"/>
                <a:ext cx="3857625" cy="297137"/>
              </a:xfrm>
              <a:prstGeom prst="rect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457200">
                  <a:defRPr/>
                </a:pPr>
                <a:r>
                  <a:rPr lang="zh-CN" altLang="en-US" sz="2400" kern="0" dirty="0">
                    <a:latin typeface="+mj-ea"/>
                    <a:ea typeface="+mj-ea"/>
                  </a:rPr>
                  <a:t>营养搭配</a:t>
                </a:r>
                <a:endParaRPr lang="en-US" sz="2400" kern="0" noProof="1">
                  <a:latin typeface="+mj-ea"/>
                  <a:ea typeface="+mj-ea"/>
                </a:endParaRPr>
              </a:p>
            </p:txBody>
          </p:sp>
        </p:grpSp>
        <p:sp>
          <p:nvSpPr>
            <p:cNvPr id="4106" name="TextBox 37"/>
            <p:cNvSpPr txBox="1">
              <a:spLocks noChangeArrowheads="1"/>
            </p:cNvSpPr>
            <p:nvPr/>
          </p:nvSpPr>
          <p:spPr bwMode="auto">
            <a:xfrm>
              <a:off x="5298776" y="5219908"/>
              <a:ext cx="13388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芹菜炒肉丝</a:t>
              </a:r>
              <a:endParaRPr lang="zh-CN" altLang="en-US"/>
            </a:p>
          </p:txBody>
        </p:sp>
        <p:pic>
          <p:nvPicPr>
            <p:cNvPr id="29698" name="Picture 2" descr="http://www.cnhotel365.com/webc/uploads/110801/2_093638_1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621" y="3287112"/>
              <a:ext cx="2497138" cy="187008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一、配菜的一般原则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22" name="对角圆角矩形 21"/>
          <p:cNvSpPr/>
          <p:nvPr/>
        </p:nvSpPr>
        <p:spPr>
          <a:xfrm>
            <a:off x="411163" y="1268413"/>
            <a:ext cx="2209800" cy="720725"/>
          </a:xfrm>
          <a:prstGeom prst="round2DiagRect">
            <a:avLst/>
          </a:prstGeom>
          <a:gradFill rotWithShape="1">
            <a:gsLst>
              <a:gs pos="0">
                <a:srgbClr val="FCAAF2"/>
              </a:gs>
              <a:gs pos="22000">
                <a:srgbClr val="FB7DEC"/>
              </a:gs>
              <a:gs pos="100000">
                <a:srgbClr val="FB7D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味 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搭配</a:t>
            </a:r>
          </a:p>
        </p:txBody>
      </p: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153988" y="2384425"/>
            <a:ext cx="2235200" cy="3228975"/>
            <a:chOff x="153808" y="2384585"/>
            <a:chExt cx="2234589" cy="3229591"/>
          </a:xfrm>
        </p:grpSpPr>
        <p:grpSp>
          <p:nvGrpSpPr>
            <p:cNvPr id="5152" name="组合 2"/>
            <p:cNvGrpSpPr>
              <a:grpSpLocks/>
            </p:cNvGrpSpPr>
            <p:nvPr/>
          </p:nvGrpSpPr>
          <p:grpSpPr bwMode="auto">
            <a:xfrm>
              <a:off x="177516" y="2384585"/>
              <a:ext cx="2129175" cy="3229591"/>
              <a:chOff x="1803384" y="2408237"/>
              <a:chExt cx="2497137" cy="3229591"/>
            </a:xfrm>
          </p:grpSpPr>
          <p:grpSp>
            <p:nvGrpSpPr>
              <p:cNvPr id="5154" name="Group 19"/>
              <p:cNvGrpSpPr>
                <a:grpSpLocks/>
              </p:cNvGrpSpPr>
              <p:nvPr/>
            </p:nvGrpSpPr>
            <p:grpSpPr bwMode="auto">
              <a:xfrm>
                <a:off x="1803384" y="2408237"/>
                <a:ext cx="2497137" cy="3229591"/>
                <a:chOff x="4699000" y="1520825"/>
                <a:chExt cx="3857625" cy="1409497"/>
              </a:xfrm>
            </p:grpSpPr>
            <p:sp>
              <p:nvSpPr>
                <p:cNvPr id="26" name="Rectangle 27"/>
                <p:cNvSpPr>
                  <a:spLocks noChangeArrowheads="1"/>
                </p:cNvSpPr>
                <p:nvPr/>
              </p:nvSpPr>
              <p:spPr bwMode="auto">
                <a:xfrm>
                  <a:off x="4699178" y="1759206"/>
                  <a:ext cx="3858835" cy="1171116"/>
                </a:xfrm>
                <a:prstGeom prst="rect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prstDash val="sysDash"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marL="342900" indent="-342900"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 dirty="0">
                    <a:solidFill>
                      <a:srgbClr val="FFFFFF"/>
                    </a:solidFill>
                    <a:ea typeface="ＭＳ Ｐゴシック" pitchFamily="-97" charset="-128"/>
                  </a:endParaRPr>
                </a:p>
              </p:txBody>
            </p:sp>
            <p:sp>
              <p:nvSpPr>
                <p:cNvPr id="27" name="Rectangle 39"/>
                <p:cNvSpPr>
                  <a:spLocks noChangeArrowheads="1"/>
                </p:cNvSpPr>
                <p:nvPr/>
              </p:nvSpPr>
              <p:spPr bwMode="auto">
                <a:xfrm>
                  <a:off x="4699178" y="1520825"/>
                  <a:ext cx="3858835" cy="297284"/>
                </a:xfrm>
                <a:prstGeom prst="rect">
                  <a:avLst/>
                </a:prstGeom>
                <a:gradFill rotWithShape="1">
                  <a:gsLst>
                    <a:gs pos="0">
                      <a:srgbClr val="FFC000"/>
                    </a:gs>
                    <a:gs pos="7000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3175">
                  <a:solidFill>
                    <a:srgbClr val="FFCC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b="1" kern="0" noProof="1">
                    <a:solidFill>
                      <a:sysClr val="windowText" lastClr="000000"/>
                    </a:solidFill>
                    <a:ea typeface="ＭＳ Ｐゴシック" pitchFamily="-97" charset="-128"/>
                  </a:endParaRPr>
                </a:p>
              </p:txBody>
            </p:sp>
            <p:sp>
              <p:nvSpPr>
                <p:cNvPr id="28" name="Rectangle 39"/>
                <p:cNvSpPr>
                  <a:spLocks noChangeArrowheads="1"/>
                </p:cNvSpPr>
                <p:nvPr/>
              </p:nvSpPr>
              <p:spPr bwMode="auto">
                <a:xfrm>
                  <a:off x="4699178" y="1520825"/>
                  <a:ext cx="3858835" cy="296590"/>
                </a:xfrm>
                <a:prstGeom prst="rect">
                  <a:avLst/>
                </a:prstGeom>
                <a:noFill/>
                <a:ln w="317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>
                    <a:defRPr/>
                  </a:pPr>
                  <a:r>
                    <a:rPr lang="zh-CN" altLang="en-US" sz="2400" kern="0" noProof="1">
                      <a:latin typeface="+mj-ea"/>
                      <a:ea typeface="+mj-ea"/>
                    </a:rPr>
                    <a:t>浓淡相配</a:t>
                  </a:r>
                  <a:endParaRPr lang="en-US" sz="2400" kern="0" noProof="1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5155" name="TextBox 7"/>
              <p:cNvSpPr txBox="1">
                <a:spLocks noChangeArrowheads="1"/>
              </p:cNvSpPr>
              <p:nvPr/>
            </p:nvSpPr>
            <p:spPr bwMode="auto">
              <a:xfrm>
                <a:off x="2369338" y="5219908"/>
                <a:ext cx="129947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zh-CN" altLang="en-US">
                    <a:latin typeface="微软雅黑" pitchFamily="34" charset="-122"/>
                    <a:ea typeface="微软雅黑" pitchFamily="34" charset="-122"/>
                  </a:rPr>
                  <a:t>京葱扒鸭</a:t>
                </a:r>
                <a:endParaRPr lang="zh-CN" altLang="en-US"/>
              </a:p>
            </p:txBody>
          </p:sp>
        </p:grpSp>
        <p:pic>
          <p:nvPicPr>
            <p:cNvPr id="48130" name="Picture 2" descr="京葱扒鴨 -- 來自江浙的傳統菜式，鴨子以醬油燜至入味，鹹鮮的味道，加上京葱，香甜的葱味有中和作用。（ $180半隻，$360全隻，東來順）（鄧宗弘攝）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53808" y="3189739"/>
              <a:ext cx="2234589" cy="187895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2409825" y="2384425"/>
            <a:ext cx="2128838" cy="3230563"/>
            <a:chOff x="2409502" y="2384585"/>
            <a:chExt cx="2129176" cy="3230563"/>
          </a:xfrm>
        </p:grpSpPr>
        <p:grpSp>
          <p:nvGrpSpPr>
            <p:cNvPr id="5145" name="组合 6"/>
            <p:cNvGrpSpPr>
              <a:grpSpLocks/>
            </p:cNvGrpSpPr>
            <p:nvPr/>
          </p:nvGrpSpPr>
          <p:grpSpPr bwMode="auto">
            <a:xfrm>
              <a:off x="2409502" y="2384585"/>
              <a:ext cx="2129176" cy="3230563"/>
              <a:chOff x="4719621" y="2408237"/>
              <a:chExt cx="2497138" cy="3230563"/>
            </a:xfrm>
          </p:grpSpPr>
          <p:grpSp>
            <p:nvGrpSpPr>
              <p:cNvPr id="5147" name="Group 21"/>
              <p:cNvGrpSpPr>
                <a:grpSpLocks/>
              </p:cNvGrpSpPr>
              <p:nvPr/>
            </p:nvGrpSpPr>
            <p:grpSpPr bwMode="auto">
              <a:xfrm>
                <a:off x="4719621" y="2408237"/>
                <a:ext cx="2497138" cy="3230563"/>
                <a:chOff x="769938" y="3521075"/>
                <a:chExt cx="3857625" cy="1409497"/>
              </a:xfrm>
            </p:grpSpPr>
            <p:sp>
              <p:nvSpPr>
                <p:cNvPr id="32" name="Rectangle 27"/>
                <p:cNvSpPr>
                  <a:spLocks noChangeArrowheads="1"/>
                </p:cNvSpPr>
                <p:nvPr/>
              </p:nvSpPr>
              <p:spPr bwMode="auto">
                <a:xfrm>
                  <a:off x="769938" y="3759339"/>
                  <a:ext cx="3857625" cy="1171233"/>
                </a:xfrm>
                <a:prstGeom prst="rect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prstDash val="sysDash"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marL="342900" indent="-342900"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sz="1600" kern="0" dirty="0">
                    <a:solidFill>
                      <a:srgbClr val="FFFFFF"/>
                    </a:solidFill>
                    <a:ea typeface="ＭＳ Ｐゴシック" pitchFamily="-97" charset="-128"/>
                  </a:endParaRPr>
                </a:p>
              </p:txBody>
            </p:sp>
            <p:sp>
              <p:nvSpPr>
                <p:cNvPr id="33" name="Rectangle 39"/>
                <p:cNvSpPr>
                  <a:spLocks noChangeArrowheads="1"/>
                </p:cNvSpPr>
                <p:nvPr/>
              </p:nvSpPr>
              <p:spPr bwMode="auto">
                <a:xfrm>
                  <a:off x="769938" y="3521075"/>
                  <a:ext cx="3857625" cy="297137"/>
                </a:xfrm>
                <a:prstGeom prst="rect">
                  <a:avLst/>
                </a:prstGeom>
                <a:gradFill rotWithShape="1">
                  <a:gsLst>
                    <a:gs pos="0">
                      <a:srgbClr val="208A00"/>
                    </a:gs>
                    <a:gs pos="100000">
                      <a:srgbClr val="5AF300"/>
                    </a:gs>
                  </a:gsLst>
                  <a:lin ang="5400000" scaled="1"/>
                </a:gradFill>
                <a:ln w="190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b="1" kern="0" noProof="1">
                    <a:solidFill>
                      <a:srgbClr val="000000"/>
                    </a:solidFill>
                    <a:ea typeface="ＭＳ Ｐゴシック" pitchFamily="-97" charset="-128"/>
                  </a:endParaRPr>
                </a:p>
              </p:txBody>
            </p:sp>
            <p:sp>
              <p:nvSpPr>
                <p:cNvPr id="34" name="Rectangle 39"/>
                <p:cNvSpPr>
                  <a:spLocks noChangeArrowheads="1"/>
                </p:cNvSpPr>
                <p:nvPr/>
              </p:nvSpPr>
              <p:spPr bwMode="auto">
                <a:xfrm>
                  <a:off x="769938" y="3521075"/>
                  <a:ext cx="3857625" cy="297137"/>
                </a:xfrm>
                <a:prstGeom prst="rect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>
                    <a:defRPr/>
                  </a:pPr>
                  <a:r>
                    <a:rPr lang="zh-CN" altLang="en-US" sz="2400" kern="0" dirty="0">
                      <a:latin typeface="+mj-ea"/>
                      <a:ea typeface="+mj-ea"/>
                    </a:rPr>
                    <a:t>淡淡相配</a:t>
                  </a:r>
                  <a:endParaRPr lang="en-US" sz="2400" kern="0" noProof="1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5148" name="TextBox 37"/>
              <p:cNvSpPr txBox="1">
                <a:spLocks noChangeArrowheads="1"/>
              </p:cNvSpPr>
              <p:nvPr/>
            </p:nvSpPr>
            <p:spPr bwMode="auto">
              <a:xfrm>
                <a:off x="5471464" y="5219908"/>
                <a:ext cx="102875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zh-CN" altLang="en-US">
                    <a:latin typeface="微软雅黑" pitchFamily="34" charset="-122"/>
                    <a:ea typeface="微软雅黑" pitchFamily="34" charset="-122"/>
                  </a:rPr>
                  <a:t>烧双冬</a:t>
                </a:r>
                <a:endParaRPr lang="zh-CN" altLang="en-US"/>
              </a:p>
            </p:txBody>
          </p:sp>
        </p:grpSp>
        <p:pic>
          <p:nvPicPr>
            <p:cNvPr id="48132" name="Picture 4" descr="http://www.openrice.com/UserPhoto/photo/1/12X/007OVY85DFF71F19FBCE47m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3724" y="3354533"/>
              <a:ext cx="2070832" cy="154936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4598988" y="2384425"/>
            <a:ext cx="2260600" cy="3228975"/>
            <a:chOff x="4598313" y="2384585"/>
            <a:chExt cx="2260705" cy="3229591"/>
          </a:xfrm>
        </p:grpSpPr>
        <p:grpSp>
          <p:nvGrpSpPr>
            <p:cNvPr id="5138" name="组合 20"/>
            <p:cNvGrpSpPr>
              <a:grpSpLocks/>
            </p:cNvGrpSpPr>
            <p:nvPr/>
          </p:nvGrpSpPr>
          <p:grpSpPr bwMode="auto">
            <a:xfrm>
              <a:off x="4675334" y="2384585"/>
              <a:ext cx="2129175" cy="3229591"/>
              <a:chOff x="1803384" y="2408237"/>
              <a:chExt cx="2497137" cy="3229591"/>
            </a:xfrm>
          </p:grpSpPr>
          <p:grpSp>
            <p:nvGrpSpPr>
              <p:cNvPr id="5140" name="Group 19"/>
              <p:cNvGrpSpPr>
                <a:grpSpLocks/>
              </p:cNvGrpSpPr>
              <p:nvPr/>
            </p:nvGrpSpPr>
            <p:grpSpPr bwMode="auto">
              <a:xfrm>
                <a:off x="1803384" y="2408237"/>
                <a:ext cx="2497137" cy="3229591"/>
                <a:chOff x="4699000" y="1520825"/>
                <a:chExt cx="3857625" cy="1409497"/>
              </a:xfrm>
            </p:grpSpPr>
            <p:sp>
              <p:nvSpPr>
                <p:cNvPr id="31" name="Rectangle 27"/>
                <p:cNvSpPr>
                  <a:spLocks noChangeArrowheads="1"/>
                </p:cNvSpPr>
                <p:nvPr/>
              </p:nvSpPr>
              <p:spPr bwMode="auto">
                <a:xfrm>
                  <a:off x="4700395" y="1759206"/>
                  <a:ext cx="3857194" cy="1171116"/>
                </a:xfrm>
                <a:prstGeom prst="rect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prstDash val="sysDash"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marL="342900" indent="-342900"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 dirty="0">
                    <a:solidFill>
                      <a:srgbClr val="FFFFFF"/>
                    </a:solidFill>
                    <a:ea typeface="ＭＳ Ｐゴシック" pitchFamily="-97" charset="-128"/>
                  </a:endParaRPr>
                </a:p>
              </p:txBody>
            </p:sp>
            <p:sp>
              <p:nvSpPr>
                <p:cNvPr id="35" name="Rectangle 39"/>
                <p:cNvSpPr>
                  <a:spLocks noChangeArrowheads="1"/>
                </p:cNvSpPr>
                <p:nvPr/>
              </p:nvSpPr>
              <p:spPr bwMode="auto">
                <a:xfrm>
                  <a:off x="4700395" y="1520825"/>
                  <a:ext cx="3857194" cy="297284"/>
                </a:xfrm>
                <a:prstGeom prst="rect">
                  <a:avLst/>
                </a:prstGeom>
                <a:gradFill rotWithShape="1">
                  <a:gsLst>
                    <a:gs pos="0">
                      <a:srgbClr val="FFC000"/>
                    </a:gs>
                    <a:gs pos="7000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3175">
                  <a:solidFill>
                    <a:srgbClr val="FFCC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b="1" kern="0" noProof="1">
                    <a:solidFill>
                      <a:sysClr val="windowText" lastClr="000000"/>
                    </a:solidFill>
                    <a:ea typeface="ＭＳ Ｐゴシック" pitchFamily="-97" charset="-128"/>
                  </a:endParaRPr>
                </a:p>
              </p:txBody>
            </p:sp>
            <p:sp>
              <p:nvSpPr>
                <p:cNvPr id="36" name="Rectangle 39"/>
                <p:cNvSpPr>
                  <a:spLocks noChangeArrowheads="1"/>
                </p:cNvSpPr>
                <p:nvPr/>
              </p:nvSpPr>
              <p:spPr bwMode="auto">
                <a:xfrm>
                  <a:off x="4700395" y="1520825"/>
                  <a:ext cx="3857194" cy="296590"/>
                </a:xfrm>
                <a:prstGeom prst="rect">
                  <a:avLst/>
                </a:prstGeom>
                <a:noFill/>
                <a:ln w="317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>
                    <a:defRPr/>
                  </a:pPr>
                  <a:r>
                    <a:rPr lang="zh-CN" altLang="en-US" sz="2400" kern="0" noProof="1">
                      <a:latin typeface="+mj-ea"/>
                      <a:ea typeface="+mj-ea"/>
                    </a:rPr>
                    <a:t>异香相配</a:t>
                  </a:r>
                  <a:endParaRPr lang="en-US" sz="2400" kern="0" noProof="1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5141" name="TextBox 24"/>
              <p:cNvSpPr txBox="1">
                <a:spLocks noChangeArrowheads="1"/>
              </p:cNvSpPr>
              <p:nvPr/>
            </p:nvSpPr>
            <p:spPr bwMode="auto">
              <a:xfrm>
                <a:off x="2020001" y="5219908"/>
                <a:ext cx="202685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>
                    <a:latin typeface="微软雅黑" pitchFamily="34" charset="-122"/>
                    <a:ea typeface="微软雅黑" pitchFamily="34" charset="-122"/>
                  </a:rPr>
                  <a:t>蒜苗回锅肉</a:t>
                </a:r>
                <a:endParaRPr lang="zh-CN" altLang="en-US"/>
              </a:p>
            </p:txBody>
          </p:sp>
        </p:grpSp>
        <p:pic>
          <p:nvPicPr>
            <p:cNvPr id="48134" name="Picture 6" descr="http://www.haozuo123.com/cn/editor/UploadFile/20100802/11-39-4-329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98313" y="3354533"/>
              <a:ext cx="2260705" cy="154936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6907213" y="2384425"/>
            <a:ext cx="2128837" cy="3230563"/>
            <a:chOff x="6907320" y="2384585"/>
            <a:chExt cx="2129176" cy="3230563"/>
          </a:xfrm>
        </p:grpSpPr>
        <p:grpSp>
          <p:nvGrpSpPr>
            <p:cNvPr id="5131" name="组合 36"/>
            <p:cNvGrpSpPr>
              <a:grpSpLocks/>
            </p:cNvGrpSpPr>
            <p:nvPr/>
          </p:nvGrpSpPr>
          <p:grpSpPr bwMode="auto">
            <a:xfrm>
              <a:off x="6907320" y="2384585"/>
              <a:ext cx="2129176" cy="3230563"/>
              <a:chOff x="4719621" y="2408237"/>
              <a:chExt cx="2497138" cy="3230563"/>
            </a:xfrm>
          </p:grpSpPr>
          <p:grpSp>
            <p:nvGrpSpPr>
              <p:cNvPr id="5133" name="Group 21"/>
              <p:cNvGrpSpPr>
                <a:grpSpLocks/>
              </p:cNvGrpSpPr>
              <p:nvPr/>
            </p:nvGrpSpPr>
            <p:grpSpPr bwMode="auto">
              <a:xfrm>
                <a:off x="4719621" y="2408237"/>
                <a:ext cx="2497138" cy="3230563"/>
                <a:chOff x="769938" y="3521075"/>
                <a:chExt cx="3857625" cy="1409497"/>
              </a:xfrm>
            </p:grpSpPr>
            <p:sp>
              <p:nvSpPr>
                <p:cNvPr id="42" name="Rectangle 27"/>
                <p:cNvSpPr>
                  <a:spLocks noChangeArrowheads="1"/>
                </p:cNvSpPr>
                <p:nvPr/>
              </p:nvSpPr>
              <p:spPr bwMode="auto">
                <a:xfrm>
                  <a:off x="769938" y="3759339"/>
                  <a:ext cx="3857625" cy="1171233"/>
                </a:xfrm>
                <a:prstGeom prst="rect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prstDash val="sysDash"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marL="342900" indent="-342900"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sz="1600" kern="0" dirty="0">
                    <a:solidFill>
                      <a:srgbClr val="FFFFFF"/>
                    </a:solidFill>
                    <a:ea typeface="ＭＳ Ｐゴシック" pitchFamily="-97" charset="-128"/>
                  </a:endParaRPr>
                </a:p>
              </p:txBody>
            </p:sp>
            <p:sp>
              <p:nvSpPr>
                <p:cNvPr id="43" name="Rectangle 39"/>
                <p:cNvSpPr>
                  <a:spLocks noChangeArrowheads="1"/>
                </p:cNvSpPr>
                <p:nvPr/>
              </p:nvSpPr>
              <p:spPr bwMode="auto">
                <a:xfrm>
                  <a:off x="769938" y="3521075"/>
                  <a:ext cx="3857625" cy="297137"/>
                </a:xfrm>
                <a:prstGeom prst="rect">
                  <a:avLst/>
                </a:prstGeom>
                <a:gradFill rotWithShape="1">
                  <a:gsLst>
                    <a:gs pos="0">
                      <a:srgbClr val="208A00"/>
                    </a:gs>
                    <a:gs pos="100000">
                      <a:srgbClr val="5AF300"/>
                    </a:gs>
                  </a:gsLst>
                  <a:lin ang="5400000" scaled="1"/>
                </a:gradFill>
                <a:ln w="190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b="1" kern="0" noProof="1">
                    <a:solidFill>
                      <a:srgbClr val="000000"/>
                    </a:solidFill>
                    <a:ea typeface="ＭＳ Ｐゴシック" pitchFamily="-97" charset="-128"/>
                  </a:endParaRPr>
                </a:p>
              </p:txBody>
            </p:sp>
            <p:sp>
              <p:nvSpPr>
                <p:cNvPr id="44" name="Rectangle 39"/>
                <p:cNvSpPr>
                  <a:spLocks noChangeArrowheads="1"/>
                </p:cNvSpPr>
                <p:nvPr/>
              </p:nvSpPr>
              <p:spPr bwMode="auto">
                <a:xfrm>
                  <a:off x="769938" y="3521075"/>
                  <a:ext cx="3857625" cy="297137"/>
                </a:xfrm>
                <a:prstGeom prst="rect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>
                    <a:defRPr/>
                  </a:pPr>
                  <a:r>
                    <a:rPr lang="zh-CN" altLang="en-US" sz="2400" kern="0" dirty="0">
                      <a:latin typeface="+mj-ea"/>
                      <a:ea typeface="+mj-ea"/>
                    </a:rPr>
                    <a:t>一味独用</a:t>
                  </a:r>
                  <a:endParaRPr lang="en-US" sz="2400" kern="0" noProof="1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5134" name="TextBox 39"/>
              <p:cNvSpPr txBox="1">
                <a:spLocks noChangeArrowheads="1"/>
              </p:cNvSpPr>
              <p:nvPr/>
            </p:nvSpPr>
            <p:spPr bwMode="auto">
              <a:xfrm>
                <a:off x="5298776" y="5219908"/>
                <a:ext cx="133882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zh-CN" altLang="en-US">
                    <a:latin typeface="微软雅黑" pitchFamily="34" charset="-122"/>
                    <a:ea typeface="微软雅黑" pitchFamily="34" charset="-122"/>
                  </a:rPr>
                  <a:t>菊花豆腐</a:t>
                </a:r>
                <a:endParaRPr lang="zh-CN" altLang="en-US"/>
              </a:p>
            </p:txBody>
          </p:sp>
        </p:grpSp>
        <p:pic>
          <p:nvPicPr>
            <p:cNvPr id="48135" name="Picture 7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9205" y="3164729"/>
              <a:ext cx="1985406" cy="192897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一、配菜的一般原则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22" name="对角圆角矩形 21"/>
          <p:cNvSpPr/>
          <p:nvPr/>
        </p:nvSpPr>
        <p:spPr>
          <a:xfrm>
            <a:off x="411163" y="1268413"/>
            <a:ext cx="2209800" cy="720725"/>
          </a:xfrm>
          <a:prstGeom prst="round2DiagRect">
            <a:avLst/>
          </a:prstGeom>
          <a:gradFill rotWithShape="1">
            <a:gsLst>
              <a:gs pos="0">
                <a:srgbClr val="FCAAF2"/>
              </a:gs>
              <a:gs pos="22000">
                <a:srgbClr val="FB7DEC"/>
              </a:gs>
              <a:gs pos="100000">
                <a:srgbClr val="FB7D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色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搭配</a:t>
            </a:r>
          </a:p>
        </p:txBody>
      </p: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1792288" y="2408238"/>
            <a:ext cx="2563812" cy="3228975"/>
            <a:chOff x="1791628" y="2408237"/>
            <a:chExt cx="2564348" cy="3229591"/>
          </a:xfrm>
        </p:grpSpPr>
        <p:grpSp>
          <p:nvGrpSpPr>
            <p:cNvPr id="6159" name="组合 2"/>
            <p:cNvGrpSpPr>
              <a:grpSpLocks/>
            </p:cNvGrpSpPr>
            <p:nvPr/>
          </p:nvGrpSpPr>
          <p:grpSpPr bwMode="auto">
            <a:xfrm>
              <a:off x="1803384" y="2408237"/>
              <a:ext cx="2497137" cy="3229591"/>
              <a:chOff x="1803384" y="2408237"/>
              <a:chExt cx="2497137" cy="3229591"/>
            </a:xfrm>
          </p:grpSpPr>
          <p:grpSp>
            <p:nvGrpSpPr>
              <p:cNvPr id="6161" name="Group 19"/>
              <p:cNvGrpSpPr>
                <a:grpSpLocks/>
              </p:cNvGrpSpPr>
              <p:nvPr/>
            </p:nvGrpSpPr>
            <p:grpSpPr bwMode="auto">
              <a:xfrm>
                <a:off x="1803384" y="2408237"/>
                <a:ext cx="2497137" cy="3229591"/>
                <a:chOff x="4699000" y="1520825"/>
                <a:chExt cx="3857625" cy="1409497"/>
              </a:xfrm>
            </p:grpSpPr>
            <p:sp>
              <p:nvSpPr>
                <p:cNvPr id="26" name="Rectangle 27"/>
                <p:cNvSpPr>
                  <a:spLocks noChangeArrowheads="1"/>
                </p:cNvSpPr>
                <p:nvPr/>
              </p:nvSpPr>
              <p:spPr bwMode="auto">
                <a:xfrm>
                  <a:off x="4698008" y="1759206"/>
                  <a:ext cx="3858433" cy="1171116"/>
                </a:xfrm>
                <a:prstGeom prst="rect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prstDash val="sysDash"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marL="342900" indent="-342900"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 dirty="0">
                    <a:solidFill>
                      <a:srgbClr val="FFFFFF"/>
                    </a:solidFill>
                    <a:ea typeface="ＭＳ Ｐゴシック" pitchFamily="-97" charset="-128"/>
                  </a:endParaRPr>
                </a:p>
              </p:txBody>
            </p:sp>
            <p:sp>
              <p:nvSpPr>
                <p:cNvPr id="27" name="Rectangle 39"/>
                <p:cNvSpPr>
                  <a:spLocks noChangeArrowheads="1"/>
                </p:cNvSpPr>
                <p:nvPr/>
              </p:nvSpPr>
              <p:spPr bwMode="auto">
                <a:xfrm>
                  <a:off x="4698008" y="1520825"/>
                  <a:ext cx="3858433" cy="29728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C000"/>
                    </a:gs>
                    <a:gs pos="7000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3175">
                  <a:solidFill>
                    <a:srgbClr val="FFCC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b="1" kern="0" noProof="1">
                    <a:solidFill>
                      <a:sysClr val="windowText" lastClr="000000"/>
                    </a:solidFill>
                    <a:ea typeface="ＭＳ Ｐゴシック" pitchFamily="-97" charset="-128"/>
                  </a:endParaRPr>
                </a:p>
              </p:txBody>
            </p:sp>
            <p:sp>
              <p:nvSpPr>
                <p:cNvPr id="28" name="Rectangle 39"/>
                <p:cNvSpPr>
                  <a:spLocks noChangeArrowheads="1"/>
                </p:cNvSpPr>
                <p:nvPr/>
              </p:nvSpPr>
              <p:spPr bwMode="auto">
                <a:xfrm>
                  <a:off x="4698008" y="1520825"/>
                  <a:ext cx="3858433" cy="296590"/>
                </a:xfrm>
                <a:prstGeom prst="rect">
                  <a:avLst/>
                </a:prstGeom>
                <a:noFill/>
                <a:ln w="317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>
                    <a:defRPr/>
                  </a:pPr>
                  <a:r>
                    <a:rPr lang="zh-CN" altLang="en-US" sz="2400" kern="0" noProof="1">
                      <a:latin typeface="+mj-ea"/>
                      <a:ea typeface="+mj-ea"/>
                    </a:rPr>
                    <a:t>顺色</a:t>
                  </a:r>
                  <a:endParaRPr lang="en-US" sz="2400" kern="0" noProof="1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6162" name="TextBox 7"/>
              <p:cNvSpPr txBox="1">
                <a:spLocks noChangeArrowheads="1"/>
              </p:cNvSpPr>
              <p:nvPr/>
            </p:nvSpPr>
            <p:spPr bwMode="auto">
              <a:xfrm>
                <a:off x="2369338" y="5219908"/>
                <a:ext cx="140775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zh-CN" altLang="en-US">
                    <a:latin typeface="微软雅黑" pitchFamily="34" charset="-122"/>
                    <a:ea typeface="微软雅黑" pitchFamily="34" charset="-122"/>
                  </a:rPr>
                  <a:t>山药豆腐汤 </a:t>
                </a:r>
                <a:endParaRPr lang="zh-CN" altLang="en-US"/>
              </a:p>
            </p:txBody>
          </p:sp>
        </p:grpSp>
        <p:pic>
          <p:nvPicPr>
            <p:cNvPr id="49154" name="Picture 2" descr="http://www.51soup.com/uploads/101219/1_122114_1-lp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91628" y="3429000"/>
              <a:ext cx="2564348" cy="163280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4705350" y="2408238"/>
            <a:ext cx="2511425" cy="3230562"/>
            <a:chOff x="4705620" y="2408237"/>
            <a:chExt cx="2511139" cy="3230563"/>
          </a:xfrm>
        </p:grpSpPr>
        <p:grpSp>
          <p:nvGrpSpPr>
            <p:cNvPr id="6153" name="Group 21"/>
            <p:cNvGrpSpPr>
              <a:grpSpLocks/>
            </p:cNvGrpSpPr>
            <p:nvPr/>
          </p:nvGrpSpPr>
          <p:grpSpPr bwMode="auto">
            <a:xfrm>
              <a:off x="4719621" y="2408237"/>
              <a:ext cx="2497138" cy="3230563"/>
              <a:chOff x="769938" y="3521075"/>
              <a:chExt cx="3857625" cy="1409497"/>
            </a:xfrm>
          </p:grpSpPr>
          <p:sp>
            <p:nvSpPr>
              <p:cNvPr id="32" name="Rectangle 27"/>
              <p:cNvSpPr>
                <a:spLocks noChangeArrowheads="1"/>
              </p:cNvSpPr>
              <p:nvPr/>
            </p:nvSpPr>
            <p:spPr bwMode="auto">
              <a:xfrm>
                <a:off x="770378" y="3759339"/>
                <a:ext cx="3857185" cy="1171233"/>
              </a:xfrm>
              <a:prstGeom prst="rect">
                <a:avLst/>
              </a:prstGeom>
              <a:noFill/>
              <a:ln w="25400">
                <a:solidFill>
                  <a:schemeClr val="bg1">
                    <a:lumMod val="50000"/>
                  </a:schemeClr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marL="342900" indent="-34290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600" kern="0" dirty="0">
                  <a:solidFill>
                    <a:srgbClr val="FFFFFF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3" name="Rectangle 39"/>
              <p:cNvSpPr>
                <a:spLocks noChangeArrowheads="1"/>
              </p:cNvSpPr>
              <p:nvPr/>
            </p:nvSpPr>
            <p:spPr bwMode="auto">
              <a:xfrm>
                <a:off x="770378" y="3521075"/>
                <a:ext cx="3857185" cy="297137"/>
              </a:xfrm>
              <a:prstGeom prst="rect">
                <a:avLst/>
              </a:prstGeom>
              <a:gradFill rotWithShape="1">
                <a:gsLst>
                  <a:gs pos="0">
                    <a:srgbClr val="208A00"/>
                  </a:gs>
                  <a:gs pos="100000">
                    <a:srgbClr val="5AF300"/>
                  </a:gs>
                </a:gsLst>
                <a:lin ang="5400000" scaled="1"/>
              </a:gradFill>
              <a:ln w="190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kern="0" noProof="1">
                  <a:solidFill>
                    <a:srgbClr val="000000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4" name="Rectangle 39"/>
              <p:cNvSpPr>
                <a:spLocks noChangeArrowheads="1"/>
              </p:cNvSpPr>
              <p:nvPr/>
            </p:nvSpPr>
            <p:spPr bwMode="auto">
              <a:xfrm>
                <a:off x="770378" y="3521075"/>
                <a:ext cx="3857185" cy="297137"/>
              </a:xfrm>
              <a:prstGeom prst="rect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457200">
                  <a:defRPr/>
                </a:pPr>
                <a:r>
                  <a:rPr lang="zh-CN" altLang="en-US" sz="2400" kern="0" dirty="0">
                    <a:latin typeface="+mj-ea"/>
                    <a:ea typeface="+mj-ea"/>
                  </a:rPr>
                  <a:t>异色</a:t>
                </a:r>
                <a:endParaRPr lang="en-US" sz="2400" kern="0" noProof="1">
                  <a:latin typeface="+mj-ea"/>
                  <a:ea typeface="+mj-ea"/>
                </a:endParaRPr>
              </a:p>
            </p:txBody>
          </p:sp>
        </p:grpSp>
        <p:sp>
          <p:nvSpPr>
            <p:cNvPr id="6154" name="TextBox 37"/>
            <p:cNvSpPr txBox="1">
              <a:spLocks noChangeArrowheads="1"/>
            </p:cNvSpPr>
            <p:nvPr/>
          </p:nvSpPr>
          <p:spPr bwMode="auto">
            <a:xfrm>
              <a:off x="5108004" y="5219908"/>
              <a:ext cx="17203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老火腿炒莲藕</a:t>
              </a:r>
              <a:endParaRPr lang="zh-CN" altLang="en-US"/>
            </a:p>
          </p:txBody>
        </p:sp>
        <p:pic>
          <p:nvPicPr>
            <p:cNvPr id="49155" name="Picture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5620" y="3316939"/>
              <a:ext cx="2458668" cy="183993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一、配菜的一般原则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22" name="对角圆角矩形 21"/>
          <p:cNvSpPr/>
          <p:nvPr/>
        </p:nvSpPr>
        <p:spPr>
          <a:xfrm>
            <a:off x="411163" y="1268413"/>
            <a:ext cx="2209800" cy="720725"/>
          </a:xfrm>
          <a:prstGeom prst="round2DiagRect">
            <a:avLst/>
          </a:prstGeom>
          <a:gradFill rotWithShape="1">
            <a:gsLst>
              <a:gs pos="0">
                <a:srgbClr val="FCAAF2"/>
              </a:gs>
              <a:gs pos="22000">
                <a:srgbClr val="FB7DEC"/>
              </a:gs>
              <a:gs pos="100000">
                <a:srgbClr val="FB7D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形 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搭配</a:t>
            </a: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1803400" y="2408238"/>
            <a:ext cx="2497138" cy="3228975"/>
            <a:chOff x="1803384" y="2408237"/>
            <a:chExt cx="2497137" cy="3229591"/>
          </a:xfrm>
        </p:grpSpPr>
        <p:grpSp>
          <p:nvGrpSpPr>
            <p:cNvPr id="7183" name="组合 2"/>
            <p:cNvGrpSpPr>
              <a:grpSpLocks/>
            </p:cNvGrpSpPr>
            <p:nvPr/>
          </p:nvGrpSpPr>
          <p:grpSpPr bwMode="auto">
            <a:xfrm>
              <a:off x="1803384" y="2408237"/>
              <a:ext cx="2497137" cy="3229591"/>
              <a:chOff x="1803384" y="2408237"/>
              <a:chExt cx="2497137" cy="3229591"/>
            </a:xfrm>
          </p:grpSpPr>
          <p:grpSp>
            <p:nvGrpSpPr>
              <p:cNvPr id="7185" name="Group 19"/>
              <p:cNvGrpSpPr>
                <a:grpSpLocks/>
              </p:cNvGrpSpPr>
              <p:nvPr/>
            </p:nvGrpSpPr>
            <p:grpSpPr bwMode="auto">
              <a:xfrm>
                <a:off x="1803384" y="2408237"/>
                <a:ext cx="2497137" cy="3229591"/>
                <a:chOff x="4699000" y="1520825"/>
                <a:chExt cx="3857625" cy="1409497"/>
              </a:xfrm>
            </p:grpSpPr>
            <p:sp>
              <p:nvSpPr>
                <p:cNvPr id="26" name="Rectangle 27"/>
                <p:cNvSpPr>
                  <a:spLocks noChangeArrowheads="1"/>
                </p:cNvSpPr>
                <p:nvPr/>
              </p:nvSpPr>
              <p:spPr bwMode="auto">
                <a:xfrm>
                  <a:off x="4699000" y="1759206"/>
                  <a:ext cx="3857625" cy="1171116"/>
                </a:xfrm>
                <a:prstGeom prst="rect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prstDash val="sysDash"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marL="342900" indent="-342900"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 dirty="0">
                    <a:solidFill>
                      <a:srgbClr val="FFFFFF"/>
                    </a:solidFill>
                    <a:ea typeface="ＭＳ Ｐゴシック" pitchFamily="-97" charset="-128"/>
                  </a:endParaRPr>
                </a:p>
              </p:txBody>
            </p:sp>
            <p:sp>
              <p:nvSpPr>
                <p:cNvPr id="27" name="Rectangle 39"/>
                <p:cNvSpPr>
                  <a:spLocks noChangeArrowheads="1"/>
                </p:cNvSpPr>
                <p:nvPr/>
              </p:nvSpPr>
              <p:spPr bwMode="auto">
                <a:xfrm>
                  <a:off x="4699000" y="1520825"/>
                  <a:ext cx="3857625" cy="29728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C000"/>
                    </a:gs>
                    <a:gs pos="7000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3175">
                  <a:solidFill>
                    <a:srgbClr val="FFCC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b="1" kern="0" noProof="1">
                    <a:solidFill>
                      <a:sysClr val="windowText" lastClr="000000"/>
                    </a:solidFill>
                    <a:ea typeface="ＭＳ Ｐゴシック" pitchFamily="-97" charset="-128"/>
                  </a:endParaRPr>
                </a:p>
              </p:txBody>
            </p:sp>
            <p:sp>
              <p:nvSpPr>
                <p:cNvPr id="28" name="Rectangle 39"/>
                <p:cNvSpPr>
                  <a:spLocks noChangeArrowheads="1"/>
                </p:cNvSpPr>
                <p:nvPr/>
              </p:nvSpPr>
              <p:spPr bwMode="auto">
                <a:xfrm>
                  <a:off x="4699000" y="1520825"/>
                  <a:ext cx="3857625" cy="296590"/>
                </a:xfrm>
                <a:prstGeom prst="rect">
                  <a:avLst/>
                </a:prstGeom>
                <a:noFill/>
                <a:ln w="317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>
                    <a:defRPr/>
                  </a:pPr>
                  <a:r>
                    <a:rPr lang="zh-CN" altLang="en-US" sz="2400" kern="0" noProof="1">
                      <a:latin typeface="+mj-ea"/>
                      <a:ea typeface="+mj-ea"/>
                    </a:rPr>
                    <a:t>同形配</a:t>
                  </a:r>
                  <a:endParaRPr lang="en-US" sz="2400" kern="0" noProof="1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7186" name="TextBox 7"/>
              <p:cNvSpPr txBox="1">
                <a:spLocks noChangeArrowheads="1"/>
              </p:cNvSpPr>
              <p:nvPr/>
            </p:nvSpPr>
            <p:spPr bwMode="auto">
              <a:xfrm>
                <a:off x="2440523" y="5219908"/>
                <a:ext cx="126655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>
                    <a:latin typeface="微软雅黑" pitchFamily="34" charset="-122"/>
                    <a:ea typeface="微软雅黑" pitchFamily="34" charset="-122"/>
                  </a:rPr>
                  <a:t>泡椒猪皮</a:t>
                </a:r>
                <a:endParaRPr lang="zh-CN" altLang="en-US"/>
              </a:p>
            </p:txBody>
          </p:sp>
        </p:grpSp>
        <p:pic>
          <p:nvPicPr>
            <p:cNvPr id="50178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6313" y="3382556"/>
              <a:ext cx="2434977" cy="18120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4719638" y="2408238"/>
            <a:ext cx="2497137" cy="3230562"/>
            <a:chOff x="4719621" y="2408237"/>
            <a:chExt cx="2497138" cy="3230563"/>
          </a:xfrm>
        </p:grpSpPr>
        <p:grpSp>
          <p:nvGrpSpPr>
            <p:cNvPr id="7177" name="Group 21"/>
            <p:cNvGrpSpPr>
              <a:grpSpLocks/>
            </p:cNvGrpSpPr>
            <p:nvPr/>
          </p:nvGrpSpPr>
          <p:grpSpPr bwMode="auto">
            <a:xfrm>
              <a:off x="4719621" y="2408237"/>
              <a:ext cx="2497138" cy="3230563"/>
              <a:chOff x="769938" y="3521075"/>
              <a:chExt cx="3857625" cy="1409497"/>
            </a:xfrm>
          </p:grpSpPr>
          <p:sp>
            <p:nvSpPr>
              <p:cNvPr id="32" name="Rectangle 27"/>
              <p:cNvSpPr>
                <a:spLocks noChangeArrowheads="1"/>
              </p:cNvSpPr>
              <p:nvPr/>
            </p:nvSpPr>
            <p:spPr bwMode="auto">
              <a:xfrm>
                <a:off x="769938" y="3759339"/>
                <a:ext cx="3857625" cy="1171233"/>
              </a:xfrm>
              <a:prstGeom prst="rect">
                <a:avLst/>
              </a:prstGeom>
              <a:noFill/>
              <a:ln w="25400">
                <a:solidFill>
                  <a:schemeClr val="bg1">
                    <a:lumMod val="50000"/>
                  </a:schemeClr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marL="342900" indent="-34290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600" kern="0" dirty="0">
                  <a:solidFill>
                    <a:srgbClr val="FFFFFF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3" name="Rectangle 39"/>
              <p:cNvSpPr>
                <a:spLocks noChangeArrowheads="1"/>
              </p:cNvSpPr>
              <p:nvPr/>
            </p:nvSpPr>
            <p:spPr bwMode="auto">
              <a:xfrm>
                <a:off x="769938" y="3521075"/>
                <a:ext cx="3857625" cy="297137"/>
              </a:xfrm>
              <a:prstGeom prst="rect">
                <a:avLst/>
              </a:prstGeom>
              <a:gradFill rotWithShape="1">
                <a:gsLst>
                  <a:gs pos="0">
                    <a:srgbClr val="208A00"/>
                  </a:gs>
                  <a:gs pos="100000">
                    <a:srgbClr val="5AF300"/>
                  </a:gs>
                </a:gsLst>
                <a:lin ang="5400000" scaled="1"/>
              </a:gradFill>
              <a:ln w="190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kern="0" noProof="1">
                  <a:solidFill>
                    <a:srgbClr val="000000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4" name="Rectangle 39"/>
              <p:cNvSpPr>
                <a:spLocks noChangeArrowheads="1"/>
              </p:cNvSpPr>
              <p:nvPr/>
            </p:nvSpPr>
            <p:spPr bwMode="auto">
              <a:xfrm>
                <a:off x="769938" y="3521075"/>
                <a:ext cx="3857625" cy="297137"/>
              </a:xfrm>
              <a:prstGeom prst="rect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457200">
                  <a:defRPr/>
                </a:pPr>
                <a:r>
                  <a:rPr lang="zh-CN" altLang="en-US" sz="2400" kern="0" dirty="0">
                    <a:latin typeface="+mj-ea"/>
                    <a:ea typeface="+mj-ea"/>
                  </a:rPr>
                  <a:t>异形配</a:t>
                </a:r>
                <a:endParaRPr lang="en-US" sz="2400" kern="0" noProof="1">
                  <a:latin typeface="+mj-ea"/>
                  <a:ea typeface="+mj-ea"/>
                </a:endParaRPr>
              </a:p>
            </p:txBody>
          </p:sp>
        </p:grpSp>
        <p:sp>
          <p:nvSpPr>
            <p:cNvPr id="7178" name="TextBox 37"/>
            <p:cNvSpPr txBox="1">
              <a:spLocks noChangeArrowheads="1"/>
            </p:cNvSpPr>
            <p:nvPr/>
          </p:nvSpPr>
          <p:spPr bwMode="auto">
            <a:xfrm>
              <a:off x="5108004" y="5219908"/>
              <a:ext cx="17203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香麦爽口虾</a:t>
              </a:r>
              <a:endParaRPr lang="zh-CN" altLang="en-US"/>
            </a:p>
          </p:txBody>
        </p:sp>
        <p:pic>
          <p:nvPicPr>
            <p:cNvPr id="50179" name="Picture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851" y="3382557"/>
              <a:ext cx="2417437" cy="18120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二、配菜实例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39" name="对角圆角矩形 38"/>
          <p:cNvSpPr/>
          <p:nvPr/>
        </p:nvSpPr>
        <p:spPr>
          <a:xfrm>
            <a:off x="179388" y="1412875"/>
            <a:ext cx="3867150" cy="647700"/>
          </a:xfrm>
          <a:prstGeom prst="round2DiagRect">
            <a:avLst>
              <a:gd name="adj1" fmla="val 43758"/>
              <a:gd name="adj2" fmla="val 0"/>
            </a:avLst>
          </a:prstGeom>
          <a:gradFill rotWithShape="1">
            <a:gsLst>
              <a:gs pos="0">
                <a:srgbClr val="FCAAF2"/>
              </a:gs>
              <a:gs pos="22000">
                <a:srgbClr val="FB7DEC"/>
              </a:gs>
              <a:gs pos="100000">
                <a:srgbClr val="FB7D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配单一烹饪原料的菜</a:t>
            </a:r>
          </a:p>
        </p:txBody>
      </p:sp>
      <p:grpSp>
        <p:nvGrpSpPr>
          <p:cNvPr id="8199" name="Group 19"/>
          <p:cNvGrpSpPr>
            <a:grpSpLocks/>
          </p:cNvGrpSpPr>
          <p:nvPr/>
        </p:nvGrpSpPr>
        <p:grpSpPr bwMode="auto">
          <a:xfrm>
            <a:off x="468313" y="2359025"/>
            <a:ext cx="8135937" cy="3949700"/>
            <a:chOff x="4699000" y="1520825"/>
            <a:chExt cx="3857625" cy="1724035"/>
          </a:xfrm>
        </p:grpSpPr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4699000" y="1759196"/>
              <a:ext cx="3857625" cy="1485664"/>
            </a:xfrm>
            <a:prstGeom prst="rect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prstDash val="sysDash"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 dirty="0">
                <a:solidFill>
                  <a:srgbClr val="FFFFFF"/>
                </a:solidFill>
                <a:ea typeface="ＭＳ Ｐゴシック" pitchFamily="-97" charset="-128"/>
              </a:endParaRPr>
            </a:p>
          </p:txBody>
        </p:sp>
        <p:sp>
          <p:nvSpPr>
            <p:cNvPr id="31" name="Rectangle 39"/>
            <p:cNvSpPr>
              <a:spLocks noChangeArrowheads="1"/>
            </p:cNvSpPr>
            <p:nvPr/>
          </p:nvSpPr>
          <p:spPr bwMode="auto">
            <a:xfrm>
              <a:off x="4699000" y="1520825"/>
              <a:ext cx="3857625" cy="297272"/>
            </a:xfrm>
            <a:prstGeom prst="rect">
              <a:avLst/>
            </a:prstGeom>
            <a:gradFill rotWithShape="1">
              <a:gsLst>
                <a:gs pos="0">
                  <a:srgbClr val="FFC000"/>
                </a:gs>
                <a:gs pos="70000">
                  <a:srgbClr val="FFFF00"/>
                </a:gs>
                <a:gs pos="100000">
                  <a:srgbClr val="FFFF00"/>
                </a:gs>
              </a:gsLst>
              <a:lin ang="5400000" scaled="1"/>
            </a:gradFill>
            <a:ln w="3175">
              <a:solidFill>
                <a:srgbClr val="FFCC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kern="0" noProof="1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32" name="Rectangle 39"/>
            <p:cNvSpPr>
              <a:spLocks noChangeArrowheads="1"/>
            </p:cNvSpPr>
            <p:nvPr/>
          </p:nvSpPr>
          <p:spPr bwMode="auto">
            <a:xfrm>
              <a:off x="4699000" y="1520825"/>
              <a:ext cx="3857625" cy="296578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457200">
                <a:defRPr/>
              </a:pPr>
              <a:r>
                <a:rPr lang="zh-CN" altLang="en-US" sz="2400" kern="0" noProof="1">
                  <a:latin typeface="+mj-ea"/>
                  <a:ea typeface="+mj-ea"/>
                </a:rPr>
                <a:t>泡椒板筋的配菜</a:t>
              </a:r>
              <a:endParaRPr lang="en-US" sz="2400" kern="0" noProof="1">
                <a:latin typeface="+mj-ea"/>
                <a:ea typeface="+mj-ea"/>
              </a:endParaRPr>
            </a:p>
          </p:txBody>
        </p:sp>
      </p:grpSp>
      <p:sp>
        <p:nvSpPr>
          <p:cNvPr id="12" name="单圆角矩形 11"/>
          <p:cNvSpPr/>
          <p:nvPr/>
        </p:nvSpPr>
        <p:spPr>
          <a:xfrm>
            <a:off x="684213" y="3213100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28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原料</a:t>
            </a:r>
          </a:p>
        </p:txBody>
      </p:sp>
      <p:sp>
        <p:nvSpPr>
          <p:cNvPr id="28" name="单圆角矩形 27"/>
          <p:cNvSpPr/>
          <p:nvPr/>
        </p:nvSpPr>
        <p:spPr>
          <a:xfrm>
            <a:off x="2268538" y="3214688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28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加工方法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2150" y="3779838"/>
            <a:ext cx="4672013" cy="2170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主料：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猪板筋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250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辅料：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厚泡辣椒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50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克，泡姜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克，泡蒜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克，芹菜节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8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克，香葱节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调料：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精盐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3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克，老姜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5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克，料酒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9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克，酱油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5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克，味精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克，水芡粉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15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</a:p>
        </p:txBody>
      </p:sp>
      <p:pic>
        <p:nvPicPr>
          <p:cNvPr id="8203" name="Picture 2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5763" y="3910013"/>
            <a:ext cx="3021012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组合 14"/>
          <p:cNvGrpSpPr>
            <a:grpSpLocks/>
          </p:cNvGrpSpPr>
          <p:nvPr/>
        </p:nvGrpSpPr>
        <p:grpSpPr bwMode="auto">
          <a:xfrm>
            <a:off x="555625" y="3841750"/>
            <a:ext cx="7897813" cy="2395538"/>
            <a:chOff x="580182" y="4607222"/>
            <a:chExt cx="7898565" cy="2396233"/>
          </a:xfrm>
        </p:grpSpPr>
        <p:sp>
          <p:nvSpPr>
            <p:cNvPr id="29" name="TextBox 28"/>
            <p:cNvSpPr txBox="1"/>
            <p:nvPr/>
          </p:nvSpPr>
          <p:spPr>
            <a:xfrm>
              <a:off x="580182" y="4607222"/>
              <a:ext cx="4670870" cy="2396233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细黑一简体" pitchFamily="65" charset="-122"/>
                  <a:ea typeface="方正细黑一简体" pitchFamily="65" charset="-122"/>
                </a:rPr>
                <a:t>（</a:t>
              </a: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细黑一简体" pitchFamily="65" charset="-122"/>
                  <a:ea typeface="方正细黑一简体" pitchFamily="65" charset="-122"/>
                </a:rPr>
                <a:t>1</a:t>
              </a: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细黑一简体" pitchFamily="65" charset="-122"/>
                  <a:ea typeface="方正细黑一简体" pitchFamily="65" charset="-122"/>
                </a:rPr>
                <a:t>）将猪板筋上的肉去干净，切成</a:t>
              </a: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细黑一简体" pitchFamily="65" charset="-122"/>
                  <a:ea typeface="方正细黑一简体" pitchFamily="65" charset="-122"/>
                </a:rPr>
                <a:t>3 </a:t>
              </a: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细黑一简体" pitchFamily="65" charset="-122"/>
                  <a:ea typeface="方正细黑一简体" pitchFamily="65" charset="-122"/>
                </a:rPr>
                <a:t>厘米长的头粗丝，用精盐、老姜、香葱节、料酒腌制</a:t>
              </a: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细黑一简体" pitchFamily="65" charset="-122"/>
                  <a:ea typeface="方正细黑一简体" pitchFamily="65" charset="-122"/>
                </a:rPr>
                <a:t>10 </a:t>
              </a: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细黑一简体" pitchFamily="65" charset="-122"/>
                  <a:ea typeface="方正细黑一简体" pitchFamily="65" charset="-122"/>
                </a:rPr>
                <a:t>分钟，水芡粉上浆。</a:t>
              </a:r>
            </a:p>
            <a:p>
              <a:pPr algn="just">
                <a:lnSpc>
                  <a:spcPct val="120000"/>
                </a:lnSpc>
                <a:defRPr/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细黑一简体" pitchFamily="65" charset="-122"/>
                  <a:ea typeface="方正细黑一简体" pitchFamily="65" charset="-122"/>
                </a:rPr>
                <a:t>（</a:t>
              </a: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细黑一简体" pitchFamily="65" charset="-122"/>
                  <a:ea typeface="方正细黑一简体" pitchFamily="65" charset="-122"/>
                </a:rPr>
                <a:t>2</a:t>
              </a: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细黑一简体" pitchFamily="65" charset="-122"/>
                  <a:ea typeface="方正细黑一简体" pitchFamily="65" charset="-122"/>
                </a:rPr>
                <a:t>）泡辣椒去蒂，切成二粗丝。</a:t>
              </a:r>
            </a:p>
            <a:p>
              <a:pPr algn="just">
                <a:lnSpc>
                  <a:spcPct val="120000"/>
                </a:lnSpc>
                <a:defRPr/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细黑一简体" pitchFamily="65" charset="-122"/>
                  <a:ea typeface="方正细黑一简体" pitchFamily="65" charset="-122"/>
                </a:rPr>
                <a:t>（</a:t>
              </a: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细黑一简体" pitchFamily="65" charset="-122"/>
                  <a:ea typeface="方正细黑一简体" pitchFamily="65" charset="-122"/>
                </a:rPr>
                <a:t>3</a:t>
              </a: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细黑一简体" pitchFamily="65" charset="-122"/>
                  <a:ea typeface="方正细黑一简体" pitchFamily="65" charset="-122"/>
                </a:rPr>
                <a:t>）泡姜、泡蒜切成“指甲”片。</a:t>
              </a:r>
            </a:p>
            <a:p>
              <a:pPr algn="just">
                <a:lnSpc>
                  <a:spcPct val="120000"/>
                </a:lnSpc>
                <a:defRPr/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细黑一简体" pitchFamily="65" charset="-122"/>
                  <a:ea typeface="方正细黑一简体" pitchFamily="65" charset="-122"/>
                </a:rPr>
                <a:t>（</a:t>
              </a: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细黑一简体" pitchFamily="65" charset="-122"/>
                  <a:ea typeface="方正细黑一简体" pitchFamily="65" charset="-122"/>
                </a:rPr>
                <a:t>4</a:t>
              </a: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细黑一简体" pitchFamily="65" charset="-122"/>
                  <a:ea typeface="方正细黑一简体" pitchFamily="65" charset="-122"/>
                </a:rPr>
                <a:t>）精盐、料酒、酱油、味精、水芡粉兑成滋汁。</a:t>
              </a:r>
              <a:endParaRPr lang="zh-CN" altLang="en-US" dirty="0">
                <a:latin typeface="方正细黑一简体" pitchFamily="65" charset="-122"/>
                <a:ea typeface="方正细黑一简体" pitchFamily="65" charset="-122"/>
              </a:endParaRPr>
            </a:p>
          </p:txBody>
        </p:sp>
        <p:pic>
          <p:nvPicPr>
            <p:cNvPr id="8206" name="Picture 26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6453" y="4607223"/>
              <a:ext cx="3012294" cy="2244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二、配菜实例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39" name="对角圆角矩形 38"/>
          <p:cNvSpPr/>
          <p:nvPr/>
        </p:nvSpPr>
        <p:spPr>
          <a:xfrm>
            <a:off x="179388" y="1412875"/>
            <a:ext cx="3867150" cy="647700"/>
          </a:xfrm>
          <a:prstGeom prst="round2DiagRect">
            <a:avLst>
              <a:gd name="adj1" fmla="val 43758"/>
              <a:gd name="adj2" fmla="val 0"/>
            </a:avLst>
          </a:prstGeom>
          <a:gradFill rotWithShape="1">
            <a:gsLst>
              <a:gs pos="0">
                <a:srgbClr val="FCAAF2"/>
              </a:gs>
              <a:gs pos="22000">
                <a:srgbClr val="FB7DEC"/>
              </a:gs>
              <a:gs pos="100000">
                <a:srgbClr val="FB7D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配主辅料的菜</a:t>
            </a:r>
          </a:p>
        </p:txBody>
      </p:sp>
      <p:grpSp>
        <p:nvGrpSpPr>
          <p:cNvPr id="9223" name="Group 19"/>
          <p:cNvGrpSpPr>
            <a:grpSpLocks/>
          </p:cNvGrpSpPr>
          <p:nvPr/>
        </p:nvGrpSpPr>
        <p:grpSpPr bwMode="auto">
          <a:xfrm>
            <a:off x="468313" y="2359025"/>
            <a:ext cx="8135937" cy="3949700"/>
            <a:chOff x="4699000" y="1520825"/>
            <a:chExt cx="3857625" cy="1724035"/>
          </a:xfrm>
        </p:grpSpPr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4699000" y="1759196"/>
              <a:ext cx="3857625" cy="1485664"/>
            </a:xfrm>
            <a:prstGeom prst="rect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prstDash val="sysDash"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 dirty="0">
                <a:solidFill>
                  <a:srgbClr val="FFFFFF"/>
                </a:solidFill>
                <a:ea typeface="ＭＳ Ｐゴシック" pitchFamily="-97" charset="-128"/>
              </a:endParaRPr>
            </a:p>
          </p:txBody>
        </p:sp>
        <p:sp>
          <p:nvSpPr>
            <p:cNvPr id="31" name="Rectangle 39"/>
            <p:cNvSpPr>
              <a:spLocks noChangeArrowheads="1"/>
            </p:cNvSpPr>
            <p:nvPr/>
          </p:nvSpPr>
          <p:spPr bwMode="auto">
            <a:xfrm>
              <a:off x="4699000" y="1520825"/>
              <a:ext cx="3857625" cy="297272"/>
            </a:xfrm>
            <a:prstGeom prst="rect">
              <a:avLst/>
            </a:prstGeom>
            <a:gradFill rotWithShape="1">
              <a:gsLst>
                <a:gs pos="0">
                  <a:srgbClr val="FFC000"/>
                </a:gs>
                <a:gs pos="70000">
                  <a:srgbClr val="FFFF00"/>
                </a:gs>
                <a:gs pos="100000">
                  <a:srgbClr val="FFFF00"/>
                </a:gs>
              </a:gsLst>
              <a:lin ang="5400000" scaled="1"/>
            </a:gradFill>
            <a:ln w="3175">
              <a:solidFill>
                <a:srgbClr val="FFCC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kern="0" noProof="1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32" name="Rectangle 39"/>
            <p:cNvSpPr>
              <a:spLocks noChangeArrowheads="1"/>
            </p:cNvSpPr>
            <p:nvPr/>
          </p:nvSpPr>
          <p:spPr bwMode="auto">
            <a:xfrm>
              <a:off x="4699000" y="1520825"/>
              <a:ext cx="3857625" cy="296578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457200">
                <a:defRPr/>
              </a:pPr>
              <a:r>
                <a:rPr lang="zh-CN" altLang="en-US" sz="2400" kern="0" noProof="1">
                  <a:latin typeface="+mj-ea"/>
                  <a:ea typeface="+mj-ea"/>
                </a:rPr>
                <a:t>折耳根炒油底肉的配菜</a:t>
              </a:r>
              <a:endParaRPr lang="en-US" sz="2400" kern="0" noProof="1">
                <a:latin typeface="+mj-ea"/>
                <a:ea typeface="+mj-ea"/>
              </a:endParaRPr>
            </a:p>
          </p:txBody>
        </p:sp>
      </p:grpSp>
      <p:sp>
        <p:nvSpPr>
          <p:cNvPr id="12" name="单圆角矩形 11"/>
          <p:cNvSpPr/>
          <p:nvPr/>
        </p:nvSpPr>
        <p:spPr>
          <a:xfrm>
            <a:off x="684213" y="3213100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28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原料</a:t>
            </a:r>
          </a:p>
        </p:txBody>
      </p:sp>
      <p:sp>
        <p:nvSpPr>
          <p:cNvPr id="28" name="单圆角矩形 27"/>
          <p:cNvSpPr/>
          <p:nvPr/>
        </p:nvSpPr>
        <p:spPr>
          <a:xfrm>
            <a:off x="2268538" y="3214688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28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加工方法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2150" y="4051300"/>
            <a:ext cx="4672013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主料：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油底肉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150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辅料：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折耳根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100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克，蒜苗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25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调料：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干辣椒节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10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克，花椒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3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克，精盐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2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克，酱油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5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</a:p>
        </p:txBody>
      </p:sp>
      <p:pic>
        <p:nvPicPr>
          <p:cNvPr id="922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5763" y="3835400"/>
            <a:ext cx="2922587" cy="218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711200" y="3835400"/>
            <a:ext cx="7672388" cy="2184400"/>
            <a:chOff x="711640" y="3835938"/>
            <a:chExt cx="7672204" cy="2184371"/>
          </a:xfrm>
        </p:grpSpPr>
        <p:sp>
          <p:nvSpPr>
            <p:cNvPr id="29" name="TextBox 28"/>
            <p:cNvSpPr txBox="1"/>
            <p:nvPr/>
          </p:nvSpPr>
          <p:spPr>
            <a:xfrm>
              <a:off x="711640" y="4050248"/>
              <a:ext cx="4671901" cy="1755752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defRPr/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细黑一简体" pitchFamily="65" charset="-122"/>
                  <a:ea typeface="方正细黑一简体" pitchFamily="65" charset="-122"/>
                </a:rPr>
                <a:t>（</a:t>
              </a: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细黑一简体" pitchFamily="65" charset="-122"/>
                  <a:ea typeface="方正细黑一简体" pitchFamily="65" charset="-122"/>
                </a:rPr>
                <a:t>1</a:t>
              </a: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细黑一简体" pitchFamily="65" charset="-122"/>
                  <a:ea typeface="方正细黑一简体" pitchFamily="65" charset="-122"/>
                </a:rPr>
                <a:t>）油底肉在热锅中滚几下，去掉表面上的油，切成片。</a:t>
              </a:r>
            </a:p>
            <a:p>
              <a:pPr algn="just">
                <a:lnSpc>
                  <a:spcPct val="150000"/>
                </a:lnSpc>
                <a:defRPr/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细黑一简体" pitchFamily="65" charset="-122"/>
                  <a:ea typeface="方正细黑一简体" pitchFamily="65" charset="-122"/>
                </a:rPr>
                <a:t>（</a:t>
              </a: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细黑一简体" pitchFamily="65" charset="-122"/>
                  <a:ea typeface="方正细黑一简体" pitchFamily="65" charset="-122"/>
                </a:rPr>
                <a:t>2</a:t>
              </a: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细黑一简体" pitchFamily="65" charset="-122"/>
                  <a:ea typeface="方正细黑一简体" pitchFamily="65" charset="-122"/>
                </a:rPr>
                <a:t>）折耳根洗净切成节。</a:t>
              </a:r>
              <a:endPara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endParaRPr>
            </a:p>
            <a:p>
              <a:pPr algn="just">
                <a:lnSpc>
                  <a:spcPct val="150000"/>
                </a:lnSpc>
                <a:defRPr/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细黑一简体" pitchFamily="65" charset="-122"/>
                  <a:ea typeface="方正细黑一简体" pitchFamily="65" charset="-122"/>
                </a:rPr>
                <a:t>（</a:t>
              </a: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细黑一简体" pitchFamily="65" charset="-122"/>
                  <a:ea typeface="方正细黑一简体" pitchFamily="65" charset="-122"/>
                </a:rPr>
                <a:t>3</a:t>
              </a: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细黑一简体" pitchFamily="65" charset="-122"/>
                  <a:ea typeface="方正细黑一简体" pitchFamily="65" charset="-122"/>
                </a:rPr>
                <a:t>）蒜苗切成“马耳朵”形。</a:t>
              </a:r>
              <a:endParaRPr lang="zh-CN" altLang="en-US" dirty="0">
                <a:latin typeface="方正细黑一简体" pitchFamily="65" charset="-122"/>
                <a:ea typeface="方正细黑一简体" pitchFamily="65" charset="-122"/>
              </a:endParaRPr>
            </a:p>
          </p:txBody>
        </p:sp>
        <p:pic>
          <p:nvPicPr>
            <p:cNvPr id="9230" name="Picture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6527" y="3835938"/>
              <a:ext cx="2917317" cy="2184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二、配菜实例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39" name="对角圆角矩形 38"/>
          <p:cNvSpPr/>
          <p:nvPr/>
        </p:nvSpPr>
        <p:spPr>
          <a:xfrm>
            <a:off x="179388" y="1412875"/>
            <a:ext cx="4356100" cy="647700"/>
          </a:xfrm>
          <a:prstGeom prst="round2DiagRect">
            <a:avLst>
              <a:gd name="adj1" fmla="val 43758"/>
              <a:gd name="adj2" fmla="val 0"/>
            </a:avLst>
          </a:prstGeom>
          <a:gradFill rotWithShape="1">
            <a:gsLst>
              <a:gs pos="0">
                <a:srgbClr val="FCAAF2"/>
              </a:gs>
              <a:gs pos="22000">
                <a:srgbClr val="FB7DEC"/>
              </a:gs>
              <a:gs pos="100000">
                <a:srgbClr val="FB7D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配不分主次的多种料的菜</a:t>
            </a:r>
          </a:p>
        </p:txBody>
      </p:sp>
      <p:grpSp>
        <p:nvGrpSpPr>
          <p:cNvPr id="10247" name="Group 19"/>
          <p:cNvGrpSpPr>
            <a:grpSpLocks/>
          </p:cNvGrpSpPr>
          <p:nvPr/>
        </p:nvGrpSpPr>
        <p:grpSpPr bwMode="auto">
          <a:xfrm>
            <a:off x="468313" y="2359025"/>
            <a:ext cx="8135937" cy="3949700"/>
            <a:chOff x="4699000" y="1520825"/>
            <a:chExt cx="3857625" cy="1724035"/>
          </a:xfrm>
        </p:grpSpPr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4699000" y="1759196"/>
              <a:ext cx="3857625" cy="1485664"/>
            </a:xfrm>
            <a:prstGeom prst="rect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prstDash val="sysDash"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 dirty="0">
                <a:solidFill>
                  <a:srgbClr val="FFFFFF"/>
                </a:solidFill>
                <a:ea typeface="ＭＳ Ｐゴシック" pitchFamily="-97" charset="-128"/>
              </a:endParaRPr>
            </a:p>
          </p:txBody>
        </p:sp>
        <p:sp>
          <p:nvSpPr>
            <p:cNvPr id="31" name="Rectangle 39"/>
            <p:cNvSpPr>
              <a:spLocks noChangeArrowheads="1"/>
            </p:cNvSpPr>
            <p:nvPr/>
          </p:nvSpPr>
          <p:spPr bwMode="auto">
            <a:xfrm>
              <a:off x="4699000" y="1520825"/>
              <a:ext cx="3857625" cy="297272"/>
            </a:xfrm>
            <a:prstGeom prst="rect">
              <a:avLst/>
            </a:prstGeom>
            <a:gradFill rotWithShape="1">
              <a:gsLst>
                <a:gs pos="0">
                  <a:srgbClr val="FFC000"/>
                </a:gs>
                <a:gs pos="70000">
                  <a:srgbClr val="FFFF00"/>
                </a:gs>
                <a:gs pos="100000">
                  <a:srgbClr val="FFFF00"/>
                </a:gs>
              </a:gsLst>
              <a:lin ang="5400000" scaled="1"/>
            </a:gradFill>
            <a:ln w="3175">
              <a:solidFill>
                <a:srgbClr val="FFCC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kern="0" noProof="1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32" name="Rectangle 39"/>
            <p:cNvSpPr>
              <a:spLocks noChangeArrowheads="1"/>
            </p:cNvSpPr>
            <p:nvPr/>
          </p:nvSpPr>
          <p:spPr bwMode="auto">
            <a:xfrm>
              <a:off x="4699000" y="1520825"/>
              <a:ext cx="3857625" cy="296578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457200">
                <a:defRPr/>
              </a:pPr>
              <a:r>
                <a:rPr lang="zh-CN" altLang="en-US" sz="2400" kern="0" noProof="1">
                  <a:latin typeface="+mj-ea"/>
                  <a:ea typeface="+mj-ea"/>
                </a:rPr>
                <a:t>血豆腐的配菜</a:t>
              </a:r>
              <a:endParaRPr lang="en-US" sz="2400" kern="0" noProof="1">
                <a:latin typeface="+mj-ea"/>
                <a:ea typeface="+mj-ea"/>
              </a:endParaRPr>
            </a:p>
          </p:txBody>
        </p:sp>
      </p:grpSp>
      <p:sp>
        <p:nvSpPr>
          <p:cNvPr id="12" name="单圆角矩形 11"/>
          <p:cNvSpPr/>
          <p:nvPr/>
        </p:nvSpPr>
        <p:spPr>
          <a:xfrm>
            <a:off x="684213" y="3213100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28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原料</a:t>
            </a:r>
          </a:p>
        </p:txBody>
      </p:sp>
      <p:sp>
        <p:nvSpPr>
          <p:cNvPr id="28" name="单圆角矩形 27"/>
          <p:cNvSpPr/>
          <p:nvPr/>
        </p:nvSpPr>
        <p:spPr>
          <a:xfrm>
            <a:off x="2268538" y="3214688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28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加工方法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3575" y="4051300"/>
            <a:ext cx="4672013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主料：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豆腐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300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克，猪血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150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克，猪肥膘肉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90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辅料：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白菜叶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200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调料：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精盐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8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克，五香粉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5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克，猪化油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10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3575" y="4051300"/>
            <a:ext cx="4845050" cy="17541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1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）豆腐压成泥。</a:t>
            </a:r>
          </a:p>
          <a:p>
            <a:pPr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2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）猪血压成茸。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3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）猪肥膘肉切成小丁。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4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）白菜叶整张展开，用于包融合的血豆腐。</a:t>
            </a:r>
            <a:endParaRPr lang="zh-CN" altLang="en-US" dirty="0">
              <a:latin typeface="方正细黑一简体" pitchFamily="65" charset="-122"/>
              <a:ea typeface="方正细黑一简体" pitchFamily="65" charset="-122"/>
            </a:endParaRPr>
          </a:p>
        </p:txBody>
      </p:sp>
      <p:pic>
        <p:nvPicPr>
          <p:cNvPr id="102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5" y="3754438"/>
            <a:ext cx="2800350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</p:bldLst>
  </p:timing>
</p:sld>
</file>

<file path=ppt/theme/theme1.xml><?xml version="1.0" encoding="utf-8"?>
<a:theme xmlns:a="http://schemas.openxmlformats.org/drawingml/2006/main" name="Office 主题​​">
  <a:themeElements>
    <a:clrScheme name="气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1476</TotalTime>
  <Words>626</Words>
  <Application>Microsoft Office PowerPoint</Application>
  <PresentationFormat>全屏显示(4:3)</PresentationFormat>
  <Paragraphs>98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Calibri</vt:lpstr>
      <vt:lpstr>宋体</vt:lpstr>
      <vt:lpstr>Arial</vt:lpstr>
      <vt:lpstr>Arial Black</vt:lpstr>
      <vt:lpstr>微软雅黑</vt:lpstr>
      <vt:lpstr>黑体</vt:lpstr>
      <vt:lpstr>幼圆</vt:lpstr>
      <vt:lpstr>MS PGothic</vt:lpstr>
      <vt:lpstr>方正细黑一简体</vt:lpstr>
      <vt:lpstr>Office 主题​​</vt:lpstr>
      <vt:lpstr>烹 饪 技 术</vt:lpstr>
      <vt:lpstr>一、配菜的一般原则</vt:lpstr>
      <vt:lpstr>一、配菜的一般原则</vt:lpstr>
      <vt:lpstr>一、配菜的一般原则</vt:lpstr>
      <vt:lpstr>一、配菜的一般原则</vt:lpstr>
      <vt:lpstr>一、配菜的一般原则</vt:lpstr>
      <vt:lpstr>二、配菜实例</vt:lpstr>
      <vt:lpstr>二、配菜实例</vt:lpstr>
      <vt:lpstr>二、配菜实例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dwb</cp:lastModifiedBy>
  <cp:revision>120</cp:revision>
  <dcterms:created xsi:type="dcterms:W3CDTF">2012-01-31T05:34:08Z</dcterms:created>
  <dcterms:modified xsi:type="dcterms:W3CDTF">2012-04-23T23:46:06Z</dcterms:modified>
</cp:coreProperties>
</file>