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84" r:id="rId5"/>
    <p:sldId id="285" r:id="rId6"/>
    <p:sldId id="273" r:id="rId7"/>
    <p:sldId id="286" r:id="rId8"/>
    <p:sldId id="274" r:id="rId9"/>
    <p:sldId id="287" r:id="rId10"/>
    <p:sldId id="288" r:id="rId11"/>
    <p:sldId id="289" r:id="rId12"/>
    <p:sldId id="262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8F0"/>
    <a:srgbClr val="64B4EB"/>
    <a:srgbClr val="A7FF71"/>
    <a:srgbClr val="30C800"/>
    <a:srgbClr val="008FFA"/>
    <a:srgbClr val="55E1FD"/>
    <a:srgbClr val="FCC8FA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CF25-BEA9-40FE-89B5-121E704B45E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870D-865E-462B-AF72-5D839CD403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64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33B43-D18A-460D-9ED5-5EAF809DB8C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4ADB-97B5-4F82-BE8C-2386D97BA9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76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943B-1DD4-4F5E-A0D9-9286E5A4965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7C96-C90E-465D-93C6-BAD5B753DD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50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8818-A963-42FD-8BED-939AD24E391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2CCC-C3A7-4919-9A22-AD40185980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54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FD82-8663-465B-BD4B-FA12154A6FD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3548-93C3-477D-8263-0BEDFE756B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6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BC7E-C63B-4F00-BA23-CDC6CCFE07A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42F97-E025-4AFE-989F-46C09F7987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14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9E0D6-8860-422E-B4E6-FA08E98EB1A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CB50-BBC2-4B7D-911A-8A61CBA9B3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61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F1646-87E2-43A7-9F62-A8122BEBA90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8EC5-C262-4FDB-BFF7-48B8B8A3D0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02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04CDA-A8B2-43BB-A89D-5E038A096D0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D9A9-D12B-44BE-AC67-047E540125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08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D7C5-7B11-41AC-99CC-5D2073F891E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D0A5-E999-4E05-BD3E-BCA2E7ECFE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30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5E86-BDA1-4639-98ED-FF3C2E71DFD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C47A-4A1F-4EA8-97C8-E7FB29237C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36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6C5F78-2E46-44D2-956F-6183A5BCA30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B9ED7D-F918-4EBE-88F2-A59CE09D75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187450" y="2908300"/>
            <a:ext cx="7704138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3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烹饪基本功</a:t>
            </a:r>
          </a:p>
        </p:txBody>
      </p:sp>
      <p:pic>
        <p:nvPicPr>
          <p:cNvPr id="2066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四、勾芡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33" name="对角圆角矩形 32"/>
          <p:cNvSpPr/>
          <p:nvPr/>
        </p:nvSpPr>
        <p:spPr>
          <a:xfrm>
            <a:off x="417513" y="1484313"/>
            <a:ext cx="2209800" cy="576262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勾芡方法</a:t>
            </a:r>
          </a:p>
        </p:txBody>
      </p: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419100" y="2359025"/>
            <a:ext cx="2497138" cy="3590925"/>
            <a:chOff x="419100" y="2359025"/>
            <a:chExt cx="2497138" cy="3590255"/>
          </a:xfrm>
        </p:grpSpPr>
        <p:grpSp>
          <p:nvGrpSpPr>
            <p:cNvPr id="11286" name="Group 18"/>
            <p:cNvGrpSpPr>
              <a:grpSpLocks/>
            </p:cNvGrpSpPr>
            <p:nvPr/>
          </p:nvGrpSpPr>
          <p:grpSpPr bwMode="auto">
            <a:xfrm>
              <a:off x="419100" y="2359025"/>
              <a:ext cx="2497138" cy="3590255"/>
              <a:chOff x="769938" y="1520825"/>
              <a:chExt cx="3857625" cy="1566263"/>
            </a:xfrm>
          </p:grpSpPr>
          <p:sp>
            <p:nvSpPr>
              <p:cNvPr id="55" name="Rectangle 27"/>
              <p:cNvSpPr>
                <a:spLocks noChangeArrowheads="1"/>
              </p:cNvSpPr>
              <p:nvPr/>
            </p:nvSpPr>
            <p:spPr bwMode="auto">
              <a:xfrm>
                <a:off x="769938" y="1759019"/>
                <a:ext cx="3857625" cy="1328069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6" name="Rectangle 39"/>
              <p:cNvSpPr>
                <a:spLocks noChangeArrowheads="1"/>
              </p:cNvSpPr>
              <p:nvPr/>
            </p:nvSpPr>
            <p:spPr bwMode="auto">
              <a:xfrm>
                <a:off x="769938" y="1520825"/>
                <a:ext cx="3857625" cy="297050"/>
              </a:xfrm>
              <a:prstGeom prst="rect">
                <a:avLst/>
              </a:prstGeom>
              <a:gradFill rotWithShape="1">
                <a:gsLst>
                  <a:gs pos="0">
                    <a:srgbClr val="55E1FD"/>
                  </a:gs>
                  <a:gs pos="100000">
                    <a:srgbClr val="008FFA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kern="0" noProof="1">
                  <a:solidFill>
                    <a:sysClr val="window" lastClr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7" name="Rectangle 39"/>
              <p:cNvSpPr>
                <a:spLocks noChangeArrowheads="1"/>
              </p:cNvSpPr>
              <p:nvPr/>
            </p:nvSpPr>
            <p:spPr bwMode="auto">
              <a:xfrm>
                <a:off x="769938" y="1520825"/>
                <a:ext cx="3857625" cy="297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kern="0" noProof="1">
                    <a:latin typeface="+mj-ea"/>
                    <a:ea typeface="+mj-ea"/>
                  </a:rPr>
                  <a:t>淋</a:t>
                </a:r>
                <a:r>
                  <a:rPr lang="zh-CN" altLang="en-US" sz="2400" kern="0" noProof="1">
                    <a:latin typeface="+mj-ea"/>
                    <a:ea typeface="+mj-ea"/>
                  </a:rPr>
                  <a:t>入法</a:t>
                </a:r>
                <a:endParaRPr lang="en-US" sz="2400" kern="0" noProof="1">
                  <a:latin typeface="+mj-ea"/>
                  <a:ea typeface="+mj-ea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3351915"/>
              <a:ext cx="2407791" cy="18052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288" name="TextBox 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24077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口袋豆腐</a:t>
              </a:r>
              <a:endParaRPr lang="en-US" altLang="zh-CN"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（淋入法勾芡菜肴）</a:t>
              </a: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3335338" y="2359025"/>
            <a:ext cx="2497137" cy="3590925"/>
            <a:chOff x="3335338" y="2359025"/>
            <a:chExt cx="2497137" cy="3590254"/>
          </a:xfrm>
        </p:grpSpPr>
        <p:grpSp>
          <p:nvGrpSpPr>
            <p:cNvPr id="11280" name="Group 19"/>
            <p:cNvGrpSpPr>
              <a:grpSpLocks/>
            </p:cNvGrpSpPr>
            <p:nvPr/>
          </p:nvGrpSpPr>
          <p:grpSpPr bwMode="auto">
            <a:xfrm>
              <a:off x="3335338" y="2359025"/>
              <a:ext cx="2497137" cy="3590254"/>
              <a:chOff x="4699000" y="1520825"/>
              <a:chExt cx="3857625" cy="1566902"/>
            </a:xfrm>
          </p:grpSpPr>
          <p:sp>
            <p:nvSpPr>
              <p:cNvPr id="61" name="Rectangle 27"/>
              <p:cNvSpPr>
                <a:spLocks noChangeArrowheads="1"/>
              </p:cNvSpPr>
              <p:nvPr/>
            </p:nvSpPr>
            <p:spPr bwMode="auto">
              <a:xfrm>
                <a:off x="4699000" y="1759116"/>
                <a:ext cx="3857625" cy="1328611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62" name="Rectangle 39"/>
              <p:cNvSpPr>
                <a:spLocks noChangeArrowheads="1"/>
              </p:cNvSpPr>
              <p:nvPr/>
            </p:nvSpPr>
            <p:spPr bwMode="auto">
              <a:xfrm>
                <a:off x="4699000" y="1520825"/>
                <a:ext cx="3857625" cy="297171"/>
              </a:xfrm>
              <a:prstGeom prst="rect">
                <a:avLst/>
              </a:prstGeom>
              <a:gradFill rotWithShape="1">
                <a:gsLst>
                  <a:gs pos="0">
                    <a:srgbClr val="FFC000"/>
                  </a:gs>
                  <a:gs pos="7000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kern="0" noProof="1">
                  <a:solidFill>
                    <a:sysClr val="windowText" lastClr="000000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63" name="Rectangle 39"/>
              <p:cNvSpPr>
                <a:spLocks noChangeArrowheads="1"/>
              </p:cNvSpPr>
              <p:nvPr/>
            </p:nvSpPr>
            <p:spPr bwMode="auto">
              <a:xfrm>
                <a:off x="4699000" y="1520825"/>
                <a:ext cx="3857625" cy="29647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57200">
                  <a:defRPr/>
                </a:pPr>
                <a:r>
                  <a:rPr lang="zh-CN" altLang="en-US" sz="2400" kern="0" noProof="1">
                    <a:latin typeface="+mj-ea"/>
                    <a:ea typeface="+mj-ea"/>
                  </a:rPr>
                  <a:t>烹入法</a:t>
                </a:r>
                <a:endParaRPr lang="en-US" sz="2400" kern="0" noProof="1">
                  <a:latin typeface="+mj-ea"/>
                  <a:ea typeface="+mj-ea"/>
                </a:endParaRP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7864" y="3351915"/>
              <a:ext cx="2452463" cy="1838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282" name="TextBox 3"/>
            <p:cNvSpPr txBox="1">
              <a:spLocks noChangeArrowheads="1"/>
            </p:cNvSpPr>
            <p:nvPr/>
          </p:nvSpPr>
          <p:spPr bwMode="auto">
            <a:xfrm>
              <a:off x="3380010" y="5219917"/>
              <a:ext cx="24077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锅巴糯肉</a:t>
              </a:r>
              <a:endParaRPr lang="en-US" altLang="zh-CN"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（烹入法勾芡菜肴）</a:t>
              </a: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6251575" y="2359025"/>
            <a:ext cx="2497138" cy="3590925"/>
            <a:chOff x="6251575" y="2359025"/>
            <a:chExt cx="2497138" cy="3590255"/>
          </a:xfrm>
        </p:grpSpPr>
        <p:grpSp>
          <p:nvGrpSpPr>
            <p:cNvPr id="11274" name="Group 21"/>
            <p:cNvGrpSpPr>
              <a:grpSpLocks/>
            </p:cNvGrpSpPr>
            <p:nvPr/>
          </p:nvGrpSpPr>
          <p:grpSpPr bwMode="auto">
            <a:xfrm>
              <a:off x="6251575" y="2359025"/>
              <a:ext cx="2497138" cy="3590255"/>
              <a:chOff x="769938" y="3521075"/>
              <a:chExt cx="3857625" cy="1566431"/>
            </a:xfrm>
          </p:grpSpPr>
          <p:sp>
            <p:nvSpPr>
              <p:cNvPr id="49" name="Rectangle 27"/>
              <p:cNvSpPr>
                <a:spLocks noChangeArrowheads="1"/>
              </p:cNvSpPr>
              <p:nvPr/>
            </p:nvSpPr>
            <p:spPr bwMode="auto">
              <a:xfrm>
                <a:off x="769938" y="3759294"/>
                <a:ext cx="3857625" cy="1328212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600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769938" y="3521075"/>
                <a:ext cx="3857625" cy="297082"/>
              </a:xfrm>
              <a:prstGeom prst="rect">
                <a:avLst/>
              </a:prstGeom>
              <a:gradFill rotWithShape="1">
                <a:gsLst>
                  <a:gs pos="0">
                    <a:srgbClr val="30C800"/>
                  </a:gs>
                  <a:gs pos="100000">
                    <a:srgbClr val="A7FF71"/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kern="0" noProof="1">
                  <a:solidFill>
                    <a:srgbClr val="000000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1" name="Rectangle 39"/>
              <p:cNvSpPr>
                <a:spLocks noChangeArrowheads="1"/>
              </p:cNvSpPr>
              <p:nvPr/>
            </p:nvSpPr>
            <p:spPr bwMode="auto">
              <a:xfrm>
                <a:off x="769938" y="3521075"/>
                <a:ext cx="3857625" cy="297082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457200">
                  <a:defRPr/>
                </a:pPr>
                <a:r>
                  <a:rPr lang="zh-CN" altLang="en-US" sz="2400" kern="0" dirty="0">
                    <a:latin typeface="+mj-ea"/>
                    <a:ea typeface="+mj-ea"/>
                  </a:rPr>
                  <a:t>包盖法</a:t>
                </a:r>
                <a:endParaRPr lang="en-US" sz="2400" kern="0" noProof="1">
                  <a:latin typeface="+mj-ea"/>
                  <a:ea typeface="+mj-ea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6248" y="3351915"/>
              <a:ext cx="2376513" cy="17819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276" name="TextBox 3"/>
            <p:cNvSpPr txBox="1">
              <a:spLocks noChangeArrowheads="1"/>
            </p:cNvSpPr>
            <p:nvPr/>
          </p:nvSpPr>
          <p:spPr bwMode="auto">
            <a:xfrm>
              <a:off x="6296248" y="5241981"/>
              <a:ext cx="24077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西红柿魔芋豆腐</a:t>
              </a:r>
              <a:endParaRPr lang="en-US" altLang="zh-CN"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（包盖法勾芡菜肴）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四、勾芡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33" name="对角圆角矩形 32"/>
          <p:cNvSpPr/>
          <p:nvPr/>
        </p:nvSpPr>
        <p:spPr>
          <a:xfrm>
            <a:off x="417513" y="1484313"/>
            <a:ext cx="2209800" cy="576262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勾芡关键</a:t>
            </a:r>
          </a:p>
        </p:txBody>
      </p:sp>
      <p:grpSp>
        <p:nvGrpSpPr>
          <p:cNvPr id="12295" name="组合 27"/>
          <p:cNvGrpSpPr>
            <a:grpSpLocks/>
          </p:cNvGrpSpPr>
          <p:nvPr/>
        </p:nvGrpSpPr>
        <p:grpSpPr bwMode="auto">
          <a:xfrm>
            <a:off x="501650" y="4222750"/>
            <a:ext cx="4537075" cy="649288"/>
            <a:chOff x="539552" y="4898777"/>
            <a:chExt cx="4536504" cy="648072"/>
          </a:xfrm>
        </p:grpSpPr>
        <p:sp>
          <p:nvSpPr>
            <p:cNvPr id="29" name="矩形 28"/>
            <p:cNvSpPr/>
            <p:nvPr/>
          </p:nvSpPr>
          <p:spPr>
            <a:xfrm>
              <a:off x="888758" y="4898777"/>
              <a:ext cx="4187298" cy="648072"/>
            </a:xfrm>
            <a:prstGeom prst="rect">
              <a:avLst/>
            </a:prstGeom>
            <a:gradFill flip="none" rotWithShape="1">
              <a:gsLst>
                <a:gs pos="0">
                  <a:srgbClr val="FCC8FA"/>
                </a:gs>
                <a:gs pos="64000">
                  <a:srgbClr val="FCC8F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539552" y="4898777"/>
              <a:ext cx="647618" cy="64807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64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 w="317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3</a:t>
              </a:r>
              <a:endParaRPr lang="zh-CN" alt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2311" name="TextBox 30"/>
            <p:cNvSpPr txBox="1">
              <a:spLocks noChangeArrowheads="1"/>
            </p:cNvSpPr>
            <p:nvPr/>
          </p:nvSpPr>
          <p:spPr bwMode="auto">
            <a:xfrm>
              <a:off x="1313904" y="4983559"/>
              <a:ext cx="35702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芡汁的浓度及数量要适度</a:t>
              </a:r>
            </a:p>
          </p:txBody>
        </p:sp>
      </p:grpSp>
      <p:grpSp>
        <p:nvGrpSpPr>
          <p:cNvPr id="12296" name="组合 31"/>
          <p:cNvGrpSpPr>
            <a:grpSpLocks/>
          </p:cNvGrpSpPr>
          <p:nvPr/>
        </p:nvGrpSpPr>
        <p:grpSpPr bwMode="auto">
          <a:xfrm>
            <a:off x="501650" y="2492375"/>
            <a:ext cx="4537075" cy="649288"/>
            <a:chOff x="539552" y="2492896"/>
            <a:chExt cx="4536504" cy="648072"/>
          </a:xfrm>
        </p:grpSpPr>
        <p:sp>
          <p:nvSpPr>
            <p:cNvPr id="34" name="矩形 33"/>
            <p:cNvSpPr/>
            <p:nvPr/>
          </p:nvSpPr>
          <p:spPr>
            <a:xfrm>
              <a:off x="888758" y="2492896"/>
              <a:ext cx="4187298" cy="648072"/>
            </a:xfrm>
            <a:prstGeom prst="rect">
              <a:avLst/>
            </a:prstGeom>
            <a:gradFill flip="none" rotWithShape="1">
              <a:gsLst>
                <a:gs pos="0">
                  <a:srgbClr val="FCC8FA"/>
                </a:gs>
                <a:gs pos="64000">
                  <a:srgbClr val="FCC8F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07" name="TextBox 34"/>
            <p:cNvSpPr txBox="1">
              <a:spLocks noChangeArrowheads="1"/>
            </p:cNvSpPr>
            <p:nvPr/>
          </p:nvSpPr>
          <p:spPr bwMode="auto">
            <a:xfrm>
              <a:off x="1313904" y="2586099"/>
              <a:ext cx="26468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勾芡的时机要恰当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539552" y="2492896"/>
              <a:ext cx="647618" cy="64807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64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 w="317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1</a:t>
              </a:r>
              <a:endParaRPr lang="zh-CN" alt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788" y="1270823"/>
            <a:ext cx="2356088" cy="4771824"/>
          </a:xfrm>
          <a:prstGeom prst="rect">
            <a:avLst/>
          </a:prstGeom>
        </p:spPr>
      </p:pic>
      <p:grpSp>
        <p:nvGrpSpPr>
          <p:cNvPr id="12298" name="组合 41"/>
          <p:cNvGrpSpPr>
            <a:grpSpLocks/>
          </p:cNvGrpSpPr>
          <p:nvPr/>
        </p:nvGrpSpPr>
        <p:grpSpPr bwMode="auto">
          <a:xfrm>
            <a:off x="501650" y="3357563"/>
            <a:ext cx="4537075" cy="649287"/>
            <a:chOff x="539552" y="4898777"/>
            <a:chExt cx="4536504" cy="648072"/>
          </a:xfrm>
        </p:grpSpPr>
        <p:sp>
          <p:nvSpPr>
            <p:cNvPr id="43" name="矩形 42"/>
            <p:cNvSpPr/>
            <p:nvPr/>
          </p:nvSpPr>
          <p:spPr>
            <a:xfrm>
              <a:off x="888758" y="4898777"/>
              <a:ext cx="4187298" cy="648072"/>
            </a:xfrm>
            <a:prstGeom prst="rect">
              <a:avLst/>
            </a:prstGeom>
            <a:gradFill flip="none" rotWithShape="1">
              <a:gsLst>
                <a:gs pos="0">
                  <a:srgbClr val="FCC8FA"/>
                </a:gs>
                <a:gs pos="64000">
                  <a:srgbClr val="FCC8F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539552" y="4898777"/>
              <a:ext cx="647618" cy="64807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64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 w="317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zh-CN" alt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2305" name="TextBox 44"/>
            <p:cNvSpPr txBox="1">
              <a:spLocks noChangeArrowheads="1"/>
            </p:cNvSpPr>
            <p:nvPr/>
          </p:nvSpPr>
          <p:spPr bwMode="auto">
            <a:xfrm>
              <a:off x="1313904" y="4983559"/>
              <a:ext cx="26468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菜肴的汤汁要适当</a:t>
              </a:r>
            </a:p>
          </p:txBody>
        </p:sp>
      </p:grpSp>
      <p:grpSp>
        <p:nvGrpSpPr>
          <p:cNvPr id="12299" name="组合 45"/>
          <p:cNvGrpSpPr>
            <a:grpSpLocks/>
          </p:cNvGrpSpPr>
          <p:nvPr/>
        </p:nvGrpSpPr>
        <p:grpSpPr bwMode="auto">
          <a:xfrm>
            <a:off x="501650" y="5087938"/>
            <a:ext cx="4537075" cy="649287"/>
            <a:chOff x="539552" y="4898777"/>
            <a:chExt cx="4536504" cy="648072"/>
          </a:xfrm>
        </p:grpSpPr>
        <p:sp>
          <p:nvSpPr>
            <p:cNvPr id="48" name="矩形 47"/>
            <p:cNvSpPr/>
            <p:nvPr/>
          </p:nvSpPr>
          <p:spPr>
            <a:xfrm>
              <a:off x="888758" y="4898777"/>
              <a:ext cx="4187298" cy="648072"/>
            </a:xfrm>
            <a:prstGeom prst="rect">
              <a:avLst/>
            </a:prstGeom>
            <a:gradFill flip="none" rotWithShape="1">
              <a:gsLst>
                <a:gs pos="0">
                  <a:srgbClr val="FCC8FA"/>
                </a:gs>
                <a:gs pos="64000">
                  <a:srgbClr val="FCC8F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539552" y="4898777"/>
              <a:ext cx="647618" cy="64807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64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 w="317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4</a:t>
              </a:r>
              <a:endParaRPr lang="zh-CN" alt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2302" name="TextBox 53"/>
            <p:cNvSpPr txBox="1">
              <a:spLocks noChangeArrowheads="1"/>
            </p:cNvSpPr>
            <p:nvPr/>
          </p:nvSpPr>
          <p:spPr bwMode="auto">
            <a:xfrm>
              <a:off x="1313904" y="4983559"/>
              <a:ext cx="29546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芡汁入锅时必须均匀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  <p:grpSp>
        <p:nvGrpSpPr>
          <p:cNvPr id="13318" name="组合 63"/>
          <p:cNvGrpSpPr>
            <a:grpSpLocks/>
          </p:cNvGrpSpPr>
          <p:nvPr/>
        </p:nvGrpSpPr>
        <p:grpSpPr bwMode="auto">
          <a:xfrm>
            <a:off x="250825" y="1703388"/>
            <a:ext cx="2017713" cy="4181475"/>
            <a:chOff x="251520" y="1704169"/>
            <a:chExt cx="2016224" cy="4179911"/>
          </a:xfrm>
        </p:grpSpPr>
        <p:sp>
          <p:nvSpPr>
            <p:cNvPr id="28" name="圆角矩形 27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91C8F0"/>
                </a:gs>
                <a:gs pos="36000">
                  <a:srgbClr val="64B4EB"/>
                </a:gs>
                <a:gs pos="61000">
                  <a:srgbClr val="64B4EB"/>
                </a:gs>
                <a:gs pos="82001">
                  <a:srgbClr val="91C8F0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352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2307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列出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种自己家中最常烹制的菜肴，再请教老师或家人，制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作表格，列出这些菜肴烹制时的火力及加热时间。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3353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1335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335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5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5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5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6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35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3319" name="组合 64"/>
          <p:cNvGrpSpPr>
            <a:grpSpLocks/>
          </p:cNvGrpSpPr>
          <p:nvPr/>
        </p:nvGrpSpPr>
        <p:grpSpPr bwMode="auto">
          <a:xfrm>
            <a:off x="2435225" y="1703388"/>
            <a:ext cx="2019300" cy="4181475"/>
            <a:chOff x="2412281" y="1704169"/>
            <a:chExt cx="2020193" cy="4179911"/>
          </a:xfrm>
        </p:grpSpPr>
        <p:sp>
          <p:nvSpPr>
            <p:cNvPr id="39" name="圆角矩形 38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3343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13345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3346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47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48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49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50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3344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93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小组交流，说说各自品尝过菜肴的味型，例如咸鲜、麻辣、糟辣、香辣，并将交流结果用表格表示。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320" name="组合 65"/>
          <p:cNvGrpSpPr>
            <a:grpSpLocks/>
          </p:cNvGrpSpPr>
          <p:nvPr/>
        </p:nvGrpSpPr>
        <p:grpSpPr bwMode="auto">
          <a:xfrm>
            <a:off x="4621213" y="1703388"/>
            <a:ext cx="2016125" cy="4181475"/>
            <a:chOff x="4748713" y="1704169"/>
            <a:chExt cx="2016224" cy="4179911"/>
          </a:xfrm>
        </p:grpSpPr>
        <p:sp>
          <p:nvSpPr>
            <p:cNvPr id="49" name="圆角矩形 48"/>
            <p:cNvSpPr/>
            <p:nvPr/>
          </p:nvSpPr>
          <p:spPr>
            <a:xfrm>
              <a:off x="4748713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3333" name="组合 46"/>
            <p:cNvGrpSpPr>
              <a:grpSpLocks/>
            </p:cNvGrpSpPr>
            <p:nvPr/>
          </p:nvGrpSpPr>
          <p:grpSpPr bwMode="auto">
            <a:xfrm>
              <a:off x="5435356" y="1704169"/>
              <a:ext cx="642938" cy="642938"/>
              <a:chOff x="5648449" y="2057400"/>
              <a:chExt cx="642938" cy="642938"/>
            </a:xfrm>
          </p:grpSpPr>
          <p:grpSp>
            <p:nvGrpSpPr>
              <p:cNvPr id="13335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3337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38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9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40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41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336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3334" name="Text Box 65"/>
            <p:cNvSpPr txBox="1">
              <a:spLocks noChangeArrowheads="1"/>
            </p:cNvSpPr>
            <p:nvPr/>
          </p:nvSpPr>
          <p:spPr bwMode="gray">
            <a:xfrm>
              <a:off x="4748713" y="2565357"/>
              <a:ext cx="2016224" cy="2307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收集资料，列举几款需要挂糊、上浆和勾芡的具有代表性的黔菜菜品，说说需要挂哪一种糊、上哪一种浆、用哪一种芡汁。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321" name="组合 66"/>
          <p:cNvGrpSpPr>
            <a:grpSpLocks/>
          </p:cNvGrpSpPr>
          <p:nvPr/>
        </p:nvGrpSpPr>
        <p:grpSpPr bwMode="auto">
          <a:xfrm>
            <a:off x="6804025" y="1703388"/>
            <a:ext cx="2016125" cy="4181475"/>
            <a:chOff x="6804248" y="1704169"/>
            <a:chExt cx="2016224" cy="4179911"/>
          </a:xfrm>
        </p:grpSpPr>
        <p:sp>
          <p:nvSpPr>
            <p:cNvPr id="62" name="圆角矩形 61"/>
            <p:cNvSpPr/>
            <p:nvPr/>
          </p:nvSpPr>
          <p:spPr>
            <a:xfrm>
              <a:off x="6804248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BDDF5"/>
                </a:gs>
                <a:gs pos="17999">
                  <a:srgbClr val="F4A6E6"/>
                </a:gs>
                <a:gs pos="36000">
                  <a:srgbClr val="F4A6E6"/>
                </a:gs>
                <a:gs pos="61000">
                  <a:srgbClr val="F4A6E6"/>
                </a:gs>
                <a:gs pos="82001">
                  <a:srgbClr val="F4A6E6"/>
                </a:gs>
                <a:gs pos="100000">
                  <a:srgbClr val="FBDDF5"/>
                </a:gs>
              </a:gsLst>
              <a:lin ang="5400000" scaled="1"/>
              <a:tileRect/>
            </a:gradFill>
            <a:ln w="38100">
              <a:solidFill>
                <a:srgbClr val="DD4F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3323" name="组合 47"/>
            <p:cNvGrpSpPr>
              <a:grpSpLocks/>
            </p:cNvGrpSpPr>
            <p:nvPr/>
          </p:nvGrpSpPr>
          <p:grpSpPr bwMode="auto">
            <a:xfrm>
              <a:off x="7490891" y="1704169"/>
              <a:ext cx="642938" cy="642938"/>
              <a:chOff x="5648449" y="2057400"/>
              <a:chExt cx="642938" cy="642938"/>
            </a:xfrm>
          </p:grpSpPr>
          <p:grpSp>
            <p:nvGrpSpPr>
              <p:cNvPr id="13325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3327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28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29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0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1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326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3324" name="Text Box 65"/>
            <p:cNvSpPr txBox="1">
              <a:spLocks noChangeArrowheads="1"/>
            </p:cNvSpPr>
            <p:nvPr/>
          </p:nvSpPr>
          <p:spPr bwMode="gray">
            <a:xfrm>
              <a:off x="6804248" y="2565357"/>
              <a:ext cx="2016224" cy="11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班上交流，以前大家都练过哪些烹饪基本功。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一、火候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2176463" y="1724025"/>
            <a:ext cx="4808537" cy="4081463"/>
            <a:chOff x="2176463" y="1723801"/>
            <a:chExt cx="4809107" cy="4081463"/>
          </a:xfrm>
        </p:grpSpPr>
        <p:sp>
          <p:nvSpPr>
            <p:cNvPr id="3089" name="Freeform 45"/>
            <p:cNvSpPr>
              <a:spLocks/>
            </p:cNvSpPr>
            <p:nvPr/>
          </p:nvSpPr>
          <p:spPr bwMode="gray">
            <a:xfrm flipH="1">
              <a:off x="2176463" y="1723801"/>
              <a:ext cx="2341562" cy="1962150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0" name="Freeform 46"/>
            <p:cNvSpPr>
              <a:spLocks/>
            </p:cNvSpPr>
            <p:nvPr/>
          </p:nvSpPr>
          <p:spPr bwMode="gray">
            <a:xfrm>
              <a:off x="4644008" y="1723801"/>
              <a:ext cx="2341562" cy="1962150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Freeform 47"/>
            <p:cNvSpPr>
              <a:spLocks/>
            </p:cNvSpPr>
            <p:nvPr/>
          </p:nvSpPr>
          <p:spPr bwMode="gray">
            <a:xfrm>
              <a:off x="2176463" y="3843114"/>
              <a:ext cx="2341562" cy="1962150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F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Freeform 48"/>
            <p:cNvSpPr>
              <a:spLocks/>
            </p:cNvSpPr>
            <p:nvPr/>
          </p:nvSpPr>
          <p:spPr bwMode="gray">
            <a:xfrm flipH="1">
              <a:off x="4644008" y="3843114"/>
              <a:ext cx="2341562" cy="1962150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3" name="Oval 49"/>
            <p:cNvSpPr>
              <a:spLocks noChangeArrowheads="1"/>
            </p:cNvSpPr>
            <p:nvPr/>
          </p:nvSpPr>
          <p:spPr bwMode="gray">
            <a:xfrm>
              <a:off x="3343275" y="2562001"/>
              <a:ext cx="2362200" cy="2362200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" name="Text Box 50"/>
          <p:cNvSpPr txBox="1">
            <a:spLocks noChangeArrowheads="1"/>
          </p:cNvSpPr>
          <p:nvPr/>
        </p:nvSpPr>
        <p:spPr bwMode="gray">
          <a:xfrm>
            <a:off x="2197100" y="1930400"/>
            <a:ext cx="23034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又称旺火、武火等，是一种最强的火力，适用</a:t>
            </a:r>
          </a:p>
          <a:p>
            <a:pPr eaLnBrk="1" hangingPunct="1"/>
            <a:r>
              <a:rPr lang="zh-CN" altLang="en-US" sz="1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于熘、炒、烹、炸、</a:t>
            </a:r>
            <a:endParaRPr lang="en-US" altLang="zh-CN" sz="16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爆、蒸等。</a:t>
            </a:r>
            <a:endParaRPr lang="en-US" altLang="zh-CN" sz="16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3576638" y="2909888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大火</a:t>
            </a:r>
            <a:endParaRPr lang="en-US" altLang="zh-CN" sz="2800" dirty="0">
              <a:effectLst>
                <a:outerShdw blurRad="38100" dist="38100" dir="2700000" algn="tl">
                  <a:srgbClr val="FFFFFF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Rectangle 55"/>
          <p:cNvSpPr>
            <a:spLocks noChangeArrowheads="1"/>
          </p:cNvSpPr>
          <p:nvPr/>
        </p:nvSpPr>
        <p:spPr bwMode="auto">
          <a:xfrm>
            <a:off x="4643438" y="2909888"/>
            <a:ext cx="903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中火</a:t>
            </a:r>
            <a:endParaRPr lang="en-US" altLang="zh-CN" sz="2800" dirty="0">
              <a:effectLst>
                <a:outerShdw blurRad="38100" dist="38100" dir="2700000" algn="tl">
                  <a:srgbClr val="FFFFFF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3576638" y="4060825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微火</a:t>
            </a:r>
            <a:endParaRPr lang="en-US" altLang="zh-CN" sz="2800" dirty="0">
              <a:effectLst>
                <a:outerShdw blurRad="38100" dist="38100" dir="2700000" algn="tl">
                  <a:srgbClr val="FFFFFF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Rectangle 55"/>
          <p:cNvSpPr>
            <a:spLocks noChangeArrowheads="1"/>
          </p:cNvSpPr>
          <p:nvPr/>
        </p:nvSpPr>
        <p:spPr bwMode="auto">
          <a:xfrm>
            <a:off x="4643438" y="4060825"/>
            <a:ext cx="903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小火</a:t>
            </a:r>
            <a:endParaRPr lang="en-US" altLang="zh-CN" sz="2800" dirty="0">
              <a:effectLst>
                <a:outerShdw blurRad="38100" dist="38100" dir="2700000" algn="tl">
                  <a:srgbClr val="FFFFFF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gray">
          <a:xfrm>
            <a:off x="4718050" y="1916113"/>
            <a:ext cx="2301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也叫文武火，火苗较旺，是仅次于大火的一种火力，适用于烧、煮、炸、</a:t>
            </a:r>
            <a:endParaRPr lang="en-US" altLang="zh-CN" sz="16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1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熘等。</a:t>
            </a:r>
            <a:endParaRPr lang="en-US" altLang="zh-CN" sz="16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gray">
          <a:xfrm>
            <a:off x="4718050" y="4902200"/>
            <a:ext cx="2301875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也称慢火、文火等，火焰较小，火力偏弱，适用于煎、焖等。</a:t>
            </a:r>
            <a:endParaRPr lang="en-US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gray">
          <a:xfrm>
            <a:off x="2270125" y="4902200"/>
            <a:ext cx="23018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火焰极其微小，多用于炖、焖等。</a:t>
            </a:r>
            <a:endParaRPr lang="en-US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142" y="1837446"/>
            <a:ext cx="2384307" cy="1710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870" y="4195822"/>
            <a:ext cx="2348642" cy="1537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二、调味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39" name="对角圆角矩形 38"/>
          <p:cNvSpPr/>
          <p:nvPr/>
        </p:nvSpPr>
        <p:spPr>
          <a:xfrm>
            <a:off x="417513" y="1484313"/>
            <a:ext cx="1922462" cy="576262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调味方法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251575" y="2359025"/>
            <a:ext cx="2497138" cy="3230563"/>
            <a:chOff x="6251724" y="2358239"/>
            <a:chExt cx="2496740" cy="3231001"/>
          </a:xfrm>
        </p:grpSpPr>
        <p:grpSp>
          <p:nvGrpSpPr>
            <p:cNvPr id="4116" name="Group 21"/>
            <p:cNvGrpSpPr>
              <a:grpSpLocks/>
            </p:cNvGrpSpPr>
            <p:nvPr/>
          </p:nvGrpSpPr>
          <p:grpSpPr bwMode="auto">
            <a:xfrm>
              <a:off x="6251724" y="2358239"/>
              <a:ext cx="2496740" cy="3231001"/>
              <a:chOff x="769938" y="3521075"/>
              <a:chExt cx="3857625" cy="1409497"/>
            </a:xfrm>
          </p:grpSpPr>
          <p:sp>
            <p:nvSpPr>
              <p:cNvPr id="35" name="Rectangle 27"/>
              <p:cNvSpPr>
                <a:spLocks noChangeArrowheads="1"/>
              </p:cNvSpPr>
              <p:nvPr/>
            </p:nvSpPr>
            <p:spPr bwMode="auto">
              <a:xfrm>
                <a:off x="769938" y="3759339"/>
                <a:ext cx="3857625" cy="1171233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600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6" name="Rectangle 39"/>
              <p:cNvSpPr>
                <a:spLocks noChangeArrowheads="1"/>
              </p:cNvSpPr>
              <p:nvPr/>
            </p:nvSpPr>
            <p:spPr bwMode="auto">
              <a:xfrm>
                <a:off x="769938" y="3521075"/>
                <a:ext cx="3857625" cy="297137"/>
              </a:xfrm>
              <a:prstGeom prst="rect">
                <a:avLst/>
              </a:prstGeom>
              <a:gradFill rotWithShape="1">
                <a:gsLst>
                  <a:gs pos="0">
                    <a:srgbClr val="208A00"/>
                  </a:gs>
                  <a:gs pos="100000">
                    <a:srgbClr val="5AF300"/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kern="0" noProof="1">
                  <a:solidFill>
                    <a:srgbClr val="000000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7" name="Rectangle 39"/>
              <p:cNvSpPr>
                <a:spLocks noChangeArrowheads="1"/>
              </p:cNvSpPr>
              <p:nvPr/>
            </p:nvSpPr>
            <p:spPr bwMode="auto">
              <a:xfrm>
                <a:off x="769938" y="3521075"/>
                <a:ext cx="3857625" cy="297137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457200">
                  <a:defRPr/>
                </a:pPr>
                <a:r>
                  <a:rPr lang="zh-CN" altLang="en-US" sz="2400" kern="0" dirty="0">
                    <a:solidFill>
                      <a:sysClr val="window" lastClr="FFFFFF"/>
                    </a:solidFill>
                    <a:latin typeface="+mj-ea"/>
                    <a:ea typeface="+mj-ea"/>
                  </a:rPr>
                  <a:t>原料加热后</a:t>
                </a:r>
                <a:endParaRPr lang="en-US" sz="2400" kern="0" noProof="1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19"/>
            <a:stretch/>
          </p:blipFill>
          <p:spPr>
            <a:xfrm>
              <a:off x="6516216" y="3055824"/>
              <a:ext cx="2022079" cy="25089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419100" y="2359025"/>
            <a:ext cx="2497138" cy="3278188"/>
            <a:chOff x="419076" y="2358239"/>
            <a:chExt cx="2496741" cy="3278281"/>
          </a:xfrm>
        </p:grpSpPr>
        <p:grpSp>
          <p:nvGrpSpPr>
            <p:cNvPr id="4111" name="Group 18"/>
            <p:cNvGrpSpPr>
              <a:grpSpLocks/>
            </p:cNvGrpSpPr>
            <p:nvPr/>
          </p:nvGrpSpPr>
          <p:grpSpPr bwMode="auto">
            <a:xfrm>
              <a:off x="419076" y="2358239"/>
              <a:ext cx="2496741" cy="3231001"/>
              <a:chOff x="769938" y="1520825"/>
              <a:chExt cx="3857625" cy="1409497"/>
            </a:xfrm>
          </p:grpSpPr>
          <p:sp>
            <p:nvSpPr>
              <p:cNvPr id="25" name="Rectangle 27"/>
              <p:cNvSpPr>
                <a:spLocks noChangeArrowheads="1"/>
              </p:cNvSpPr>
              <p:nvPr/>
            </p:nvSpPr>
            <p:spPr bwMode="auto">
              <a:xfrm>
                <a:off x="769938" y="1759063"/>
                <a:ext cx="3857625" cy="117110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6" name="Rectangle 39"/>
              <p:cNvSpPr>
                <a:spLocks noChangeArrowheads="1"/>
              </p:cNvSpPr>
              <p:nvPr/>
            </p:nvSpPr>
            <p:spPr bwMode="auto">
              <a:xfrm>
                <a:off x="769938" y="1520825"/>
                <a:ext cx="3857625" cy="297106"/>
              </a:xfrm>
              <a:prstGeom prst="rect">
                <a:avLst/>
              </a:prstGeom>
              <a:gradFill rotWithShape="1">
                <a:gsLst>
                  <a:gs pos="0">
                    <a:srgbClr val="03C6ED"/>
                  </a:gs>
                  <a:gs pos="100000">
                    <a:srgbClr val="004D86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kern="0" noProof="1">
                  <a:solidFill>
                    <a:sysClr val="window" lastClr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7" name="Rectangle 39"/>
              <p:cNvSpPr>
                <a:spLocks noChangeArrowheads="1"/>
              </p:cNvSpPr>
              <p:nvPr/>
            </p:nvSpPr>
            <p:spPr bwMode="auto">
              <a:xfrm>
                <a:off x="769938" y="1520825"/>
                <a:ext cx="3857625" cy="297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kern="0" noProof="1">
                    <a:solidFill>
                      <a:sysClr val="window" lastClr="FFFFFF"/>
                    </a:solidFill>
                    <a:latin typeface="+mj-ea"/>
                    <a:ea typeface="+mj-ea"/>
                  </a:rPr>
                  <a:t>原料加热前</a:t>
                </a:r>
                <a:endParaRPr lang="en-US" sz="2400" kern="0" noProof="1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048" r="21215"/>
            <a:stretch/>
          </p:blipFill>
          <p:spPr>
            <a:xfrm>
              <a:off x="524446" y="2996952"/>
              <a:ext cx="2286000" cy="26395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3335338" y="2359025"/>
            <a:ext cx="2497137" cy="3279775"/>
            <a:chOff x="3335400" y="2358239"/>
            <a:chExt cx="2496740" cy="3281207"/>
          </a:xfrm>
        </p:grpSpPr>
        <p:grpSp>
          <p:nvGrpSpPr>
            <p:cNvPr id="4106" name="Group 19"/>
            <p:cNvGrpSpPr>
              <a:grpSpLocks/>
            </p:cNvGrpSpPr>
            <p:nvPr/>
          </p:nvGrpSpPr>
          <p:grpSpPr bwMode="auto">
            <a:xfrm>
              <a:off x="3335400" y="2358239"/>
              <a:ext cx="2496740" cy="3231001"/>
              <a:chOff x="4699000" y="1520825"/>
              <a:chExt cx="3857625" cy="1409497"/>
            </a:xfrm>
          </p:grpSpPr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4699000" y="1759161"/>
                <a:ext cx="3857625" cy="1170893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1" name="Rectangle 39"/>
              <p:cNvSpPr>
                <a:spLocks noChangeArrowheads="1"/>
              </p:cNvSpPr>
              <p:nvPr/>
            </p:nvSpPr>
            <p:spPr bwMode="auto">
              <a:xfrm>
                <a:off x="4699000" y="1520825"/>
                <a:ext cx="3857625" cy="297227"/>
              </a:xfrm>
              <a:prstGeom prst="rect">
                <a:avLst/>
              </a:prstGeom>
              <a:gradFill rotWithShape="1">
                <a:gsLst>
                  <a:gs pos="0">
                    <a:srgbClr val="FFC000"/>
                  </a:gs>
                  <a:gs pos="7000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kern="0" noProof="1">
                  <a:solidFill>
                    <a:sysClr val="windowText" lastClr="000000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2" name="Rectangle 39"/>
              <p:cNvSpPr>
                <a:spLocks noChangeArrowheads="1"/>
              </p:cNvSpPr>
              <p:nvPr/>
            </p:nvSpPr>
            <p:spPr bwMode="auto">
              <a:xfrm>
                <a:off x="4699000" y="1520825"/>
                <a:ext cx="3857625" cy="29653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57200">
                  <a:defRPr/>
                </a:pPr>
                <a:r>
                  <a:rPr lang="zh-CN" altLang="en-US" sz="2400" kern="0" noProof="1">
                    <a:latin typeface="+mj-ea"/>
                    <a:ea typeface="+mj-ea"/>
                  </a:rPr>
                  <a:t>原料加热过程中</a:t>
                </a:r>
                <a:endParaRPr lang="en-US" sz="2400" kern="0" noProof="1">
                  <a:latin typeface="+mj-ea"/>
                  <a:ea typeface="+mj-ea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477" r="24107"/>
            <a:stretch/>
          </p:blipFill>
          <p:spPr>
            <a:xfrm>
              <a:off x="3491880" y="3055824"/>
              <a:ext cx="2151000" cy="25836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二、调味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39" name="对角圆角矩形 38"/>
          <p:cNvSpPr/>
          <p:nvPr/>
        </p:nvSpPr>
        <p:spPr>
          <a:xfrm>
            <a:off x="417513" y="1484313"/>
            <a:ext cx="1922462" cy="576262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调味原则</a:t>
            </a:r>
            <a:endParaRPr lang="zh-CN" alt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127" name="组合 16"/>
          <p:cNvGrpSpPr>
            <a:grpSpLocks/>
          </p:cNvGrpSpPr>
          <p:nvPr/>
        </p:nvGrpSpPr>
        <p:grpSpPr bwMode="auto">
          <a:xfrm>
            <a:off x="539750" y="4899025"/>
            <a:ext cx="4537075" cy="647700"/>
            <a:chOff x="539552" y="4898777"/>
            <a:chExt cx="4536504" cy="648072"/>
          </a:xfrm>
        </p:grpSpPr>
        <p:sp>
          <p:nvSpPr>
            <p:cNvPr id="40" name="矩形 39"/>
            <p:cNvSpPr/>
            <p:nvPr/>
          </p:nvSpPr>
          <p:spPr>
            <a:xfrm>
              <a:off x="888758" y="4898777"/>
              <a:ext cx="4187298" cy="648072"/>
            </a:xfrm>
            <a:prstGeom prst="rect">
              <a:avLst/>
            </a:prstGeom>
            <a:gradFill flip="none" rotWithShape="1">
              <a:gsLst>
                <a:gs pos="0">
                  <a:srgbClr val="FCC8FA"/>
                </a:gs>
                <a:gs pos="64000">
                  <a:srgbClr val="FCC8F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539552" y="4898777"/>
              <a:ext cx="647618" cy="64807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64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 w="317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3</a:t>
              </a:r>
              <a:endParaRPr lang="zh-CN" alt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139" name="TextBox 32"/>
            <p:cNvSpPr txBox="1">
              <a:spLocks noChangeArrowheads="1"/>
            </p:cNvSpPr>
            <p:nvPr/>
          </p:nvSpPr>
          <p:spPr bwMode="auto">
            <a:xfrm>
              <a:off x="1313904" y="4983559"/>
              <a:ext cx="35702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根据原料的不同性质调味</a:t>
              </a:r>
            </a:p>
          </p:txBody>
        </p:sp>
      </p:grpSp>
      <p:grpSp>
        <p:nvGrpSpPr>
          <p:cNvPr id="5128" name="组合 14"/>
          <p:cNvGrpSpPr>
            <a:grpSpLocks/>
          </p:cNvGrpSpPr>
          <p:nvPr/>
        </p:nvGrpSpPr>
        <p:grpSpPr bwMode="auto">
          <a:xfrm>
            <a:off x="539750" y="2492375"/>
            <a:ext cx="4537075" cy="649288"/>
            <a:chOff x="539552" y="2492896"/>
            <a:chExt cx="4536504" cy="648072"/>
          </a:xfrm>
        </p:grpSpPr>
        <p:sp>
          <p:nvSpPr>
            <p:cNvPr id="14" name="矩形 13"/>
            <p:cNvSpPr/>
            <p:nvPr/>
          </p:nvSpPr>
          <p:spPr>
            <a:xfrm>
              <a:off x="888758" y="2492896"/>
              <a:ext cx="4187298" cy="648072"/>
            </a:xfrm>
            <a:prstGeom prst="rect">
              <a:avLst/>
            </a:prstGeom>
            <a:gradFill flip="none" rotWithShape="1">
              <a:gsLst>
                <a:gs pos="0">
                  <a:srgbClr val="FCC8FA"/>
                </a:gs>
                <a:gs pos="64000">
                  <a:srgbClr val="FCC8F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35" name="TextBox 11"/>
            <p:cNvSpPr txBox="1">
              <a:spLocks noChangeArrowheads="1"/>
            </p:cNvSpPr>
            <p:nvPr/>
          </p:nvSpPr>
          <p:spPr bwMode="auto">
            <a:xfrm>
              <a:off x="1313904" y="2586099"/>
              <a:ext cx="29546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下料必须恰当、适时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539552" y="2492896"/>
              <a:ext cx="647618" cy="64807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64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 w="317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1</a:t>
              </a:r>
              <a:endParaRPr lang="zh-CN" alt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129" name="组合 15"/>
          <p:cNvGrpSpPr>
            <a:grpSpLocks/>
          </p:cNvGrpSpPr>
          <p:nvPr/>
        </p:nvGrpSpPr>
        <p:grpSpPr bwMode="auto">
          <a:xfrm>
            <a:off x="539750" y="3573463"/>
            <a:ext cx="4651375" cy="1008062"/>
            <a:chOff x="539552" y="3573016"/>
            <a:chExt cx="4652337" cy="1008112"/>
          </a:xfrm>
        </p:grpSpPr>
        <p:sp>
          <p:nvSpPr>
            <p:cNvPr id="34" name="矩形 33"/>
            <p:cNvSpPr/>
            <p:nvPr/>
          </p:nvSpPr>
          <p:spPr>
            <a:xfrm>
              <a:off x="888874" y="3573016"/>
              <a:ext cx="4187104" cy="1008112"/>
            </a:xfrm>
            <a:prstGeom prst="rect">
              <a:avLst/>
            </a:prstGeom>
            <a:gradFill flip="none" rotWithShape="1">
              <a:gsLst>
                <a:gs pos="0">
                  <a:srgbClr val="FCC8FA"/>
                </a:gs>
                <a:gs pos="64000">
                  <a:srgbClr val="FCC8F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32" name="TextBox 28"/>
            <p:cNvSpPr txBox="1">
              <a:spLocks noChangeArrowheads="1"/>
            </p:cNvSpPr>
            <p:nvPr/>
          </p:nvSpPr>
          <p:spPr bwMode="auto">
            <a:xfrm>
              <a:off x="1313904" y="3661574"/>
              <a:ext cx="387798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根据季节变化适当调节菜肴</a:t>
              </a:r>
            </a:p>
            <a:p>
              <a:pPr eaLnBrk="1" hangingPunct="1"/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的口味和颜色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539552" y="3752412"/>
              <a:ext cx="647834" cy="64932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64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 w="317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zh-CN" alt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5130" name="图片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600" y="1512888"/>
            <a:ext cx="408305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三、挂糊与上浆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0" name="对角圆角矩形 19"/>
          <p:cNvSpPr/>
          <p:nvPr/>
        </p:nvSpPr>
        <p:spPr>
          <a:xfrm>
            <a:off x="417513" y="1484313"/>
            <a:ext cx="1922462" cy="576262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挂糊</a:t>
            </a:r>
          </a:p>
        </p:txBody>
      </p:sp>
      <p:grpSp>
        <p:nvGrpSpPr>
          <p:cNvPr id="21" name="组合 70"/>
          <p:cNvGrpSpPr>
            <a:grpSpLocks/>
          </p:cNvGrpSpPr>
          <p:nvPr/>
        </p:nvGrpSpPr>
        <p:grpSpPr bwMode="auto">
          <a:xfrm>
            <a:off x="1403350" y="2565400"/>
            <a:ext cx="1743075" cy="1655763"/>
            <a:chOff x="1042988" y="3717032"/>
            <a:chExt cx="1972300" cy="1876330"/>
          </a:xfrm>
        </p:grpSpPr>
        <p:sp>
          <p:nvSpPr>
            <p:cNvPr id="22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23" name="AutoShape 10"/>
            <p:cNvSpPr>
              <a:spLocks noChangeArrowheads="1"/>
            </p:cNvSpPr>
            <p:nvPr/>
          </p:nvSpPr>
          <p:spPr bwMode="auto">
            <a:xfrm>
              <a:off x="1048377" y="4413235"/>
              <a:ext cx="1878894" cy="48392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蛋清糊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70"/>
          <p:cNvGrpSpPr>
            <a:grpSpLocks/>
          </p:cNvGrpSpPr>
          <p:nvPr/>
        </p:nvGrpSpPr>
        <p:grpSpPr bwMode="auto">
          <a:xfrm>
            <a:off x="3503613" y="2565400"/>
            <a:ext cx="1744662" cy="1655763"/>
            <a:chOff x="1042988" y="3717032"/>
            <a:chExt cx="1972300" cy="1876330"/>
          </a:xfrm>
        </p:grpSpPr>
        <p:sp>
          <p:nvSpPr>
            <p:cNvPr id="25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>
              <a:off x="1048371" y="4413235"/>
              <a:ext cx="1878980" cy="48392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全蛋糊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70"/>
          <p:cNvGrpSpPr>
            <a:grpSpLocks/>
          </p:cNvGrpSpPr>
          <p:nvPr/>
        </p:nvGrpSpPr>
        <p:grpSpPr bwMode="auto">
          <a:xfrm>
            <a:off x="5605463" y="2565400"/>
            <a:ext cx="1743075" cy="1655763"/>
            <a:chOff x="1042988" y="3717032"/>
            <a:chExt cx="1972300" cy="1876330"/>
          </a:xfrm>
        </p:grpSpPr>
        <p:sp>
          <p:nvSpPr>
            <p:cNvPr id="30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31" name="AutoShape 10"/>
            <p:cNvSpPr>
              <a:spLocks noChangeArrowheads="1"/>
            </p:cNvSpPr>
            <p:nvPr/>
          </p:nvSpPr>
          <p:spPr bwMode="auto">
            <a:xfrm>
              <a:off x="1048376" y="4413235"/>
              <a:ext cx="1878894" cy="48392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蛋泡糊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70"/>
          <p:cNvGrpSpPr>
            <a:grpSpLocks/>
          </p:cNvGrpSpPr>
          <p:nvPr/>
        </p:nvGrpSpPr>
        <p:grpSpPr bwMode="auto">
          <a:xfrm>
            <a:off x="1403350" y="4365625"/>
            <a:ext cx="1743075" cy="1655763"/>
            <a:chOff x="1042988" y="3717032"/>
            <a:chExt cx="1972300" cy="1876330"/>
          </a:xfrm>
        </p:grpSpPr>
        <p:sp>
          <p:nvSpPr>
            <p:cNvPr id="35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36" name="AutoShape 10"/>
            <p:cNvSpPr>
              <a:spLocks noChangeArrowheads="1"/>
            </p:cNvSpPr>
            <p:nvPr/>
          </p:nvSpPr>
          <p:spPr bwMode="auto">
            <a:xfrm>
              <a:off x="1048377" y="4413235"/>
              <a:ext cx="1878894" cy="48392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水粉糊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70"/>
          <p:cNvGrpSpPr>
            <a:grpSpLocks/>
          </p:cNvGrpSpPr>
          <p:nvPr/>
        </p:nvGrpSpPr>
        <p:grpSpPr bwMode="auto">
          <a:xfrm>
            <a:off x="3503613" y="4365625"/>
            <a:ext cx="1744662" cy="1655763"/>
            <a:chOff x="1042988" y="3717032"/>
            <a:chExt cx="1972300" cy="1876330"/>
          </a:xfrm>
        </p:grpSpPr>
        <p:sp>
          <p:nvSpPr>
            <p:cNvPr id="42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43" name="AutoShape 10"/>
            <p:cNvSpPr>
              <a:spLocks noChangeArrowheads="1"/>
            </p:cNvSpPr>
            <p:nvPr/>
          </p:nvSpPr>
          <p:spPr bwMode="auto">
            <a:xfrm>
              <a:off x="1048371" y="4413235"/>
              <a:ext cx="1878980" cy="48392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面粉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拖蛋糊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70"/>
          <p:cNvGrpSpPr>
            <a:grpSpLocks/>
          </p:cNvGrpSpPr>
          <p:nvPr/>
        </p:nvGrpSpPr>
        <p:grpSpPr bwMode="auto">
          <a:xfrm>
            <a:off x="5605463" y="4365625"/>
            <a:ext cx="1743075" cy="1655763"/>
            <a:chOff x="1042988" y="3717032"/>
            <a:chExt cx="1972300" cy="1876330"/>
          </a:xfrm>
        </p:grpSpPr>
        <p:sp>
          <p:nvSpPr>
            <p:cNvPr id="45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46" name="AutoShape 10"/>
            <p:cNvSpPr>
              <a:spLocks noChangeArrowheads="1"/>
            </p:cNvSpPr>
            <p:nvPr/>
          </p:nvSpPr>
          <p:spPr bwMode="auto">
            <a:xfrm>
              <a:off x="1048376" y="4413235"/>
              <a:ext cx="1878894" cy="48392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香炸糊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三、挂糊与上浆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5136" name="TextBox 3"/>
          <p:cNvSpPr txBox="1">
            <a:spLocks noChangeArrowheads="1"/>
          </p:cNvSpPr>
          <p:nvPr/>
        </p:nvSpPr>
        <p:spPr bwMode="auto">
          <a:xfrm>
            <a:off x="3057525" y="3246438"/>
            <a:ext cx="1404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全蛋糊原料</a:t>
            </a:r>
          </a:p>
        </p:txBody>
      </p:sp>
      <p:sp>
        <p:nvSpPr>
          <p:cNvPr id="4" name="剪去单角的矩形 3"/>
          <p:cNvSpPr/>
          <p:nvPr/>
        </p:nvSpPr>
        <p:spPr>
          <a:xfrm>
            <a:off x="-107950" y="1125538"/>
            <a:ext cx="1738313" cy="695325"/>
          </a:xfrm>
          <a:prstGeom prst="snip1Rect">
            <a:avLst>
              <a:gd name="adj" fmla="val 50000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22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学着做</a:t>
            </a:r>
          </a:p>
        </p:txBody>
      </p:sp>
      <p:sp>
        <p:nvSpPr>
          <p:cNvPr id="33" name="Freeform 951"/>
          <p:cNvSpPr>
            <a:spLocks/>
          </p:cNvSpPr>
          <p:nvPr/>
        </p:nvSpPr>
        <p:spPr bwMode="auto">
          <a:xfrm rot="21036208">
            <a:off x="-255993" y="2380959"/>
            <a:ext cx="8724372" cy="3635375"/>
          </a:xfrm>
          <a:custGeom>
            <a:avLst/>
            <a:gdLst>
              <a:gd name="T0" fmla="*/ 3670300 w 4988"/>
              <a:gd name="T1" fmla="*/ 266700 h 2290"/>
              <a:gd name="T2" fmla="*/ 1882775 w 4988"/>
              <a:gd name="T3" fmla="*/ 2359025 h 2290"/>
              <a:gd name="T4" fmla="*/ 5973762 w 4988"/>
              <a:gd name="T5" fmla="*/ 2066925 h 2290"/>
              <a:gd name="T6" fmla="*/ 5397499 w 4988"/>
              <a:gd name="T7" fmla="*/ 1706563 h 2290"/>
              <a:gd name="T8" fmla="*/ 7918450 w 4988"/>
              <a:gd name="T9" fmla="*/ 1635125 h 2290"/>
              <a:gd name="T10" fmla="*/ 7558088 w 4988"/>
              <a:gd name="T11" fmla="*/ 3001962 h 2290"/>
              <a:gd name="T12" fmla="*/ 6981825 w 4988"/>
              <a:gd name="T13" fmla="*/ 2714625 h 2290"/>
              <a:gd name="T14" fmla="*/ 3816350 w 4988"/>
              <a:gd name="T15" fmla="*/ 3521075 h 2290"/>
              <a:gd name="T16" fmla="*/ 939800 w 4988"/>
              <a:gd name="T17" fmla="*/ 3159124 h 2290"/>
              <a:gd name="T18" fmla="*/ 1682750 w 4988"/>
              <a:gd name="T19" fmla="*/ 1092200 h 2290"/>
              <a:gd name="T20" fmla="*/ 3670300 w 4988"/>
              <a:gd name="T21" fmla="*/ 266700 h 2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88"/>
              <a:gd name="T34" fmla="*/ 0 h 2290"/>
              <a:gd name="T35" fmla="*/ 4988 w 4988"/>
              <a:gd name="T36" fmla="*/ 2290 h 22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88" h="2290">
                <a:moveTo>
                  <a:pt x="2312" y="168"/>
                </a:moveTo>
                <a:cubicBezTo>
                  <a:pt x="2333" y="301"/>
                  <a:pt x="366" y="943"/>
                  <a:pt x="1186" y="1486"/>
                </a:cubicBezTo>
                <a:cubicBezTo>
                  <a:pt x="2214" y="1836"/>
                  <a:pt x="3508" y="1426"/>
                  <a:pt x="3763" y="1302"/>
                </a:cubicBezTo>
                <a:cubicBezTo>
                  <a:pt x="3581" y="1188"/>
                  <a:pt x="3400" y="1075"/>
                  <a:pt x="3400" y="1075"/>
                </a:cubicBezTo>
                <a:lnTo>
                  <a:pt x="4988" y="1030"/>
                </a:lnTo>
                <a:lnTo>
                  <a:pt x="4761" y="1891"/>
                </a:lnTo>
                <a:cubicBezTo>
                  <a:pt x="4761" y="1891"/>
                  <a:pt x="4579" y="1800"/>
                  <a:pt x="4398" y="1710"/>
                </a:cubicBezTo>
                <a:cubicBezTo>
                  <a:pt x="3802" y="1984"/>
                  <a:pt x="3016" y="2146"/>
                  <a:pt x="2404" y="2218"/>
                </a:cubicBezTo>
                <a:cubicBezTo>
                  <a:pt x="1792" y="2290"/>
                  <a:pt x="946" y="2230"/>
                  <a:pt x="592" y="1990"/>
                </a:cubicBezTo>
                <a:cubicBezTo>
                  <a:pt x="374" y="1831"/>
                  <a:pt x="0" y="1452"/>
                  <a:pt x="1060" y="688"/>
                </a:cubicBezTo>
                <a:cubicBezTo>
                  <a:pt x="2256" y="0"/>
                  <a:pt x="2051" y="276"/>
                  <a:pt x="2312" y="168"/>
                </a:cubicBezTo>
                <a:close/>
              </a:path>
            </a:pathLst>
          </a:custGeom>
          <a:gradFill flip="none" rotWithShape="1">
            <a:gsLst>
              <a:gs pos="0">
                <a:srgbClr val="E94800">
                  <a:tint val="66000"/>
                  <a:satMod val="160000"/>
                </a:srgbClr>
              </a:gs>
              <a:gs pos="50000">
                <a:srgbClr val="E94800">
                  <a:tint val="44500"/>
                  <a:satMod val="160000"/>
                </a:srgbClr>
              </a:gs>
              <a:gs pos="100000">
                <a:srgbClr val="E948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65450" y="2060575"/>
            <a:ext cx="1390650" cy="1122363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030288" y="3186113"/>
            <a:ext cx="1582737" cy="1279525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93663" y="4986338"/>
            <a:ext cx="1727200" cy="1397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520950" y="4822825"/>
            <a:ext cx="1941513" cy="156845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402263" y="3787775"/>
            <a:ext cx="1768475" cy="2071688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845300" y="1557338"/>
            <a:ext cx="2190750" cy="20574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1119188" y="4470400"/>
            <a:ext cx="1404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打入鸡蛋</a:t>
            </a: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285750" y="6383338"/>
            <a:ext cx="1404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搅拌</a:t>
            </a:r>
          </a:p>
        </p:txBody>
      </p: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2862263" y="6362700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全蛋糊</a:t>
            </a: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599113" y="5872163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鱼挂糊</a:t>
            </a:r>
          </a:p>
        </p:txBody>
      </p:sp>
      <p:sp>
        <p:nvSpPr>
          <p:cNvPr id="45" name="TextBox 3"/>
          <p:cNvSpPr txBox="1">
            <a:spLocks noChangeArrowheads="1"/>
          </p:cNvSpPr>
          <p:nvPr/>
        </p:nvSpPr>
        <p:spPr bwMode="auto">
          <a:xfrm>
            <a:off x="7381875" y="3641725"/>
            <a:ext cx="1404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  脆皮鱼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（挂糊菜肴）</a:t>
            </a:r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1768475" y="1268413"/>
            <a:ext cx="323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调制全蛋糊并挂糊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8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三、挂糊与上浆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0" name="对角圆角矩形 19"/>
          <p:cNvSpPr/>
          <p:nvPr/>
        </p:nvSpPr>
        <p:spPr>
          <a:xfrm>
            <a:off x="417513" y="1484313"/>
            <a:ext cx="1922462" cy="576262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上浆</a:t>
            </a:r>
            <a:endParaRPr lang="zh-CN" alt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" name="组合 70"/>
          <p:cNvGrpSpPr>
            <a:grpSpLocks/>
          </p:cNvGrpSpPr>
          <p:nvPr/>
        </p:nvGrpSpPr>
        <p:grpSpPr bwMode="auto">
          <a:xfrm>
            <a:off x="395288" y="2852738"/>
            <a:ext cx="1743075" cy="1655762"/>
            <a:chOff x="1042988" y="3717032"/>
            <a:chExt cx="1972300" cy="1876330"/>
          </a:xfrm>
        </p:grpSpPr>
        <p:sp>
          <p:nvSpPr>
            <p:cNvPr id="22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23" name="AutoShape 10"/>
            <p:cNvSpPr>
              <a:spLocks noChangeArrowheads="1"/>
            </p:cNvSpPr>
            <p:nvPr/>
          </p:nvSpPr>
          <p:spPr bwMode="auto">
            <a:xfrm>
              <a:off x="1048376" y="4413235"/>
              <a:ext cx="1878894" cy="48392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蛋清淀粉浆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70"/>
          <p:cNvGrpSpPr>
            <a:grpSpLocks/>
          </p:cNvGrpSpPr>
          <p:nvPr/>
        </p:nvGrpSpPr>
        <p:grpSpPr bwMode="auto">
          <a:xfrm>
            <a:off x="2278063" y="2838450"/>
            <a:ext cx="1744662" cy="1657350"/>
            <a:chOff x="1042988" y="3717032"/>
            <a:chExt cx="1972300" cy="1876330"/>
          </a:xfrm>
        </p:grpSpPr>
        <p:sp>
          <p:nvSpPr>
            <p:cNvPr id="25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>
              <a:off x="1048371" y="4414365"/>
              <a:ext cx="1878980" cy="48166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淀粉浆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70"/>
          <p:cNvGrpSpPr>
            <a:grpSpLocks/>
          </p:cNvGrpSpPr>
          <p:nvPr/>
        </p:nvGrpSpPr>
        <p:grpSpPr bwMode="auto">
          <a:xfrm>
            <a:off x="1379538" y="4581525"/>
            <a:ext cx="1743075" cy="1655763"/>
            <a:chOff x="1042988" y="3717032"/>
            <a:chExt cx="1972300" cy="1876330"/>
          </a:xfrm>
        </p:grpSpPr>
        <p:sp>
          <p:nvSpPr>
            <p:cNvPr id="30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31" name="AutoShape 10"/>
            <p:cNvSpPr>
              <a:spLocks noChangeArrowheads="1"/>
            </p:cNvSpPr>
            <p:nvPr/>
          </p:nvSpPr>
          <p:spPr bwMode="auto">
            <a:xfrm>
              <a:off x="1048376" y="4413235"/>
              <a:ext cx="1878894" cy="48392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苏打浆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4140200" y="2389188"/>
            <a:ext cx="4887913" cy="3233737"/>
            <a:chOff x="4139952" y="2388446"/>
            <a:chExt cx="4887712" cy="323413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9952" y="2388446"/>
              <a:ext cx="4887712" cy="2984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204" name="TextBox 3"/>
            <p:cNvSpPr txBox="1">
              <a:spLocks noChangeArrowheads="1"/>
            </p:cNvSpPr>
            <p:nvPr/>
          </p:nvSpPr>
          <p:spPr bwMode="auto">
            <a:xfrm>
              <a:off x="5439401" y="5253246"/>
              <a:ext cx="25202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黑豆牛肉（上浆菜肴）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四、勾芡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33" name="对角圆角矩形 32"/>
          <p:cNvSpPr/>
          <p:nvPr/>
        </p:nvSpPr>
        <p:spPr>
          <a:xfrm>
            <a:off x="417513" y="1484313"/>
            <a:ext cx="1922462" cy="576262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勾芡种类</a:t>
            </a:r>
          </a:p>
        </p:txBody>
      </p:sp>
      <p:grpSp>
        <p:nvGrpSpPr>
          <p:cNvPr id="34" name="组合 70"/>
          <p:cNvGrpSpPr>
            <a:grpSpLocks/>
          </p:cNvGrpSpPr>
          <p:nvPr/>
        </p:nvGrpSpPr>
        <p:grpSpPr bwMode="auto">
          <a:xfrm>
            <a:off x="503238" y="2479675"/>
            <a:ext cx="1744662" cy="1655763"/>
            <a:chOff x="1042988" y="3717032"/>
            <a:chExt cx="1972300" cy="1876330"/>
          </a:xfrm>
        </p:grpSpPr>
        <p:sp>
          <p:nvSpPr>
            <p:cNvPr id="35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36" name="AutoShape 10"/>
            <p:cNvSpPr>
              <a:spLocks noChangeArrowheads="1"/>
            </p:cNvSpPr>
            <p:nvPr/>
          </p:nvSpPr>
          <p:spPr bwMode="auto">
            <a:xfrm>
              <a:off x="1048371" y="4413235"/>
              <a:ext cx="1878980" cy="48392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包芡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70"/>
          <p:cNvGrpSpPr>
            <a:grpSpLocks/>
          </p:cNvGrpSpPr>
          <p:nvPr/>
        </p:nvGrpSpPr>
        <p:grpSpPr bwMode="auto">
          <a:xfrm>
            <a:off x="2424113" y="2479675"/>
            <a:ext cx="1743075" cy="1655763"/>
            <a:chOff x="1042988" y="3717032"/>
            <a:chExt cx="1972300" cy="1876330"/>
          </a:xfrm>
        </p:grpSpPr>
        <p:sp>
          <p:nvSpPr>
            <p:cNvPr id="38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39" name="AutoShape 10"/>
            <p:cNvSpPr>
              <a:spLocks noChangeArrowheads="1"/>
            </p:cNvSpPr>
            <p:nvPr/>
          </p:nvSpPr>
          <p:spPr bwMode="auto">
            <a:xfrm>
              <a:off x="1048376" y="4413235"/>
              <a:ext cx="1878894" cy="48392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糊芡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70"/>
          <p:cNvGrpSpPr>
            <a:grpSpLocks/>
          </p:cNvGrpSpPr>
          <p:nvPr/>
        </p:nvGrpSpPr>
        <p:grpSpPr bwMode="auto">
          <a:xfrm>
            <a:off x="503238" y="4221163"/>
            <a:ext cx="1744662" cy="1655762"/>
            <a:chOff x="1042988" y="3717032"/>
            <a:chExt cx="1972300" cy="1876330"/>
          </a:xfrm>
        </p:grpSpPr>
        <p:sp>
          <p:nvSpPr>
            <p:cNvPr id="41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>
              <a:off x="1048371" y="4413235"/>
              <a:ext cx="1878980" cy="48392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流芡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226" name="TextBox 3"/>
          <p:cNvSpPr txBox="1">
            <a:spLocks noChangeArrowheads="1"/>
          </p:cNvSpPr>
          <p:nvPr/>
        </p:nvSpPr>
        <p:spPr bwMode="auto">
          <a:xfrm>
            <a:off x="5651500" y="4873625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黄豆棒子鱼（勾芡菜肴）</a:t>
            </a:r>
          </a:p>
        </p:txBody>
      </p:sp>
      <p:pic>
        <p:nvPicPr>
          <p:cNvPr id="9227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057400"/>
            <a:ext cx="3959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组合 70"/>
          <p:cNvGrpSpPr>
            <a:grpSpLocks/>
          </p:cNvGrpSpPr>
          <p:nvPr/>
        </p:nvGrpSpPr>
        <p:grpSpPr bwMode="auto">
          <a:xfrm>
            <a:off x="2424113" y="4221163"/>
            <a:ext cx="1743075" cy="1655762"/>
            <a:chOff x="1042988" y="3717032"/>
            <a:chExt cx="1972300" cy="1876330"/>
          </a:xfrm>
        </p:grpSpPr>
        <p:sp>
          <p:nvSpPr>
            <p:cNvPr id="48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49" name="AutoShape 10"/>
            <p:cNvSpPr>
              <a:spLocks noChangeArrowheads="1"/>
            </p:cNvSpPr>
            <p:nvPr/>
          </p:nvSpPr>
          <p:spPr bwMode="auto">
            <a:xfrm>
              <a:off x="1048376" y="4413235"/>
              <a:ext cx="1878894" cy="48392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米汤芡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四、勾芡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33" name="对角圆角矩形 32"/>
          <p:cNvSpPr/>
          <p:nvPr/>
        </p:nvSpPr>
        <p:spPr>
          <a:xfrm>
            <a:off x="417513" y="1484313"/>
            <a:ext cx="2209800" cy="576262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芡汁的调制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781175" y="2408238"/>
            <a:ext cx="2541588" cy="3228975"/>
            <a:chOff x="1781883" y="2408237"/>
            <a:chExt cx="2540138" cy="3229591"/>
          </a:xfrm>
        </p:grpSpPr>
        <p:grpSp>
          <p:nvGrpSpPr>
            <p:cNvPr id="10254" name="Group 19"/>
            <p:cNvGrpSpPr>
              <a:grpSpLocks/>
            </p:cNvGrpSpPr>
            <p:nvPr/>
          </p:nvGrpSpPr>
          <p:grpSpPr bwMode="auto">
            <a:xfrm>
              <a:off x="1803384" y="2408237"/>
              <a:ext cx="2497137" cy="3229591"/>
              <a:chOff x="4699000" y="1520825"/>
              <a:chExt cx="3857625" cy="1409497"/>
            </a:xfrm>
          </p:grpSpPr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4700099" y="1759206"/>
                <a:ext cx="3855426" cy="117111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97917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3500000" scaled="1"/>
                <a:tileRect/>
              </a:gradFill>
              <a:ln w="25400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1" name="Rectangle 39"/>
              <p:cNvSpPr>
                <a:spLocks noChangeArrowheads="1"/>
              </p:cNvSpPr>
              <p:nvPr/>
            </p:nvSpPr>
            <p:spPr bwMode="auto">
              <a:xfrm>
                <a:off x="4700099" y="1520825"/>
                <a:ext cx="3855426" cy="297283"/>
              </a:xfrm>
              <a:prstGeom prst="rect">
                <a:avLst/>
              </a:prstGeom>
              <a:gradFill rotWithShape="1">
                <a:gsLst>
                  <a:gs pos="0">
                    <a:srgbClr val="FFC000"/>
                  </a:gs>
                  <a:gs pos="7000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kern="0" noProof="1">
                  <a:solidFill>
                    <a:sysClr val="windowText" lastClr="000000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2" name="Rectangle 39"/>
              <p:cNvSpPr>
                <a:spLocks noChangeArrowheads="1"/>
              </p:cNvSpPr>
              <p:nvPr/>
            </p:nvSpPr>
            <p:spPr bwMode="auto">
              <a:xfrm>
                <a:off x="4700099" y="1520825"/>
                <a:ext cx="3855426" cy="29659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57200">
                  <a:defRPr/>
                </a:pPr>
                <a:r>
                  <a:rPr lang="zh-CN" altLang="en-US" sz="2400" kern="0" noProof="1">
                    <a:latin typeface="+mj-ea"/>
                    <a:ea typeface="+mj-ea"/>
                  </a:rPr>
                  <a:t>单一粉汁</a:t>
                </a:r>
                <a:endParaRPr lang="en-US" sz="2400" kern="0" noProof="1">
                  <a:latin typeface="+mj-ea"/>
                  <a:ea typeface="+mj-ea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1883" y="3396702"/>
              <a:ext cx="2540138" cy="19045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4719638" y="2408238"/>
            <a:ext cx="2497137" cy="3230562"/>
            <a:chOff x="4719621" y="2408237"/>
            <a:chExt cx="2497138" cy="3230563"/>
          </a:xfrm>
        </p:grpSpPr>
        <p:grpSp>
          <p:nvGrpSpPr>
            <p:cNvPr id="10249" name="Group 21"/>
            <p:cNvGrpSpPr>
              <a:grpSpLocks/>
            </p:cNvGrpSpPr>
            <p:nvPr/>
          </p:nvGrpSpPr>
          <p:grpSpPr bwMode="auto">
            <a:xfrm>
              <a:off x="4719621" y="2408237"/>
              <a:ext cx="2497138" cy="3230563"/>
              <a:chOff x="769938" y="3521075"/>
              <a:chExt cx="3857625" cy="1409497"/>
            </a:xfrm>
          </p:grpSpPr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769938" y="3759339"/>
                <a:ext cx="3857625" cy="1171233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97917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3500000" scaled="1"/>
              </a:gradFill>
              <a:ln w="25400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600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5" name="Rectangle 39"/>
              <p:cNvSpPr>
                <a:spLocks noChangeArrowheads="1"/>
              </p:cNvSpPr>
              <p:nvPr/>
            </p:nvSpPr>
            <p:spPr bwMode="auto">
              <a:xfrm>
                <a:off x="769938" y="3521075"/>
                <a:ext cx="3857625" cy="297137"/>
              </a:xfrm>
              <a:prstGeom prst="rect">
                <a:avLst/>
              </a:prstGeom>
              <a:gradFill rotWithShape="1">
                <a:gsLst>
                  <a:gs pos="0">
                    <a:srgbClr val="208A00"/>
                  </a:gs>
                  <a:gs pos="100000">
                    <a:srgbClr val="5AF300"/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kern="0" noProof="1">
                  <a:solidFill>
                    <a:srgbClr val="000000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6" name="Rectangle 39"/>
              <p:cNvSpPr>
                <a:spLocks noChangeArrowheads="1"/>
              </p:cNvSpPr>
              <p:nvPr/>
            </p:nvSpPr>
            <p:spPr bwMode="auto">
              <a:xfrm>
                <a:off x="769938" y="3521075"/>
                <a:ext cx="3857625" cy="297137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457200">
                  <a:defRPr/>
                </a:pPr>
                <a:r>
                  <a:rPr lang="zh-CN" altLang="en-US" sz="2400" kern="0" dirty="0">
                    <a:latin typeface="+mj-ea"/>
                    <a:ea typeface="+mj-ea"/>
                  </a:rPr>
                  <a:t>调味粉汁</a:t>
                </a:r>
                <a:endParaRPr lang="en-US" sz="2400" kern="0" noProof="1">
                  <a:latin typeface="+mj-ea"/>
                  <a:ea typeface="+mj-ea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0375" y="3395628"/>
              <a:ext cx="2476384" cy="18567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558</Words>
  <Application>Microsoft Office PowerPoint</Application>
  <PresentationFormat>全屏显示(4:3)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Calibri</vt:lpstr>
      <vt:lpstr>宋体</vt:lpstr>
      <vt:lpstr>Arial</vt:lpstr>
      <vt:lpstr>Arial Black</vt:lpstr>
      <vt:lpstr>微软雅黑</vt:lpstr>
      <vt:lpstr>黑体</vt:lpstr>
      <vt:lpstr>幼圆</vt:lpstr>
      <vt:lpstr>MS PGothic</vt:lpstr>
      <vt:lpstr>Office 主题​​</vt:lpstr>
      <vt:lpstr>烹 饪 技 术</vt:lpstr>
      <vt:lpstr>一、火候</vt:lpstr>
      <vt:lpstr>二、调味</vt:lpstr>
      <vt:lpstr>二、调味</vt:lpstr>
      <vt:lpstr>三、挂糊与上浆</vt:lpstr>
      <vt:lpstr>三、挂糊与上浆</vt:lpstr>
      <vt:lpstr>三、挂糊与上浆</vt:lpstr>
      <vt:lpstr>四、勾芡</vt:lpstr>
      <vt:lpstr>四、勾芡</vt:lpstr>
      <vt:lpstr>四、勾芡</vt:lpstr>
      <vt:lpstr>四、勾芡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107</cp:revision>
  <dcterms:created xsi:type="dcterms:W3CDTF">2012-01-31T05:34:08Z</dcterms:created>
  <dcterms:modified xsi:type="dcterms:W3CDTF">2012-04-23T23:45:31Z</dcterms:modified>
</cp:coreProperties>
</file>