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tiff" Extension="tiff"/>
  <Default ContentType="image/tiff" Extension="t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4" r:id="rId12"/>
    <p:sldId id="280" r:id="rId13"/>
    <p:sldId id="281" r:id="rId14"/>
    <p:sldId id="282" r:id="rId15"/>
    <p:sldId id="283" r:id="rId16"/>
    <p:sldId id="262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B"/>
    <a:srgbClr val="48C8A3"/>
    <a:srgbClr val="FFA7A7"/>
    <a:srgbClr val="82DAC1"/>
    <a:srgbClr val="FF882F"/>
    <a:srgbClr val="FBDDF5"/>
    <a:srgbClr val="F4A6E6"/>
    <a:srgbClr val="F08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98D28-C420-4791-8343-13513244AA3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CC9F-43FD-4634-803C-AF2765623C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4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F427-C4EA-4E26-81AB-D8F7EF089FE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D274-64DD-4D8F-A906-46F45BD6B4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2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DBDB-17FE-47D0-A2B2-FB4E9819839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E492-2911-4223-9998-8D50BF2736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47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A1FF1-B0A5-4F7D-82AA-ACCD594EDD1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33A5-68F5-46CF-BD40-70E3549F40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4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5CE30-0989-49DF-BD59-02E07C41CF4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607A-AC68-4110-BA0C-10D13336DA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1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21AD-2007-4E7D-BA37-58B04DAE85D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75F8-C804-4F9F-8327-360369F15D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1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FF01-88DD-4D84-8C7A-BAE0C942283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E2F3-3796-4276-A9A8-BB4D382F8C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33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E997-742D-496D-AE52-9F0592798D6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F9DB-FF89-490E-9186-72DCA5F757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53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30946-E3AC-41B1-A2B1-AFB472EFBB9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6D483-8725-43C2-914D-5319348C88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91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1DEF-7B40-4CEF-8F80-24C4957A97A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1DF1F-D36B-4AC0-BB31-B98D52DDBC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8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2B91-18B1-4E64-95BD-6568F4A5BF7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243A6-791D-4C59-9187-F5CF101689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18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182CA8-CC2A-4051-8CD5-50A7976BACD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45C467-2C29-47C2-83B5-DFF705246E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tif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7.t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8.t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9.t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0.t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"/><Relationship Id="rId3" Type="http://schemas.openxmlformats.org/officeDocument/2006/relationships/slide" Target="slide5.xml"/><Relationship Id="rId7" Type="http://schemas.openxmlformats.org/officeDocument/2006/relationships/image" Target="../media/image21.t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"/><Relationship Id="rId3" Type="http://schemas.openxmlformats.org/officeDocument/2006/relationships/slide" Target="slide5.xml"/><Relationship Id="rId7" Type="http://schemas.openxmlformats.org/officeDocument/2006/relationships/image" Target="../media/image23.t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25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187450" y="2908300"/>
            <a:ext cx="7704138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2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刀工技术</a:t>
            </a:r>
          </a:p>
        </p:txBody>
      </p:sp>
      <p:pic>
        <p:nvPicPr>
          <p:cNvPr id="2066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二、常用切菜刀法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11270" name="组合 73"/>
          <p:cNvGrpSpPr>
            <a:grpSpLocks/>
          </p:cNvGrpSpPr>
          <p:nvPr/>
        </p:nvGrpSpPr>
        <p:grpSpPr bwMode="auto">
          <a:xfrm>
            <a:off x="468313" y="1628775"/>
            <a:ext cx="2314575" cy="2201863"/>
            <a:chOff x="535778" y="2126363"/>
            <a:chExt cx="1972300" cy="1876577"/>
          </a:xfrm>
        </p:grpSpPr>
        <p:sp>
          <p:nvSpPr>
            <p:cNvPr id="43" name="Freeform 8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287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直切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271" name="组合 70"/>
          <p:cNvGrpSpPr>
            <a:grpSpLocks/>
          </p:cNvGrpSpPr>
          <p:nvPr/>
        </p:nvGrpSpPr>
        <p:grpSpPr bwMode="auto">
          <a:xfrm>
            <a:off x="3246438" y="1630363"/>
            <a:ext cx="2316162" cy="2200275"/>
            <a:chOff x="1042988" y="3717032"/>
            <a:chExt cx="1972300" cy="1876330"/>
          </a:xfrm>
        </p:grpSpPr>
        <p:sp>
          <p:nvSpPr>
            <p:cNvPr id="11284" name="Freeform 9">
              <a:hlinkClick r:id="rId3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5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推切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272" name="组合 70"/>
          <p:cNvGrpSpPr>
            <a:grpSpLocks/>
          </p:cNvGrpSpPr>
          <p:nvPr/>
        </p:nvGrpSpPr>
        <p:grpSpPr bwMode="auto">
          <a:xfrm>
            <a:off x="6024563" y="1630363"/>
            <a:ext cx="2316162" cy="2200275"/>
            <a:chOff x="1042988" y="3717032"/>
            <a:chExt cx="1972300" cy="1876330"/>
          </a:xfrm>
        </p:grpSpPr>
        <p:sp>
          <p:nvSpPr>
            <p:cNvPr id="55" name="Freeform 9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11283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拉切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273" name="组合 73"/>
          <p:cNvGrpSpPr>
            <a:grpSpLocks/>
          </p:cNvGrpSpPr>
          <p:nvPr/>
        </p:nvGrpSpPr>
        <p:grpSpPr bwMode="auto">
          <a:xfrm>
            <a:off x="468313" y="4149725"/>
            <a:ext cx="2314575" cy="2201863"/>
            <a:chOff x="535778" y="2126363"/>
            <a:chExt cx="1972300" cy="1876577"/>
          </a:xfrm>
        </p:grpSpPr>
        <p:sp>
          <p:nvSpPr>
            <p:cNvPr id="58" name="Freeform 8">
              <a:hlinkClick r:id="rId5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22000">
                  <a:srgbClr val="FF882F"/>
                </a:gs>
                <a:gs pos="100000">
                  <a:srgbClr val="FF882F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281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滚刀切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274" name="组合 70"/>
          <p:cNvGrpSpPr>
            <a:grpSpLocks/>
          </p:cNvGrpSpPr>
          <p:nvPr/>
        </p:nvGrpSpPr>
        <p:grpSpPr bwMode="auto">
          <a:xfrm>
            <a:off x="3246438" y="4149725"/>
            <a:ext cx="2316162" cy="2200275"/>
            <a:chOff x="1042988" y="3717032"/>
            <a:chExt cx="1972300" cy="1876330"/>
          </a:xfrm>
        </p:grpSpPr>
        <p:sp>
          <p:nvSpPr>
            <p:cNvPr id="11278" name="Freeform 9">
              <a:hlinkClick r:id="rId6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82DAC1"/>
                </a:gs>
                <a:gs pos="22000">
                  <a:srgbClr val="48C8A3"/>
                </a:gs>
                <a:gs pos="100000">
                  <a:srgbClr val="48C8A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斩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275" name="组合 70"/>
          <p:cNvGrpSpPr>
            <a:grpSpLocks/>
          </p:cNvGrpSpPr>
          <p:nvPr/>
        </p:nvGrpSpPr>
        <p:grpSpPr bwMode="auto">
          <a:xfrm>
            <a:off x="6024563" y="4149725"/>
            <a:ext cx="2316162" cy="2200275"/>
            <a:chOff x="1042988" y="3717032"/>
            <a:chExt cx="1972300" cy="1876330"/>
          </a:xfrm>
        </p:grpSpPr>
        <p:sp>
          <p:nvSpPr>
            <p:cNvPr id="11276" name="Freeform 9">
              <a:hlinkClick r:id="rId7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A7A7"/>
                </a:gs>
                <a:gs pos="22000">
                  <a:srgbClr val="FF5B5B"/>
                </a:gs>
                <a:gs pos="100000">
                  <a:srgbClr val="FF5B5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7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推拉批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788" y="1270823"/>
            <a:ext cx="2356088" cy="4771824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三、原料成形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12295" name="组合 73"/>
          <p:cNvGrpSpPr>
            <a:grpSpLocks/>
          </p:cNvGrpSpPr>
          <p:nvPr/>
        </p:nvGrpSpPr>
        <p:grpSpPr bwMode="auto">
          <a:xfrm>
            <a:off x="323850" y="1196975"/>
            <a:ext cx="1308100" cy="1243013"/>
            <a:chOff x="535778" y="2126363"/>
            <a:chExt cx="1972300" cy="1876577"/>
          </a:xfrm>
        </p:grpSpPr>
        <p:sp>
          <p:nvSpPr>
            <p:cNvPr id="46" name="Freeform 8">
              <a:hlinkClick r:id="rId3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302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8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块</a:t>
              </a:r>
              <a:endPara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0" name="对角圆角矩形 49"/>
          <p:cNvSpPr/>
          <p:nvPr/>
        </p:nvSpPr>
        <p:spPr>
          <a:xfrm>
            <a:off x="827088" y="2708275"/>
            <a:ext cx="1441450" cy="433388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适用原料</a:t>
            </a:r>
          </a:p>
        </p:txBody>
      </p:sp>
      <p:sp>
        <p:nvSpPr>
          <p:cNvPr id="51" name="对角圆角矩形 50"/>
          <p:cNvSpPr/>
          <p:nvPr/>
        </p:nvSpPr>
        <p:spPr>
          <a:xfrm>
            <a:off x="827088" y="4171950"/>
            <a:ext cx="2535237" cy="433388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形状分类及规格要求</a:t>
            </a:r>
          </a:p>
        </p:txBody>
      </p:sp>
      <p:sp>
        <p:nvSpPr>
          <p:cNvPr id="12298" name="TextBox 53"/>
          <p:cNvSpPr txBox="1">
            <a:spLocks noChangeArrowheads="1"/>
          </p:cNvSpPr>
          <p:nvPr/>
        </p:nvSpPr>
        <p:spPr bwMode="auto">
          <a:xfrm>
            <a:off x="1831975" y="1520825"/>
            <a:ext cx="3970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块呈立方体，主要运用切、剁、砍等刀法加工而成。</a:t>
            </a:r>
          </a:p>
        </p:txBody>
      </p:sp>
      <p:sp>
        <p:nvSpPr>
          <p:cNvPr id="12299" name="TextBox 56"/>
          <p:cNvSpPr txBox="1">
            <a:spLocks noChangeArrowheads="1"/>
          </p:cNvSpPr>
          <p:nvPr/>
        </p:nvSpPr>
        <p:spPr bwMode="auto">
          <a:xfrm>
            <a:off x="827088" y="3333750"/>
            <a:ext cx="498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动物性原料，如牛肉、鸡肉以及带骨的原料；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脆嫩的蔬菜，如黄瓜、萝卜。</a:t>
            </a:r>
          </a:p>
        </p:txBody>
      </p:sp>
      <p:sp>
        <p:nvSpPr>
          <p:cNvPr id="12300" name="TextBox 58"/>
          <p:cNvSpPr txBox="1">
            <a:spLocks noChangeArrowheads="1"/>
          </p:cNvSpPr>
          <p:nvPr/>
        </p:nvSpPr>
        <p:spPr bwMode="auto">
          <a:xfrm>
            <a:off x="827088" y="4797425"/>
            <a:ext cx="4984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大方块：边长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小方块：边长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大长方块：长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5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厘米，宽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厘米，高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2.5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厘米；小长方块：长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厘米，宽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1.5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厘米，高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0.8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厘米；滚刀块：根据菜肴的要求确定成型的规格。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三、原料成形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13318" name="组合 73"/>
          <p:cNvGrpSpPr>
            <a:grpSpLocks/>
          </p:cNvGrpSpPr>
          <p:nvPr/>
        </p:nvGrpSpPr>
        <p:grpSpPr bwMode="auto">
          <a:xfrm>
            <a:off x="323850" y="1196975"/>
            <a:ext cx="1308100" cy="1243013"/>
            <a:chOff x="535778" y="2126363"/>
            <a:chExt cx="1972300" cy="1876577"/>
          </a:xfrm>
        </p:grpSpPr>
        <p:sp>
          <p:nvSpPr>
            <p:cNvPr id="46" name="Freeform 8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326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8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片</a:t>
              </a:r>
              <a:endPara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0" name="对角圆角矩形 49"/>
          <p:cNvSpPr/>
          <p:nvPr/>
        </p:nvSpPr>
        <p:spPr>
          <a:xfrm>
            <a:off x="827088" y="2708275"/>
            <a:ext cx="1441450" cy="433388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适用原料</a:t>
            </a:r>
          </a:p>
        </p:txBody>
      </p:sp>
      <p:sp>
        <p:nvSpPr>
          <p:cNvPr id="51" name="对角圆角矩形 50"/>
          <p:cNvSpPr/>
          <p:nvPr/>
        </p:nvSpPr>
        <p:spPr>
          <a:xfrm>
            <a:off x="827088" y="4171950"/>
            <a:ext cx="2535237" cy="433388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形状分类及规格要求</a:t>
            </a:r>
          </a:p>
        </p:txBody>
      </p:sp>
      <p:sp>
        <p:nvSpPr>
          <p:cNvPr id="13321" name="TextBox 53"/>
          <p:cNvSpPr txBox="1">
            <a:spLocks noChangeArrowheads="1"/>
          </p:cNvSpPr>
          <p:nvPr/>
        </p:nvSpPr>
        <p:spPr bwMode="auto">
          <a:xfrm>
            <a:off x="1831975" y="1520825"/>
            <a:ext cx="3970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片呈薄块状，主要运用切、片、砍等刀法加工而成。</a:t>
            </a:r>
          </a:p>
        </p:txBody>
      </p:sp>
      <p:sp>
        <p:nvSpPr>
          <p:cNvPr id="13322" name="TextBox 56"/>
          <p:cNvSpPr txBox="1">
            <a:spLocks noChangeArrowheads="1"/>
          </p:cNvSpPr>
          <p:nvPr/>
        </p:nvSpPr>
        <p:spPr bwMode="auto">
          <a:xfrm>
            <a:off x="827088" y="3333750"/>
            <a:ext cx="498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动物性原料，如牛肉、鸡肉以及不带骨的原料；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脆嫩的蔬菜，如黄瓜、萝卜。</a:t>
            </a:r>
          </a:p>
        </p:txBody>
      </p:sp>
      <p:sp>
        <p:nvSpPr>
          <p:cNvPr id="13323" name="TextBox 58"/>
          <p:cNvSpPr txBox="1">
            <a:spLocks noChangeArrowheads="1"/>
          </p:cNvSpPr>
          <p:nvPr/>
        </p:nvSpPr>
        <p:spPr bwMode="auto">
          <a:xfrm>
            <a:off x="827088" y="4797425"/>
            <a:ext cx="568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大长方片：长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10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厘米，宽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2.5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0.1~0.3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厘米；</a:t>
            </a: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小长方片：长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厘米，宽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0.1~0.3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月牙片：长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0.1~0.3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大菱形片：边长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3.5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0.1~0.3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小菱形片：边长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1.5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0.1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圆片和椭圆片：厚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0.1~0.3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750" y="2134182"/>
            <a:ext cx="3382950" cy="225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三、原料成形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14342" name="组合 73"/>
          <p:cNvGrpSpPr>
            <a:grpSpLocks/>
          </p:cNvGrpSpPr>
          <p:nvPr/>
        </p:nvGrpSpPr>
        <p:grpSpPr bwMode="auto">
          <a:xfrm>
            <a:off x="323850" y="1196975"/>
            <a:ext cx="1308100" cy="1243013"/>
            <a:chOff x="535778" y="2126363"/>
            <a:chExt cx="1972300" cy="1876577"/>
          </a:xfrm>
        </p:grpSpPr>
        <p:sp>
          <p:nvSpPr>
            <p:cNvPr id="46" name="Freeform 8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50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8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丝、条</a:t>
              </a:r>
              <a:endPara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0" name="对角圆角矩形 49"/>
          <p:cNvSpPr/>
          <p:nvPr/>
        </p:nvSpPr>
        <p:spPr>
          <a:xfrm>
            <a:off x="827088" y="2708275"/>
            <a:ext cx="1441450" cy="433388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适用原料</a:t>
            </a:r>
          </a:p>
        </p:txBody>
      </p:sp>
      <p:sp>
        <p:nvSpPr>
          <p:cNvPr id="51" name="对角圆角矩形 50"/>
          <p:cNvSpPr/>
          <p:nvPr/>
        </p:nvSpPr>
        <p:spPr>
          <a:xfrm>
            <a:off x="827088" y="4265613"/>
            <a:ext cx="2535237" cy="431800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形状分类及规格要求</a:t>
            </a:r>
          </a:p>
        </p:txBody>
      </p:sp>
      <p:sp>
        <p:nvSpPr>
          <p:cNvPr id="14345" name="TextBox 53"/>
          <p:cNvSpPr txBox="1">
            <a:spLocks noChangeArrowheads="1"/>
          </p:cNvSpPr>
          <p:nvPr/>
        </p:nvSpPr>
        <p:spPr bwMode="auto">
          <a:xfrm>
            <a:off x="1839913" y="1382713"/>
            <a:ext cx="3971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丝呈细条状，主要用片、切等刀法加工而成。成丝前，先将原料片成大薄片，再切成丝状。</a:t>
            </a:r>
          </a:p>
        </p:txBody>
      </p:sp>
      <p:sp>
        <p:nvSpPr>
          <p:cNvPr id="14346" name="TextBox 56"/>
          <p:cNvSpPr txBox="1">
            <a:spLocks noChangeArrowheads="1"/>
          </p:cNvSpPr>
          <p:nvPr/>
        </p:nvSpPr>
        <p:spPr bwMode="auto">
          <a:xfrm>
            <a:off x="827088" y="3241675"/>
            <a:ext cx="49847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动物性原料，如牛肉、鸡肉；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脆嫩的蔬菜，如黄瓜、白菜、莴笋；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质地松软的原料，如豆腐干、酱牛肉。</a:t>
            </a:r>
          </a:p>
        </p:txBody>
      </p:sp>
      <p:sp>
        <p:nvSpPr>
          <p:cNvPr id="14347" name="TextBox 58"/>
          <p:cNvSpPr txBox="1">
            <a:spLocks noChangeArrowheads="1"/>
          </p:cNvSpPr>
          <p:nvPr/>
        </p:nvSpPr>
        <p:spPr bwMode="auto">
          <a:xfrm>
            <a:off x="827088" y="4797425"/>
            <a:ext cx="4984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头粗丝：长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8~10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厘米，粗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0.4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厘米见方；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二粗丝：长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8~10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厘米，粗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0.3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厘米见方；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细丝：长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8~10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厘米，粗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0.2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厘米见方；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银针丝：长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8~10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厘米，粗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0.1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厘米见方；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粗条：长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5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厘米，粗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1.2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厘米见方；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细条：长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厘米，粗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0.5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厘米见方。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866" y="1581504"/>
            <a:ext cx="2880360" cy="431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三、原料成形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15366" name="组合 73"/>
          <p:cNvGrpSpPr>
            <a:grpSpLocks/>
          </p:cNvGrpSpPr>
          <p:nvPr/>
        </p:nvGrpSpPr>
        <p:grpSpPr bwMode="auto">
          <a:xfrm>
            <a:off x="323850" y="1196975"/>
            <a:ext cx="1308100" cy="1243013"/>
            <a:chOff x="535778" y="2126363"/>
            <a:chExt cx="1972300" cy="1876577"/>
          </a:xfrm>
        </p:grpSpPr>
        <p:sp>
          <p:nvSpPr>
            <p:cNvPr id="46" name="Freeform 8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374" name="AutoShape 11"/>
            <p:cNvSpPr>
              <a:spLocks noChangeArrowheads="1"/>
            </p:cNvSpPr>
            <p:nvPr/>
          </p:nvSpPr>
          <p:spPr bwMode="auto">
            <a:xfrm>
              <a:off x="752943" y="2860825"/>
              <a:ext cx="1708090" cy="48343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丁、</a:t>
              </a:r>
              <a:endParaRPr lang="en-US" altLang="zh-CN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0" hangingPunct="0"/>
              <a:r>
                <a:rPr lang="zh-CN" altLang="en-US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粒、末</a:t>
              </a:r>
              <a:endParaRPr lang="en-US" altLang="zh-CN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0" name="对角圆角矩形 49"/>
          <p:cNvSpPr/>
          <p:nvPr/>
        </p:nvSpPr>
        <p:spPr>
          <a:xfrm>
            <a:off x="817563" y="2708275"/>
            <a:ext cx="1439862" cy="433388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适用原料</a:t>
            </a:r>
          </a:p>
        </p:txBody>
      </p:sp>
      <p:sp>
        <p:nvSpPr>
          <p:cNvPr id="51" name="对角圆角矩形 50"/>
          <p:cNvSpPr/>
          <p:nvPr/>
        </p:nvSpPr>
        <p:spPr>
          <a:xfrm>
            <a:off x="817563" y="3887788"/>
            <a:ext cx="2535237" cy="431800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形状分类及规格要求</a:t>
            </a:r>
          </a:p>
        </p:txBody>
      </p:sp>
      <p:sp>
        <p:nvSpPr>
          <p:cNvPr id="15369" name="TextBox 53"/>
          <p:cNvSpPr txBox="1">
            <a:spLocks noChangeArrowheads="1"/>
          </p:cNvSpPr>
          <p:nvPr/>
        </p:nvSpPr>
        <p:spPr bwMode="auto">
          <a:xfrm>
            <a:off x="1831975" y="1357313"/>
            <a:ext cx="66278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丁和粒为小立方体，末是一种不规则的形体。丁、粒、末是在条或丝的基础上加工而成的。丁和粒主要用片或切等刀法完成的，末主要通过切或剁等刀法完成。</a:t>
            </a:r>
          </a:p>
        </p:txBody>
      </p:sp>
      <p:sp>
        <p:nvSpPr>
          <p:cNvPr id="15370" name="TextBox 56"/>
          <p:cNvSpPr txBox="1">
            <a:spLocks noChangeArrowheads="1"/>
          </p:cNvSpPr>
          <p:nvPr/>
        </p:nvSpPr>
        <p:spPr bwMode="auto">
          <a:xfrm>
            <a:off x="817563" y="3330575"/>
            <a:ext cx="498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无骨原料。</a:t>
            </a:r>
          </a:p>
        </p:txBody>
      </p:sp>
      <p:sp>
        <p:nvSpPr>
          <p:cNvPr id="15371" name="TextBox 58"/>
          <p:cNvSpPr txBox="1">
            <a:spLocks noChangeArrowheads="1"/>
          </p:cNvSpPr>
          <p:nvPr/>
        </p:nvSpPr>
        <p:spPr bwMode="auto">
          <a:xfrm>
            <a:off x="817563" y="4508500"/>
            <a:ext cx="49831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大丁：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1.5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厘米见方；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中丁：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1.2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厘米见方；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小丁：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0.8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厘米见方；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大粒（黄豆粒）：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0.5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厘米见方；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中粒（绿豆粒）：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0.3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厘米见方；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小粒（米粒）：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0.2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厘米见方；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末：比粒小。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039789"/>
            <a:ext cx="2880360" cy="431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dir="t" rig="soft">
                <a:rot lat="0" lon="0" rev="10800000"/>
              </a:lightRig>
            </a:scene3d>
            <a:sp3d>
              <a:bevelT h="12700" w="2794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1" dirty="0" lang="zh-CN" spc="150" sz="1600">
                <a:ln w="11430"/>
                <a:solidFill>
                  <a:srgbClr val="F8F8F8"/>
                </a:solidFill>
                <a:effectLst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charset="-122" pitchFamily="49" typeface="幼圆"/>
                <a:ea charset="-122" pitchFamily="49" typeface="幼圆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altLang="en-US" dirty="0" lang="zh-CN" sz="1600">
                <a:solidFill>
                  <a:schemeClr val="accent5">
                    <a:lumMod val="75000"/>
                  </a:schemeClr>
                </a:solidFill>
                <a:latin charset="-122" pitchFamily="2" typeface="黑体"/>
                <a:ea charset="-122" pitchFamily="2" typeface="黑体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altLang="en-US" b="1" dirty="0" lang="zh-CN">
                <a:solidFill>
                  <a:schemeClr val="accent5">
                    <a:lumMod val="75000"/>
                  </a:schemeClr>
                </a:solidFill>
                <a:latin charset="-122" pitchFamily="2" typeface="黑体"/>
                <a:ea charset="-122" pitchFamily="2" typeface="黑体"/>
              </a:rPr>
              <a:t>三、原料成形</a:t>
            </a:r>
            <a:endParaRPr altLang="en-US" dirty="0" lang="zh-CN" smtClean="0">
              <a:solidFill>
                <a:schemeClr val="accent5">
                  <a:lumMod val="75000"/>
                </a:schemeClr>
              </a:solidFill>
              <a:latin charset="-122" pitchFamily="34" typeface="微软雅黑"/>
            </a:endParaRPr>
          </a:p>
        </p:txBody>
      </p:sp>
      <p:grpSp>
        <p:nvGrpSpPr>
          <p:cNvPr id="16390" name="组合 73"/>
          <p:cNvGrpSpPr>
            <a:grpSpLocks/>
          </p:cNvGrpSpPr>
          <p:nvPr/>
        </p:nvGrpSpPr>
        <p:grpSpPr bwMode="auto">
          <a:xfrm>
            <a:off x="323850" y="1196975"/>
            <a:ext cx="1308100" cy="1243013"/>
            <a:chOff x="535778" y="2126363"/>
            <a:chExt cx="1972300" cy="1876577"/>
          </a:xfrm>
        </p:grpSpPr>
        <p:sp>
          <p:nvSpPr>
            <p:cNvPr id="46" name="Freeform 8">
              <a:hlinkClick action="ppaction://hlinksldjump" r:id="rId2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b="b" l="0" r="r" t="0"/>
              <a:pathLst>
                <a:path h="718" w="742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16398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8"/>
            </a:xfrm>
            <a:prstGeom prst="roundRect">
              <a:avLst>
                <a:gd fmla="val 50000" name="adj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algn="ctr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b="1" lang="zh-CN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茸（泥）</a:t>
              </a:r>
              <a:endParaRPr altLang="zh-CN" b="1" lang="en-US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50" name="对角圆角矩形 49"/>
          <p:cNvSpPr/>
          <p:nvPr/>
        </p:nvSpPr>
        <p:spPr>
          <a:xfrm>
            <a:off x="827088" y="3059113"/>
            <a:ext cx="1441450" cy="433387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altLang="en-US" dirty="0" i="1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适用原料</a:t>
            </a:r>
          </a:p>
        </p:txBody>
      </p:sp>
      <p:sp>
        <p:nvSpPr>
          <p:cNvPr id="51" name="对角圆角矩形 50"/>
          <p:cNvSpPr/>
          <p:nvPr/>
        </p:nvSpPr>
        <p:spPr>
          <a:xfrm>
            <a:off x="827088" y="4522788"/>
            <a:ext cx="2535237" cy="431800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altLang="en-US" dirty="0" i="1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形状分类及规格要求</a:t>
            </a:r>
          </a:p>
        </p:txBody>
      </p:sp>
      <p:sp>
        <p:nvSpPr>
          <p:cNvPr id="16393" name="TextBox 53"/>
          <p:cNvSpPr txBox="1">
            <a:spLocks noChangeArrowheads="1"/>
          </p:cNvSpPr>
          <p:nvPr/>
        </p:nvSpPr>
        <p:spPr bwMode="auto">
          <a:xfrm>
            <a:off x="1946275" y="1243013"/>
            <a:ext cx="6496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itchFamily="34" typeface="微软雅黑"/>
                <a:ea charset="-122" pitchFamily="34" typeface="微软雅黑"/>
              </a:rPr>
              <a:t>茸或泥的颗粒比末更细腻，主要是用剁或捶等方法加工而成。一般动物性原料加工而成的称为茸，植物性原料加工而成的称为泥。加工前，动物性原料要去净皮、骨、筋膜，植物性原料要去净老筋。</a:t>
            </a:r>
          </a:p>
        </p:txBody>
      </p:sp>
      <p:sp>
        <p:nvSpPr>
          <p:cNvPr id="16394" name="TextBox 56"/>
          <p:cNvSpPr txBox="1">
            <a:spLocks noChangeArrowheads="1"/>
          </p:cNvSpPr>
          <p:nvPr/>
        </p:nvSpPr>
        <p:spPr bwMode="auto">
          <a:xfrm>
            <a:off x="827088" y="3684588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itchFamily="34" typeface="微软雅黑"/>
                <a:ea charset="-122" pitchFamily="34" typeface="微软雅黑"/>
              </a:rPr>
              <a:t>韧性无骨原料。</a:t>
            </a:r>
          </a:p>
        </p:txBody>
      </p:sp>
      <p:sp>
        <p:nvSpPr>
          <p:cNvPr id="16395" name="TextBox 58"/>
          <p:cNvSpPr txBox="1">
            <a:spLocks noChangeArrowheads="1"/>
          </p:cNvSpPr>
          <p:nvPr/>
        </p:nvSpPr>
        <p:spPr bwMode="auto">
          <a:xfrm>
            <a:off x="827088" y="5148263"/>
            <a:ext cx="3024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itchFamily="34" typeface="微软雅黑"/>
                <a:ea charset="-122" pitchFamily="34" typeface="微软雅黑"/>
              </a:rPr>
              <a:t>不规整，根据菜肴而定。</a:t>
            </a:r>
          </a:p>
        </p:txBody>
      </p:sp>
      <p:pic>
        <p:nvPicPr>
          <p:cNvPr id="1639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"/>
          <a:stretch>
            <a:fillRect/>
          </a:stretch>
        </p:blipFill>
        <p:spPr bwMode="auto">
          <a:xfrm>
            <a:off x="4638675" y="2565400"/>
            <a:ext cx="40370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  <p:grpSp>
        <p:nvGrpSpPr>
          <p:cNvPr id="17414" name="组合 2"/>
          <p:cNvGrpSpPr>
            <a:grpSpLocks/>
          </p:cNvGrpSpPr>
          <p:nvPr/>
        </p:nvGrpSpPr>
        <p:grpSpPr bwMode="auto">
          <a:xfrm>
            <a:off x="4621213" y="1670050"/>
            <a:ext cx="2016125" cy="4181475"/>
            <a:chOff x="4621213" y="1703388"/>
            <a:chExt cx="2016125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27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在家人或老师的指导下，用家里的刀具，练习几种常用刀法，如运用直切法切黄瓜片或运用滚刀法切黄瓜块。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428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17429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30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431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432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433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7434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7415" name="组合 1"/>
          <p:cNvGrpSpPr>
            <a:grpSpLocks/>
          </p:cNvGrpSpPr>
          <p:nvPr/>
        </p:nvGrpSpPr>
        <p:grpSpPr bwMode="auto">
          <a:xfrm>
            <a:off x="1908175" y="1670050"/>
            <a:ext cx="2019300" cy="4181475"/>
            <a:chOff x="2435225" y="1703388"/>
            <a:chExt cx="2019300" cy="4181475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2439192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17" name="Text Box 65"/>
            <p:cNvSpPr txBox="1">
              <a:spLocks noChangeArrowheads="1"/>
            </p:cNvSpPr>
            <p:nvPr/>
          </p:nvSpPr>
          <p:spPr bwMode="gray">
            <a:xfrm>
              <a:off x="2435225" y="2564898"/>
              <a:ext cx="2015333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试着在家人的指导下保养家里的刀具和砧板等刀工工具，并在班级里交流它们的保养方法。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7418" name="组合 44"/>
            <p:cNvGrpSpPr>
              <a:grpSpLocks/>
            </p:cNvGrpSpPr>
            <p:nvPr/>
          </p:nvGrpSpPr>
          <p:grpSpPr bwMode="auto">
            <a:xfrm>
              <a:off x="3121184" y="1703388"/>
              <a:ext cx="643413" cy="643179"/>
              <a:chOff x="924049" y="2057400"/>
              <a:chExt cx="642938" cy="642938"/>
            </a:xfrm>
          </p:grpSpPr>
          <p:grpSp>
            <p:nvGrpSpPr>
              <p:cNvPr id="17419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7421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22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23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24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25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420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一、烹饪刀具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514850" y="1844675"/>
            <a:ext cx="1736725" cy="2325688"/>
            <a:chOff x="4514299" y="1844824"/>
            <a:chExt cx="1737274" cy="2325862"/>
          </a:xfrm>
        </p:grpSpPr>
        <p:sp>
          <p:nvSpPr>
            <p:cNvPr id="24" name="Puzzle3"/>
            <p:cNvSpPr>
              <a:spLocks noEditPoints="1" noChangeArrowheads="1"/>
            </p:cNvSpPr>
            <p:nvPr/>
          </p:nvSpPr>
          <p:spPr bwMode="gray">
            <a:xfrm>
              <a:off x="4514299" y="1844824"/>
              <a:ext cx="1737274" cy="2325862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3103" name="TextBox 1"/>
            <p:cNvSpPr txBox="1">
              <a:spLocks noChangeArrowheads="1"/>
            </p:cNvSpPr>
            <p:nvPr/>
          </p:nvSpPr>
          <p:spPr bwMode="auto">
            <a:xfrm>
              <a:off x="4995301" y="2636912"/>
              <a:ext cx="8915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片 刀</a:t>
              </a: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2936875" y="3513138"/>
            <a:ext cx="1801813" cy="2708275"/>
            <a:chOff x="2937653" y="3513177"/>
            <a:chExt cx="1801397" cy="2708385"/>
          </a:xfrm>
        </p:grpSpPr>
        <p:sp>
          <p:nvSpPr>
            <p:cNvPr id="3100" name="Puzzle4"/>
            <p:cNvSpPr>
              <a:spLocks noEditPoints="1" noChangeArrowheads="1"/>
            </p:cNvSpPr>
            <p:nvPr/>
          </p:nvSpPr>
          <p:spPr bwMode="gray">
            <a:xfrm>
              <a:off x="2937653" y="3513177"/>
              <a:ext cx="1679573" cy="2708385"/>
            </a:xfrm>
            <a:custGeom>
              <a:avLst/>
              <a:gdLst>
                <a:gd name="T0" fmla="*/ 645936 w 21600"/>
                <a:gd name="T1" fmla="*/ 1453625 h 21600"/>
                <a:gd name="T2" fmla="*/ 35224 w 21600"/>
                <a:gd name="T3" fmla="*/ 2123825 h 21600"/>
                <a:gd name="T4" fmla="*/ 894217 w 21600"/>
                <a:gd name="T5" fmla="*/ 2708385 h 21600"/>
                <a:gd name="T6" fmla="*/ 1626698 w 21600"/>
                <a:gd name="T7" fmla="*/ 2100378 h 21600"/>
                <a:gd name="T8" fmla="*/ 1086435 w 21600"/>
                <a:gd name="T9" fmla="*/ 1365227 h 21600"/>
                <a:gd name="T10" fmla="*/ 1635484 w 21600"/>
                <a:gd name="T11" fmla="*/ 591331 h 21600"/>
                <a:gd name="T12" fmla="*/ 863269 w 21600"/>
                <a:gd name="T13" fmla="*/ 1379 h 21600"/>
                <a:gd name="T14" fmla="*/ 35224 w 21600"/>
                <a:gd name="T15" fmla="*/ 59133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6 w 21600"/>
                <a:gd name="T25" fmla="*/ 5664 h 21600"/>
                <a:gd name="T26" fmla="*/ 20203 w 21600"/>
                <a:gd name="T27" fmla="*/ 159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FBDDF5"/>
                </a:gs>
                <a:gs pos="100000">
                  <a:srgbClr val="F088DC"/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TextBox 27"/>
            <p:cNvSpPr txBox="1">
              <a:spLocks noChangeArrowheads="1"/>
            </p:cNvSpPr>
            <p:nvPr/>
          </p:nvSpPr>
          <p:spPr bwMode="auto">
            <a:xfrm>
              <a:off x="2938850" y="5157192"/>
              <a:ext cx="18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前片后剁刀</a:t>
              </a:r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4008438" y="3538538"/>
            <a:ext cx="2773362" cy="2136775"/>
            <a:chOff x="4009023" y="3539293"/>
            <a:chExt cx="2772777" cy="2135369"/>
          </a:xfrm>
        </p:grpSpPr>
        <p:sp>
          <p:nvSpPr>
            <p:cNvPr id="25" name="Puzzle2"/>
            <p:cNvSpPr>
              <a:spLocks noEditPoints="1" noChangeArrowheads="1"/>
            </p:cNvSpPr>
            <p:nvPr/>
          </p:nvSpPr>
          <p:spPr bwMode="gray">
            <a:xfrm>
              <a:off x="4009023" y="3539293"/>
              <a:ext cx="2772777" cy="213536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549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3099" name="TextBox 2"/>
            <p:cNvSpPr txBox="1">
              <a:spLocks noChangeArrowheads="1"/>
            </p:cNvSpPr>
            <p:nvPr/>
          </p:nvSpPr>
          <p:spPr bwMode="auto">
            <a:xfrm>
              <a:off x="5629716" y="4492924"/>
              <a:ext cx="5539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砍 刀</a:t>
              </a: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2362200" y="2547938"/>
            <a:ext cx="2806700" cy="1614487"/>
            <a:chOff x="2362200" y="2548420"/>
            <a:chExt cx="2807085" cy="1614585"/>
          </a:xfrm>
        </p:grpSpPr>
        <p:sp>
          <p:nvSpPr>
            <p:cNvPr id="27" name="Puzzle1"/>
            <p:cNvSpPr>
              <a:spLocks noEditPoints="1" noChangeArrowheads="1"/>
            </p:cNvSpPr>
            <p:nvPr/>
          </p:nvSpPr>
          <p:spPr bwMode="gray">
            <a:xfrm>
              <a:off x="2362200" y="2548420"/>
              <a:ext cx="2807085" cy="1614585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3097" name="TextBox 28"/>
            <p:cNvSpPr txBox="1">
              <a:spLocks noChangeArrowheads="1"/>
            </p:cNvSpPr>
            <p:nvPr/>
          </p:nvSpPr>
          <p:spPr bwMode="auto">
            <a:xfrm>
              <a:off x="3131840" y="2852936"/>
              <a:ext cx="553998" cy="1230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特种刀</a:t>
              </a:r>
            </a:p>
          </p:txBody>
        </p:sp>
      </p:grpSp>
      <p:grpSp>
        <p:nvGrpSpPr>
          <p:cNvPr id="3080" name="组合 3079"/>
          <p:cNvGrpSpPr>
            <a:grpSpLocks/>
          </p:cNvGrpSpPr>
          <p:nvPr/>
        </p:nvGrpSpPr>
        <p:grpSpPr bwMode="auto">
          <a:xfrm>
            <a:off x="6975475" y="2254250"/>
            <a:ext cx="1484313" cy="1246188"/>
            <a:chOff x="6975040" y="2254952"/>
            <a:chExt cx="1485392" cy="1246056"/>
          </a:xfrm>
        </p:grpSpPr>
        <p:pic>
          <p:nvPicPr>
            <p:cNvPr id="3094" name="图片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052" y="2905632"/>
              <a:ext cx="1293368" cy="59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图片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040" y="2254952"/>
              <a:ext cx="1485392" cy="51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1" name="组合 3080"/>
          <p:cNvGrpSpPr>
            <a:grpSpLocks/>
          </p:cNvGrpSpPr>
          <p:nvPr/>
        </p:nvGrpSpPr>
        <p:grpSpPr bwMode="auto">
          <a:xfrm>
            <a:off x="7070725" y="4584700"/>
            <a:ext cx="1462088" cy="1397000"/>
            <a:chOff x="7071052" y="4584921"/>
            <a:chExt cx="1461008" cy="1397463"/>
          </a:xfrm>
        </p:grpSpPr>
        <p:pic>
          <p:nvPicPr>
            <p:cNvPr id="3092" name="图片 2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052" y="5388024"/>
              <a:ext cx="1461008" cy="59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548" y="4584921"/>
              <a:ext cx="1398016" cy="564896"/>
            </a:xfrm>
            <a:prstGeom prst="rect">
              <a:avLst/>
            </a:prstGeom>
          </p:spPr>
        </p:pic>
      </p:grpSp>
      <p:grpSp>
        <p:nvGrpSpPr>
          <p:cNvPr id="3082" name="组合 3081"/>
          <p:cNvGrpSpPr>
            <a:grpSpLocks/>
          </p:cNvGrpSpPr>
          <p:nvPr/>
        </p:nvGrpSpPr>
        <p:grpSpPr bwMode="auto">
          <a:xfrm>
            <a:off x="660400" y="4627563"/>
            <a:ext cx="1420813" cy="1344612"/>
            <a:chOff x="661190" y="4627498"/>
            <a:chExt cx="1420368" cy="1345234"/>
          </a:xfrm>
        </p:grpSpPr>
        <p:pic>
          <p:nvPicPr>
            <p:cNvPr id="3090" name="图片 307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90" y="5397676"/>
              <a:ext cx="1363472" cy="57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图片 307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90" y="4627498"/>
              <a:ext cx="1420368" cy="56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5" name="组合 3084"/>
          <p:cNvGrpSpPr>
            <a:grpSpLocks/>
          </p:cNvGrpSpPr>
          <p:nvPr/>
        </p:nvGrpSpPr>
        <p:grpSpPr bwMode="auto">
          <a:xfrm>
            <a:off x="371475" y="1884363"/>
            <a:ext cx="1754188" cy="2024062"/>
            <a:chOff x="371630" y="1884112"/>
            <a:chExt cx="1754632" cy="2024465"/>
          </a:xfrm>
        </p:grpSpPr>
        <p:pic>
          <p:nvPicPr>
            <p:cNvPr id="3086" name="图片 307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30" y="1884112"/>
              <a:ext cx="1551432" cy="3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图片 307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0" y="2978888"/>
              <a:ext cx="1754632" cy="28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图片 307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82" y="2547472"/>
              <a:ext cx="1328928" cy="21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图片 3076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70" y="3421913"/>
              <a:ext cx="1292352" cy="48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二、常用切菜刀法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42" name="组合 73"/>
          <p:cNvGrpSpPr>
            <a:grpSpLocks/>
          </p:cNvGrpSpPr>
          <p:nvPr/>
        </p:nvGrpSpPr>
        <p:grpSpPr bwMode="auto">
          <a:xfrm>
            <a:off x="468313" y="1628775"/>
            <a:ext cx="2314575" cy="2201863"/>
            <a:chOff x="535778" y="2126363"/>
            <a:chExt cx="1972300" cy="1876577"/>
          </a:xfrm>
        </p:grpSpPr>
        <p:sp>
          <p:nvSpPr>
            <p:cNvPr id="43" name="Freeform 8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19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直切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6" name="组合 70"/>
          <p:cNvGrpSpPr>
            <a:grpSpLocks/>
          </p:cNvGrpSpPr>
          <p:nvPr/>
        </p:nvGrpSpPr>
        <p:grpSpPr bwMode="auto">
          <a:xfrm>
            <a:off x="3246438" y="1630363"/>
            <a:ext cx="2316162" cy="2200275"/>
            <a:chOff x="1042988" y="3717032"/>
            <a:chExt cx="1972300" cy="1876330"/>
          </a:xfrm>
        </p:grpSpPr>
        <p:sp>
          <p:nvSpPr>
            <p:cNvPr id="4116" name="Freeform 9">
              <a:hlinkClick r:id="rId3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推切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1" name="组合 70"/>
          <p:cNvGrpSpPr>
            <a:grpSpLocks/>
          </p:cNvGrpSpPr>
          <p:nvPr/>
        </p:nvGrpSpPr>
        <p:grpSpPr bwMode="auto">
          <a:xfrm>
            <a:off x="6024563" y="1630363"/>
            <a:ext cx="2316162" cy="2200275"/>
            <a:chOff x="1042988" y="3717032"/>
            <a:chExt cx="1972300" cy="1876330"/>
          </a:xfrm>
        </p:grpSpPr>
        <p:sp>
          <p:nvSpPr>
            <p:cNvPr id="55" name="Freeform 9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4115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拉切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7" name="组合 73"/>
          <p:cNvGrpSpPr>
            <a:grpSpLocks/>
          </p:cNvGrpSpPr>
          <p:nvPr/>
        </p:nvGrpSpPr>
        <p:grpSpPr bwMode="auto">
          <a:xfrm>
            <a:off x="468313" y="4149725"/>
            <a:ext cx="2314575" cy="2201863"/>
            <a:chOff x="535778" y="2126363"/>
            <a:chExt cx="1972300" cy="1876577"/>
          </a:xfrm>
        </p:grpSpPr>
        <p:sp>
          <p:nvSpPr>
            <p:cNvPr id="58" name="Freeform 8">
              <a:hlinkClick r:id="rId5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22000">
                  <a:srgbClr val="FF882F"/>
                </a:gs>
                <a:gs pos="100000">
                  <a:srgbClr val="FF882F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13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滚刀切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0" name="组合 70"/>
          <p:cNvGrpSpPr>
            <a:grpSpLocks/>
          </p:cNvGrpSpPr>
          <p:nvPr/>
        </p:nvGrpSpPr>
        <p:grpSpPr bwMode="auto">
          <a:xfrm>
            <a:off x="3246438" y="4149725"/>
            <a:ext cx="2316162" cy="2200275"/>
            <a:chOff x="1042988" y="3717032"/>
            <a:chExt cx="1972300" cy="1876330"/>
          </a:xfrm>
        </p:grpSpPr>
        <p:sp>
          <p:nvSpPr>
            <p:cNvPr id="4110" name="Freeform 9">
              <a:hlinkClick r:id="rId6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82DAC1"/>
                </a:gs>
                <a:gs pos="22000">
                  <a:srgbClr val="48C8A3"/>
                </a:gs>
                <a:gs pos="100000">
                  <a:srgbClr val="48C8A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斩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3" name="组合 70"/>
          <p:cNvGrpSpPr>
            <a:grpSpLocks/>
          </p:cNvGrpSpPr>
          <p:nvPr/>
        </p:nvGrpSpPr>
        <p:grpSpPr bwMode="auto">
          <a:xfrm>
            <a:off x="6024563" y="4149725"/>
            <a:ext cx="2316162" cy="2200275"/>
            <a:chOff x="1042988" y="3717032"/>
            <a:chExt cx="1972300" cy="1876330"/>
          </a:xfrm>
        </p:grpSpPr>
        <p:sp>
          <p:nvSpPr>
            <p:cNvPr id="4108" name="Freeform 9">
              <a:hlinkClick r:id="rId7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A7A7"/>
                </a:gs>
                <a:gs pos="22000">
                  <a:srgbClr val="FF5B5B"/>
                </a:gs>
                <a:gs pos="100000">
                  <a:srgbClr val="FF5B5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推拉批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二、常用切菜刀法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5126" name="组合 73"/>
          <p:cNvGrpSpPr>
            <a:grpSpLocks/>
          </p:cNvGrpSpPr>
          <p:nvPr/>
        </p:nvGrpSpPr>
        <p:grpSpPr bwMode="auto">
          <a:xfrm>
            <a:off x="250825" y="5230813"/>
            <a:ext cx="1512888" cy="1438275"/>
            <a:chOff x="535778" y="2126363"/>
            <a:chExt cx="1972300" cy="1876577"/>
          </a:xfrm>
        </p:grpSpPr>
        <p:sp>
          <p:nvSpPr>
            <p:cNvPr id="43" name="Freeform 8"/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51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直切</a:t>
              </a:r>
              <a:endParaRPr lang="en-US" altLang="zh-CN" sz="24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127" name="组合 70"/>
          <p:cNvGrpSpPr>
            <a:grpSpLocks/>
          </p:cNvGrpSpPr>
          <p:nvPr/>
        </p:nvGrpSpPr>
        <p:grpSpPr bwMode="auto">
          <a:xfrm>
            <a:off x="1878013" y="5734050"/>
            <a:ext cx="984250" cy="935038"/>
            <a:chOff x="1042988" y="3717032"/>
            <a:chExt cx="1972300" cy="1876330"/>
          </a:xfrm>
        </p:grpSpPr>
        <p:sp>
          <p:nvSpPr>
            <p:cNvPr id="5148" name="Freeform 9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9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推切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128" name="组合 70"/>
          <p:cNvGrpSpPr>
            <a:grpSpLocks/>
          </p:cNvGrpSpPr>
          <p:nvPr/>
        </p:nvGrpSpPr>
        <p:grpSpPr bwMode="auto">
          <a:xfrm>
            <a:off x="3287713" y="5734050"/>
            <a:ext cx="984250" cy="935038"/>
            <a:chOff x="1042988" y="3717032"/>
            <a:chExt cx="1972300" cy="1876330"/>
          </a:xfrm>
        </p:grpSpPr>
        <p:sp>
          <p:nvSpPr>
            <p:cNvPr id="55" name="Freeform 9">
              <a:hlinkClick r:id="rId3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5147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拉切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129" name="组合 73"/>
          <p:cNvGrpSpPr>
            <a:grpSpLocks/>
          </p:cNvGrpSpPr>
          <p:nvPr/>
        </p:nvGrpSpPr>
        <p:grpSpPr bwMode="auto">
          <a:xfrm>
            <a:off x="4697413" y="5734050"/>
            <a:ext cx="984250" cy="935038"/>
            <a:chOff x="535778" y="2126363"/>
            <a:chExt cx="1972300" cy="1876577"/>
          </a:xfrm>
        </p:grpSpPr>
        <p:sp>
          <p:nvSpPr>
            <p:cNvPr id="58" name="Freeform 8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22000">
                  <a:srgbClr val="FF882F"/>
                </a:gs>
                <a:gs pos="100000">
                  <a:srgbClr val="FF882F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45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滚刀切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130" name="组合 70"/>
          <p:cNvGrpSpPr>
            <a:grpSpLocks/>
          </p:cNvGrpSpPr>
          <p:nvPr/>
        </p:nvGrpSpPr>
        <p:grpSpPr bwMode="auto">
          <a:xfrm>
            <a:off x="6108700" y="5734050"/>
            <a:ext cx="984250" cy="935038"/>
            <a:chOff x="1042988" y="3717032"/>
            <a:chExt cx="1972300" cy="1876330"/>
          </a:xfrm>
        </p:grpSpPr>
        <p:sp>
          <p:nvSpPr>
            <p:cNvPr id="5142" name="Freeform 9">
              <a:hlinkClick r:id="rId5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82DAC1"/>
                </a:gs>
                <a:gs pos="22000">
                  <a:srgbClr val="48C8A3"/>
                </a:gs>
                <a:gs pos="100000">
                  <a:srgbClr val="48C8A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3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斩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131" name="组合 70"/>
          <p:cNvGrpSpPr>
            <a:grpSpLocks/>
          </p:cNvGrpSpPr>
          <p:nvPr/>
        </p:nvGrpSpPr>
        <p:grpSpPr bwMode="auto">
          <a:xfrm>
            <a:off x="7518400" y="5734050"/>
            <a:ext cx="984250" cy="935038"/>
            <a:chOff x="1042988" y="3717032"/>
            <a:chExt cx="1972300" cy="1876330"/>
          </a:xfrm>
        </p:grpSpPr>
        <p:sp>
          <p:nvSpPr>
            <p:cNvPr id="5140" name="Freeform 9">
              <a:hlinkClick r:id="rId6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A7A7"/>
                </a:gs>
                <a:gs pos="22000">
                  <a:srgbClr val="FF5B5B"/>
                </a:gs>
                <a:gs pos="100000">
                  <a:srgbClr val="FF5B5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1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推拉批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619" y="1768534"/>
            <a:ext cx="4319016" cy="3240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对角圆角矩形 2"/>
          <p:cNvSpPr/>
          <p:nvPr/>
        </p:nvSpPr>
        <p:spPr>
          <a:xfrm>
            <a:off x="307975" y="1484313"/>
            <a:ext cx="1439863" cy="431800"/>
          </a:xfrm>
          <a:prstGeom prst="round2Diag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22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主要用途</a:t>
            </a:r>
          </a:p>
        </p:txBody>
      </p:sp>
      <p:sp>
        <p:nvSpPr>
          <p:cNvPr id="26" name="对角圆角矩形 25"/>
          <p:cNvSpPr/>
          <p:nvPr/>
        </p:nvSpPr>
        <p:spPr>
          <a:xfrm>
            <a:off x="307975" y="2524125"/>
            <a:ext cx="1439863" cy="431800"/>
          </a:xfrm>
          <a:prstGeom prst="round2Diag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22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操作方法</a:t>
            </a:r>
          </a:p>
        </p:txBody>
      </p:sp>
      <p:sp>
        <p:nvSpPr>
          <p:cNvPr id="27" name="对角圆角矩形 26"/>
          <p:cNvSpPr/>
          <p:nvPr/>
        </p:nvSpPr>
        <p:spPr>
          <a:xfrm>
            <a:off x="307975" y="4117975"/>
            <a:ext cx="1439863" cy="431800"/>
          </a:xfrm>
          <a:prstGeom prst="round2Diag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22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适用原料</a:t>
            </a:r>
          </a:p>
        </p:txBody>
      </p:sp>
      <p:sp>
        <p:nvSpPr>
          <p:cNvPr id="5136" name="TextBox 3"/>
          <p:cNvSpPr txBox="1">
            <a:spLocks noChangeArrowheads="1"/>
          </p:cNvSpPr>
          <p:nvPr/>
        </p:nvSpPr>
        <p:spPr bwMode="auto">
          <a:xfrm>
            <a:off x="307975" y="2036763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把原料加工成片状。</a:t>
            </a:r>
          </a:p>
        </p:txBody>
      </p:sp>
      <p:sp>
        <p:nvSpPr>
          <p:cNvPr id="5137" name="TextBox 28"/>
          <p:cNvSpPr txBox="1">
            <a:spLocks noChangeArrowheads="1"/>
          </p:cNvSpPr>
          <p:nvPr/>
        </p:nvSpPr>
        <p:spPr bwMode="auto">
          <a:xfrm>
            <a:off x="307975" y="3076575"/>
            <a:ext cx="43307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左手扶稳原料，右手执刀垂直切下。刀垂直上下起落将原料切断，如此反复直切。在操作时，左右手要有节奏地配合。</a:t>
            </a:r>
          </a:p>
        </p:txBody>
      </p:sp>
      <p:sp>
        <p:nvSpPr>
          <p:cNvPr id="5138" name="TextBox 29"/>
          <p:cNvSpPr txBox="1">
            <a:spLocks noChangeArrowheads="1"/>
          </p:cNvSpPr>
          <p:nvPr/>
        </p:nvSpPr>
        <p:spPr bwMode="auto">
          <a:xfrm>
            <a:off x="307975" y="4668838"/>
            <a:ext cx="4975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适宜加工脆性原料，如白菜、黄瓜、萝卜、藕。</a:t>
            </a:r>
          </a:p>
        </p:txBody>
      </p:sp>
      <p:sp>
        <p:nvSpPr>
          <p:cNvPr id="7" name="下箭头 6"/>
          <p:cNvSpPr/>
          <p:nvPr/>
        </p:nvSpPr>
        <p:spPr>
          <a:xfrm>
            <a:off x="7747000" y="3076575"/>
            <a:ext cx="215900" cy="5429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二、常用切菜刀法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6150" name="组合 73"/>
          <p:cNvGrpSpPr>
            <a:grpSpLocks/>
          </p:cNvGrpSpPr>
          <p:nvPr/>
        </p:nvGrpSpPr>
        <p:grpSpPr bwMode="auto">
          <a:xfrm>
            <a:off x="468313" y="5734050"/>
            <a:ext cx="984250" cy="935038"/>
            <a:chOff x="535778" y="2126363"/>
            <a:chExt cx="1972300" cy="1876577"/>
          </a:xfrm>
        </p:grpSpPr>
        <p:sp>
          <p:nvSpPr>
            <p:cNvPr id="43" name="Freeform 8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75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直切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51" name="组合 70"/>
          <p:cNvGrpSpPr>
            <a:grpSpLocks/>
          </p:cNvGrpSpPr>
          <p:nvPr/>
        </p:nvGrpSpPr>
        <p:grpSpPr bwMode="auto">
          <a:xfrm>
            <a:off x="1619250" y="5300663"/>
            <a:ext cx="1439863" cy="1368425"/>
            <a:chOff x="1042988" y="3717032"/>
            <a:chExt cx="1972300" cy="1876330"/>
          </a:xfrm>
        </p:grpSpPr>
        <p:sp>
          <p:nvSpPr>
            <p:cNvPr id="6172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3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推切</a:t>
              </a:r>
              <a:endParaRPr lang="en-US" altLang="zh-CN" sz="24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52" name="组合 70"/>
          <p:cNvGrpSpPr>
            <a:grpSpLocks/>
          </p:cNvGrpSpPr>
          <p:nvPr/>
        </p:nvGrpSpPr>
        <p:grpSpPr bwMode="auto">
          <a:xfrm>
            <a:off x="3287713" y="5734050"/>
            <a:ext cx="984250" cy="935038"/>
            <a:chOff x="1042988" y="3717032"/>
            <a:chExt cx="1972300" cy="1876330"/>
          </a:xfrm>
        </p:grpSpPr>
        <p:sp>
          <p:nvSpPr>
            <p:cNvPr id="55" name="Freeform 9">
              <a:hlinkClick r:id="rId3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171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拉切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53" name="组合 73"/>
          <p:cNvGrpSpPr>
            <a:grpSpLocks/>
          </p:cNvGrpSpPr>
          <p:nvPr/>
        </p:nvGrpSpPr>
        <p:grpSpPr bwMode="auto">
          <a:xfrm>
            <a:off x="4697413" y="5734050"/>
            <a:ext cx="984250" cy="935038"/>
            <a:chOff x="535778" y="2126363"/>
            <a:chExt cx="1972300" cy="1876577"/>
          </a:xfrm>
        </p:grpSpPr>
        <p:sp>
          <p:nvSpPr>
            <p:cNvPr id="58" name="Freeform 8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22000">
                  <a:srgbClr val="FF882F"/>
                </a:gs>
                <a:gs pos="100000">
                  <a:srgbClr val="FF882F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69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滚刀切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54" name="组合 70"/>
          <p:cNvGrpSpPr>
            <a:grpSpLocks/>
          </p:cNvGrpSpPr>
          <p:nvPr/>
        </p:nvGrpSpPr>
        <p:grpSpPr bwMode="auto">
          <a:xfrm>
            <a:off x="6108700" y="5734050"/>
            <a:ext cx="984250" cy="935038"/>
            <a:chOff x="1042988" y="3717032"/>
            <a:chExt cx="1972300" cy="1876330"/>
          </a:xfrm>
        </p:grpSpPr>
        <p:sp>
          <p:nvSpPr>
            <p:cNvPr id="6166" name="Freeform 9">
              <a:hlinkClick r:id="rId5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82DAC1"/>
                </a:gs>
                <a:gs pos="22000">
                  <a:srgbClr val="48C8A3"/>
                </a:gs>
                <a:gs pos="100000">
                  <a:srgbClr val="48C8A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7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斩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55" name="组合 70"/>
          <p:cNvGrpSpPr>
            <a:grpSpLocks/>
          </p:cNvGrpSpPr>
          <p:nvPr/>
        </p:nvGrpSpPr>
        <p:grpSpPr bwMode="auto">
          <a:xfrm>
            <a:off x="7518400" y="5734050"/>
            <a:ext cx="984250" cy="935038"/>
            <a:chOff x="1042988" y="3717032"/>
            <a:chExt cx="1972300" cy="1876330"/>
          </a:xfrm>
        </p:grpSpPr>
        <p:sp>
          <p:nvSpPr>
            <p:cNvPr id="6164" name="Freeform 9">
              <a:hlinkClick r:id="rId6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A7A7"/>
                </a:gs>
                <a:gs pos="22000">
                  <a:srgbClr val="FF5B5B"/>
                </a:gs>
                <a:gs pos="100000">
                  <a:srgbClr val="FF5B5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推拉批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5" name="对角圆角矩形 24"/>
          <p:cNvSpPr/>
          <p:nvPr/>
        </p:nvSpPr>
        <p:spPr>
          <a:xfrm>
            <a:off x="307975" y="1484313"/>
            <a:ext cx="1439863" cy="431800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主要用途</a:t>
            </a:r>
          </a:p>
        </p:txBody>
      </p:sp>
      <p:sp>
        <p:nvSpPr>
          <p:cNvPr id="26" name="对角圆角矩形 25"/>
          <p:cNvSpPr/>
          <p:nvPr/>
        </p:nvSpPr>
        <p:spPr>
          <a:xfrm>
            <a:off x="307975" y="2524125"/>
            <a:ext cx="1439863" cy="431800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操作方法</a:t>
            </a:r>
          </a:p>
        </p:txBody>
      </p:sp>
      <p:sp>
        <p:nvSpPr>
          <p:cNvPr id="27" name="对角圆角矩形 26"/>
          <p:cNvSpPr/>
          <p:nvPr/>
        </p:nvSpPr>
        <p:spPr>
          <a:xfrm>
            <a:off x="307975" y="4117975"/>
            <a:ext cx="1439863" cy="431800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适用原料</a:t>
            </a:r>
          </a:p>
        </p:txBody>
      </p:sp>
      <p:sp>
        <p:nvSpPr>
          <p:cNvPr id="6159" name="TextBox 27"/>
          <p:cNvSpPr txBox="1">
            <a:spLocks noChangeArrowheads="1"/>
          </p:cNvSpPr>
          <p:nvPr/>
        </p:nvSpPr>
        <p:spPr bwMode="auto">
          <a:xfrm>
            <a:off x="307975" y="2036763"/>
            <a:ext cx="280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把原料加工成片状。</a:t>
            </a:r>
          </a:p>
        </p:txBody>
      </p:sp>
      <p:sp>
        <p:nvSpPr>
          <p:cNvPr id="6160" name="TextBox 28"/>
          <p:cNvSpPr txBox="1">
            <a:spLocks noChangeArrowheads="1"/>
          </p:cNvSpPr>
          <p:nvPr/>
        </p:nvSpPr>
        <p:spPr bwMode="auto">
          <a:xfrm>
            <a:off x="307975" y="3076575"/>
            <a:ext cx="433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刀与原料垂直，刀由后向前运动，一推到底，将原料断开，着力点在刀根。</a:t>
            </a:r>
          </a:p>
        </p:txBody>
      </p:sp>
      <p:sp>
        <p:nvSpPr>
          <p:cNvPr id="6161" name="TextBox 29"/>
          <p:cNvSpPr txBox="1">
            <a:spLocks noChangeArrowheads="1"/>
          </p:cNvSpPr>
          <p:nvPr/>
        </p:nvSpPr>
        <p:spPr bwMode="auto">
          <a:xfrm>
            <a:off x="307975" y="4668838"/>
            <a:ext cx="5351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适宜加工韧性原料，如无骨的猪肉、牛肉、羊肉。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700808"/>
            <a:ext cx="4319016" cy="3240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下箭头 31"/>
          <p:cNvSpPr/>
          <p:nvPr/>
        </p:nvSpPr>
        <p:spPr>
          <a:xfrm>
            <a:off x="7020272" y="3212976"/>
            <a:ext cx="215683" cy="544382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3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二、常用切菜刀法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7174" name="组合 73"/>
          <p:cNvGrpSpPr>
            <a:grpSpLocks/>
          </p:cNvGrpSpPr>
          <p:nvPr/>
        </p:nvGrpSpPr>
        <p:grpSpPr bwMode="auto">
          <a:xfrm>
            <a:off x="468313" y="5734050"/>
            <a:ext cx="984250" cy="935038"/>
            <a:chOff x="535778" y="2126363"/>
            <a:chExt cx="1972300" cy="1876577"/>
          </a:xfrm>
        </p:grpSpPr>
        <p:sp>
          <p:nvSpPr>
            <p:cNvPr id="43" name="Freeform 8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99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直切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175" name="组合 70"/>
          <p:cNvGrpSpPr>
            <a:grpSpLocks/>
          </p:cNvGrpSpPr>
          <p:nvPr/>
        </p:nvGrpSpPr>
        <p:grpSpPr bwMode="auto">
          <a:xfrm>
            <a:off x="1878013" y="5734050"/>
            <a:ext cx="984250" cy="935038"/>
            <a:chOff x="1042988" y="3717032"/>
            <a:chExt cx="1972300" cy="1876330"/>
          </a:xfrm>
        </p:grpSpPr>
        <p:sp>
          <p:nvSpPr>
            <p:cNvPr id="7196" name="Freeform 9">
              <a:hlinkClick r:id="rId3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推切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176" name="组合 70"/>
          <p:cNvGrpSpPr>
            <a:grpSpLocks/>
          </p:cNvGrpSpPr>
          <p:nvPr/>
        </p:nvGrpSpPr>
        <p:grpSpPr bwMode="auto">
          <a:xfrm>
            <a:off x="3059113" y="5229225"/>
            <a:ext cx="1516062" cy="1439863"/>
            <a:chOff x="1042988" y="3717032"/>
            <a:chExt cx="1972300" cy="1876330"/>
          </a:xfrm>
        </p:grpSpPr>
        <p:sp>
          <p:nvSpPr>
            <p:cNvPr id="55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7195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拉切</a:t>
              </a:r>
              <a:endParaRPr lang="en-US" altLang="zh-CN" sz="24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177" name="组合 73"/>
          <p:cNvGrpSpPr>
            <a:grpSpLocks/>
          </p:cNvGrpSpPr>
          <p:nvPr/>
        </p:nvGrpSpPr>
        <p:grpSpPr bwMode="auto">
          <a:xfrm>
            <a:off x="4697413" y="5734050"/>
            <a:ext cx="984250" cy="935038"/>
            <a:chOff x="535778" y="2126363"/>
            <a:chExt cx="1972300" cy="1876577"/>
          </a:xfrm>
        </p:grpSpPr>
        <p:sp>
          <p:nvSpPr>
            <p:cNvPr id="58" name="Freeform 8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22000">
                  <a:srgbClr val="FF882F"/>
                </a:gs>
                <a:gs pos="100000">
                  <a:srgbClr val="FF882F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93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滚刀切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178" name="组合 70"/>
          <p:cNvGrpSpPr>
            <a:grpSpLocks/>
          </p:cNvGrpSpPr>
          <p:nvPr/>
        </p:nvGrpSpPr>
        <p:grpSpPr bwMode="auto">
          <a:xfrm>
            <a:off x="6108700" y="5734050"/>
            <a:ext cx="984250" cy="935038"/>
            <a:chOff x="1042988" y="3717032"/>
            <a:chExt cx="1972300" cy="1876330"/>
          </a:xfrm>
        </p:grpSpPr>
        <p:sp>
          <p:nvSpPr>
            <p:cNvPr id="7190" name="Freeform 9">
              <a:hlinkClick r:id="rId5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82DAC1"/>
                </a:gs>
                <a:gs pos="22000">
                  <a:srgbClr val="48C8A3"/>
                </a:gs>
                <a:gs pos="100000">
                  <a:srgbClr val="48C8A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1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斩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179" name="组合 70"/>
          <p:cNvGrpSpPr>
            <a:grpSpLocks/>
          </p:cNvGrpSpPr>
          <p:nvPr/>
        </p:nvGrpSpPr>
        <p:grpSpPr bwMode="auto">
          <a:xfrm>
            <a:off x="7518400" y="5734050"/>
            <a:ext cx="984250" cy="935038"/>
            <a:chOff x="1042988" y="3717032"/>
            <a:chExt cx="1972300" cy="1876330"/>
          </a:xfrm>
        </p:grpSpPr>
        <p:sp>
          <p:nvSpPr>
            <p:cNvPr id="7188" name="Freeform 9">
              <a:hlinkClick r:id="rId6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A7A7"/>
                </a:gs>
                <a:gs pos="22000">
                  <a:srgbClr val="FF5B5B"/>
                </a:gs>
                <a:gs pos="100000">
                  <a:srgbClr val="FF5B5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推拉批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对角圆角矩形 23"/>
          <p:cNvSpPr/>
          <p:nvPr/>
        </p:nvSpPr>
        <p:spPr>
          <a:xfrm>
            <a:off x="307975" y="1484313"/>
            <a:ext cx="1439863" cy="431800"/>
          </a:xfrm>
          <a:prstGeom prst="round2Diag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2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主要用途</a:t>
            </a:r>
          </a:p>
        </p:txBody>
      </p:sp>
      <p:sp>
        <p:nvSpPr>
          <p:cNvPr id="25" name="对角圆角矩形 24"/>
          <p:cNvSpPr/>
          <p:nvPr/>
        </p:nvSpPr>
        <p:spPr>
          <a:xfrm>
            <a:off x="307975" y="2524125"/>
            <a:ext cx="1439863" cy="431800"/>
          </a:xfrm>
          <a:prstGeom prst="round2Diag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2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操作方法</a:t>
            </a:r>
          </a:p>
        </p:txBody>
      </p:sp>
      <p:sp>
        <p:nvSpPr>
          <p:cNvPr id="26" name="对角圆角矩形 25"/>
          <p:cNvSpPr/>
          <p:nvPr/>
        </p:nvSpPr>
        <p:spPr>
          <a:xfrm>
            <a:off x="307975" y="4117975"/>
            <a:ext cx="1439863" cy="431800"/>
          </a:xfrm>
          <a:prstGeom prst="round2Diag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2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适用原料</a:t>
            </a:r>
          </a:p>
        </p:txBody>
      </p:sp>
      <p:sp>
        <p:nvSpPr>
          <p:cNvPr id="7183" name="TextBox 26"/>
          <p:cNvSpPr txBox="1">
            <a:spLocks noChangeArrowheads="1"/>
          </p:cNvSpPr>
          <p:nvPr/>
        </p:nvSpPr>
        <p:spPr bwMode="auto">
          <a:xfrm>
            <a:off x="307975" y="2036763"/>
            <a:ext cx="3903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把原料加工成片、丝等形状。</a:t>
            </a:r>
          </a:p>
        </p:txBody>
      </p:sp>
      <p:sp>
        <p:nvSpPr>
          <p:cNvPr id="7184" name="TextBox 27"/>
          <p:cNvSpPr txBox="1">
            <a:spLocks noChangeArrowheads="1"/>
          </p:cNvSpPr>
          <p:nvPr/>
        </p:nvSpPr>
        <p:spPr bwMode="auto">
          <a:xfrm>
            <a:off x="307975" y="3076575"/>
            <a:ext cx="433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刀与原料垂直，刀由前向后运动，着力点在刀头。</a:t>
            </a:r>
          </a:p>
        </p:txBody>
      </p:sp>
      <p:sp>
        <p:nvSpPr>
          <p:cNvPr id="7185" name="TextBox 28"/>
          <p:cNvSpPr txBox="1">
            <a:spLocks noChangeArrowheads="1"/>
          </p:cNvSpPr>
          <p:nvPr/>
        </p:nvSpPr>
        <p:spPr bwMode="auto">
          <a:xfrm>
            <a:off x="307975" y="4668838"/>
            <a:ext cx="5351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适宜加工韧性较弱的原料，如里脊肉、鸡脯肉。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654" y="1689245"/>
            <a:ext cx="3959352" cy="2968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下箭头 30"/>
          <p:cNvSpPr/>
          <p:nvPr/>
        </p:nvSpPr>
        <p:spPr>
          <a:xfrm>
            <a:off x="7092280" y="2852936"/>
            <a:ext cx="215683" cy="544382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15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二、常用切菜刀法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8198" name="组合 73"/>
          <p:cNvGrpSpPr>
            <a:grpSpLocks/>
          </p:cNvGrpSpPr>
          <p:nvPr/>
        </p:nvGrpSpPr>
        <p:grpSpPr bwMode="auto">
          <a:xfrm>
            <a:off x="468313" y="5734050"/>
            <a:ext cx="984250" cy="935038"/>
            <a:chOff x="535778" y="2126363"/>
            <a:chExt cx="1972300" cy="1876577"/>
          </a:xfrm>
        </p:grpSpPr>
        <p:sp>
          <p:nvSpPr>
            <p:cNvPr id="43" name="Freeform 8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23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直切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199" name="组合 70"/>
          <p:cNvGrpSpPr>
            <a:grpSpLocks/>
          </p:cNvGrpSpPr>
          <p:nvPr/>
        </p:nvGrpSpPr>
        <p:grpSpPr bwMode="auto">
          <a:xfrm>
            <a:off x="1878013" y="5734050"/>
            <a:ext cx="984250" cy="935038"/>
            <a:chOff x="1042988" y="3717032"/>
            <a:chExt cx="1972300" cy="1876330"/>
          </a:xfrm>
        </p:grpSpPr>
        <p:sp>
          <p:nvSpPr>
            <p:cNvPr id="8220" name="Freeform 9">
              <a:hlinkClick r:id="rId3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1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推切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00" name="组合 70"/>
          <p:cNvGrpSpPr>
            <a:grpSpLocks/>
          </p:cNvGrpSpPr>
          <p:nvPr/>
        </p:nvGrpSpPr>
        <p:grpSpPr bwMode="auto">
          <a:xfrm>
            <a:off x="3287713" y="5734050"/>
            <a:ext cx="984250" cy="935038"/>
            <a:chOff x="1042988" y="3717032"/>
            <a:chExt cx="1972300" cy="1876330"/>
          </a:xfrm>
        </p:grpSpPr>
        <p:sp>
          <p:nvSpPr>
            <p:cNvPr id="55" name="Freeform 9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8219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拉切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01" name="组合 73"/>
          <p:cNvGrpSpPr>
            <a:grpSpLocks/>
          </p:cNvGrpSpPr>
          <p:nvPr/>
        </p:nvGrpSpPr>
        <p:grpSpPr bwMode="auto">
          <a:xfrm>
            <a:off x="4427538" y="5260975"/>
            <a:ext cx="1482725" cy="1408113"/>
            <a:chOff x="535778" y="2126363"/>
            <a:chExt cx="1972300" cy="1876577"/>
          </a:xfrm>
        </p:grpSpPr>
        <p:sp>
          <p:nvSpPr>
            <p:cNvPr id="58" name="Freeform 8"/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22000">
                  <a:srgbClr val="FF882F"/>
                </a:gs>
                <a:gs pos="100000">
                  <a:srgbClr val="FF882F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17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滚刀切</a:t>
              </a:r>
              <a:endParaRPr lang="en-US" altLang="zh-CN" sz="24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02" name="组合 70"/>
          <p:cNvGrpSpPr>
            <a:grpSpLocks/>
          </p:cNvGrpSpPr>
          <p:nvPr/>
        </p:nvGrpSpPr>
        <p:grpSpPr bwMode="auto">
          <a:xfrm>
            <a:off x="6108700" y="5734050"/>
            <a:ext cx="984250" cy="935038"/>
            <a:chOff x="1042988" y="3717032"/>
            <a:chExt cx="1972300" cy="1876330"/>
          </a:xfrm>
        </p:grpSpPr>
        <p:sp>
          <p:nvSpPr>
            <p:cNvPr id="8214" name="Freeform 9">
              <a:hlinkClick r:id="rId5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82DAC1"/>
                </a:gs>
                <a:gs pos="22000">
                  <a:srgbClr val="48C8A3"/>
                </a:gs>
                <a:gs pos="100000">
                  <a:srgbClr val="48C8A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斩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03" name="组合 70"/>
          <p:cNvGrpSpPr>
            <a:grpSpLocks/>
          </p:cNvGrpSpPr>
          <p:nvPr/>
        </p:nvGrpSpPr>
        <p:grpSpPr bwMode="auto">
          <a:xfrm>
            <a:off x="7518400" y="5734050"/>
            <a:ext cx="984250" cy="935038"/>
            <a:chOff x="1042988" y="3717032"/>
            <a:chExt cx="1972300" cy="1876330"/>
          </a:xfrm>
        </p:grpSpPr>
        <p:sp>
          <p:nvSpPr>
            <p:cNvPr id="8212" name="Freeform 9">
              <a:hlinkClick r:id="rId6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A7A7"/>
                </a:gs>
                <a:gs pos="22000">
                  <a:srgbClr val="FF5B5B"/>
                </a:gs>
                <a:gs pos="100000">
                  <a:srgbClr val="FF5B5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推拉批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对角圆角矩形 23"/>
          <p:cNvSpPr/>
          <p:nvPr/>
        </p:nvSpPr>
        <p:spPr>
          <a:xfrm>
            <a:off x="307975" y="1484313"/>
            <a:ext cx="1439863" cy="431800"/>
          </a:xfrm>
          <a:prstGeom prst="round2Diag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22000">
                <a:srgbClr val="FF882F"/>
              </a:gs>
              <a:gs pos="100000">
                <a:srgbClr val="FF882F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主要用途</a:t>
            </a:r>
          </a:p>
        </p:txBody>
      </p:sp>
      <p:sp>
        <p:nvSpPr>
          <p:cNvPr id="25" name="对角圆角矩形 24"/>
          <p:cNvSpPr/>
          <p:nvPr/>
        </p:nvSpPr>
        <p:spPr>
          <a:xfrm>
            <a:off x="307975" y="2524125"/>
            <a:ext cx="1439863" cy="431800"/>
          </a:xfrm>
          <a:prstGeom prst="round2Diag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22000">
                <a:srgbClr val="FF882F"/>
              </a:gs>
              <a:gs pos="100000">
                <a:srgbClr val="FF882F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操作方法</a:t>
            </a:r>
          </a:p>
        </p:txBody>
      </p:sp>
      <p:sp>
        <p:nvSpPr>
          <p:cNvPr id="26" name="对角圆角矩形 25"/>
          <p:cNvSpPr/>
          <p:nvPr/>
        </p:nvSpPr>
        <p:spPr>
          <a:xfrm>
            <a:off x="307975" y="4117975"/>
            <a:ext cx="1439863" cy="431800"/>
          </a:xfrm>
          <a:prstGeom prst="round2Diag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22000">
                <a:srgbClr val="FF882F"/>
              </a:gs>
              <a:gs pos="100000">
                <a:srgbClr val="FF882F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适用原料</a:t>
            </a:r>
          </a:p>
        </p:txBody>
      </p:sp>
      <p:sp>
        <p:nvSpPr>
          <p:cNvPr id="8207" name="TextBox 26"/>
          <p:cNvSpPr txBox="1">
            <a:spLocks noChangeArrowheads="1"/>
          </p:cNvSpPr>
          <p:nvPr/>
        </p:nvSpPr>
        <p:spPr bwMode="auto">
          <a:xfrm>
            <a:off x="307975" y="2036763"/>
            <a:ext cx="3903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把原料加工成块状。</a:t>
            </a:r>
          </a:p>
        </p:txBody>
      </p:sp>
      <p:sp>
        <p:nvSpPr>
          <p:cNvPr id="8208" name="TextBox 27"/>
          <p:cNvSpPr txBox="1">
            <a:spLocks noChangeArrowheads="1"/>
          </p:cNvSpPr>
          <p:nvPr/>
        </p:nvSpPr>
        <p:spPr bwMode="auto">
          <a:xfrm>
            <a:off x="307975" y="3076575"/>
            <a:ext cx="433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左手按稳原料，右手执刀与原料成一定角度垂直斜向切下，同时左手不断滚动原料。</a:t>
            </a:r>
          </a:p>
        </p:txBody>
      </p:sp>
      <p:sp>
        <p:nvSpPr>
          <p:cNvPr id="8209" name="TextBox 28"/>
          <p:cNvSpPr txBox="1">
            <a:spLocks noChangeArrowheads="1"/>
          </p:cNvSpPr>
          <p:nvPr/>
        </p:nvSpPr>
        <p:spPr bwMode="auto">
          <a:xfrm>
            <a:off x="307975" y="4668838"/>
            <a:ext cx="5351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适宜加工圆形或椭圆形的脆性原料，如萝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卜、冬笋、土豆、黄瓜。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883" y="1847581"/>
            <a:ext cx="3959352" cy="2968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下箭头 30"/>
          <p:cNvSpPr/>
          <p:nvPr/>
        </p:nvSpPr>
        <p:spPr>
          <a:xfrm>
            <a:off x="7092280" y="2636912"/>
            <a:ext cx="215683" cy="544382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二、常用切菜刀法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9222" name="组合 73"/>
          <p:cNvGrpSpPr>
            <a:grpSpLocks/>
          </p:cNvGrpSpPr>
          <p:nvPr/>
        </p:nvGrpSpPr>
        <p:grpSpPr bwMode="auto">
          <a:xfrm>
            <a:off x="468313" y="5734050"/>
            <a:ext cx="984250" cy="935038"/>
            <a:chOff x="535778" y="2126363"/>
            <a:chExt cx="1972300" cy="1876577"/>
          </a:xfrm>
        </p:grpSpPr>
        <p:sp>
          <p:nvSpPr>
            <p:cNvPr id="43" name="Freeform 8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252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直切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223" name="组合 70"/>
          <p:cNvGrpSpPr>
            <a:grpSpLocks/>
          </p:cNvGrpSpPr>
          <p:nvPr/>
        </p:nvGrpSpPr>
        <p:grpSpPr bwMode="auto">
          <a:xfrm>
            <a:off x="1878013" y="5734050"/>
            <a:ext cx="984250" cy="935038"/>
            <a:chOff x="1042988" y="3717032"/>
            <a:chExt cx="1972300" cy="1876330"/>
          </a:xfrm>
        </p:grpSpPr>
        <p:sp>
          <p:nvSpPr>
            <p:cNvPr id="9249" name="Freeform 9">
              <a:hlinkClick r:id="rId3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0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推切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224" name="组合 70"/>
          <p:cNvGrpSpPr>
            <a:grpSpLocks/>
          </p:cNvGrpSpPr>
          <p:nvPr/>
        </p:nvGrpSpPr>
        <p:grpSpPr bwMode="auto">
          <a:xfrm>
            <a:off x="3287713" y="5734050"/>
            <a:ext cx="984250" cy="935038"/>
            <a:chOff x="1042988" y="3717032"/>
            <a:chExt cx="1972300" cy="1876330"/>
          </a:xfrm>
        </p:grpSpPr>
        <p:sp>
          <p:nvSpPr>
            <p:cNvPr id="55" name="Freeform 9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9248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拉切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225" name="组合 73"/>
          <p:cNvGrpSpPr>
            <a:grpSpLocks/>
          </p:cNvGrpSpPr>
          <p:nvPr/>
        </p:nvGrpSpPr>
        <p:grpSpPr bwMode="auto">
          <a:xfrm>
            <a:off x="4697413" y="5734050"/>
            <a:ext cx="984250" cy="935038"/>
            <a:chOff x="535778" y="2126363"/>
            <a:chExt cx="1972300" cy="1876577"/>
          </a:xfrm>
        </p:grpSpPr>
        <p:sp>
          <p:nvSpPr>
            <p:cNvPr id="58" name="Freeform 8">
              <a:hlinkClick r:id="rId5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22000">
                  <a:srgbClr val="FF882F"/>
                </a:gs>
                <a:gs pos="100000">
                  <a:srgbClr val="FF882F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246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滚刀切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226" name="组合 70"/>
          <p:cNvGrpSpPr>
            <a:grpSpLocks/>
          </p:cNvGrpSpPr>
          <p:nvPr/>
        </p:nvGrpSpPr>
        <p:grpSpPr bwMode="auto">
          <a:xfrm>
            <a:off x="5881688" y="5300663"/>
            <a:ext cx="1438275" cy="1368425"/>
            <a:chOff x="1042988" y="3717032"/>
            <a:chExt cx="1972300" cy="1876330"/>
          </a:xfrm>
        </p:grpSpPr>
        <p:sp>
          <p:nvSpPr>
            <p:cNvPr id="9243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82DAC1"/>
                </a:gs>
                <a:gs pos="22000">
                  <a:srgbClr val="48C8A3"/>
                </a:gs>
                <a:gs pos="100000">
                  <a:srgbClr val="48C8A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4" name="AutoShape 10"/>
            <p:cNvSpPr>
              <a:spLocks noChangeArrowheads="1"/>
            </p:cNvSpPr>
            <p:nvPr/>
          </p:nvSpPr>
          <p:spPr bwMode="auto">
            <a:xfrm>
              <a:off x="1124047" y="4413476"/>
              <a:ext cx="1802843" cy="48343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斩</a:t>
              </a:r>
              <a:endParaRPr lang="en-US" altLang="zh-CN" sz="24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227" name="组合 70"/>
          <p:cNvGrpSpPr>
            <a:grpSpLocks/>
          </p:cNvGrpSpPr>
          <p:nvPr/>
        </p:nvGrpSpPr>
        <p:grpSpPr bwMode="auto">
          <a:xfrm>
            <a:off x="7518400" y="5734050"/>
            <a:ext cx="984250" cy="935038"/>
            <a:chOff x="1042988" y="3717032"/>
            <a:chExt cx="1972300" cy="1876330"/>
          </a:xfrm>
        </p:grpSpPr>
        <p:sp>
          <p:nvSpPr>
            <p:cNvPr id="9241" name="Freeform 9">
              <a:hlinkClick r:id="rId6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A7A7"/>
                </a:gs>
                <a:gs pos="22000">
                  <a:srgbClr val="FF5B5B"/>
                </a:gs>
                <a:gs pos="100000">
                  <a:srgbClr val="FF5B5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推拉批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对角圆角矩形 23"/>
          <p:cNvSpPr/>
          <p:nvPr/>
        </p:nvSpPr>
        <p:spPr>
          <a:xfrm>
            <a:off x="307975" y="1484313"/>
            <a:ext cx="1439863" cy="431800"/>
          </a:xfrm>
          <a:prstGeom prst="round2DiagRect">
            <a:avLst/>
          </a:prstGeom>
          <a:gradFill rotWithShape="1">
            <a:gsLst>
              <a:gs pos="0">
                <a:srgbClr val="82DAC1"/>
              </a:gs>
              <a:gs pos="22000">
                <a:srgbClr val="48C8A3"/>
              </a:gs>
              <a:gs pos="100000">
                <a:srgbClr val="48C8A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主要用途</a:t>
            </a:r>
          </a:p>
        </p:txBody>
      </p:sp>
      <p:sp>
        <p:nvSpPr>
          <p:cNvPr id="25" name="对角圆角矩形 24"/>
          <p:cNvSpPr/>
          <p:nvPr/>
        </p:nvSpPr>
        <p:spPr>
          <a:xfrm>
            <a:off x="307975" y="2524125"/>
            <a:ext cx="1439863" cy="431800"/>
          </a:xfrm>
          <a:prstGeom prst="round2DiagRect">
            <a:avLst/>
          </a:prstGeom>
          <a:gradFill rotWithShape="1">
            <a:gsLst>
              <a:gs pos="0">
                <a:srgbClr val="82DAC1"/>
              </a:gs>
              <a:gs pos="22000">
                <a:srgbClr val="48C8A3"/>
              </a:gs>
              <a:gs pos="100000">
                <a:srgbClr val="48C8A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操作方法</a:t>
            </a:r>
          </a:p>
        </p:txBody>
      </p:sp>
      <p:sp>
        <p:nvSpPr>
          <p:cNvPr id="26" name="对角圆角矩形 25"/>
          <p:cNvSpPr/>
          <p:nvPr/>
        </p:nvSpPr>
        <p:spPr>
          <a:xfrm>
            <a:off x="307975" y="4117975"/>
            <a:ext cx="1439863" cy="431800"/>
          </a:xfrm>
          <a:prstGeom prst="round2DiagRect">
            <a:avLst/>
          </a:prstGeom>
          <a:gradFill rotWithShape="1">
            <a:gsLst>
              <a:gs pos="0">
                <a:srgbClr val="82DAC1"/>
              </a:gs>
              <a:gs pos="22000">
                <a:srgbClr val="48C8A3"/>
              </a:gs>
              <a:gs pos="100000">
                <a:srgbClr val="48C8A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适用原料</a:t>
            </a:r>
          </a:p>
        </p:txBody>
      </p:sp>
      <p:sp>
        <p:nvSpPr>
          <p:cNvPr id="9231" name="TextBox 26"/>
          <p:cNvSpPr txBox="1">
            <a:spLocks noChangeArrowheads="1"/>
          </p:cNvSpPr>
          <p:nvPr/>
        </p:nvSpPr>
        <p:spPr bwMode="auto">
          <a:xfrm>
            <a:off x="307975" y="2036763"/>
            <a:ext cx="3903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将原料加工成茸或末状。</a:t>
            </a:r>
          </a:p>
        </p:txBody>
      </p:sp>
      <p:sp>
        <p:nvSpPr>
          <p:cNvPr id="9232" name="TextBox 27"/>
          <p:cNvSpPr txBox="1">
            <a:spLocks noChangeArrowheads="1"/>
          </p:cNvSpPr>
          <p:nvPr/>
        </p:nvSpPr>
        <p:spPr bwMode="auto">
          <a:xfrm>
            <a:off x="307975" y="3076575"/>
            <a:ext cx="433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手持刀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利用腕力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上下斩剁。斩时需根据原料的数量决定用双刀或单刀。</a:t>
            </a:r>
          </a:p>
        </p:txBody>
      </p:sp>
      <p:sp>
        <p:nvSpPr>
          <p:cNvPr id="9233" name="TextBox 28"/>
          <p:cNvSpPr txBox="1">
            <a:spLocks noChangeArrowheads="1"/>
          </p:cNvSpPr>
          <p:nvPr/>
        </p:nvSpPr>
        <p:spPr bwMode="auto">
          <a:xfrm>
            <a:off x="307975" y="4668838"/>
            <a:ext cx="4413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适用于猪肉、牛肉、羊肉、鱼肉、虾仁，以及熟蛋黄、熟土豆等。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770" y="1085828"/>
            <a:ext cx="3320279" cy="2489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888" y="2849494"/>
            <a:ext cx="3320279" cy="2489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226300" y="1916113"/>
            <a:ext cx="8778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48C8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单刀斩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5363" y="4089400"/>
            <a:ext cx="882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48C8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双刀斩</a:t>
            </a:r>
          </a:p>
        </p:txBody>
      </p:sp>
      <p:sp>
        <p:nvSpPr>
          <p:cNvPr id="34" name="下箭头 33"/>
          <p:cNvSpPr/>
          <p:nvPr/>
        </p:nvSpPr>
        <p:spPr>
          <a:xfrm>
            <a:off x="6078538" y="1916113"/>
            <a:ext cx="215900" cy="54451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下箭头 34"/>
          <p:cNvSpPr/>
          <p:nvPr/>
        </p:nvSpPr>
        <p:spPr>
          <a:xfrm>
            <a:off x="7664450" y="3619500"/>
            <a:ext cx="215900" cy="54451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下箭头 35"/>
          <p:cNvSpPr/>
          <p:nvPr/>
        </p:nvSpPr>
        <p:spPr>
          <a:xfrm>
            <a:off x="7902849" y="3123096"/>
            <a:ext cx="215683" cy="544382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二、常用切菜刀法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10246" name="组合 73"/>
          <p:cNvGrpSpPr>
            <a:grpSpLocks/>
          </p:cNvGrpSpPr>
          <p:nvPr/>
        </p:nvGrpSpPr>
        <p:grpSpPr bwMode="auto">
          <a:xfrm>
            <a:off x="468313" y="5734050"/>
            <a:ext cx="984250" cy="935038"/>
            <a:chOff x="535778" y="2126363"/>
            <a:chExt cx="1972300" cy="1876577"/>
          </a:xfrm>
        </p:grpSpPr>
        <p:sp>
          <p:nvSpPr>
            <p:cNvPr id="43" name="Freeform 8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78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直切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47" name="组合 70"/>
          <p:cNvGrpSpPr>
            <a:grpSpLocks/>
          </p:cNvGrpSpPr>
          <p:nvPr/>
        </p:nvGrpSpPr>
        <p:grpSpPr bwMode="auto">
          <a:xfrm>
            <a:off x="1878013" y="5734050"/>
            <a:ext cx="984250" cy="935038"/>
            <a:chOff x="1042988" y="3717032"/>
            <a:chExt cx="1972300" cy="1876330"/>
          </a:xfrm>
        </p:grpSpPr>
        <p:sp>
          <p:nvSpPr>
            <p:cNvPr id="10275" name="Freeform 9">
              <a:hlinkClick r:id="rId3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6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推切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48" name="组合 70"/>
          <p:cNvGrpSpPr>
            <a:grpSpLocks/>
          </p:cNvGrpSpPr>
          <p:nvPr/>
        </p:nvGrpSpPr>
        <p:grpSpPr bwMode="auto">
          <a:xfrm>
            <a:off x="3287713" y="5734050"/>
            <a:ext cx="984250" cy="935038"/>
            <a:chOff x="1042988" y="3717032"/>
            <a:chExt cx="1972300" cy="1876330"/>
          </a:xfrm>
        </p:grpSpPr>
        <p:sp>
          <p:nvSpPr>
            <p:cNvPr id="55" name="Freeform 9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10274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拉切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49" name="组合 73"/>
          <p:cNvGrpSpPr>
            <a:grpSpLocks/>
          </p:cNvGrpSpPr>
          <p:nvPr/>
        </p:nvGrpSpPr>
        <p:grpSpPr bwMode="auto">
          <a:xfrm>
            <a:off x="4697413" y="5734050"/>
            <a:ext cx="984250" cy="935038"/>
            <a:chOff x="535778" y="2126363"/>
            <a:chExt cx="1972300" cy="1876577"/>
          </a:xfrm>
        </p:grpSpPr>
        <p:sp>
          <p:nvSpPr>
            <p:cNvPr id="58" name="Freeform 8">
              <a:hlinkClick r:id="rId5" action="ppaction://hlinksldjump"/>
            </p:cNvPr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22000">
                  <a:srgbClr val="FF882F"/>
                </a:gs>
                <a:gs pos="100000">
                  <a:srgbClr val="FF882F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72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滚刀切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50" name="组合 70"/>
          <p:cNvGrpSpPr>
            <a:grpSpLocks/>
          </p:cNvGrpSpPr>
          <p:nvPr/>
        </p:nvGrpSpPr>
        <p:grpSpPr bwMode="auto">
          <a:xfrm>
            <a:off x="6108700" y="5734050"/>
            <a:ext cx="984250" cy="935038"/>
            <a:chOff x="1042988" y="3717032"/>
            <a:chExt cx="1972300" cy="1876330"/>
          </a:xfrm>
        </p:grpSpPr>
        <p:sp>
          <p:nvSpPr>
            <p:cNvPr id="10269" name="Freeform 9">
              <a:hlinkClick r:id="rId6" action="ppaction://hlinksldjump"/>
            </p:cNvPr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82DAC1"/>
                </a:gs>
                <a:gs pos="22000">
                  <a:srgbClr val="48C8A3"/>
                </a:gs>
                <a:gs pos="100000">
                  <a:srgbClr val="48C8A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0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斩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51" name="组合 70"/>
          <p:cNvGrpSpPr>
            <a:grpSpLocks/>
          </p:cNvGrpSpPr>
          <p:nvPr/>
        </p:nvGrpSpPr>
        <p:grpSpPr bwMode="auto">
          <a:xfrm>
            <a:off x="7308850" y="5318125"/>
            <a:ext cx="1422400" cy="1350963"/>
            <a:chOff x="1042988" y="3717032"/>
            <a:chExt cx="1972300" cy="1876330"/>
          </a:xfrm>
        </p:grpSpPr>
        <p:sp>
          <p:nvSpPr>
            <p:cNvPr id="10267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A7A7"/>
                </a:gs>
                <a:gs pos="22000">
                  <a:srgbClr val="FF5B5B"/>
                </a:gs>
                <a:gs pos="100000">
                  <a:srgbClr val="FF5B5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8" name="AutoShape 10"/>
            <p:cNvSpPr>
              <a:spLocks noChangeArrowheads="1"/>
            </p:cNvSpPr>
            <p:nvPr/>
          </p:nvSpPr>
          <p:spPr bwMode="auto">
            <a:xfrm>
              <a:off x="1142829" y="4413477"/>
              <a:ext cx="1784059" cy="48344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推拉批</a:t>
              </a:r>
              <a:endParaRPr lang="en-US" altLang="zh-CN" sz="24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对角圆角矩形 23"/>
          <p:cNvSpPr/>
          <p:nvPr/>
        </p:nvSpPr>
        <p:spPr>
          <a:xfrm>
            <a:off x="307975" y="1484313"/>
            <a:ext cx="1439863" cy="431800"/>
          </a:xfrm>
          <a:prstGeom prst="round2DiagRect">
            <a:avLst/>
          </a:prstGeom>
          <a:gradFill rotWithShape="1">
            <a:gsLst>
              <a:gs pos="0">
                <a:srgbClr val="FFA7A7"/>
              </a:gs>
              <a:gs pos="22000">
                <a:srgbClr val="FF5B5B"/>
              </a:gs>
              <a:gs pos="100000">
                <a:srgbClr val="FF5B5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主要用途</a:t>
            </a:r>
          </a:p>
        </p:txBody>
      </p:sp>
      <p:sp>
        <p:nvSpPr>
          <p:cNvPr id="25" name="对角圆角矩形 24"/>
          <p:cNvSpPr/>
          <p:nvPr/>
        </p:nvSpPr>
        <p:spPr>
          <a:xfrm>
            <a:off x="307975" y="2524125"/>
            <a:ext cx="1439863" cy="431800"/>
          </a:xfrm>
          <a:prstGeom prst="round2DiagRect">
            <a:avLst/>
          </a:prstGeom>
          <a:gradFill rotWithShape="1">
            <a:gsLst>
              <a:gs pos="0">
                <a:srgbClr val="FFA7A7"/>
              </a:gs>
              <a:gs pos="22000">
                <a:srgbClr val="FF5B5B"/>
              </a:gs>
              <a:gs pos="100000">
                <a:srgbClr val="FF5B5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操作方法</a:t>
            </a:r>
          </a:p>
        </p:txBody>
      </p:sp>
      <p:sp>
        <p:nvSpPr>
          <p:cNvPr id="26" name="对角圆角矩形 25"/>
          <p:cNvSpPr/>
          <p:nvPr/>
        </p:nvSpPr>
        <p:spPr>
          <a:xfrm>
            <a:off x="307975" y="4117975"/>
            <a:ext cx="1439863" cy="431800"/>
          </a:xfrm>
          <a:prstGeom prst="round2DiagRect">
            <a:avLst/>
          </a:prstGeom>
          <a:gradFill rotWithShape="1">
            <a:gsLst>
              <a:gs pos="0">
                <a:srgbClr val="FFA7A7"/>
              </a:gs>
              <a:gs pos="22000">
                <a:srgbClr val="FF5B5B"/>
              </a:gs>
              <a:gs pos="100000">
                <a:srgbClr val="FF5B5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适用原料</a:t>
            </a:r>
          </a:p>
        </p:txBody>
      </p:sp>
      <p:sp>
        <p:nvSpPr>
          <p:cNvPr id="10255" name="TextBox 26"/>
          <p:cNvSpPr txBox="1">
            <a:spLocks noChangeArrowheads="1"/>
          </p:cNvSpPr>
          <p:nvPr/>
        </p:nvSpPr>
        <p:spPr bwMode="auto">
          <a:xfrm>
            <a:off x="307975" y="2036763"/>
            <a:ext cx="3903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把原料片成薄片。</a:t>
            </a:r>
          </a:p>
        </p:txBody>
      </p:sp>
      <p:sp>
        <p:nvSpPr>
          <p:cNvPr id="10256" name="TextBox 27"/>
          <p:cNvSpPr txBox="1">
            <a:spLocks noChangeArrowheads="1"/>
          </p:cNvSpPr>
          <p:nvPr/>
        </p:nvSpPr>
        <p:spPr bwMode="auto">
          <a:xfrm>
            <a:off x="307975" y="3076575"/>
            <a:ext cx="43307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左手手掌压住原料，右手持刀，刀身放平（基本与砧板平行），从原料中间推拉批进。</a:t>
            </a:r>
          </a:p>
        </p:txBody>
      </p:sp>
      <p:sp>
        <p:nvSpPr>
          <p:cNvPr id="10257" name="TextBox 28"/>
          <p:cNvSpPr txBox="1">
            <a:spLocks noChangeArrowheads="1"/>
          </p:cNvSpPr>
          <p:nvPr/>
        </p:nvSpPr>
        <p:spPr bwMode="auto">
          <a:xfrm>
            <a:off x="307975" y="4668838"/>
            <a:ext cx="441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主要用于处理动物性无骨原料。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900" y="3586011"/>
            <a:ext cx="2306048" cy="1729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580" y="1124280"/>
            <a:ext cx="2114013" cy="1585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586" y="2276872"/>
            <a:ext cx="2306048" cy="1729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6611938" y="1547813"/>
            <a:ext cx="8826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推刀批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3675" y="2955925"/>
            <a:ext cx="8810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拉刀批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16600" y="4365625"/>
            <a:ext cx="882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5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平刀批</a:t>
            </a:r>
          </a:p>
        </p:txBody>
      </p:sp>
      <p:sp>
        <p:nvSpPr>
          <p:cNvPr id="36" name="下箭头 35"/>
          <p:cNvSpPr/>
          <p:nvPr/>
        </p:nvSpPr>
        <p:spPr>
          <a:xfrm>
            <a:off x="5658941" y="1644641"/>
            <a:ext cx="215683" cy="544382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6257579" y="3116847"/>
            <a:ext cx="215683" cy="544382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下箭头 37"/>
          <p:cNvSpPr/>
          <p:nvPr/>
        </p:nvSpPr>
        <p:spPr>
          <a:xfrm>
            <a:off x="7308304" y="4062203"/>
            <a:ext cx="215683" cy="544382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6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1301</Words>
  <Application>Microsoft Office PowerPoint</Application>
  <PresentationFormat>全屏显示(4:3)</PresentationFormat>
  <Paragraphs>200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Calibri</vt:lpstr>
      <vt:lpstr>宋体</vt:lpstr>
      <vt:lpstr>Arial</vt:lpstr>
      <vt:lpstr>Arial Black</vt:lpstr>
      <vt:lpstr>微软雅黑</vt:lpstr>
      <vt:lpstr>黑体</vt:lpstr>
      <vt:lpstr>幼圆</vt:lpstr>
      <vt:lpstr>Office 主题​​</vt:lpstr>
      <vt:lpstr>烹 饪 技 术</vt:lpstr>
      <vt:lpstr>一、烹饪刀具</vt:lpstr>
      <vt:lpstr>二、常用切菜刀法</vt:lpstr>
      <vt:lpstr>二、常用切菜刀法</vt:lpstr>
      <vt:lpstr>二、常用切菜刀法</vt:lpstr>
      <vt:lpstr>二、常用切菜刀法</vt:lpstr>
      <vt:lpstr>二、常用切菜刀法</vt:lpstr>
      <vt:lpstr>二、常用切菜刀法</vt:lpstr>
      <vt:lpstr>二、常用切菜刀法</vt:lpstr>
      <vt:lpstr>二、常用切菜刀法</vt:lpstr>
      <vt:lpstr>三、原料成形</vt:lpstr>
      <vt:lpstr>三、原料成形</vt:lpstr>
      <vt:lpstr>三、原料成形</vt:lpstr>
      <vt:lpstr>三、原料成形</vt:lpstr>
      <vt:lpstr>三、原料成形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88</cp:revision>
  <dcterms:created xsi:type="dcterms:W3CDTF">2012-01-31T05:34:08Z</dcterms:created>
  <dcterms:modified xsi:type="dcterms:W3CDTF">2012-04-23T23:44:49Z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7025043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D5.0.5</vt:lpwstr>
  </property>
</Properties>
</file>