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6" r:id="rId3"/>
    <p:sldId id="326" r:id="rId4"/>
    <p:sldId id="328" r:id="rId5"/>
    <p:sldId id="329" r:id="rId6"/>
    <p:sldId id="330" r:id="rId7"/>
    <p:sldId id="331" r:id="rId8"/>
    <p:sldId id="333" r:id="rId9"/>
    <p:sldId id="332" r:id="rId10"/>
    <p:sldId id="334" r:id="rId11"/>
    <p:sldId id="335" r:id="rId12"/>
    <p:sldId id="336" r:id="rId13"/>
    <p:sldId id="337" r:id="rId14"/>
    <p:sldId id="262" r:id="rId1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8FA"/>
    <a:srgbClr val="A7FF71"/>
    <a:srgbClr val="30C800"/>
    <a:srgbClr val="91C8F0"/>
    <a:srgbClr val="64B4EB"/>
    <a:srgbClr val="008FFA"/>
    <a:srgbClr val="55E1FD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12603-986A-426E-991B-F53AC769B7CA}" type="datetimeFigureOut">
              <a:rPr lang="zh-CN" altLang="en-US"/>
              <a:pPr>
                <a:defRPr/>
              </a:pPr>
              <a:t>2012-4-23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EF2E0-9E9C-491C-81C2-2770C3F909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0690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4D17C-4226-47BA-8A45-894ED2112CF1}" type="datetimeFigureOut">
              <a:rPr lang="zh-CN" altLang="en-US"/>
              <a:pPr>
                <a:defRPr/>
              </a:pPr>
              <a:t>2012-4-23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A9A94-05E5-4BED-BEF7-DDF64D3E4B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0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A6FCF-4EAC-4942-A07B-5EA78DAF96C5}" type="datetimeFigureOut">
              <a:rPr lang="zh-CN" altLang="en-US"/>
              <a:pPr>
                <a:defRPr/>
              </a:pPr>
              <a:t>2012-4-23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A2831-28CA-4275-8F32-327A33FCDB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92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E5E6E-182A-449A-8A7D-ACFEFB3A242B}" type="datetimeFigureOut">
              <a:rPr lang="zh-CN" altLang="en-US"/>
              <a:pPr>
                <a:defRPr/>
              </a:pPr>
              <a:t>2012-4-23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9D2D1-5F5E-47FC-9689-582B9EA454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29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7DEC9-6A96-49C0-A58D-220BCF5B6A9D}" type="datetimeFigureOut">
              <a:rPr lang="zh-CN" altLang="en-US"/>
              <a:pPr>
                <a:defRPr/>
              </a:pPr>
              <a:t>2012-4-23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1C673-5096-4AFE-9336-FE9067CD70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39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04857-383E-415A-A3ED-2C04513D9AC2}" type="datetimeFigureOut">
              <a:rPr lang="zh-CN" altLang="en-US"/>
              <a:pPr>
                <a:defRPr/>
              </a:pPr>
              <a:t>2012-4-23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B34A7-81B5-470A-81CD-7F5EED8C7A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79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CD153-C3FB-48FB-AF48-49286CB78B7E}" type="datetimeFigureOut">
              <a:rPr lang="zh-CN" altLang="en-US"/>
              <a:pPr>
                <a:defRPr/>
              </a:pPr>
              <a:t>2012-4-23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421D1-C6A4-4C2E-B811-D6A936752D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088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8B7E2-1AB2-48EC-A05C-65AAAFF9062E}" type="datetimeFigureOut">
              <a:rPr lang="zh-CN" altLang="en-US"/>
              <a:pPr>
                <a:defRPr/>
              </a:pPr>
              <a:t>2012-4-23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E2741-6859-4AF7-B8C0-47FA5C3466B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885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8137D-A739-45AE-8C3E-7644BB28A71E}" type="datetimeFigureOut">
              <a:rPr lang="zh-CN" altLang="en-US"/>
              <a:pPr>
                <a:defRPr/>
              </a:pPr>
              <a:t>2012-4-23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70181-146B-44CD-947B-B28F5A1B99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461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0FDD9-FD96-4107-86EA-EA70D223379C}" type="datetimeFigureOut">
              <a:rPr lang="zh-CN" altLang="en-US"/>
              <a:pPr>
                <a:defRPr/>
              </a:pPr>
              <a:t>2012-4-23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4060D-C2CC-490C-8D0B-F05A6A51BF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52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FA169-5B5A-4BD9-81BF-DD18C414B504}" type="datetimeFigureOut">
              <a:rPr lang="zh-CN" altLang="en-US"/>
              <a:pPr>
                <a:defRPr/>
              </a:pPr>
              <a:t>2012-4-23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09649-F5CD-4AA9-A92F-04DF6D5805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58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24000">
              <a:schemeClr val="bg1"/>
            </a:gs>
            <a:gs pos="89000">
              <a:schemeClr val="bg1"/>
            </a:gs>
            <a:gs pos="18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7302535-B3A5-4955-8676-323FDC4B0294}" type="datetimeFigureOut">
              <a:rPr lang="zh-CN" altLang="en-US"/>
              <a:pPr>
                <a:defRPr/>
              </a:pPr>
              <a:t>2012-4-23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D74E61E-1C3D-4ED7-B922-01F3E15A74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87624" y="1224440"/>
            <a:ext cx="7703840" cy="1470025"/>
          </a:xfrm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烹 饪 技 术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上海科技教育出版社</a:t>
            </a: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pic>
        <p:nvPicPr>
          <p:cNvPr id="2065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3270250"/>
            <a:ext cx="379253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1692275" y="2908300"/>
            <a:ext cx="7199313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16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课 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贵州风味小吃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——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其他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7.40741E-7 C 0.00174 -0.00764 0.00157 -0.01551 -4.44444E-6 -0.02269 C -0.00121 -0.02778 -0.00486 -0.03125 -0.00694 -0.03495 C -0.01302 -0.04583 -0.01944 -0.05463 -0.02638 -0.06366 C -0.03055 -0.06921 -0.03472 -0.07477 -0.03888 -0.08009 C -0.04184 -0.08426 -0.04444 -0.08843 -0.04722 -0.09259 C -0.04861 -0.09468 -0.05138 -0.09861 -0.05138 -0.09838 C -0.05312 -0.10648 -0.05416 -0.10972 -0.05416 -0.11921 C -0.05416 -0.14468 -0.05399 -0.21597 -0.02916 -0.22801 C -0.02395 -0.24005 -0.02048 -0.25116 -0.0125 -0.2588 C -0.00503 -0.27546 -0.01475 -0.25579 -0.00555 -0.26921 C -0.00069 -0.27662 0.00157 -0.28634 0.00834 -0.28958 C 0.01094 -0.30093 0.01719 -0.30486 0.02223 -0.31227 C 0.02778 -0.3206 0.03646 -0.33403 0.03889 -0.34514 C 0.04046 -0.35232 0.04254 -0.36528 0.04723 -0.36991 C 0.05 -0.37269 0.05556 -0.37824 0.05556 -0.37778 C 0.06198 -0.39236 0.05834 -0.38773 0.06528 -0.39445 C 0.06789 -0.4 0.07032 -0.40671 0.07223 -0.41296 C 0.07344 -0.41667 0.07414 -0.4213 0.075 -0.42523 C 0.07553 -0.42732 0.07639 -0.43148 0.07639 -0.43102 C 0.07379 -0.44282 0.07344 -0.44745 0.06667 -0.45417 C 0.06389 -0.4662 0.05764 -0.47593 0.05278 -0.48681 C 0.05053 -0.50023 0.04271 -0.50833 0.0375 -0.51968 C 0.03559 -0.53102 0.03195 -0.53634 0.02639 -0.54421 C 0.02292 -0.55995 0.01094 -0.58982 0.00278 -0.60185 C -0.00052 -0.61644 -0.01128 -0.6294 -0.01805 -0.64074 C -0.02222 -0.64815 -0.02916 -0.66366 -0.02916 -0.6632 C -0.0309 -0.67107 -0.03437 -0.67431 -0.03611 -0.68218 C -0.03941 -0.71551 -0.03437 -0.73912 -0.02222 -0.76597 C -0.02083 -0.77662 -0.02222 -0.78125 -0.01527 -0.78449 C -0.01388 -0.78657 -0.01215 -0.7882 -0.01111 -0.79074 C -0.01024 -0.79352 -0.01076 -0.79676 -0.00972 -0.79907 C -0.00329 -0.81273 0.00799 -0.81921 0.01528 -0.83171 C 0.02848 -0.85463 0.0099 -0.82616 0.025 -0.84607 C 0.02796 -0.85 0.03334 -0.8588 0.03334 -0.8581 C 0.03594 -0.86991 0.03369 -0.86343 0.04306 -0.87685 L 0.04306 -0.87662 C 0.04445 -0.88032 0.04532 -0.88449 0.04723 -0.8875 C 0.04827 -0.88889 0.05 -0.88866 0.05139 -0.88958 C 0.05678 -0.89977 0.05903 -0.91065 0.06806 -0.91412 C 0.07014 -0.91852 0.07327 -0.92153 0.075 -0.92616 C 0.07639 -0.93009 0.07778 -0.93889 0.07778 -0.93843 C 0.07657 -0.96736 0.07726 -0.96644 0.07362 -0.9919 C 0.07188 -1.00394 0.06667 -1.01644 0.0625 -1.02708 C 0.06077 -1.03148 0.06025 -1.03681 0.05834 -1.04144 C 0.0573 -1.04352 0.05539 -1.04514 0.05417 -1.04722 C 0.04792 -1.05903 0.04341 -1.0713 0.03612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" y="-5412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清  明  粑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483" y="2135014"/>
            <a:ext cx="4079457" cy="30563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4946650" y="1989138"/>
            <a:ext cx="4089400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主料：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糯米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千克，清明菜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500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克。</a:t>
            </a:r>
          </a:p>
          <a:p>
            <a:pPr algn="just">
              <a:lnSpc>
                <a:spcPct val="20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辅料：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引子（苏麻）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300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克，白糖馅心</a:t>
            </a:r>
          </a:p>
          <a:p>
            <a:pPr algn="just">
              <a:lnSpc>
                <a:spcPct val="200000"/>
              </a:lnSpc>
              <a:defRPr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千克。</a:t>
            </a:r>
          </a:p>
        </p:txBody>
      </p:sp>
      <p:sp>
        <p:nvSpPr>
          <p:cNvPr id="13" name="对角圆角矩形 12"/>
          <p:cNvSpPr/>
          <p:nvPr/>
        </p:nvSpPr>
        <p:spPr>
          <a:xfrm>
            <a:off x="4946650" y="1268413"/>
            <a:ext cx="1727200" cy="576262"/>
          </a:xfrm>
          <a:prstGeom prst="round2DiagRect">
            <a:avLst>
              <a:gd name="adj1" fmla="val 50000"/>
              <a:gd name="adj2" fmla="val 0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28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原料</a:t>
            </a:r>
          </a:p>
          <a:p>
            <a:pPr algn="ctr">
              <a:defRPr/>
            </a:pP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清  明  粑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483" y="2135014"/>
            <a:ext cx="4079457" cy="30563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946650" y="1989138"/>
            <a:ext cx="3802063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）将糯米淘洗浸泡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4〜6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小时，滤去水分。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）清明菜取嫩芽和花蕾，洗净。</a:t>
            </a:r>
          </a:p>
          <a:p>
            <a:pPr algn="just">
              <a:lnSpc>
                <a:spcPct val="150000"/>
              </a:lnSpc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）糯米、清明菜混合入甑蒸熟，倒入碓窝，用木棒舂成茸状，搓揉成若干面团，每份约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100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克。</a:t>
            </a:r>
          </a:p>
          <a:p>
            <a:pPr algn="just">
              <a:lnSpc>
                <a:spcPct val="150000"/>
              </a:lnSpc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4)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将面团压扁，包入白糖馅心，蒸、煎制均可，熟后还可裹上一层引子食用。</a:t>
            </a:r>
          </a:p>
        </p:txBody>
      </p:sp>
      <p:sp>
        <p:nvSpPr>
          <p:cNvPr id="11" name="对角圆角矩形 10"/>
          <p:cNvSpPr/>
          <p:nvPr/>
        </p:nvSpPr>
        <p:spPr>
          <a:xfrm>
            <a:off x="4946650" y="1268413"/>
            <a:ext cx="1727200" cy="576262"/>
          </a:xfrm>
          <a:prstGeom prst="round2DiagRect">
            <a:avLst>
              <a:gd name="adj1" fmla="val 50000"/>
              <a:gd name="adj2" fmla="val 0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28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加工方法</a:t>
            </a:r>
          </a:p>
          <a:p>
            <a:pPr algn="ctr">
              <a:defRPr/>
            </a:pP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冰    粉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119" y="2135014"/>
            <a:ext cx="4076185" cy="30563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4946650" y="1989138"/>
            <a:ext cx="40894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主料：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冰粉籽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100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克，凉开水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2500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克。</a:t>
            </a:r>
          </a:p>
          <a:p>
            <a:pPr algn="just">
              <a:lnSpc>
                <a:spcPct val="20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辅料：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石灰水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克。</a:t>
            </a:r>
          </a:p>
          <a:p>
            <a:pPr algn="just">
              <a:lnSpc>
                <a:spcPct val="20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调料：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白糖、花生仁、红绿丝、橘子糖、什锦果脯、芝麻、红糖、樱桃各适量。</a:t>
            </a:r>
          </a:p>
        </p:txBody>
      </p:sp>
      <p:sp>
        <p:nvSpPr>
          <p:cNvPr id="13" name="对角圆角矩形 12"/>
          <p:cNvSpPr/>
          <p:nvPr/>
        </p:nvSpPr>
        <p:spPr>
          <a:xfrm>
            <a:off x="4946650" y="1268413"/>
            <a:ext cx="1727200" cy="576262"/>
          </a:xfrm>
          <a:prstGeom prst="round2DiagRect">
            <a:avLst>
              <a:gd name="adj1" fmla="val 50000"/>
              <a:gd name="adj2" fmla="val 0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28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原料</a:t>
            </a:r>
          </a:p>
          <a:p>
            <a:pPr algn="ctr">
              <a:defRPr/>
            </a:pP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冰    粉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119" y="2135014"/>
            <a:ext cx="4076185" cy="30563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946650" y="1989138"/>
            <a:ext cx="39465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）冰粉籽洗净，放入细纱布中包好并扎紧口，放入凉开水中搓揉，使搓揉出的液体溶入凉开水。之后，将石灰水滴入溶液中搅匀，静止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4~5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个小时即成冰粉。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）红糖、白糖分别化成糖水，芝麻炒熟，花生仁炒熟并用擀面杖擀碎，红绿丝、橘子糖、什锦果脯切碎。</a:t>
            </a:r>
          </a:p>
        </p:txBody>
      </p:sp>
      <p:sp>
        <p:nvSpPr>
          <p:cNvPr id="11" name="对角圆角矩形 10"/>
          <p:cNvSpPr/>
          <p:nvPr/>
        </p:nvSpPr>
        <p:spPr>
          <a:xfrm>
            <a:off x="4946650" y="1268413"/>
            <a:ext cx="1727200" cy="576262"/>
          </a:xfrm>
          <a:prstGeom prst="round2DiagRect">
            <a:avLst>
              <a:gd name="adj1" fmla="val 50000"/>
              <a:gd name="adj2" fmla="val 0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28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加工方法</a:t>
            </a:r>
          </a:p>
          <a:p>
            <a:pPr algn="ctr">
              <a:defRPr/>
            </a:pP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07950" y="5373688"/>
            <a:ext cx="87852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）用勺子舀出冰粉装碗，浇上红糖水、白糖水，撒入碎花生、红绿丝、橘子糖、什锦果脯、芝麻，再用樱桃点缀即成。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</a:rPr>
              <a:t>思考与实践</a:t>
            </a:r>
          </a:p>
        </p:txBody>
      </p:sp>
      <p:grpSp>
        <p:nvGrpSpPr>
          <p:cNvPr id="15366" name="组合 63"/>
          <p:cNvGrpSpPr>
            <a:grpSpLocks/>
          </p:cNvGrpSpPr>
          <p:nvPr/>
        </p:nvGrpSpPr>
        <p:grpSpPr bwMode="auto">
          <a:xfrm>
            <a:off x="922338" y="1698625"/>
            <a:ext cx="2017712" cy="4181475"/>
            <a:chOff x="251520" y="1704169"/>
            <a:chExt cx="2016224" cy="4179911"/>
          </a:xfrm>
        </p:grpSpPr>
        <p:sp>
          <p:nvSpPr>
            <p:cNvPr id="28" name="圆角矩形 27"/>
            <p:cNvSpPr/>
            <p:nvPr/>
          </p:nvSpPr>
          <p:spPr>
            <a:xfrm>
              <a:off x="251520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BDE0F7"/>
                </a:gs>
                <a:gs pos="17999">
                  <a:srgbClr val="91C8F0"/>
                </a:gs>
                <a:gs pos="36000">
                  <a:srgbClr val="64B4EB"/>
                </a:gs>
                <a:gs pos="61000">
                  <a:srgbClr val="64B4EB"/>
                </a:gs>
                <a:gs pos="82001">
                  <a:srgbClr val="91C8F0"/>
                </a:gs>
                <a:gs pos="100000">
                  <a:srgbClr val="BDE0F7"/>
                </a:gs>
              </a:gsLst>
              <a:lin ang="5400000" scaled="1"/>
              <a:tileRect/>
            </a:gradFill>
            <a:ln w="38100">
              <a:solidFill>
                <a:srgbClr val="4486B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389" name="Text Box 65"/>
            <p:cNvSpPr txBox="1">
              <a:spLocks noChangeArrowheads="1"/>
            </p:cNvSpPr>
            <p:nvPr/>
          </p:nvSpPr>
          <p:spPr bwMode="gray">
            <a:xfrm>
              <a:off x="251520" y="2565357"/>
              <a:ext cx="2016224" cy="1569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在班级里交流，列举几款有代表性的贵州风味小吃，分别说说其特色。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5390" name="组合 44"/>
            <p:cNvGrpSpPr>
              <a:grpSpLocks/>
            </p:cNvGrpSpPr>
            <p:nvPr/>
          </p:nvGrpSpPr>
          <p:grpSpPr bwMode="auto">
            <a:xfrm>
              <a:off x="938163" y="1704169"/>
              <a:ext cx="642938" cy="642938"/>
              <a:chOff x="924049" y="2057400"/>
              <a:chExt cx="642938" cy="642938"/>
            </a:xfrm>
          </p:grpSpPr>
          <p:grpSp>
            <p:nvGrpSpPr>
              <p:cNvPr id="15391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15393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394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395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396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397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5392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  <p:grpSp>
        <p:nvGrpSpPr>
          <p:cNvPr id="15367" name="组合 64"/>
          <p:cNvGrpSpPr>
            <a:grpSpLocks/>
          </p:cNvGrpSpPr>
          <p:nvPr/>
        </p:nvGrpSpPr>
        <p:grpSpPr bwMode="auto">
          <a:xfrm>
            <a:off x="3468688" y="1698625"/>
            <a:ext cx="2019300" cy="4181475"/>
            <a:chOff x="2412281" y="1704169"/>
            <a:chExt cx="2020193" cy="4179911"/>
          </a:xfrm>
        </p:grpSpPr>
        <p:sp>
          <p:nvSpPr>
            <p:cNvPr id="39" name="圆角矩形 38"/>
            <p:cNvSpPr/>
            <p:nvPr/>
          </p:nvSpPr>
          <p:spPr>
            <a:xfrm>
              <a:off x="2416250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D0F7D4"/>
                </a:gs>
                <a:gs pos="17999">
                  <a:srgbClr val="73E77E"/>
                </a:gs>
                <a:gs pos="36000">
                  <a:srgbClr val="73E77E"/>
                </a:gs>
                <a:gs pos="61000">
                  <a:srgbClr val="73E77E"/>
                </a:gs>
                <a:gs pos="82001">
                  <a:srgbClr val="73E77E"/>
                </a:gs>
                <a:gs pos="100000">
                  <a:srgbClr val="CFF7D4"/>
                </a:gs>
              </a:gsLst>
              <a:lin ang="5400000" scaled="1"/>
              <a:tileRect/>
            </a:gradFill>
            <a:ln w="38100">
              <a:solidFill>
                <a:srgbClr val="3C984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15380" name="组合 45"/>
            <p:cNvGrpSpPr>
              <a:grpSpLocks/>
            </p:cNvGrpSpPr>
            <p:nvPr/>
          </p:nvGrpSpPr>
          <p:grpSpPr bwMode="auto">
            <a:xfrm>
              <a:off x="3102893" y="1704169"/>
              <a:ext cx="642938" cy="642938"/>
              <a:chOff x="3286249" y="2057400"/>
              <a:chExt cx="642938" cy="642938"/>
            </a:xfrm>
          </p:grpSpPr>
          <p:sp>
            <p:nvSpPr>
              <p:cNvPr id="15382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5383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5384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5385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5386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5387" name="Text Box 76"/>
              <p:cNvSpPr txBox="1">
                <a:spLocks noChangeArrowheads="1"/>
              </p:cNvSpPr>
              <p:nvPr/>
            </p:nvSpPr>
            <p:spPr bwMode="gray">
              <a:xfrm>
                <a:off x="34243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15381" name="Text Box 65"/>
            <p:cNvSpPr txBox="1">
              <a:spLocks noChangeArrowheads="1"/>
            </p:cNvSpPr>
            <p:nvPr/>
          </p:nvSpPr>
          <p:spPr bwMode="gray">
            <a:xfrm>
              <a:off x="2412281" y="2565357"/>
              <a:ext cx="2016224" cy="2676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除了贵州小吃，你还吃过哪些小吃？这些小吃在原料、色泽、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口味等方面与贵州小吃有哪些相同或不同之处？就以上问题展开小组交流。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368" name="组合 65"/>
          <p:cNvGrpSpPr>
            <a:grpSpLocks/>
          </p:cNvGrpSpPr>
          <p:nvPr/>
        </p:nvGrpSpPr>
        <p:grpSpPr bwMode="auto">
          <a:xfrm>
            <a:off x="6015038" y="1698625"/>
            <a:ext cx="2016125" cy="4181475"/>
            <a:chOff x="4748713" y="1704169"/>
            <a:chExt cx="2016224" cy="4179911"/>
          </a:xfrm>
        </p:grpSpPr>
        <p:sp>
          <p:nvSpPr>
            <p:cNvPr id="50" name="圆角矩形 49"/>
            <p:cNvSpPr/>
            <p:nvPr/>
          </p:nvSpPr>
          <p:spPr>
            <a:xfrm>
              <a:off x="4748713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F8F5CC"/>
                </a:gs>
                <a:gs pos="17999">
                  <a:srgbClr val="E9E065"/>
                </a:gs>
                <a:gs pos="36000">
                  <a:srgbClr val="E9E065"/>
                </a:gs>
                <a:gs pos="61000">
                  <a:srgbClr val="E9E065"/>
                </a:gs>
                <a:gs pos="82001">
                  <a:srgbClr val="E9E065"/>
                </a:gs>
                <a:gs pos="100000">
                  <a:srgbClr val="F8F5CC"/>
                </a:gs>
              </a:gsLst>
              <a:lin ang="5400000" scaled="1"/>
              <a:tileRect/>
            </a:gradFill>
            <a:ln w="38100">
              <a:solidFill>
                <a:srgbClr val="978D4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15370" name="组合 46"/>
            <p:cNvGrpSpPr>
              <a:grpSpLocks/>
            </p:cNvGrpSpPr>
            <p:nvPr/>
          </p:nvGrpSpPr>
          <p:grpSpPr bwMode="auto">
            <a:xfrm>
              <a:off x="5435356" y="1704169"/>
              <a:ext cx="642938" cy="642938"/>
              <a:chOff x="5648449" y="2057400"/>
              <a:chExt cx="642938" cy="642938"/>
            </a:xfrm>
          </p:grpSpPr>
          <p:grpSp>
            <p:nvGrpSpPr>
              <p:cNvPr id="15372" name="Group 85"/>
              <p:cNvGrpSpPr>
                <a:grpSpLocks/>
              </p:cNvGrpSpPr>
              <p:nvPr/>
            </p:nvGrpSpPr>
            <p:grpSpPr bwMode="auto">
              <a:xfrm>
                <a:off x="5648449" y="2057400"/>
                <a:ext cx="642938" cy="642938"/>
                <a:chOff x="1289" y="582"/>
                <a:chExt cx="668" cy="668"/>
              </a:xfrm>
            </p:grpSpPr>
            <p:sp>
              <p:nvSpPr>
                <p:cNvPr id="15374" name="Oval 86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375" name="Oval 87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376" name="Oval 88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377" name="Oval 89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378" name="Oval 90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5373" name="Text Box 91"/>
              <p:cNvSpPr txBox="1">
                <a:spLocks noChangeArrowheads="1"/>
              </p:cNvSpPr>
              <p:nvPr/>
            </p:nvSpPr>
            <p:spPr bwMode="gray">
              <a:xfrm>
                <a:off x="57865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3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15371" name="Text Box 65"/>
            <p:cNvSpPr txBox="1">
              <a:spLocks noChangeArrowheads="1"/>
            </p:cNvSpPr>
            <p:nvPr/>
          </p:nvSpPr>
          <p:spPr bwMode="gray">
            <a:xfrm>
              <a:off x="4748713" y="2565357"/>
              <a:ext cx="2016224" cy="1199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试着在家中动手制作一款贵州小吃，并请家人评价。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恋爱豆腐果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240" y="2132856"/>
            <a:ext cx="4081944" cy="30606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4946650" y="1989138"/>
            <a:ext cx="4089400" cy="2778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主料：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豆腐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500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克。</a:t>
            </a:r>
          </a:p>
          <a:p>
            <a:pPr algn="just">
              <a:lnSpc>
                <a:spcPct val="20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辅料：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食用碱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克，折耳根末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克。</a:t>
            </a:r>
          </a:p>
          <a:p>
            <a:pPr algn="just">
              <a:lnSpc>
                <a:spcPct val="20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调料：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煳辣椒面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克，精盐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克，酱油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克，香油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克，姜末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克，葱花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克，味精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克。</a:t>
            </a:r>
          </a:p>
        </p:txBody>
      </p:sp>
      <p:sp>
        <p:nvSpPr>
          <p:cNvPr id="8" name="对角圆角矩形 7"/>
          <p:cNvSpPr/>
          <p:nvPr/>
        </p:nvSpPr>
        <p:spPr>
          <a:xfrm>
            <a:off x="4946650" y="1268413"/>
            <a:ext cx="1727200" cy="576262"/>
          </a:xfrm>
          <a:prstGeom prst="round2DiagRect">
            <a:avLst>
              <a:gd name="adj1" fmla="val 50000"/>
              <a:gd name="adj2" fmla="val 0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28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原料</a:t>
            </a:r>
          </a:p>
          <a:p>
            <a:pPr algn="ctr">
              <a:defRPr/>
            </a:pP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恋爱豆腐果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240" y="2132856"/>
            <a:ext cx="4081944" cy="30606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946650" y="1989138"/>
            <a:ext cx="3802063" cy="4246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）豆腐切成约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厘米长、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厘米宽、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厘米厚的块，入碱水发酵。</a:t>
            </a:r>
          </a:p>
          <a:p>
            <a:pPr algn="just">
              <a:lnSpc>
                <a:spcPct val="150000"/>
              </a:lnSpc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）灶内点燃锯木屑，上置铁网，豆腐块置铁网上烘烤，一面烤至鼓胀时翻另一面烘烤。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）用煳辣椒面、精盐、酱油、香油、姜末、葱花、折耳根末、味精等拌制蘸水。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）用竹刀将烤至松泡鼓胀的豆腐果中间划开，灌入蘸水即成。</a:t>
            </a:r>
          </a:p>
        </p:txBody>
      </p:sp>
      <p:sp>
        <p:nvSpPr>
          <p:cNvPr id="11" name="对角圆角矩形 10"/>
          <p:cNvSpPr/>
          <p:nvPr/>
        </p:nvSpPr>
        <p:spPr>
          <a:xfrm>
            <a:off x="4946650" y="1268413"/>
            <a:ext cx="1727200" cy="576262"/>
          </a:xfrm>
          <a:prstGeom prst="round2DiagRect">
            <a:avLst>
              <a:gd name="adj1" fmla="val 50000"/>
              <a:gd name="adj2" fmla="val 0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28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加工方法</a:t>
            </a:r>
          </a:p>
          <a:p>
            <a:pPr algn="ctr">
              <a:defRPr/>
            </a:pP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豆腐圆子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240" y="2132856"/>
            <a:ext cx="4081944" cy="30606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4946650" y="1989138"/>
            <a:ext cx="40894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主料：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酸汤豆腐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500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克。</a:t>
            </a:r>
          </a:p>
          <a:p>
            <a:pPr algn="just">
              <a:lnSpc>
                <a:spcPct val="20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辅料：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食用碱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克，折耳根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克，五香粉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克。</a:t>
            </a:r>
          </a:p>
          <a:p>
            <a:pPr algn="just">
              <a:lnSpc>
                <a:spcPct val="20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调料：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精盐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克，煳辣椒面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克，花椒面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克，酱油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克，香油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克，胡椒粉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克，味精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克，葱花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8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克。</a:t>
            </a:r>
          </a:p>
        </p:txBody>
      </p:sp>
      <p:sp>
        <p:nvSpPr>
          <p:cNvPr id="8" name="对角圆角矩形 7"/>
          <p:cNvSpPr/>
          <p:nvPr/>
        </p:nvSpPr>
        <p:spPr>
          <a:xfrm>
            <a:off x="4946650" y="1268413"/>
            <a:ext cx="1727200" cy="576262"/>
          </a:xfrm>
          <a:prstGeom prst="round2DiagRect">
            <a:avLst>
              <a:gd name="adj1" fmla="val 50000"/>
              <a:gd name="adj2" fmla="val 0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28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原料</a:t>
            </a:r>
          </a:p>
          <a:p>
            <a:pPr algn="ctr">
              <a:defRPr/>
            </a:pP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豆腐圆子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240" y="2132856"/>
            <a:ext cx="4081944" cy="30606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946650" y="1989138"/>
            <a:ext cx="3802063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5000"/>
              </a:lnSpc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）将精盐、碱、花椒面、五香粉、豆腐一同揉成茸状，加葱花拌匀。</a:t>
            </a:r>
          </a:p>
          <a:p>
            <a:pPr algn="just">
              <a:lnSpc>
                <a:spcPct val="135000"/>
              </a:lnSpc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）三个指头轻轻捏拢成团，用食指、无名指并拢轻轻压扁，捏出圆形的圆子，摆于盘中。</a:t>
            </a:r>
          </a:p>
          <a:p>
            <a:pPr algn="just">
              <a:lnSpc>
                <a:spcPct val="135000"/>
              </a:lnSpc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）净锅上火，下油烧热至五六成油温，圆子逐个炸成褐黄色起锅。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35000"/>
              </a:lnSpc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）食用时，将圆子用竹刀划一刀口，填入用煳辣椒面、酱油、香油、胡椒粉、味精、折耳根末、葱花兑成的蘸汁。</a:t>
            </a:r>
          </a:p>
        </p:txBody>
      </p:sp>
      <p:sp>
        <p:nvSpPr>
          <p:cNvPr id="11" name="对角圆角矩形 10"/>
          <p:cNvSpPr/>
          <p:nvPr/>
        </p:nvSpPr>
        <p:spPr>
          <a:xfrm>
            <a:off x="4946650" y="1268413"/>
            <a:ext cx="1727200" cy="576262"/>
          </a:xfrm>
          <a:prstGeom prst="round2DiagRect">
            <a:avLst>
              <a:gd name="adj1" fmla="val 50000"/>
              <a:gd name="adj2" fmla="val 0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28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加工方法</a:t>
            </a:r>
          </a:p>
          <a:p>
            <a:pPr algn="ctr">
              <a:defRPr/>
            </a:pP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丝  娃  娃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483" y="2132856"/>
            <a:ext cx="4079457" cy="30606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4946650" y="1989138"/>
            <a:ext cx="40894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主料：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春卷面皮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16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张。</a:t>
            </a: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辅料：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熟绿豆芽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克，海带丝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克，胡萝卜丝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克，黄瓜丝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克，熟鸡丝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克，酥黄豆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克，折耳根节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克，芫荽末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克。</a:t>
            </a: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调料：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精盐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克，味精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克，煳辣椒面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克，酱油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克，醋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克，姜米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克，蒜米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克，葱花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克，鲜汤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克。</a:t>
            </a:r>
          </a:p>
        </p:txBody>
      </p:sp>
      <p:sp>
        <p:nvSpPr>
          <p:cNvPr id="8" name="对角圆角矩形 7"/>
          <p:cNvSpPr/>
          <p:nvPr/>
        </p:nvSpPr>
        <p:spPr>
          <a:xfrm>
            <a:off x="4946650" y="1268413"/>
            <a:ext cx="1727200" cy="576262"/>
          </a:xfrm>
          <a:prstGeom prst="round2DiagRect">
            <a:avLst>
              <a:gd name="adj1" fmla="val 50000"/>
              <a:gd name="adj2" fmla="val 0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28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原料</a:t>
            </a:r>
          </a:p>
          <a:p>
            <a:pPr algn="ctr">
              <a:defRPr/>
            </a:pP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丝  娃  娃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483" y="2132856"/>
            <a:ext cx="4079457" cy="30606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946650" y="1989138"/>
            <a:ext cx="3802063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）用春卷面皮包裹绿豆芽、海带</a:t>
            </a:r>
          </a:p>
          <a:p>
            <a:pPr algn="just">
              <a:lnSpc>
                <a:spcPct val="150000"/>
              </a:lnSpc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丝、胡萝卜丝、黄瓜丝、鸡丝成圆锥型，大头略留空，小头翻折过来。</a:t>
            </a:r>
          </a:p>
          <a:p>
            <a:pPr algn="just">
              <a:lnSpc>
                <a:spcPct val="150000"/>
              </a:lnSpc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）淋入用盐、味精、煳辣椒面、酱油、醋、姜米、蒜米、葱花、鲜汤、酥黄豆、折耳根节、芫荽末调制的蘸水食用。</a:t>
            </a:r>
          </a:p>
        </p:txBody>
      </p:sp>
      <p:sp>
        <p:nvSpPr>
          <p:cNvPr id="11" name="对角圆角矩形 10"/>
          <p:cNvSpPr/>
          <p:nvPr/>
        </p:nvSpPr>
        <p:spPr>
          <a:xfrm>
            <a:off x="4946650" y="1268413"/>
            <a:ext cx="1727200" cy="576262"/>
          </a:xfrm>
          <a:prstGeom prst="round2DiagRect">
            <a:avLst>
              <a:gd name="adj1" fmla="val 50000"/>
              <a:gd name="adj2" fmla="val 0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28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加工方法</a:t>
            </a:r>
          </a:p>
          <a:p>
            <a:pPr algn="ctr">
              <a:defRPr/>
            </a:pP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糯米包子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483" y="2132856"/>
            <a:ext cx="4079457" cy="30606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4946650" y="1989138"/>
            <a:ext cx="4089400" cy="3332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主料：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糯米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600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克，大米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80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克，猪肥瘦肉末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300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克。</a:t>
            </a:r>
          </a:p>
          <a:p>
            <a:pPr algn="just">
              <a:lnSpc>
                <a:spcPct val="20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辅料：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腊肉粒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克，豆腐干粒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克，韭菜碎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克，猪油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克。</a:t>
            </a:r>
          </a:p>
          <a:p>
            <a:pPr algn="just">
              <a:lnSpc>
                <a:spcPct val="20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调料：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精盐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克，酱油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克，葱花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50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克。</a:t>
            </a:r>
          </a:p>
        </p:txBody>
      </p:sp>
      <p:sp>
        <p:nvSpPr>
          <p:cNvPr id="13" name="对角圆角矩形 12"/>
          <p:cNvSpPr/>
          <p:nvPr/>
        </p:nvSpPr>
        <p:spPr>
          <a:xfrm>
            <a:off x="4946650" y="1268413"/>
            <a:ext cx="1727200" cy="576262"/>
          </a:xfrm>
          <a:prstGeom prst="round2DiagRect">
            <a:avLst>
              <a:gd name="adj1" fmla="val 50000"/>
              <a:gd name="adj2" fmla="val 0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28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原料</a:t>
            </a:r>
          </a:p>
          <a:p>
            <a:pPr algn="ctr">
              <a:defRPr/>
            </a:pP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糯米包子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483" y="2132856"/>
            <a:ext cx="4079457" cy="30606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946650" y="1989138"/>
            <a:ext cx="3802063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）大米煮成稀饭，和淘洗干净的糯米同磨成米粉，加水和成面团，饧发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小时，搓揉面团分成小团（业内称为剂子）。</a:t>
            </a:r>
          </a:p>
          <a:p>
            <a:pPr algn="just">
              <a:lnSpc>
                <a:spcPct val="150000"/>
              </a:lnSpc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）用猪肥瘦肉末、腊肉粒、豆腐干粒、韭菜碎、葱花、精盐、酱油、猪油制成馅心。</a:t>
            </a:r>
          </a:p>
          <a:p>
            <a:pPr algn="just">
              <a:lnSpc>
                <a:spcPct val="150000"/>
              </a:lnSpc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）剂子中包入馅心，捏成包子，上笼大火蒸熟。</a:t>
            </a:r>
          </a:p>
        </p:txBody>
      </p:sp>
      <p:sp>
        <p:nvSpPr>
          <p:cNvPr id="11" name="对角圆角矩形 10"/>
          <p:cNvSpPr/>
          <p:nvPr/>
        </p:nvSpPr>
        <p:spPr>
          <a:xfrm>
            <a:off x="4946650" y="1268413"/>
            <a:ext cx="1727200" cy="576262"/>
          </a:xfrm>
          <a:prstGeom prst="round2DiagRect">
            <a:avLst>
              <a:gd name="adj1" fmla="val 50000"/>
              <a:gd name="adj2" fmla="val 0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28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加工方法</a:t>
            </a:r>
          </a:p>
          <a:p>
            <a:pPr algn="ctr">
              <a:defRPr/>
            </a:pP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气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2658</TotalTime>
  <Words>1178</Words>
  <Application>Microsoft Office PowerPoint</Application>
  <PresentationFormat>全屏显示(4:3)</PresentationFormat>
  <Paragraphs>101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Calibri</vt:lpstr>
      <vt:lpstr>宋体</vt:lpstr>
      <vt:lpstr>Arial</vt:lpstr>
      <vt:lpstr>Arial Black</vt:lpstr>
      <vt:lpstr>微软雅黑</vt:lpstr>
      <vt:lpstr>黑体</vt:lpstr>
      <vt:lpstr>幼圆</vt:lpstr>
      <vt:lpstr>Office 主题​​</vt:lpstr>
      <vt:lpstr>烹 饪 技 术</vt:lpstr>
      <vt:lpstr>恋爱豆腐果</vt:lpstr>
      <vt:lpstr>恋爱豆腐果</vt:lpstr>
      <vt:lpstr>豆腐圆子</vt:lpstr>
      <vt:lpstr>豆腐圆子</vt:lpstr>
      <vt:lpstr>丝  娃  娃</vt:lpstr>
      <vt:lpstr>丝  娃  娃</vt:lpstr>
      <vt:lpstr>糯米包子</vt:lpstr>
      <vt:lpstr>糯米包子</vt:lpstr>
      <vt:lpstr>清  明  粑</vt:lpstr>
      <vt:lpstr>清  明  粑</vt:lpstr>
      <vt:lpstr>冰    粉</vt:lpstr>
      <vt:lpstr>冰    粉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dwb</cp:lastModifiedBy>
  <cp:revision>208</cp:revision>
  <dcterms:created xsi:type="dcterms:W3CDTF">2012-01-31T05:34:08Z</dcterms:created>
  <dcterms:modified xsi:type="dcterms:W3CDTF">2012-04-23T05:53:27Z</dcterms:modified>
</cp:coreProperties>
</file>