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BFC"/>
    <a:srgbClr val="CCE7FC"/>
    <a:srgbClr val="DD4F37"/>
    <a:srgbClr val="FBDDF5"/>
    <a:srgbClr val="F4A6E6"/>
    <a:srgbClr val="F4A6A6"/>
    <a:srgbClr val="978D48"/>
    <a:srgbClr val="F8F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AD29-6118-403D-B98C-DC1D4489D58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618A-6BDF-4863-80D3-06F18CB680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72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0AFE-78FC-413A-B9E8-5D6EE64DABC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099E-B13E-4E82-AE9A-CDB86780C3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429C-CD22-424A-B483-7451D95B96B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D286-ED32-4E2B-A72A-995235676D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CFD0-422B-41AF-9700-B77DED44211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48BC-8D1C-4874-BDD4-DE8F0ACA50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5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E53B-0022-42A5-AFE1-AD373910D7A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3018-7918-445B-A9F9-D37D478FD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4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4DBF-636E-460E-8AC1-3251E680E13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0CE0-89AC-4A7B-8E95-29425FEF0F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2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651F-84FB-413C-AB6A-B5A1F98A758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0AEA-5F2C-469F-B913-F545B516AF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6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372E-236F-4AE5-AD7C-513B00E7268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A93C-5F1E-49BC-8DC7-ED07FB8056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65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C497-DF60-4B1A-9C57-7CD19656C8E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71E9-B53C-4CBE-A63A-14568055B5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99C4-4189-4B1F-AD27-B6664D3240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A174-7A62-41D5-86F3-5ACDBCAF60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32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BEFB-9B9B-49C5-B986-A5DD25A4596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072E-3803-4697-A4D2-8C04F7ED24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9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39C37E-D6CB-484D-B4B3-4390165E51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46EA13-E129-4BC8-8B35-4698C06A8C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87450" y="2908300"/>
            <a:ext cx="7704138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烹饪概述</a:t>
            </a: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圆角矩形 65"/>
          <p:cNvSpPr/>
          <p:nvPr/>
        </p:nvSpPr>
        <p:spPr>
          <a:xfrm>
            <a:off x="755650" y="4324350"/>
            <a:ext cx="7632700" cy="169703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烹饪的原材料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2247900" y="5691188"/>
            <a:ext cx="4519613" cy="660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white">
          <a:xfrm>
            <a:off x="2460625" y="5759450"/>
            <a:ext cx="40941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FFFF"/>
                </a:solidFill>
                <a:latin typeface="+mj-ea"/>
                <a:ea typeface="+mj-ea"/>
              </a:rPr>
              <a:t>按自然属性分类</a:t>
            </a:r>
            <a:endParaRPr lang="en-US" altLang="zh-CN" sz="28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2784475" y="1712913"/>
            <a:ext cx="1762125" cy="3343275"/>
            <a:chOff x="3726297" y="2057400"/>
            <a:chExt cx="1762125" cy="3343276"/>
          </a:xfrm>
        </p:grpSpPr>
        <p:sp>
          <p:nvSpPr>
            <p:cNvPr id="11296" name="AutoShape 13"/>
            <p:cNvSpPr>
              <a:spLocks noChangeArrowheads="1"/>
            </p:cNvSpPr>
            <p:nvPr/>
          </p:nvSpPr>
          <p:spPr bwMode="gray">
            <a:xfrm>
              <a:off x="3729472" y="4151313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297" name="Group 14"/>
            <p:cNvGrpSpPr>
              <a:grpSpLocks/>
            </p:cNvGrpSpPr>
            <p:nvPr/>
          </p:nvGrpSpPr>
          <p:grpSpPr bwMode="auto">
            <a:xfrm>
              <a:off x="3729472" y="4173538"/>
              <a:ext cx="1758950" cy="376238"/>
              <a:chOff x="2029" y="2178"/>
              <a:chExt cx="1600" cy="474"/>
            </a:xfrm>
          </p:grpSpPr>
          <p:sp>
            <p:nvSpPr>
              <p:cNvPr id="11301" name="Oval 15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02" name="Oval 16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98" name="Rectangle 17"/>
            <p:cNvSpPr>
              <a:spLocks noChangeArrowheads="1"/>
            </p:cNvSpPr>
            <p:nvPr/>
          </p:nvSpPr>
          <p:spPr bwMode="gray">
            <a:xfrm>
              <a:off x="3832659" y="2057400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9DE9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Rectangle 18"/>
            <p:cNvSpPr>
              <a:spLocks noChangeArrowheads="1"/>
            </p:cNvSpPr>
            <p:nvPr/>
          </p:nvSpPr>
          <p:spPr bwMode="black">
            <a:xfrm>
              <a:off x="3914192" y="2754312"/>
              <a:ext cx="1449896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如粮食、蔬菜、水果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3726297" y="4668838"/>
              <a:ext cx="1757363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植物性原料</a:t>
              </a:r>
              <a:endParaRPr lang="en-US" altLang="zh-CN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900113" y="1700213"/>
            <a:ext cx="1762125" cy="3343275"/>
            <a:chOff x="-531021" y="1260949"/>
            <a:chExt cx="1762125" cy="3343276"/>
          </a:xfrm>
        </p:grpSpPr>
        <p:sp>
          <p:nvSpPr>
            <p:cNvPr id="11290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Rectangle 17"/>
            <p:cNvSpPr>
              <a:spLocks noChangeArrowheads="1"/>
            </p:cNvSpPr>
            <p:nvPr/>
          </p:nvSpPr>
          <p:spPr bwMode="gray">
            <a:xfrm>
              <a:off x="-424659" y="1260949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4" name="Rectangle 18"/>
            <p:cNvSpPr>
              <a:spLocks noChangeArrowheads="1"/>
            </p:cNvSpPr>
            <p:nvPr/>
          </p:nvSpPr>
          <p:spPr bwMode="black">
            <a:xfrm>
              <a:off x="-343126" y="1957861"/>
              <a:ext cx="1449896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如畜禽、水产、蛋奶、野味及虫类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动物性原料</a:t>
              </a:r>
              <a:endParaRPr lang="en-US" altLang="zh-CN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4668838" y="1712913"/>
            <a:ext cx="1762125" cy="3343275"/>
            <a:chOff x="-531021" y="1260949"/>
            <a:chExt cx="1762125" cy="3343276"/>
          </a:xfrm>
        </p:grpSpPr>
        <p:sp>
          <p:nvSpPr>
            <p:cNvPr id="11284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Rectangle 17"/>
            <p:cNvSpPr>
              <a:spLocks noChangeArrowheads="1"/>
            </p:cNvSpPr>
            <p:nvPr/>
          </p:nvSpPr>
          <p:spPr bwMode="gray">
            <a:xfrm>
              <a:off x="-424659" y="1260949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Rectangle 18"/>
            <p:cNvSpPr>
              <a:spLocks noChangeArrowheads="1"/>
            </p:cNvSpPr>
            <p:nvPr/>
          </p:nvSpPr>
          <p:spPr bwMode="black">
            <a:xfrm>
              <a:off x="-343126" y="1957861"/>
              <a:ext cx="1449896" cy="4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如盐、碱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矿物质原料</a:t>
              </a:r>
              <a:endParaRPr lang="en-US" altLang="zh-CN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6554788" y="1700213"/>
            <a:ext cx="1762125" cy="3343275"/>
            <a:chOff x="3726297" y="2057400"/>
            <a:chExt cx="1762125" cy="3343276"/>
          </a:xfrm>
        </p:grpSpPr>
        <p:sp>
          <p:nvSpPr>
            <p:cNvPr id="11277" name="AutoShape 13"/>
            <p:cNvSpPr>
              <a:spLocks noChangeArrowheads="1"/>
            </p:cNvSpPr>
            <p:nvPr/>
          </p:nvSpPr>
          <p:spPr bwMode="gray">
            <a:xfrm>
              <a:off x="3729472" y="4151313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278" name="Group 14"/>
            <p:cNvGrpSpPr>
              <a:grpSpLocks/>
            </p:cNvGrpSpPr>
            <p:nvPr/>
          </p:nvGrpSpPr>
          <p:grpSpPr bwMode="auto">
            <a:xfrm>
              <a:off x="3729472" y="4173538"/>
              <a:ext cx="1758950" cy="376238"/>
              <a:chOff x="2029" y="2178"/>
              <a:chExt cx="1600" cy="474"/>
            </a:xfrm>
          </p:grpSpPr>
          <p:sp>
            <p:nvSpPr>
              <p:cNvPr id="11282" name="Oval 15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3" name="Oval 16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9" name="Rectangle 17"/>
            <p:cNvSpPr>
              <a:spLocks noChangeArrowheads="1"/>
            </p:cNvSpPr>
            <p:nvPr/>
          </p:nvSpPr>
          <p:spPr bwMode="gray">
            <a:xfrm>
              <a:off x="3832659" y="2057400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9DE9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8"/>
            <p:cNvSpPr>
              <a:spLocks noChangeArrowheads="1"/>
            </p:cNvSpPr>
            <p:nvPr/>
          </p:nvSpPr>
          <p:spPr bwMode="black">
            <a:xfrm>
              <a:off x="3914192" y="2754312"/>
              <a:ext cx="1449896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如合成色素、合成香精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3726297" y="4668838"/>
              <a:ext cx="175736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人工合成原科</a:t>
              </a:r>
              <a:endParaRPr lang="en-US" altLang="zh-CN" sz="2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圆角矩形 65"/>
          <p:cNvSpPr/>
          <p:nvPr/>
        </p:nvSpPr>
        <p:spPr>
          <a:xfrm>
            <a:off x="755650" y="4324350"/>
            <a:ext cx="7632700" cy="169703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烹饪的原材料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2247900" y="5691188"/>
            <a:ext cx="4519613" cy="660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white">
          <a:xfrm>
            <a:off x="2460625" y="5759450"/>
            <a:ext cx="40941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FFFF"/>
                </a:solidFill>
                <a:latin typeface="+mj-ea"/>
                <a:ea typeface="+mj-ea"/>
              </a:rPr>
              <a:t>按加工程度分类</a:t>
            </a:r>
            <a:endParaRPr lang="en-US" altLang="zh-CN" sz="28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3725863" y="1712913"/>
            <a:ext cx="1762125" cy="3343275"/>
            <a:chOff x="3726297" y="2057400"/>
            <a:chExt cx="1762125" cy="3343276"/>
          </a:xfrm>
        </p:grpSpPr>
        <p:sp>
          <p:nvSpPr>
            <p:cNvPr id="12312" name="AutoShape 13"/>
            <p:cNvSpPr>
              <a:spLocks noChangeArrowheads="1"/>
            </p:cNvSpPr>
            <p:nvPr/>
          </p:nvSpPr>
          <p:spPr bwMode="gray">
            <a:xfrm>
              <a:off x="3729472" y="4151313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2313" name="Group 14"/>
            <p:cNvGrpSpPr>
              <a:grpSpLocks/>
            </p:cNvGrpSpPr>
            <p:nvPr/>
          </p:nvGrpSpPr>
          <p:grpSpPr bwMode="auto">
            <a:xfrm>
              <a:off x="3729472" y="4173538"/>
              <a:ext cx="1758950" cy="376238"/>
              <a:chOff x="2029" y="2178"/>
              <a:chExt cx="1600" cy="474"/>
            </a:xfrm>
          </p:grpSpPr>
          <p:sp>
            <p:nvSpPr>
              <p:cNvPr id="12317" name="Oval 15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8" name="Oval 16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4" name="Rectangle 17"/>
            <p:cNvSpPr>
              <a:spLocks noChangeArrowheads="1"/>
            </p:cNvSpPr>
            <p:nvPr/>
          </p:nvSpPr>
          <p:spPr bwMode="gray">
            <a:xfrm>
              <a:off x="3832659" y="2057400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9DE9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15" name="Rectangle 18"/>
            <p:cNvSpPr>
              <a:spLocks noChangeArrowheads="1"/>
            </p:cNvSpPr>
            <p:nvPr/>
          </p:nvSpPr>
          <p:spPr bwMode="black">
            <a:xfrm>
              <a:off x="3914192" y="2754312"/>
              <a:ext cx="1449896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如活鸡、鸭、鱼、新鲜蔬菜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3726297" y="4668838"/>
              <a:ext cx="175736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鲜活原料</a:t>
              </a:r>
              <a:endParaRPr lang="en-US" altLang="zh-CN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1366838" y="1700213"/>
            <a:ext cx="1762125" cy="3343275"/>
            <a:chOff x="-531021" y="1260949"/>
            <a:chExt cx="1762125" cy="3343276"/>
          </a:xfrm>
        </p:grpSpPr>
        <p:sp>
          <p:nvSpPr>
            <p:cNvPr id="12306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7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8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9" name="Rectangle 17"/>
            <p:cNvSpPr>
              <a:spLocks noChangeArrowheads="1"/>
            </p:cNvSpPr>
            <p:nvPr/>
          </p:nvSpPr>
          <p:spPr bwMode="gray">
            <a:xfrm>
              <a:off x="-424659" y="1260949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10" name="Rectangle 18"/>
            <p:cNvSpPr>
              <a:spLocks noChangeArrowheads="1"/>
            </p:cNvSpPr>
            <p:nvPr/>
          </p:nvSpPr>
          <p:spPr bwMode="black">
            <a:xfrm>
              <a:off x="-343126" y="1957861"/>
              <a:ext cx="1449896" cy="78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如干香菇、干贝、木耳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干货原料</a:t>
              </a:r>
              <a:endParaRPr lang="en-US" altLang="zh-CN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6084888" y="1712913"/>
            <a:ext cx="1762125" cy="3343275"/>
            <a:chOff x="-531021" y="1260949"/>
            <a:chExt cx="1762125" cy="3343276"/>
          </a:xfrm>
        </p:grpSpPr>
        <p:sp>
          <p:nvSpPr>
            <p:cNvPr id="12300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1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2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3" name="Rectangle 17"/>
            <p:cNvSpPr>
              <a:spLocks noChangeArrowheads="1"/>
            </p:cNvSpPr>
            <p:nvPr/>
          </p:nvSpPr>
          <p:spPr bwMode="gray">
            <a:xfrm>
              <a:off x="-424659" y="1260949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4" name="Rectangle 18"/>
            <p:cNvSpPr>
              <a:spLocks noChangeArrowheads="1"/>
            </p:cNvSpPr>
            <p:nvPr/>
          </p:nvSpPr>
          <p:spPr bwMode="black">
            <a:xfrm>
              <a:off x="-343126" y="1957861"/>
              <a:ext cx="1449896" cy="4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如肉松、香肠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复制品原料</a:t>
              </a:r>
              <a:endParaRPr lang="en-US" altLang="zh-CN" sz="24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三、烹饪卫生和安全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539750" y="4976813"/>
            <a:ext cx="3311525" cy="1547812"/>
            <a:chOff x="1043608" y="4977532"/>
            <a:chExt cx="3311525" cy="1547812"/>
          </a:xfrm>
        </p:grpSpPr>
        <p:sp>
          <p:nvSpPr>
            <p:cNvPr id="13342" name="Freeform 288"/>
            <p:cNvSpPr>
              <a:spLocks/>
            </p:cNvSpPr>
            <p:nvPr/>
          </p:nvSpPr>
          <p:spPr bwMode="auto">
            <a:xfrm flipV="1">
              <a:off x="1043608" y="6384057"/>
              <a:ext cx="3138488" cy="141287"/>
            </a:xfrm>
            <a:custGeom>
              <a:avLst/>
              <a:gdLst>
                <a:gd name="T0" fmla="*/ 2147483647 w 2495"/>
                <a:gd name="T1" fmla="*/ 6523807 h 1091"/>
                <a:gd name="T2" fmla="*/ 2147483647 w 2495"/>
                <a:gd name="T3" fmla="*/ 0 h 1091"/>
                <a:gd name="T4" fmla="*/ 2147483647 w 2495"/>
                <a:gd name="T5" fmla="*/ 97740430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84709521 h 1091"/>
                <a:gd name="T16" fmla="*/ 2147483647 w 2495"/>
                <a:gd name="T17" fmla="*/ 652380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3" name="Freeform 289"/>
            <p:cNvSpPr>
              <a:spLocks/>
            </p:cNvSpPr>
            <p:nvPr/>
          </p:nvSpPr>
          <p:spPr bwMode="auto">
            <a:xfrm>
              <a:off x="1043608" y="4977532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44" name="Group 290"/>
            <p:cNvGrpSpPr>
              <a:grpSpLocks/>
            </p:cNvGrpSpPr>
            <p:nvPr/>
          </p:nvGrpSpPr>
          <p:grpSpPr bwMode="auto">
            <a:xfrm>
              <a:off x="1357933" y="5061669"/>
              <a:ext cx="2997200" cy="1282700"/>
              <a:chOff x="521" y="2588"/>
              <a:chExt cx="2495" cy="1091"/>
            </a:xfrm>
          </p:grpSpPr>
          <p:sp>
            <p:nvSpPr>
              <p:cNvPr id="13350" name="Freeform 291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292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13345" name="AutoShape 293"/>
            <p:cNvSpPr>
              <a:spLocks noChangeArrowheads="1"/>
            </p:cNvSpPr>
            <p:nvPr/>
          </p:nvSpPr>
          <p:spPr bwMode="auto">
            <a:xfrm>
              <a:off x="1095996" y="5053732"/>
              <a:ext cx="374650" cy="1284287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6" name="Freeform 296"/>
            <p:cNvSpPr>
              <a:spLocks/>
            </p:cNvSpPr>
            <p:nvPr/>
          </p:nvSpPr>
          <p:spPr bwMode="auto">
            <a:xfrm>
              <a:off x="1750046" y="5624958"/>
              <a:ext cx="223837" cy="195263"/>
            </a:xfrm>
            <a:custGeom>
              <a:avLst/>
              <a:gdLst>
                <a:gd name="T0" fmla="*/ 2147483647 w 1059"/>
                <a:gd name="T1" fmla="*/ 0 h 936"/>
                <a:gd name="T2" fmla="*/ 0 w 1059"/>
                <a:gd name="T3" fmla="*/ 1670512724 h 936"/>
                <a:gd name="T4" fmla="*/ 9426518 w 1059"/>
                <a:gd name="T5" fmla="*/ 2147483647 h 936"/>
                <a:gd name="T6" fmla="*/ 2147483647 w 1059"/>
                <a:gd name="T7" fmla="*/ 2147483647 h 936"/>
                <a:gd name="T8" fmla="*/ 2147483647 w 1059"/>
                <a:gd name="T9" fmla="*/ 2147483647 h 936"/>
                <a:gd name="T10" fmla="*/ 2147483647 w 1059"/>
                <a:gd name="T11" fmla="*/ 1670512724 h 936"/>
                <a:gd name="T12" fmla="*/ 2147483647 w 1059"/>
                <a:gd name="T13" fmla="*/ 0 h 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9"/>
                <a:gd name="T22" fmla="*/ 0 h 936"/>
                <a:gd name="T23" fmla="*/ 1059 w 1059"/>
                <a:gd name="T24" fmla="*/ 936 h 9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9" h="936">
                  <a:moveTo>
                    <a:pt x="528" y="0"/>
                  </a:moveTo>
                  <a:lnTo>
                    <a:pt x="0" y="184"/>
                  </a:lnTo>
                  <a:lnTo>
                    <a:pt x="1" y="748"/>
                  </a:lnTo>
                  <a:lnTo>
                    <a:pt x="529" y="936"/>
                  </a:lnTo>
                  <a:lnTo>
                    <a:pt x="1059" y="748"/>
                  </a:lnTo>
                  <a:lnTo>
                    <a:pt x="1057" y="18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AutoShape 297"/>
            <p:cNvSpPr>
              <a:spLocks noChangeArrowheads="1"/>
            </p:cNvSpPr>
            <p:nvPr/>
          </p:nvSpPr>
          <p:spPr bwMode="auto">
            <a:xfrm>
              <a:off x="1751633" y="5626546"/>
              <a:ext cx="220663" cy="7461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8" name="AutoShape 298"/>
            <p:cNvSpPr>
              <a:spLocks noChangeArrowheads="1"/>
            </p:cNvSpPr>
            <p:nvPr/>
          </p:nvSpPr>
          <p:spPr bwMode="auto">
            <a:xfrm rot="-5400000">
              <a:off x="1730995" y="5686871"/>
              <a:ext cx="150813" cy="109538"/>
            </a:xfrm>
            <a:prstGeom prst="parallelogram">
              <a:avLst>
                <a:gd name="adj" fmla="val 34420"/>
              </a:avLst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9" name="Rectangle 300"/>
            <p:cNvSpPr>
              <a:spLocks noChangeArrowheads="1"/>
            </p:cNvSpPr>
            <p:nvPr/>
          </p:nvSpPr>
          <p:spPr bwMode="auto">
            <a:xfrm>
              <a:off x="2075483" y="5510658"/>
              <a:ext cx="153888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厨房安全问题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539750" y="1377950"/>
            <a:ext cx="3311525" cy="1547813"/>
            <a:chOff x="1475408" y="1378669"/>
            <a:chExt cx="3311525" cy="1547813"/>
          </a:xfrm>
        </p:grpSpPr>
        <p:sp>
          <p:nvSpPr>
            <p:cNvPr id="13332" name="Freeform 264"/>
            <p:cNvSpPr>
              <a:spLocks/>
            </p:cNvSpPr>
            <p:nvPr/>
          </p:nvSpPr>
          <p:spPr bwMode="auto">
            <a:xfrm flipV="1">
              <a:off x="1475408" y="2785194"/>
              <a:ext cx="3138488" cy="141288"/>
            </a:xfrm>
            <a:custGeom>
              <a:avLst/>
              <a:gdLst>
                <a:gd name="T0" fmla="*/ 2147483647 w 2495"/>
                <a:gd name="T1" fmla="*/ 6523983 h 1091"/>
                <a:gd name="T2" fmla="*/ 2147483647 w 2495"/>
                <a:gd name="T3" fmla="*/ 0 h 1091"/>
                <a:gd name="T4" fmla="*/ 2147483647 w 2495"/>
                <a:gd name="T5" fmla="*/ 97741899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84710768 h 1091"/>
                <a:gd name="T16" fmla="*/ 2147483647 w 2495"/>
                <a:gd name="T17" fmla="*/ 6523983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3" name="Freeform 265"/>
            <p:cNvSpPr>
              <a:spLocks/>
            </p:cNvSpPr>
            <p:nvPr/>
          </p:nvSpPr>
          <p:spPr bwMode="auto">
            <a:xfrm>
              <a:off x="1475408" y="1378669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34" name="Group 266"/>
            <p:cNvGrpSpPr>
              <a:grpSpLocks/>
            </p:cNvGrpSpPr>
            <p:nvPr/>
          </p:nvGrpSpPr>
          <p:grpSpPr bwMode="auto">
            <a:xfrm>
              <a:off x="1789733" y="1462807"/>
              <a:ext cx="2997200" cy="1282700"/>
              <a:chOff x="521" y="2588"/>
              <a:chExt cx="2495" cy="1091"/>
            </a:xfrm>
          </p:grpSpPr>
          <p:sp>
            <p:nvSpPr>
              <p:cNvPr id="13340" name="Freeform 267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268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13335" name="AutoShape 269"/>
            <p:cNvSpPr>
              <a:spLocks noChangeArrowheads="1"/>
            </p:cNvSpPr>
            <p:nvPr/>
          </p:nvSpPr>
          <p:spPr bwMode="auto">
            <a:xfrm>
              <a:off x="1527796" y="1454869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6" name="Freeform 272"/>
            <p:cNvSpPr>
              <a:spLocks/>
            </p:cNvSpPr>
            <p:nvPr/>
          </p:nvSpPr>
          <p:spPr bwMode="auto">
            <a:xfrm>
              <a:off x="2181846" y="2020540"/>
              <a:ext cx="223837" cy="195262"/>
            </a:xfrm>
            <a:custGeom>
              <a:avLst/>
              <a:gdLst>
                <a:gd name="T0" fmla="*/ 2147483647 w 1059"/>
                <a:gd name="T1" fmla="*/ 0 h 936"/>
                <a:gd name="T2" fmla="*/ 0 w 1059"/>
                <a:gd name="T3" fmla="*/ 1670495616 h 936"/>
                <a:gd name="T4" fmla="*/ 9426518 w 1059"/>
                <a:gd name="T5" fmla="*/ 2147483647 h 936"/>
                <a:gd name="T6" fmla="*/ 2147483647 w 1059"/>
                <a:gd name="T7" fmla="*/ 2147483647 h 936"/>
                <a:gd name="T8" fmla="*/ 2147483647 w 1059"/>
                <a:gd name="T9" fmla="*/ 2147483647 h 936"/>
                <a:gd name="T10" fmla="*/ 2147483647 w 1059"/>
                <a:gd name="T11" fmla="*/ 1670495616 h 936"/>
                <a:gd name="T12" fmla="*/ 2147483647 w 1059"/>
                <a:gd name="T13" fmla="*/ 0 h 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9"/>
                <a:gd name="T22" fmla="*/ 0 h 936"/>
                <a:gd name="T23" fmla="*/ 1059 w 1059"/>
                <a:gd name="T24" fmla="*/ 936 h 9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9" h="936">
                  <a:moveTo>
                    <a:pt x="528" y="0"/>
                  </a:moveTo>
                  <a:lnTo>
                    <a:pt x="0" y="184"/>
                  </a:lnTo>
                  <a:lnTo>
                    <a:pt x="1" y="748"/>
                  </a:lnTo>
                  <a:lnTo>
                    <a:pt x="529" y="936"/>
                  </a:lnTo>
                  <a:lnTo>
                    <a:pt x="1059" y="748"/>
                  </a:lnTo>
                  <a:lnTo>
                    <a:pt x="1057" y="18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7" name="AutoShape 273"/>
            <p:cNvSpPr>
              <a:spLocks noChangeArrowheads="1"/>
            </p:cNvSpPr>
            <p:nvPr/>
          </p:nvSpPr>
          <p:spPr bwMode="auto">
            <a:xfrm>
              <a:off x="2183433" y="2022127"/>
              <a:ext cx="220663" cy="7461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8" name="AutoShape 274"/>
            <p:cNvSpPr>
              <a:spLocks noChangeArrowheads="1"/>
            </p:cNvSpPr>
            <p:nvPr/>
          </p:nvSpPr>
          <p:spPr bwMode="auto">
            <a:xfrm rot="-5400000">
              <a:off x="2162796" y="2082452"/>
              <a:ext cx="150812" cy="109538"/>
            </a:xfrm>
            <a:prstGeom prst="parallelogram">
              <a:avLst>
                <a:gd name="adj" fmla="val 34420"/>
              </a:avLst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9" name="Rectangle 302"/>
            <p:cNvSpPr>
              <a:spLocks noChangeArrowheads="1"/>
            </p:cNvSpPr>
            <p:nvPr/>
          </p:nvSpPr>
          <p:spPr bwMode="auto">
            <a:xfrm>
              <a:off x="2521571" y="1904652"/>
              <a:ext cx="179536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原料安全和卫生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539750" y="3160713"/>
            <a:ext cx="3311525" cy="1547812"/>
            <a:chOff x="1259508" y="3161432"/>
            <a:chExt cx="3311525" cy="1547812"/>
          </a:xfrm>
        </p:grpSpPr>
        <p:sp>
          <p:nvSpPr>
            <p:cNvPr id="13322" name="Freeform 276"/>
            <p:cNvSpPr>
              <a:spLocks/>
            </p:cNvSpPr>
            <p:nvPr/>
          </p:nvSpPr>
          <p:spPr bwMode="auto">
            <a:xfrm flipV="1">
              <a:off x="1259508" y="4567957"/>
              <a:ext cx="3138488" cy="141287"/>
            </a:xfrm>
            <a:custGeom>
              <a:avLst/>
              <a:gdLst>
                <a:gd name="T0" fmla="*/ 2147483647 w 2495"/>
                <a:gd name="T1" fmla="*/ 6523807 h 1091"/>
                <a:gd name="T2" fmla="*/ 2147483647 w 2495"/>
                <a:gd name="T3" fmla="*/ 0 h 1091"/>
                <a:gd name="T4" fmla="*/ 2147483647 w 2495"/>
                <a:gd name="T5" fmla="*/ 97740430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84709521 h 1091"/>
                <a:gd name="T16" fmla="*/ 2147483647 w 2495"/>
                <a:gd name="T17" fmla="*/ 652380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Freeform 277"/>
            <p:cNvSpPr>
              <a:spLocks/>
            </p:cNvSpPr>
            <p:nvPr/>
          </p:nvSpPr>
          <p:spPr bwMode="auto">
            <a:xfrm>
              <a:off x="1259508" y="3161432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24" name="Group 278"/>
            <p:cNvGrpSpPr>
              <a:grpSpLocks/>
            </p:cNvGrpSpPr>
            <p:nvPr/>
          </p:nvGrpSpPr>
          <p:grpSpPr bwMode="auto">
            <a:xfrm>
              <a:off x="1573833" y="3245569"/>
              <a:ext cx="2997200" cy="1282700"/>
              <a:chOff x="521" y="2588"/>
              <a:chExt cx="2495" cy="1091"/>
            </a:xfrm>
          </p:grpSpPr>
          <p:sp>
            <p:nvSpPr>
              <p:cNvPr id="13330" name="Freeform 279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80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13325" name="AutoShape 281"/>
            <p:cNvSpPr>
              <a:spLocks noChangeArrowheads="1"/>
            </p:cNvSpPr>
            <p:nvPr/>
          </p:nvSpPr>
          <p:spPr bwMode="auto">
            <a:xfrm>
              <a:off x="1311896" y="3237632"/>
              <a:ext cx="374650" cy="1284287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6" name="Freeform 284"/>
            <p:cNvSpPr>
              <a:spLocks/>
            </p:cNvSpPr>
            <p:nvPr/>
          </p:nvSpPr>
          <p:spPr bwMode="auto">
            <a:xfrm>
              <a:off x="1965946" y="3645619"/>
              <a:ext cx="223837" cy="195263"/>
            </a:xfrm>
            <a:custGeom>
              <a:avLst/>
              <a:gdLst>
                <a:gd name="T0" fmla="*/ 2147483647 w 1059"/>
                <a:gd name="T1" fmla="*/ 0 h 936"/>
                <a:gd name="T2" fmla="*/ 0 w 1059"/>
                <a:gd name="T3" fmla="*/ 1670512724 h 936"/>
                <a:gd name="T4" fmla="*/ 9426518 w 1059"/>
                <a:gd name="T5" fmla="*/ 2147483647 h 936"/>
                <a:gd name="T6" fmla="*/ 2147483647 w 1059"/>
                <a:gd name="T7" fmla="*/ 2147483647 h 936"/>
                <a:gd name="T8" fmla="*/ 2147483647 w 1059"/>
                <a:gd name="T9" fmla="*/ 2147483647 h 936"/>
                <a:gd name="T10" fmla="*/ 2147483647 w 1059"/>
                <a:gd name="T11" fmla="*/ 1670512724 h 936"/>
                <a:gd name="T12" fmla="*/ 2147483647 w 1059"/>
                <a:gd name="T13" fmla="*/ 0 h 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9"/>
                <a:gd name="T22" fmla="*/ 0 h 936"/>
                <a:gd name="T23" fmla="*/ 1059 w 1059"/>
                <a:gd name="T24" fmla="*/ 936 h 9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9" h="936">
                  <a:moveTo>
                    <a:pt x="528" y="0"/>
                  </a:moveTo>
                  <a:lnTo>
                    <a:pt x="0" y="184"/>
                  </a:lnTo>
                  <a:lnTo>
                    <a:pt x="1" y="748"/>
                  </a:lnTo>
                  <a:lnTo>
                    <a:pt x="529" y="936"/>
                  </a:lnTo>
                  <a:lnTo>
                    <a:pt x="1059" y="748"/>
                  </a:lnTo>
                  <a:lnTo>
                    <a:pt x="1057" y="18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7" name="AutoShape 285"/>
            <p:cNvSpPr>
              <a:spLocks noChangeArrowheads="1"/>
            </p:cNvSpPr>
            <p:nvPr/>
          </p:nvSpPr>
          <p:spPr bwMode="auto">
            <a:xfrm>
              <a:off x="1967533" y="3647207"/>
              <a:ext cx="220663" cy="7461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8" name="AutoShape 286"/>
            <p:cNvSpPr>
              <a:spLocks noChangeArrowheads="1"/>
            </p:cNvSpPr>
            <p:nvPr/>
          </p:nvSpPr>
          <p:spPr bwMode="auto">
            <a:xfrm rot="-5400000">
              <a:off x="1946895" y="3707532"/>
              <a:ext cx="150813" cy="109538"/>
            </a:xfrm>
            <a:prstGeom prst="parallelogram">
              <a:avLst>
                <a:gd name="adj" fmla="val 34420"/>
              </a:avLst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9" name="Rectangle 303"/>
            <p:cNvSpPr>
              <a:spLocks noChangeArrowheads="1"/>
            </p:cNvSpPr>
            <p:nvPr/>
          </p:nvSpPr>
          <p:spPr bwMode="auto">
            <a:xfrm>
              <a:off x="2308846" y="3540844"/>
              <a:ext cx="1795363" cy="73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烹饪过程中的安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全和卫生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1"/>
          <a:stretch/>
        </p:blipFill>
        <p:spPr>
          <a:xfrm>
            <a:off x="4382428" y="1962120"/>
            <a:ext cx="4510467" cy="377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63"/>
          <p:cNvGrpSpPr>
            <a:grpSpLocks/>
          </p:cNvGrpSpPr>
          <p:nvPr/>
        </p:nvGrpSpPr>
        <p:grpSpPr bwMode="auto">
          <a:xfrm>
            <a:off x="250825" y="1703388"/>
            <a:ext cx="2017713" cy="4181475"/>
            <a:chOff x="251520" y="1704169"/>
            <a:chExt cx="2016224" cy="4179911"/>
          </a:xfrm>
        </p:grpSpPr>
        <p:sp>
          <p:nvSpPr>
            <p:cNvPr id="56" name="圆角矩形 55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76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52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收集资料，然后列举几款有代表性的黔菜菜品，分别说说其特色。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377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4378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4380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81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2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3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84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379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4339" name="组合 64"/>
          <p:cNvGrpSpPr>
            <a:grpSpLocks/>
          </p:cNvGrpSpPr>
          <p:nvPr/>
        </p:nvGrpSpPr>
        <p:grpSpPr bwMode="auto">
          <a:xfrm>
            <a:off x="2435225" y="1703388"/>
            <a:ext cx="2019300" cy="4181475"/>
            <a:chOff x="2412281" y="1704169"/>
            <a:chExt cx="2020193" cy="4179911"/>
          </a:xfrm>
        </p:grpSpPr>
        <p:sp>
          <p:nvSpPr>
            <p:cNvPr id="58" name="圆角矩形 57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4367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4369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4370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71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72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73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74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  <p:sp>
          <p:nvSpPr>
            <p:cNvPr id="14368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93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除了贵州菜，你还吃过哪些菜？这些菜在原料、色泽、口味等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方面与贵州菜有哪些相同或不同之处？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340" name="组合 65"/>
          <p:cNvGrpSpPr>
            <a:grpSpLocks/>
          </p:cNvGrpSpPr>
          <p:nvPr/>
        </p:nvGrpSpPr>
        <p:grpSpPr bwMode="auto">
          <a:xfrm>
            <a:off x="4621213" y="1703388"/>
            <a:ext cx="2016125" cy="4181475"/>
            <a:chOff x="4748713" y="1704169"/>
            <a:chExt cx="2016224" cy="4179911"/>
          </a:xfrm>
        </p:grpSpPr>
        <p:sp>
          <p:nvSpPr>
            <p:cNvPr id="59" name="圆角矩形 5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4357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4359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4361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62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3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4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5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360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  <p:sp>
          <p:nvSpPr>
            <p:cNvPr id="14358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针对我国农贸市场上频频出现的食品安全问题，谈谈你的看法及建议。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341" name="组合 66"/>
          <p:cNvGrpSpPr>
            <a:grpSpLocks/>
          </p:cNvGrpSpPr>
          <p:nvPr/>
        </p:nvGrpSpPr>
        <p:grpSpPr bwMode="auto">
          <a:xfrm>
            <a:off x="6804025" y="1703388"/>
            <a:ext cx="2016125" cy="4181475"/>
            <a:chOff x="6804248" y="1704169"/>
            <a:chExt cx="2016224" cy="4179911"/>
          </a:xfrm>
        </p:grpSpPr>
        <p:sp>
          <p:nvSpPr>
            <p:cNvPr id="60" name="圆角矩形 59"/>
            <p:cNvSpPr/>
            <p:nvPr/>
          </p:nvSpPr>
          <p:spPr>
            <a:xfrm>
              <a:off x="6804248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4347" name="组合 47"/>
            <p:cNvGrpSpPr>
              <a:grpSpLocks/>
            </p:cNvGrpSpPr>
            <p:nvPr/>
          </p:nvGrpSpPr>
          <p:grpSpPr bwMode="auto">
            <a:xfrm>
              <a:off x="7490891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4349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4351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52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3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4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55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350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  <p:sp>
          <p:nvSpPr>
            <p:cNvPr id="14348" name="Text Box 65"/>
            <p:cNvSpPr txBox="1">
              <a:spLocks noChangeArrowheads="1"/>
            </p:cNvSpPr>
            <p:nvPr/>
          </p:nvSpPr>
          <p:spPr bwMode="gray">
            <a:xfrm>
              <a:off x="6804248" y="2565357"/>
              <a:ext cx="2016224" cy="1938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你对厨师这个职业是否感兴趣？你觉得厨师应该具备哪些基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本素养？在班级里交流各自的看法。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一、什么是烹饪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3078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9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2817813"/>
            <a:ext cx="289083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3300761"/>
            <a:ext cx="5041392" cy="2972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组合 73"/>
          <p:cNvGrpSpPr>
            <a:grpSpLocks/>
          </p:cNvGrpSpPr>
          <p:nvPr/>
        </p:nvGrpSpPr>
        <p:grpSpPr bwMode="auto">
          <a:xfrm>
            <a:off x="3851275" y="1449388"/>
            <a:ext cx="1973263" cy="1876425"/>
            <a:chOff x="535778" y="2126363"/>
            <a:chExt cx="1972300" cy="1876577"/>
          </a:xfrm>
        </p:grpSpPr>
        <p:sp>
          <p:nvSpPr>
            <p:cNvPr id="21" name="Freeform 8"/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86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6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烹</a:t>
              </a:r>
              <a:endParaRPr lang="en-US" altLang="zh-CN" sz="6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70"/>
          <p:cNvGrpSpPr>
            <a:grpSpLocks/>
          </p:cNvGrpSpPr>
          <p:nvPr/>
        </p:nvGrpSpPr>
        <p:grpSpPr bwMode="auto">
          <a:xfrm>
            <a:off x="6430963" y="1450975"/>
            <a:ext cx="1973262" cy="1874838"/>
            <a:chOff x="1042988" y="3717032"/>
            <a:chExt cx="1972300" cy="1876330"/>
          </a:xfrm>
        </p:grpSpPr>
        <p:sp>
          <p:nvSpPr>
            <p:cNvPr id="3083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6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饪</a:t>
              </a:r>
              <a:endParaRPr lang="en-US" altLang="zh-CN" sz="6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一、什么是烹饪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4102" name="组合 1"/>
          <p:cNvGrpSpPr>
            <a:grpSpLocks/>
          </p:cNvGrpSpPr>
          <p:nvPr/>
        </p:nvGrpSpPr>
        <p:grpSpPr bwMode="auto">
          <a:xfrm>
            <a:off x="0" y="1454150"/>
            <a:ext cx="4364038" cy="5403850"/>
            <a:chOff x="0" y="1454150"/>
            <a:chExt cx="4364038" cy="5403850"/>
          </a:xfrm>
        </p:grpSpPr>
        <p:grpSp>
          <p:nvGrpSpPr>
            <p:cNvPr id="4106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4136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37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7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4134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35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8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4132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33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9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4130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110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4128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9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111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4126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五角星 37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112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4124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五角星 40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113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4122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114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4120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五角星 46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115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49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18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9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2" name="Text Box 18"/>
            <p:cNvSpPr txBox="1">
              <a:spLocks noChangeArrowheads="1"/>
            </p:cNvSpPr>
            <p:nvPr/>
          </p:nvSpPr>
          <p:spPr bwMode="gray">
            <a:xfrm>
              <a:off x="73025" y="5481638"/>
              <a:ext cx="16446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中国烹饪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  <a:p>
              <a:pPr algn="ctr">
                <a:spcBef>
                  <a:spcPts val="400"/>
                </a:spcBef>
                <a:defRPr/>
              </a:pPr>
              <a:r>
                <a:rPr lang="zh-CN" altLang="en-US" sz="4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特点</a:t>
              </a:r>
              <a:endParaRPr lang="en-US" altLang="zh-C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53" name="五角星 52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343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选料广泛、菜品丰富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487995"/>
            <a:ext cx="3992880" cy="318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一、什么是烹饪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5126" name="组合 1"/>
          <p:cNvGrpSpPr>
            <a:grpSpLocks/>
          </p:cNvGrpSpPr>
          <p:nvPr/>
        </p:nvGrpSpPr>
        <p:grpSpPr bwMode="auto">
          <a:xfrm>
            <a:off x="0" y="1454150"/>
            <a:ext cx="4364038" cy="5403850"/>
            <a:chOff x="0" y="1454150"/>
            <a:chExt cx="4364038" cy="5403850"/>
          </a:xfrm>
        </p:grpSpPr>
        <p:grpSp>
          <p:nvGrpSpPr>
            <p:cNvPr id="5132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5162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3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33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5160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61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34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5158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59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35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5156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36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5154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37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5152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五角星 37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5138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5150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五角星 40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5139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5148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5140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5146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五角星 46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5141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49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5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2" name="Text Box 18"/>
            <p:cNvSpPr txBox="1">
              <a:spLocks noChangeArrowheads="1"/>
            </p:cNvSpPr>
            <p:nvPr/>
          </p:nvSpPr>
          <p:spPr bwMode="gray">
            <a:xfrm>
              <a:off x="73025" y="5481638"/>
              <a:ext cx="16446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中国烹饪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  <a:p>
              <a:pPr algn="ctr">
                <a:spcBef>
                  <a:spcPts val="400"/>
                </a:spcBef>
                <a:defRPr/>
              </a:pPr>
              <a:r>
                <a:rPr lang="zh-CN" altLang="en-US" sz="4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特点</a:t>
              </a:r>
              <a:endParaRPr lang="en-US" altLang="zh-C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53" name="五角星 52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343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选料广泛、菜品丰富</a:t>
            </a:r>
          </a:p>
        </p:txBody>
      </p:sp>
      <p:sp>
        <p:nvSpPr>
          <p:cNvPr id="55" name="五角星 54"/>
          <p:cNvSpPr/>
          <p:nvPr/>
        </p:nvSpPr>
        <p:spPr>
          <a:xfrm rot="20273768">
            <a:off x="2270125" y="2662238"/>
            <a:ext cx="893763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3275013" y="2770188"/>
            <a:ext cx="343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刀工精湛，配料巧妙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85" y="3445936"/>
            <a:ext cx="3959352" cy="29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一、什么是烹饪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6150" name="组合 1"/>
          <p:cNvGrpSpPr>
            <a:grpSpLocks/>
          </p:cNvGrpSpPr>
          <p:nvPr/>
        </p:nvGrpSpPr>
        <p:grpSpPr bwMode="auto">
          <a:xfrm>
            <a:off x="0" y="1454150"/>
            <a:ext cx="4364038" cy="5403850"/>
            <a:chOff x="0" y="1454150"/>
            <a:chExt cx="4364038" cy="5403850"/>
          </a:xfrm>
        </p:grpSpPr>
        <p:grpSp>
          <p:nvGrpSpPr>
            <p:cNvPr id="6158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6188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9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59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6186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7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60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6184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85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61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6182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3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2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6180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1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163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6178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五角星 37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164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6176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五角星 40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165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6174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166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6172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五角星 46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167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49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70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1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2" name="Text Box 18"/>
            <p:cNvSpPr txBox="1">
              <a:spLocks noChangeArrowheads="1"/>
            </p:cNvSpPr>
            <p:nvPr/>
          </p:nvSpPr>
          <p:spPr bwMode="gray">
            <a:xfrm>
              <a:off x="73025" y="5481638"/>
              <a:ext cx="16446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中国烹饪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  <a:p>
              <a:pPr algn="ctr">
                <a:spcBef>
                  <a:spcPts val="400"/>
                </a:spcBef>
                <a:defRPr/>
              </a:pPr>
              <a:r>
                <a:rPr lang="zh-CN" altLang="en-US" sz="4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特点</a:t>
              </a:r>
              <a:endParaRPr lang="en-US" altLang="zh-C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53" name="五角星 52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343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选料广泛、菜品丰富</a:t>
            </a:r>
          </a:p>
        </p:txBody>
      </p:sp>
      <p:sp>
        <p:nvSpPr>
          <p:cNvPr id="55" name="五角星 54"/>
          <p:cNvSpPr/>
          <p:nvPr/>
        </p:nvSpPr>
        <p:spPr>
          <a:xfrm rot="20273768">
            <a:off x="2270125" y="2662238"/>
            <a:ext cx="893763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3275013" y="2770188"/>
            <a:ext cx="343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刀工精湛，配料巧妙</a:t>
            </a:r>
          </a:p>
        </p:txBody>
      </p:sp>
      <p:sp>
        <p:nvSpPr>
          <p:cNvPr id="57" name="五角星 56"/>
          <p:cNvSpPr/>
          <p:nvPr/>
        </p:nvSpPr>
        <p:spPr>
          <a:xfrm rot="20273768">
            <a:off x="3016250" y="4095750"/>
            <a:ext cx="893763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4021138" y="4203700"/>
            <a:ext cx="3430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技法多样，注重火候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0" r="18900"/>
          <a:stretch/>
        </p:blipFill>
        <p:spPr>
          <a:xfrm>
            <a:off x="5736881" y="1153051"/>
            <a:ext cx="3299615" cy="3115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一、什么是烹饪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7174" name="组合 1"/>
          <p:cNvGrpSpPr>
            <a:grpSpLocks/>
          </p:cNvGrpSpPr>
          <p:nvPr/>
        </p:nvGrpSpPr>
        <p:grpSpPr bwMode="auto">
          <a:xfrm>
            <a:off x="0" y="1454150"/>
            <a:ext cx="4364038" cy="5403850"/>
            <a:chOff x="0" y="1454150"/>
            <a:chExt cx="4364038" cy="5403850"/>
          </a:xfrm>
        </p:grpSpPr>
        <p:grpSp>
          <p:nvGrpSpPr>
            <p:cNvPr id="7184" name="组合 14"/>
            <p:cNvGrpSpPr>
              <a:grpSpLocks/>
            </p:cNvGrpSpPr>
            <p:nvPr/>
          </p:nvGrpSpPr>
          <p:grpSpPr bwMode="auto">
            <a:xfrm>
              <a:off x="0" y="3543300"/>
              <a:ext cx="1843088" cy="3086100"/>
              <a:chOff x="0" y="3543300"/>
              <a:chExt cx="1843088" cy="3086100"/>
            </a:xfrm>
          </p:grpSpPr>
          <p:sp>
            <p:nvSpPr>
              <p:cNvPr id="7214" name="AutoShape 4"/>
              <p:cNvSpPr>
                <a:spLocks noChangeArrowheads="1"/>
              </p:cNvSpPr>
              <p:nvPr/>
            </p:nvSpPr>
            <p:spPr bwMode="gray">
              <a:xfrm>
                <a:off x="1614488" y="35433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5" name="Line 7"/>
              <p:cNvSpPr>
                <a:spLocks noChangeShapeType="1"/>
              </p:cNvSpPr>
              <p:nvPr/>
            </p:nvSpPr>
            <p:spPr bwMode="gray">
              <a:xfrm flipH="1">
                <a:off x="0" y="3751263"/>
                <a:ext cx="1665288" cy="2878137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85" name="组合 17"/>
            <p:cNvGrpSpPr>
              <a:grpSpLocks/>
            </p:cNvGrpSpPr>
            <p:nvPr/>
          </p:nvGrpSpPr>
          <p:grpSpPr bwMode="auto">
            <a:xfrm>
              <a:off x="0" y="5334000"/>
              <a:ext cx="3113088" cy="1295400"/>
              <a:chOff x="0" y="5334000"/>
              <a:chExt cx="3113088" cy="1295400"/>
            </a:xfrm>
          </p:grpSpPr>
          <p:sp>
            <p:nvSpPr>
              <p:cNvPr id="7212" name="AutoShape 6"/>
              <p:cNvSpPr>
                <a:spLocks noChangeArrowheads="1"/>
              </p:cNvSpPr>
              <p:nvPr/>
            </p:nvSpPr>
            <p:spPr bwMode="gray">
              <a:xfrm>
                <a:off x="2884488" y="533400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3" name="Line 8"/>
              <p:cNvSpPr>
                <a:spLocks noChangeShapeType="1"/>
              </p:cNvSpPr>
              <p:nvPr/>
            </p:nvSpPr>
            <p:spPr bwMode="gray">
              <a:xfrm flipH="1">
                <a:off x="0" y="5481638"/>
                <a:ext cx="2895600" cy="1147762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86" name="组合 26"/>
            <p:cNvGrpSpPr>
              <a:grpSpLocks/>
            </p:cNvGrpSpPr>
            <p:nvPr/>
          </p:nvGrpSpPr>
          <p:grpSpPr bwMode="auto">
            <a:xfrm>
              <a:off x="0" y="4032250"/>
              <a:ext cx="2735263" cy="2825750"/>
              <a:chOff x="0" y="4032250"/>
              <a:chExt cx="2735263" cy="2825751"/>
            </a:xfrm>
          </p:grpSpPr>
          <p:sp>
            <p:nvSpPr>
              <p:cNvPr id="7210" name="AutoShape 5"/>
              <p:cNvSpPr>
                <a:spLocks noChangeArrowheads="1"/>
              </p:cNvSpPr>
              <p:nvPr/>
            </p:nvSpPr>
            <p:spPr bwMode="gray">
              <a:xfrm>
                <a:off x="2506663" y="4032250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11" name="Line 15"/>
              <p:cNvSpPr>
                <a:spLocks noChangeShapeType="1"/>
              </p:cNvSpPr>
              <p:nvPr/>
            </p:nvSpPr>
            <p:spPr bwMode="gray">
              <a:xfrm flipH="1">
                <a:off x="0" y="4260851"/>
                <a:ext cx="2527300" cy="259715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87" name="组合 29"/>
            <p:cNvGrpSpPr>
              <a:grpSpLocks/>
            </p:cNvGrpSpPr>
            <p:nvPr/>
          </p:nvGrpSpPr>
          <p:grpSpPr bwMode="auto">
            <a:xfrm>
              <a:off x="73025" y="3732213"/>
              <a:ext cx="690563" cy="2324100"/>
              <a:chOff x="73024" y="3732213"/>
              <a:chExt cx="690564" cy="2323306"/>
            </a:xfrm>
          </p:grpSpPr>
          <p:sp>
            <p:nvSpPr>
              <p:cNvPr id="7208" name="Line 3"/>
              <p:cNvSpPr>
                <a:spLocks noChangeShapeType="1"/>
              </p:cNvSpPr>
              <p:nvPr/>
            </p:nvSpPr>
            <p:spPr bwMode="gray">
              <a:xfrm flipH="1">
                <a:off x="73024" y="3962400"/>
                <a:ext cx="536575" cy="2093119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9" name="AutoShape 23"/>
              <p:cNvSpPr>
                <a:spLocks noChangeArrowheads="1"/>
              </p:cNvSpPr>
              <p:nvPr/>
            </p:nvSpPr>
            <p:spPr bwMode="gray">
              <a:xfrm>
                <a:off x="534988" y="3732213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8" name="组合 32"/>
            <p:cNvGrpSpPr>
              <a:grpSpLocks/>
            </p:cNvGrpSpPr>
            <p:nvPr/>
          </p:nvGrpSpPr>
          <p:grpSpPr bwMode="auto">
            <a:xfrm>
              <a:off x="0" y="6302375"/>
              <a:ext cx="3048000" cy="327025"/>
              <a:chOff x="0" y="6302375"/>
              <a:chExt cx="3048000" cy="327025"/>
            </a:xfrm>
          </p:grpSpPr>
          <p:sp>
            <p:nvSpPr>
              <p:cNvPr id="7206" name="Line 2"/>
              <p:cNvSpPr>
                <a:spLocks noChangeShapeType="1"/>
              </p:cNvSpPr>
              <p:nvPr/>
            </p:nvSpPr>
            <p:spPr bwMode="gray">
              <a:xfrm flipH="1">
                <a:off x="0" y="6400800"/>
                <a:ext cx="2819400" cy="228600"/>
              </a:xfrm>
              <a:prstGeom prst="line">
                <a:avLst/>
              </a:pr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7" name="AutoShape 24"/>
              <p:cNvSpPr>
                <a:spLocks noChangeArrowheads="1"/>
              </p:cNvSpPr>
              <p:nvPr/>
            </p:nvSpPr>
            <p:spPr bwMode="gray">
              <a:xfrm>
                <a:off x="2819400" y="6302375"/>
                <a:ext cx="228600" cy="228600"/>
              </a:xfrm>
              <a:custGeom>
                <a:avLst/>
                <a:gdLst>
                  <a:gd name="T0" fmla="*/ 1433957032 w 21600"/>
                  <a:gd name="T1" fmla="*/ 0 h 21600"/>
                  <a:gd name="T2" fmla="*/ 419962425 w 21600"/>
                  <a:gd name="T3" fmla="*/ 419962425 h 21600"/>
                  <a:gd name="T4" fmla="*/ 0 w 21600"/>
                  <a:gd name="T5" fmla="*/ 1433957032 h 21600"/>
                  <a:gd name="T6" fmla="*/ 419962425 w 21600"/>
                  <a:gd name="T7" fmla="*/ 2147483647 h 21600"/>
                  <a:gd name="T8" fmla="*/ 1433957032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1433957032 h 21600"/>
                  <a:gd name="T14" fmla="*/ 2147483647 w 21600"/>
                  <a:gd name="T15" fmla="*/ 41996242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189" name="组合 35"/>
            <p:cNvGrpSpPr>
              <a:grpSpLocks/>
            </p:cNvGrpSpPr>
            <p:nvPr/>
          </p:nvGrpSpPr>
          <p:grpSpPr bwMode="auto">
            <a:xfrm>
              <a:off x="4763" y="1454150"/>
              <a:ext cx="2366962" cy="4772025"/>
              <a:chOff x="0" y="1857871"/>
              <a:chExt cx="2366556" cy="4771529"/>
            </a:xfrm>
          </p:grpSpPr>
          <p:sp>
            <p:nvSpPr>
              <p:cNvPr id="7204" name="Line 9"/>
              <p:cNvSpPr>
                <a:spLocks noChangeShapeType="1"/>
              </p:cNvSpPr>
              <p:nvPr/>
            </p:nvSpPr>
            <p:spPr bwMode="gray">
              <a:xfrm flipH="1">
                <a:off x="0" y="2243138"/>
                <a:ext cx="1866900" cy="438626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五角星 37"/>
              <p:cNvSpPr/>
              <p:nvPr/>
            </p:nvSpPr>
            <p:spPr>
              <a:xfrm rot="20273768">
                <a:off x="1472947" y="1857871"/>
                <a:ext cx="893609" cy="769858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7190" name="组合 38"/>
            <p:cNvGrpSpPr>
              <a:grpSpLocks/>
            </p:cNvGrpSpPr>
            <p:nvPr/>
          </p:nvGrpSpPr>
          <p:grpSpPr bwMode="auto">
            <a:xfrm>
              <a:off x="239713" y="2646363"/>
              <a:ext cx="2922587" cy="3579812"/>
              <a:chOff x="0" y="3050472"/>
              <a:chExt cx="2922736" cy="3578928"/>
            </a:xfrm>
          </p:grpSpPr>
          <p:sp>
            <p:nvSpPr>
              <p:cNvPr id="7202" name="Line 10"/>
              <p:cNvSpPr>
                <a:spLocks noChangeShapeType="1"/>
              </p:cNvSpPr>
              <p:nvPr/>
            </p:nvSpPr>
            <p:spPr bwMode="gray">
              <a:xfrm flipH="1">
                <a:off x="0" y="3570288"/>
                <a:ext cx="2309813" cy="3059112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五角星 40"/>
              <p:cNvSpPr/>
              <p:nvPr/>
            </p:nvSpPr>
            <p:spPr>
              <a:xfrm rot="20273768">
                <a:off x="2028928" y="3050472"/>
                <a:ext cx="893808" cy="76974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7191" name="组合 41"/>
            <p:cNvGrpSpPr>
              <a:grpSpLocks/>
            </p:cNvGrpSpPr>
            <p:nvPr/>
          </p:nvGrpSpPr>
          <p:grpSpPr bwMode="auto">
            <a:xfrm>
              <a:off x="347663" y="4079875"/>
              <a:ext cx="3541712" cy="2343150"/>
              <a:chOff x="0" y="4286355"/>
              <a:chExt cx="3541988" cy="2343045"/>
            </a:xfrm>
          </p:grpSpPr>
          <p:sp>
            <p:nvSpPr>
              <p:cNvPr id="7200" name="Line 11"/>
              <p:cNvSpPr>
                <a:spLocks noChangeShapeType="1"/>
              </p:cNvSpPr>
              <p:nvPr/>
            </p:nvSpPr>
            <p:spPr bwMode="gray">
              <a:xfrm flipH="1">
                <a:off x="0" y="4837113"/>
                <a:ext cx="2846388" cy="1792287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五角星 43"/>
              <p:cNvSpPr/>
              <p:nvPr/>
            </p:nvSpPr>
            <p:spPr>
              <a:xfrm rot="20273768">
                <a:off x="2648156" y="4286355"/>
                <a:ext cx="893832" cy="769903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7192" name="组合 44"/>
            <p:cNvGrpSpPr>
              <a:grpSpLocks/>
            </p:cNvGrpSpPr>
            <p:nvPr/>
          </p:nvGrpSpPr>
          <p:grpSpPr bwMode="auto">
            <a:xfrm>
              <a:off x="207963" y="5445125"/>
              <a:ext cx="4156075" cy="1003300"/>
              <a:chOff x="0" y="5626127"/>
              <a:chExt cx="4156108" cy="1003273"/>
            </a:xfrm>
          </p:grpSpPr>
          <p:sp>
            <p:nvSpPr>
              <p:cNvPr id="7198" name="Line 12"/>
              <p:cNvSpPr>
                <a:spLocks noChangeShapeType="1"/>
              </p:cNvSpPr>
              <p:nvPr/>
            </p:nvSpPr>
            <p:spPr bwMode="gray">
              <a:xfrm flipH="1">
                <a:off x="0" y="5883275"/>
                <a:ext cx="3867150" cy="746125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五角星 46"/>
              <p:cNvSpPr/>
              <p:nvPr/>
            </p:nvSpPr>
            <p:spPr>
              <a:xfrm rot="20273768">
                <a:off x="3262338" y="5626127"/>
                <a:ext cx="893770" cy="769917"/>
              </a:xfrm>
              <a:prstGeom prst="star5">
                <a:avLst>
                  <a:gd name="adj" fmla="val 25643"/>
                  <a:gd name="hf" fmla="val 105146"/>
                  <a:gd name="vf" fmla="val 110557"/>
                </a:avLst>
              </a:prstGeom>
              <a:gradFill rotWithShape="1">
                <a:gsLst>
                  <a:gs pos="0">
                    <a:srgbClr val="EEEEEE"/>
                  </a:gs>
                  <a:gs pos="100000">
                    <a:srgbClr val="B8B8B8"/>
                  </a:gs>
                </a:gsLst>
                <a:lin ang="5400000" scaled="1"/>
              </a:gradFill>
              <a:ln w="9525">
                <a:solidFill>
                  <a:srgbClr val="FEFF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7193" name="组合 47"/>
            <p:cNvGrpSpPr>
              <a:grpSpLocks/>
            </p:cNvGrpSpPr>
            <p:nvPr/>
          </p:nvGrpSpPr>
          <p:grpSpPr bwMode="auto">
            <a:xfrm>
              <a:off x="0" y="4567238"/>
              <a:ext cx="2286000" cy="2290762"/>
              <a:chOff x="0" y="4567238"/>
              <a:chExt cx="2286000" cy="2290763"/>
            </a:xfrm>
          </p:grpSpPr>
          <p:sp>
            <p:nvSpPr>
              <p:cNvPr id="49" name="Arc 14"/>
              <p:cNvSpPr>
                <a:spLocks/>
              </p:cNvSpPr>
              <p:nvPr/>
            </p:nvSpPr>
            <p:spPr bwMode="gray">
              <a:xfrm>
                <a:off x="0" y="4567238"/>
                <a:ext cx="2286000" cy="2290763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96" name="Arc 16"/>
              <p:cNvSpPr>
                <a:spLocks/>
              </p:cNvSpPr>
              <p:nvPr/>
            </p:nvSpPr>
            <p:spPr bwMode="gray">
              <a:xfrm>
                <a:off x="0" y="4667250"/>
                <a:ext cx="2193925" cy="219075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7" name="Arc 17"/>
              <p:cNvSpPr>
                <a:spLocks/>
              </p:cNvSpPr>
              <p:nvPr/>
            </p:nvSpPr>
            <p:spPr bwMode="gray">
              <a:xfrm>
                <a:off x="0" y="4645024"/>
                <a:ext cx="2193925" cy="2212975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1C6">
                      <a:alpha val="0"/>
                    </a:srgbClr>
                  </a:gs>
                  <a:gs pos="100000">
                    <a:srgbClr val="DDA44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2" name="Text Box 18"/>
            <p:cNvSpPr txBox="1">
              <a:spLocks noChangeArrowheads="1"/>
            </p:cNvSpPr>
            <p:nvPr/>
          </p:nvSpPr>
          <p:spPr bwMode="gray">
            <a:xfrm>
              <a:off x="73025" y="5481638"/>
              <a:ext cx="16446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中国烹饪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  <a:p>
              <a:pPr algn="ctr">
                <a:spcBef>
                  <a:spcPts val="400"/>
                </a:spcBef>
                <a:defRPr/>
              </a:pPr>
              <a:r>
                <a:rPr lang="zh-CN" altLang="en-US" sz="4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特点</a:t>
              </a:r>
              <a:endParaRPr lang="en-US" altLang="zh-C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53" name="五角星 52"/>
          <p:cNvSpPr/>
          <p:nvPr/>
        </p:nvSpPr>
        <p:spPr>
          <a:xfrm rot="20273768">
            <a:off x="1477963" y="1454150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2484438" y="1577975"/>
            <a:ext cx="343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选料广泛、菜品丰富</a:t>
            </a:r>
          </a:p>
        </p:txBody>
      </p:sp>
      <p:sp>
        <p:nvSpPr>
          <p:cNvPr id="55" name="五角星 54"/>
          <p:cNvSpPr/>
          <p:nvPr/>
        </p:nvSpPr>
        <p:spPr>
          <a:xfrm rot="20273768">
            <a:off x="2270125" y="2662238"/>
            <a:ext cx="893763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3275013" y="2770188"/>
            <a:ext cx="343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刀工精湛，配料巧妙</a:t>
            </a:r>
          </a:p>
        </p:txBody>
      </p:sp>
      <p:sp>
        <p:nvSpPr>
          <p:cNvPr id="57" name="五角星 56"/>
          <p:cNvSpPr/>
          <p:nvPr/>
        </p:nvSpPr>
        <p:spPr>
          <a:xfrm rot="20273768">
            <a:off x="3016250" y="4095750"/>
            <a:ext cx="893763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4021138" y="4203700"/>
            <a:ext cx="3430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技法多样，注重火候</a:t>
            </a:r>
          </a:p>
        </p:txBody>
      </p:sp>
      <p:sp>
        <p:nvSpPr>
          <p:cNvPr id="58" name="五角星 57"/>
          <p:cNvSpPr/>
          <p:nvPr/>
        </p:nvSpPr>
        <p:spPr>
          <a:xfrm rot="20273768">
            <a:off x="3471863" y="5462588"/>
            <a:ext cx="893762" cy="7715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4476750" y="5570538"/>
            <a:ext cx="3430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调味丰富、味型繁多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532" y="2193978"/>
            <a:ext cx="4732095" cy="315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一、什么是烹饪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51" name="AutoShape 235"/>
          <p:cNvSpPr>
            <a:spLocks noChangeArrowheads="1"/>
          </p:cNvSpPr>
          <p:nvPr/>
        </p:nvSpPr>
        <p:spPr bwMode="auto">
          <a:xfrm>
            <a:off x="2538412" y="2997124"/>
            <a:ext cx="1223963" cy="1223963"/>
          </a:xfrm>
          <a:prstGeom prst="octagon">
            <a:avLst>
              <a:gd name="adj" fmla="val 2928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rgbClr val="00B0F0"/>
            </a:solidFill>
          </a:ln>
          <a:effectLst/>
          <a:scene3d>
            <a:camera prst="legacyObliqueBottomRight"/>
            <a:lightRig rig="legacyFlat3" dir="b"/>
          </a:scene3d>
          <a:sp3d extrusionH="254000" prstMaterial="legacyMatte">
            <a:extrusionClr>
              <a:schemeClr val="bg1">
                <a:lumMod val="95000"/>
              </a:schemeClr>
            </a:extrusionClr>
          </a:sp3d>
          <a:extLst/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4" name="AutoShape 236"/>
          <p:cNvSpPr>
            <a:spLocks noChangeArrowheads="1"/>
          </p:cNvSpPr>
          <p:nvPr/>
        </p:nvSpPr>
        <p:spPr bwMode="auto">
          <a:xfrm>
            <a:off x="3768196" y="2997124"/>
            <a:ext cx="1223963" cy="1223963"/>
          </a:xfrm>
          <a:prstGeom prst="octagon">
            <a:avLst>
              <a:gd name="adj" fmla="val 2928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rgbClr val="00B0F0"/>
            </a:solidFill>
          </a:ln>
          <a:effectLst/>
          <a:scene3d>
            <a:camera prst="legacyObliqueBottomRight"/>
            <a:lightRig rig="legacyFlat3" dir="b"/>
          </a:scene3d>
          <a:sp3d extrusionH="254000" prstMaterial="legacyMatte">
            <a:extrusionClr>
              <a:schemeClr val="bg1">
                <a:lumMod val="95000"/>
              </a:schemeClr>
            </a:extrusionClr>
          </a:sp3d>
          <a:extLst/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AutoShape 237"/>
          <p:cNvSpPr>
            <a:spLocks noChangeArrowheads="1"/>
          </p:cNvSpPr>
          <p:nvPr/>
        </p:nvSpPr>
        <p:spPr bwMode="auto">
          <a:xfrm>
            <a:off x="4997980" y="2997124"/>
            <a:ext cx="1223963" cy="1223963"/>
          </a:xfrm>
          <a:prstGeom prst="octagon">
            <a:avLst>
              <a:gd name="adj" fmla="val 29287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rgbClr val="00B0F0"/>
            </a:solidFill>
          </a:ln>
          <a:effectLst/>
          <a:scene3d>
            <a:camera prst="legacyObliqueBottomRight"/>
            <a:lightRig rig="legacyFlat3" dir="b"/>
          </a:scene3d>
          <a:sp3d extrusionH="254000" prstMaterial="legacyMatte">
            <a:extrusionClr>
              <a:schemeClr val="bg1">
                <a:lumMod val="95000"/>
              </a:schemeClr>
            </a:extrusionClr>
          </a:sp3d>
          <a:extLst/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9" name="AutoShape 238"/>
          <p:cNvSpPr>
            <a:spLocks noChangeArrowheads="1"/>
          </p:cNvSpPr>
          <p:nvPr/>
        </p:nvSpPr>
        <p:spPr bwMode="auto">
          <a:xfrm>
            <a:off x="6227763" y="2997124"/>
            <a:ext cx="1223963" cy="1223963"/>
          </a:xfrm>
          <a:prstGeom prst="octagon">
            <a:avLst>
              <a:gd name="adj" fmla="val 29287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rgbClr val="00B0F0"/>
            </a:solidFill>
          </a:ln>
          <a:effectLst/>
          <a:scene3d>
            <a:camera prst="legacyObliqueBottomRight"/>
            <a:lightRig rig="legacyFlat3" dir="b"/>
          </a:scene3d>
          <a:sp3d extrusionH="254000" prstMaterial="legacyMatte">
            <a:extrusionClr>
              <a:schemeClr val="bg1">
                <a:lumMod val="95000"/>
              </a:schemeClr>
            </a:extrusionClr>
          </a:sp3d>
          <a:extLst/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" name="Text Box 265"/>
          <p:cNvSpPr txBox="1">
            <a:spLocks noChangeArrowheads="1"/>
          </p:cNvSpPr>
          <p:nvPr/>
        </p:nvSpPr>
        <p:spPr bwMode="auto">
          <a:xfrm>
            <a:off x="1851025" y="1573213"/>
            <a:ext cx="54562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中国菜肴      大菜系</a:t>
            </a:r>
            <a:endParaRPr lang="en-US" altLang="ko-KR" sz="3600" b="1" dirty="0">
              <a:solidFill>
                <a:schemeClr val="accent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24300" y="1320800"/>
            <a:ext cx="1152525" cy="1152525"/>
          </a:xfrm>
          <a:prstGeom prst="ellipse">
            <a:avLst/>
          </a:prstGeom>
          <a:gradFill flip="none" rotWithShape="1">
            <a:gsLst>
              <a:gs pos="0">
                <a:srgbClr val="92DBFC"/>
              </a:gs>
              <a:gs pos="50000">
                <a:srgbClr val="CCE7FC"/>
              </a:gs>
              <a:gs pos="100000">
                <a:srgbClr val="92DBFC"/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dirty="0">
                <a:solidFill>
                  <a:srgbClr val="FF0000"/>
                </a:solidFill>
                <a:latin typeface="方正艺黑简体" pitchFamily="65" charset="-122"/>
                <a:ea typeface="方正艺黑简体" pitchFamily="65" charset="-122"/>
              </a:rPr>
              <a:t>四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528888" y="2997200"/>
            <a:ext cx="4914900" cy="1223963"/>
            <a:chOff x="2532591" y="4653136"/>
            <a:chExt cx="4913314" cy="1223963"/>
          </a:xfrm>
        </p:grpSpPr>
        <p:sp>
          <p:nvSpPr>
            <p:cNvPr id="12" name="AutoShape 235"/>
            <p:cNvSpPr>
              <a:spLocks noChangeArrowheads="1"/>
            </p:cNvSpPr>
            <p:nvPr/>
          </p:nvSpPr>
          <p:spPr bwMode="auto">
            <a:xfrm>
              <a:off x="2532591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鲁</a:t>
              </a:r>
            </a:p>
          </p:txBody>
        </p:sp>
        <p:sp>
          <p:nvSpPr>
            <p:cNvPr id="13" name="AutoShape 236"/>
            <p:cNvSpPr>
              <a:spLocks noChangeArrowheads="1"/>
            </p:cNvSpPr>
            <p:nvPr/>
          </p:nvSpPr>
          <p:spPr bwMode="auto">
            <a:xfrm>
              <a:off x="3762375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苏</a:t>
              </a:r>
            </a:p>
          </p:txBody>
        </p:sp>
        <p:sp>
          <p:nvSpPr>
            <p:cNvPr id="14" name="AutoShape 237"/>
            <p:cNvSpPr>
              <a:spLocks noChangeArrowheads="1"/>
            </p:cNvSpPr>
            <p:nvPr/>
          </p:nvSpPr>
          <p:spPr bwMode="auto">
            <a:xfrm>
              <a:off x="4992159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川</a:t>
              </a:r>
            </a:p>
          </p:txBody>
        </p:sp>
        <p:sp>
          <p:nvSpPr>
            <p:cNvPr id="15" name="AutoShape 238"/>
            <p:cNvSpPr>
              <a:spLocks noChangeArrowheads="1"/>
            </p:cNvSpPr>
            <p:nvPr/>
          </p:nvSpPr>
          <p:spPr bwMode="auto">
            <a:xfrm>
              <a:off x="6221942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粤</a:t>
              </a: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1316038" y="4248150"/>
            <a:ext cx="4913312" cy="1223963"/>
            <a:chOff x="2532591" y="4653136"/>
            <a:chExt cx="4913314" cy="1223963"/>
          </a:xfrm>
        </p:grpSpPr>
        <p:sp>
          <p:nvSpPr>
            <p:cNvPr id="18" name="AutoShape 235"/>
            <p:cNvSpPr>
              <a:spLocks noChangeArrowheads="1"/>
            </p:cNvSpPr>
            <p:nvPr/>
          </p:nvSpPr>
          <p:spPr bwMode="auto">
            <a:xfrm>
              <a:off x="2532591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湘</a:t>
              </a:r>
            </a:p>
          </p:txBody>
        </p:sp>
        <p:sp>
          <p:nvSpPr>
            <p:cNvPr id="19" name="AutoShape 236"/>
            <p:cNvSpPr>
              <a:spLocks noChangeArrowheads="1"/>
            </p:cNvSpPr>
            <p:nvPr/>
          </p:nvSpPr>
          <p:spPr bwMode="auto">
            <a:xfrm>
              <a:off x="3762375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徽</a:t>
              </a:r>
            </a:p>
          </p:txBody>
        </p:sp>
        <p:sp>
          <p:nvSpPr>
            <p:cNvPr id="20" name="AutoShape 237"/>
            <p:cNvSpPr>
              <a:spLocks noChangeArrowheads="1"/>
            </p:cNvSpPr>
            <p:nvPr/>
          </p:nvSpPr>
          <p:spPr bwMode="auto">
            <a:xfrm>
              <a:off x="4992159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浙</a:t>
              </a:r>
            </a:p>
          </p:txBody>
        </p:sp>
        <p:sp>
          <p:nvSpPr>
            <p:cNvPr id="21" name="AutoShape 238"/>
            <p:cNvSpPr>
              <a:spLocks noChangeArrowheads="1"/>
            </p:cNvSpPr>
            <p:nvPr/>
          </p:nvSpPr>
          <p:spPr bwMode="auto">
            <a:xfrm>
              <a:off x="6221942" y="4653136"/>
              <a:ext cx="1223963" cy="1223963"/>
            </a:xfrm>
            <a:prstGeom prst="octagon">
              <a:avLst>
                <a:gd name="adj" fmla="val 29287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ln w="19050">
              <a:solidFill>
                <a:srgbClr val="00B0F0"/>
              </a:solidFill>
            </a:ln>
            <a:effectLst/>
            <a:scene3d>
              <a:camera prst="legacyObliqueBottomRight"/>
              <a:lightRig rig="legacyFlat3" dir="b"/>
            </a:scene3d>
            <a:sp3d extrusionH="254000" prstMaterial="legacyMatte">
              <a:extrusionClr>
                <a:schemeClr val="bg1">
                  <a:lumMod val="95000"/>
                </a:schemeClr>
              </a:extrusionClr>
            </a:sp3d>
            <a:extLst/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zh-CN" altLang="en-US" sz="3600" dirty="0">
                  <a:solidFill>
                    <a:schemeClr val="accent3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闽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3924300" y="1319213"/>
            <a:ext cx="1152525" cy="1152525"/>
          </a:xfrm>
          <a:prstGeom prst="ellipse">
            <a:avLst/>
          </a:prstGeom>
          <a:gradFill flip="none" rotWithShape="1">
            <a:gsLst>
              <a:gs pos="0">
                <a:srgbClr val="92DBFC"/>
              </a:gs>
              <a:gs pos="50000">
                <a:srgbClr val="CCE7FC"/>
              </a:gs>
              <a:gs pos="100000">
                <a:srgbClr val="92DBFC"/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dirty="0">
                <a:solidFill>
                  <a:srgbClr val="FF0000"/>
                </a:solidFill>
                <a:latin typeface="方正艺黑简体" pitchFamily="65" charset="-122"/>
                <a:ea typeface="方正艺黑简体" pitchFamily="65" charset="-122"/>
              </a:rPr>
              <a:t>八</a:t>
            </a:r>
          </a:p>
        </p:txBody>
      </p:sp>
      <p:sp>
        <p:nvSpPr>
          <p:cNvPr id="23" name="椭圆 22"/>
          <p:cNvSpPr/>
          <p:nvPr/>
        </p:nvSpPr>
        <p:spPr>
          <a:xfrm>
            <a:off x="3924300" y="1319213"/>
            <a:ext cx="1152525" cy="1152525"/>
          </a:xfrm>
          <a:prstGeom prst="ellipse">
            <a:avLst/>
          </a:prstGeom>
          <a:gradFill flip="none" rotWithShape="1">
            <a:gsLst>
              <a:gs pos="0">
                <a:srgbClr val="92DBFC"/>
              </a:gs>
              <a:gs pos="50000">
                <a:srgbClr val="CCE7FC"/>
              </a:gs>
              <a:gs pos="100000">
                <a:srgbClr val="92DBFC"/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6000" dirty="0">
                <a:solidFill>
                  <a:srgbClr val="FF0000"/>
                </a:solidFill>
                <a:latin typeface="方正艺黑简体" pitchFamily="65" charset="-122"/>
                <a:ea typeface="方正艺黑简体" pitchFamily="65" charset="-122"/>
              </a:rPr>
              <a:t>十</a:t>
            </a:r>
          </a:p>
        </p:txBody>
      </p:sp>
      <p:sp>
        <p:nvSpPr>
          <p:cNvPr id="24" name="AutoShape 235"/>
          <p:cNvSpPr>
            <a:spLocks noChangeArrowheads="1"/>
          </p:cNvSpPr>
          <p:nvPr/>
        </p:nvSpPr>
        <p:spPr bwMode="auto">
          <a:xfrm>
            <a:off x="827584" y="2564904"/>
            <a:ext cx="1511995" cy="1511995"/>
          </a:xfrm>
          <a:prstGeom prst="octagon">
            <a:avLst>
              <a:gd name="adj" fmla="val 29287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19050">
            <a:solidFill>
              <a:srgbClr val="00B0F0"/>
            </a:solidFill>
          </a:ln>
          <a:effectLst/>
          <a:scene3d>
            <a:camera prst="legacyObliqueBottomRight"/>
            <a:lightRig rig="legacyFlat3" dir="b"/>
          </a:scene3d>
          <a:sp3d extrusionH="254000" prstMaterial="legacyMatte">
            <a:extrusionClr>
              <a:schemeClr val="bg1">
                <a:lumMod val="95000"/>
              </a:schemeClr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京</a:t>
            </a:r>
          </a:p>
        </p:txBody>
      </p:sp>
      <p:sp>
        <p:nvSpPr>
          <p:cNvPr id="25" name="AutoShape 235"/>
          <p:cNvSpPr>
            <a:spLocks noChangeArrowheads="1"/>
          </p:cNvSpPr>
          <p:nvPr/>
        </p:nvSpPr>
        <p:spPr bwMode="auto">
          <a:xfrm>
            <a:off x="6372200" y="4365104"/>
            <a:ext cx="1511995" cy="1511995"/>
          </a:xfrm>
          <a:prstGeom prst="octagon">
            <a:avLst>
              <a:gd name="adj" fmla="val 29287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19050">
            <a:solidFill>
              <a:srgbClr val="00B0F0"/>
            </a:solidFill>
          </a:ln>
          <a:effectLst/>
          <a:scene3d>
            <a:camera prst="legacyObliqueBottomRight"/>
            <a:lightRig rig="legacyFlat3" dir="b"/>
          </a:scene3d>
          <a:sp3d extrusionH="254000" prstMaterial="legacyMatte">
            <a:extrusionClr>
              <a:schemeClr val="bg1">
                <a:lumMod val="95000"/>
              </a:schemeClr>
            </a:extrusionClr>
          </a:sp3d>
          <a:extLst/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一、什么是烹饪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28" name="组合 73"/>
          <p:cNvGrpSpPr>
            <a:grpSpLocks/>
          </p:cNvGrpSpPr>
          <p:nvPr/>
        </p:nvGrpSpPr>
        <p:grpSpPr bwMode="auto">
          <a:xfrm>
            <a:off x="136525" y="3492500"/>
            <a:ext cx="1595438" cy="1517650"/>
            <a:chOff x="535778" y="2126363"/>
            <a:chExt cx="1972300" cy="1876577"/>
          </a:xfrm>
        </p:grpSpPr>
        <p:sp>
          <p:nvSpPr>
            <p:cNvPr id="29" name="Freeform 8"/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33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辣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70"/>
          <p:cNvGrpSpPr>
            <a:grpSpLocks/>
          </p:cNvGrpSpPr>
          <p:nvPr/>
        </p:nvGrpSpPr>
        <p:grpSpPr bwMode="auto">
          <a:xfrm>
            <a:off x="1755775" y="4814888"/>
            <a:ext cx="1597025" cy="1516062"/>
            <a:chOff x="1042988" y="3717032"/>
            <a:chExt cx="1972300" cy="1876330"/>
          </a:xfrm>
        </p:grpSpPr>
        <p:sp>
          <p:nvSpPr>
            <p:cNvPr id="9230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酸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70"/>
          <p:cNvGrpSpPr>
            <a:grpSpLocks/>
          </p:cNvGrpSpPr>
          <p:nvPr/>
        </p:nvGrpSpPr>
        <p:grpSpPr bwMode="auto">
          <a:xfrm>
            <a:off x="3376613" y="3524250"/>
            <a:ext cx="1595437" cy="1516063"/>
            <a:chOff x="1042988" y="3717032"/>
            <a:chExt cx="1972300" cy="1876330"/>
          </a:xfrm>
        </p:grpSpPr>
        <p:sp>
          <p:nvSpPr>
            <p:cNvPr id="35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蘸水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41400" y="2101850"/>
            <a:ext cx="3024188" cy="8651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20000">
                <a:schemeClr val="accent5">
                  <a:lumMod val="40000"/>
                  <a:lumOff val="60000"/>
                </a:schemeClr>
              </a:gs>
              <a:gs pos="4000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5400" dirty="0">
                <a:solidFill>
                  <a:schemeClr val="accent5">
                    <a:lumMod val="50000"/>
                  </a:schemeClr>
                </a:solidFill>
              </a:rPr>
              <a:t>黔菜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51052"/>
            <a:ext cx="3480888" cy="260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4025814"/>
            <a:ext cx="3480888" cy="261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圆角矩形 65"/>
          <p:cNvSpPr/>
          <p:nvPr/>
        </p:nvSpPr>
        <p:spPr>
          <a:xfrm>
            <a:off x="755650" y="4324350"/>
            <a:ext cx="7632700" cy="169703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烹饪的原材料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2247900" y="5691188"/>
            <a:ext cx="4519613" cy="6604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white">
          <a:xfrm>
            <a:off x="2279650" y="5759450"/>
            <a:ext cx="44878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FFFF"/>
                </a:solidFill>
                <a:latin typeface="+mj-ea"/>
                <a:ea typeface="+mj-ea"/>
              </a:rPr>
              <a:t>按生产过程中的地位分类</a:t>
            </a:r>
            <a:endParaRPr lang="en-US" altLang="zh-CN" sz="28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3725863" y="1712913"/>
            <a:ext cx="1762125" cy="3343275"/>
            <a:chOff x="3726297" y="2057400"/>
            <a:chExt cx="1762125" cy="3343276"/>
          </a:xfrm>
        </p:grpSpPr>
        <p:sp>
          <p:nvSpPr>
            <p:cNvPr id="10264" name="AutoShape 13"/>
            <p:cNvSpPr>
              <a:spLocks noChangeArrowheads="1"/>
            </p:cNvSpPr>
            <p:nvPr/>
          </p:nvSpPr>
          <p:spPr bwMode="gray">
            <a:xfrm>
              <a:off x="3729472" y="4151313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265" name="Group 14"/>
            <p:cNvGrpSpPr>
              <a:grpSpLocks/>
            </p:cNvGrpSpPr>
            <p:nvPr/>
          </p:nvGrpSpPr>
          <p:grpSpPr bwMode="auto">
            <a:xfrm>
              <a:off x="3729472" y="4173538"/>
              <a:ext cx="1758950" cy="376238"/>
              <a:chOff x="2029" y="2178"/>
              <a:chExt cx="1600" cy="474"/>
            </a:xfrm>
          </p:grpSpPr>
          <p:sp>
            <p:nvSpPr>
              <p:cNvPr id="10269" name="Oval 15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0" name="Oval 16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9DE9A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66" name="Rectangle 17"/>
            <p:cNvSpPr>
              <a:spLocks noChangeArrowheads="1"/>
            </p:cNvSpPr>
            <p:nvPr/>
          </p:nvSpPr>
          <p:spPr bwMode="gray">
            <a:xfrm>
              <a:off x="3832659" y="2057400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9DE9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67" name="Rectangle 18"/>
            <p:cNvSpPr>
              <a:spLocks noChangeArrowheads="1"/>
            </p:cNvSpPr>
            <p:nvPr/>
          </p:nvSpPr>
          <p:spPr bwMode="black">
            <a:xfrm>
              <a:off x="3914192" y="2754312"/>
              <a:ext cx="1449896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一道菜中占主要分量和主要地位的原料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3726297" y="4668838"/>
              <a:ext cx="1757362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主料</a:t>
              </a:r>
              <a:endParaRPr lang="en-US" altLang="zh-CN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1366838" y="1700213"/>
            <a:ext cx="1762125" cy="3343275"/>
            <a:chOff x="-531021" y="1260949"/>
            <a:chExt cx="1762125" cy="3343276"/>
          </a:xfrm>
        </p:grpSpPr>
        <p:sp>
          <p:nvSpPr>
            <p:cNvPr id="10258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59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60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61" name="Rectangle 17"/>
            <p:cNvSpPr>
              <a:spLocks noChangeArrowheads="1"/>
            </p:cNvSpPr>
            <p:nvPr/>
          </p:nvSpPr>
          <p:spPr bwMode="gray">
            <a:xfrm>
              <a:off x="-424659" y="1260949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62" name="Rectangle 18"/>
            <p:cNvSpPr>
              <a:spLocks noChangeArrowheads="1"/>
            </p:cNvSpPr>
            <p:nvPr/>
          </p:nvSpPr>
          <p:spPr bwMode="black">
            <a:xfrm>
              <a:off x="-343126" y="1957861"/>
              <a:ext cx="1449896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一道菜中起辅助、衬托作用的原料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配料</a:t>
              </a:r>
              <a:endParaRPr lang="en-US" altLang="zh-CN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6084888" y="1712913"/>
            <a:ext cx="1762125" cy="3343275"/>
            <a:chOff x="-531021" y="1260949"/>
            <a:chExt cx="1762125" cy="3343276"/>
          </a:xfrm>
        </p:grpSpPr>
        <p:sp>
          <p:nvSpPr>
            <p:cNvPr id="10252" name="AutoShape 13"/>
            <p:cNvSpPr>
              <a:spLocks noChangeArrowheads="1"/>
            </p:cNvSpPr>
            <p:nvPr/>
          </p:nvSpPr>
          <p:spPr bwMode="gray">
            <a:xfrm>
              <a:off x="-527846" y="3354862"/>
              <a:ext cx="1758950" cy="1249363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DB3"/>
                </a:gs>
                <a:gs pos="50000">
                  <a:srgbClr val="FFFFFF"/>
                </a:gs>
                <a:gs pos="100000">
                  <a:srgbClr val="C0CDB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53" name="Oval 15"/>
            <p:cNvSpPr>
              <a:spLocks noChangeArrowheads="1"/>
            </p:cNvSpPr>
            <p:nvPr/>
          </p:nvSpPr>
          <p:spPr bwMode="gray">
            <a:xfrm>
              <a:off x="-527846" y="3377087"/>
              <a:ext cx="1758950" cy="37623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54" name="Oval 16"/>
            <p:cNvSpPr>
              <a:spLocks noChangeArrowheads="1"/>
            </p:cNvSpPr>
            <p:nvPr/>
          </p:nvSpPr>
          <p:spPr bwMode="gray">
            <a:xfrm>
              <a:off x="-431104" y="3381056"/>
              <a:ext cx="1559969" cy="368300"/>
            </a:xfrm>
            <a:prstGeom prst="ellipse">
              <a:avLst/>
            </a:prstGeom>
            <a:solidFill>
              <a:srgbClr val="E1C797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55" name="Rectangle 17"/>
            <p:cNvSpPr>
              <a:spLocks noChangeArrowheads="1"/>
            </p:cNvSpPr>
            <p:nvPr/>
          </p:nvSpPr>
          <p:spPr bwMode="gray">
            <a:xfrm>
              <a:off x="-424659" y="1260949"/>
              <a:ext cx="1535113" cy="2303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1C79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56" name="Rectangle 18"/>
            <p:cNvSpPr>
              <a:spLocks noChangeArrowheads="1"/>
            </p:cNvSpPr>
            <p:nvPr/>
          </p:nvSpPr>
          <p:spPr bwMode="black">
            <a:xfrm>
              <a:off x="-343126" y="1957861"/>
              <a:ext cx="1449896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rgbClr val="1C1C1C"/>
                  </a:solidFill>
                  <a:latin typeface="微软雅黑" pitchFamily="34" charset="-122"/>
                  <a:ea typeface="微软雅黑" pitchFamily="34" charset="-122"/>
                </a:rPr>
                <a:t>一道菜中用来调色或调味的原料</a:t>
              </a:r>
              <a:endParaRPr lang="en-US" altLang="zh-CN" sz="160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-531021" y="3872387"/>
              <a:ext cx="1757362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调味料</a:t>
              </a:r>
              <a:endParaRPr lang="en-US" altLang="zh-CN" sz="2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490</Words>
  <Application>Microsoft Office PowerPoint</Application>
  <PresentationFormat>全屏显示(4:3)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方正艺黑简体</vt:lpstr>
      <vt:lpstr>HY헤드라인M</vt:lpstr>
      <vt:lpstr>Office 主题​​</vt:lpstr>
      <vt:lpstr>烹 饪 技 术</vt:lpstr>
      <vt:lpstr>一、什么是烹饪</vt:lpstr>
      <vt:lpstr>一、什么是烹饪</vt:lpstr>
      <vt:lpstr>一、什么是烹饪</vt:lpstr>
      <vt:lpstr>一、什么是烹饪</vt:lpstr>
      <vt:lpstr>一、什么是烹饪</vt:lpstr>
      <vt:lpstr>一、什么是烹饪</vt:lpstr>
      <vt:lpstr>一、什么是烹饪</vt:lpstr>
      <vt:lpstr>二、烹饪的原材料</vt:lpstr>
      <vt:lpstr>二、烹饪的原材料</vt:lpstr>
      <vt:lpstr>二、烹饪的原材料</vt:lpstr>
      <vt:lpstr>三、烹饪卫生和安全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71</cp:revision>
  <dcterms:created xsi:type="dcterms:W3CDTF">2012-01-31T05:34:08Z</dcterms:created>
  <dcterms:modified xsi:type="dcterms:W3CDTF">2012-04-23T23:43:41Z</dcterms:modified>
</cp:coreProperties>
</file>