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wdp" ContentType="image/vnd.ms-photo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  <p:sldId id="263" r:id="rId4"/>
    <p:sldId id="264" r:id="rId5"/>
    <p:sldId id="273" r:id="rId6"/>
    <p:sldId id="261" r:id="rId7"/>
    <p:sldId id="274" r:id="rId8"/>
    <p:sldId id="275" r:id="rId9"/>
    <p:sldId id="262" r:id="rId10"/>
  </p:sldIdLst>
  <p:sldSz cx="9144000" cy="6858000" type="screen4x3"/>
  <p:notesSz cx="6858000" cy="9144000"/>
  <p:defaultTextStyle>
    <a:defPPr>
      <a:defRPr lang="zh-CN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宋体" pitchFamily="2" charset="-122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宋体" pitchFamily="2" charset="-122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宋体" pitchFamily="2" charset="-122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宋体" pitchFamily="2" charset="-122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宋体" pitchFamily="2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宋体" pitchFamily="2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宋体" pitchFamily="2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宋体" pitchFamily="2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宋体" pitchFamily="2" charset="-122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1DB23"/>
    <a:srgbClr val="F4740A"/>
    <a:srgbClr val="AAFF01"/>
    <a:srgbClr val="DD4F37"/>
    <a:srgbClr val="19FFC8"/>
    <a:srgbClr val="51D3E1"/>
    <a:srgbClr val="D9FFF6"/>
    <a:srgbClr val="D6F5F8"/>
    <a:srgbClr val="BCF9FC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5" d="100"/>
          <a:sy n="85" d="100"/>
        </p:scale>
        <p:origin x="-1122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5E13D0-2817-4577-974C-C22045A38999}" type="datetimeFigureOut">
              <a:rPr lang="zh-CN" altLang="en-US"/>
              <a:pPr>
                <a:defRPr/>
              </a:pPr>
              <a:t>2012-4-26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803B2C-0E96-41AA-9835-8AC3E7E9A7BC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573712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590031-AFAD-47E2-ADA0-04EBFDBF036D}" type="datetimeFigureOut">
              <a:rPr lang="zh-CN" altLang="en-US"/>
              <a:pPr>
                <a:defRPr/>
              </a:pPr>
              <a:t>2012-4-26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CA0CA9-A34F-425A-BA7F-C5D127B8FD77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552799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97D0B7-7702-42C3-911F-280111F0B11F}" type="datetimeFigureOut">
              <a:rPr lang="zh-CN" altLang="en-US"/>
              <a:pPr>
                <a:defRPr/>
              </a:pPr>
              <a:t>2012-4-26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189CCE-27A5-43E2-9DF1-CB21B7005AB9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858318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0D77DA-BB30-4E18-B0A3-C7FBF36231A6}" type="datetimeFigureOut">
              <a:rPr lang="zh-CN" altLang="en-US"/>
              <a:pPr>
                <a:defRPr/>
              </a:pPr>
              <a:t>2012-4-26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EA1131-4E7A-4B53-8418-9AE55FE2B881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417867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68FEB9-CF97-4AE9-B969-C4CEA155505B}" type="datetimeFigureOut">
              <a:rPr lang="zh-CN" altLang="en-US"/>
              <a:pPr>
                <a:defRPr/>
              </a:pPr>
              <a:t>2012-4-26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9435D7-2D07-418F-B588-336CA154E7C1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119664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76E12E-E087-420A-83E5-57FB2BA88AB3}" type="datetimeFigureOut">
              <a:rPr lang="zh-CN" altLang="en-US"/>
              <a:pPr>
                <a:defRPr/>
              </a:pPr>
              <a:t>2012-4-26</a:t>
            </a:fld>
            <a:endParaRPr lang="zh-CN" altLang="en-US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11ADF9-6F00-4B0D-8E1F-07E1A5139F0A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79173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9672D2-E8C2-46EF-9468-F380965EB425}" type="datetimeFigureOut">
              <a:rPr lang="zh-CN" altLang="en-US"/>
              <a:pPr>
                <a:defRPr/>
              </a:pPr>
              <a:t>2012-4-26</a:t>
            </a:fld>
            <a:endParaRPr lang="zh-CN" altLang="en-US"/>
          </a:p>
        </p:txBody>
      </p:sp>
      <p:sp>
        <p:nvSpPr>
          <p:cNvPr id="8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9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F29818-7440-431B-8049-D0ED4C614D3B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123797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B362B7-1EEC-4392-84B3-436E6F55EC31}" type="datetimeFigureOut">
              <a:rPr lang="zh-CN" altLang="en-US"/>
              <a:pPr>
                <a:defRPr/>
              </a:pPr>
              <a:t>2012-4-26</a:t>
            </a:fld>
            <a:endParaRPr lang="zh-CN" altLang="en-US"/>
          </a:p>
        </p:txBody>
      </p:sp>
      <p:sp>
        <p:nvSpPr>
          <p:cNvPr id="4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625AB5-07C0-4B77-BE0E-8F38DB9C0FF9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4345235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0BA970-2EF8-48DB-8D3E-FFAD2F1505DE}" type="datetimeFigureOut">
              <a:rPr lang="zh-CN" altLang="en-US"/>
              <a:pPr>
                <a:defRPr/>
              </a:pPr>
              <a:t>2012-4-26</a:t>
            </a:fld>
            <a:endParaRPr lang="zh-CN" altLang="en-US"/>
          </a:p>
        </p:txBody>
      </p:sp>
      <p:sp>
        <p:nvSpPr>
          <p:cNvPr id="3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4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0747CB-5912-4858-9F86-C5963BE82383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191313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19CA27-F0CC-4D02-9AE1-9D4807D4C1A5}" type="datetimeFigureOut">
              <a:rPr lang="zh-CN" altLang="en-US"/>
              <a:pPr>
                <a:defRPr/>
              </a:pPr>
              <a:t>2012-4-26</a:t>
            </a:fld>
            <a:endParaRPr lang="zh-CN" altLang="en-US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6E60DD-BE33-4494-BDF9-E177BC40C3BC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036860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CN" altLang="en-US" noProof="0" smtClean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26A0FA-6A77-4C5C-974D-681E4BB3EC3B}" type="datetimeFigureOut">
              <a:rPr lang="zh-CN" altLang="en-US"/>
              <a:pPr>
                <a:defRPr/>
              </a:pPr>
              <a:t>2012-4-26</a:t>
            </a:fld>
            <a:endParaRPr lang="zh-CN" altLang="en-US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39DB51-669A-4DFB-B3DE-61C3C3976DEE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059167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24000">
              <a:schemeClr val="bg1"/>
            </a:gs>
            <a:gs pos="18000">
              <a:srgbClr val="ADD9E5">
                <a:lumMod val="25000"/>
                <a:lumOff val="75000"/>
              </a:srgbClr>
            </a:gs>
            <a:gs pos="0">
              <a:schemeClr val="accent5">
                <a:lumMod val="60000"/>
                <a:lumOff val="40000"/>
              </a:schemeClr>
            </a:gs>
            <a:gs pos="89000">
              <a:schemeClr val="bg1"/>
            </a:gs>
            <a:gs pos="100000">
              <a:schemeClr val="accent5">
                <a:lumMod val="60000"/>
                <a:lumOff val="40000"/>
              </a:schemeClr>
            </a:gs>
          </a:gsLst>
          <a:lin ang="51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标题占位符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027" name="文本占位符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69E428E5-20EA-4477-8641-07EDB910DB9A}" type="datetimeFigureOut">
              <a:rPr lang="zh-CN" altLang="en-US"/>
              <a:pPr>
                <a:defRPr/>
              </a:pPr>
              <a:t>2012-4-26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2408211D-731D-44F9-9730-19B4B9DEC330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pitchFamily="2" charset="-122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pitchFamily="2" charset="-122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pitchFamily="2" charset="-122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pitchFamily="2" charset="-122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pitchFamily="2" charset="-122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pitchFamily="2" charset="-122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pitchFamily="2" charset="-122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gif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7.xml"/><Relationship Id="rId2" Type="http://schemas.openxmlformats.org/officeDocument/2006/relationships/slide" Target="slide5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slide" Target="slide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50000">
              <a:schemeClr val="accent5">
                <a:lumMod val="30000"/>
                <a:lumOff val="70000"/>
              </a:schemeClr>
            </a:gs>
            <a:gs pos="0">
              <a:schemeClr val="accent5">
                <a:lumMod val="60000"/>
                <a:lumOff val="40000"/>
              </a:schemeClr>
            </a:gs>
            <a:gs pos="100000">
              <a:schemeClr val="accent5">
                <a:lumMod val="60000"/>
                <a:lumOff val="40000"/>
              </a:schemeClr>
            </a:gs>
          </a:gsLst>
          <a:lin ang="27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矩形 55"/>
          <p:cNvSpPr/>
          <p:nvPr/>
        </p:nvSpPr>
        <p:spPr>
          <a:xfrm>
            <a:off x="0" y="1444625"/>
            <a:ext cx="9144000" cy="2160588"/>
          </a:xfrm>
          <a:prstGeom prst="rect">
            <a:avLst/>
          </a:prstGeom>
          <a:solidFill>
            <a:schemeClr val="bg1">
              <a:alpha val="48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 sz="4400" dirty="0">
              <a:solidFill>
                <a:schemeClr val="bg1"/>
              </a:solidFill>
              <a:latin typeface="黑体" pitchFamily="2" charset="-122"/>
              <a:ea typeface="黑体" pitchFamily="2" charset="-122"/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-252536" y="1224440"/>
            <a:ext cx="9144000" cy="1470025"/>
          </a:xfrm>
          <a:extLst/>
        </p:spPr>
        <p:txBody>
          <a:bodyPr rtlCol="0">
            <a:normAutofit/>
            <a:scene3d>
              <a:camera prst="orthographicFront"/>
              <a:lightRig rig="threePt" dir="t"/>
            </a:scene3d>
            <a:sp3d extrusionH="57150" contourW="25400">
              <a:bevelT w="25400" h="57150" prst="artDeco"/>
              <a:contourClr>
                <a:schemeClr val="bg1"/>
              </a:contourClr>
            </a:sp3d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zh-CN" altLang="en-US" sz="8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黑体" pitchFamily="2" charset="-122"/>
                <a:ea typeface="黑体" pitchFamily="2" charset="-122"/>
                <a:cs typeface="Times New Roman" pitchFamily="18" charset="0"/>
              </a:rPr>
              <a:t>现代农业技术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4484688" y="5546725"/>
            <a:ext cx="4406900" cy="690563"/>
          </a:xfrm>
        </p:spPr>
        <p:txBody>
          <a:bodyPr rtlCol="0">
            <a:normAutofit/>
          </a:bodyPr>
          <a:lstStyle/>
          <a:p>
            <a:pPr algn="r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zh-CN" altLang="en-US" b="1" dirty="0" smtClean="0">
                <a:latin typeface="幼圆" pitchFamily="49" charset="-122"/>
                <a:ea typeface="幼圆" pitchFamily="49" charset="-122"/>
              </a:rPr>
              <a:t>上海科技教育出版社</a:t>
            </a:r>
          </a:p>
        </p:txBody>
      </p:sp>
      <p:pic>
        <p:nvPicPr>
          <p:cNvPr id="33" name="Picture 47" descr="C:\Documents and Settings\Administrator.WWW-80B321E85A2\桌面\ppt\未命名-33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850" y="1484313"/>
            <a:ext cx="338138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4" name="Picture 47" descr="C:\Documents and Settings\Administrator.WWW-80B321E85A2\桌面\ppt\未命名-33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92725" y="2276475"/>
            <a:ext cx="338138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5" name="Picture 47" descr="C:\Documents and Settings\Administrator.WWW-80B321E85A2\桌面\ppt\未命名-33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8400" y="1722438"/>
            <a:ext cx="338138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6" name="Picture 44" descr="C:\Documents and Settings\Administrator.WWW-80B321E85A2\桌面\ppt\未命名-3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57313" y="6858000"/>
            <a:ext cx="1214437" cy="1214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7" name="Picture 44" descr="C:\Documents and Settings\Administrator.WWW-80B321E85A2\桌面\ppt\未命名-3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4375" y="6858000"/>
            <a:ext cx="642938" cy="642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8" name="Picture 44" descr="C:\Documents and Settings\Administrator.WWW-80B321E85A2\桌面\ppt\未命名-3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3438" y="7000875"/>
            <a:ext cx="85725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9" name="Picture 44" descr="C:\Documents and Settings\Administrator.WWW-80B321E85A2\桌面\ppt\未命名-3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57875" y="6858000"/>
            <a:ext cx="85725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" name="Picture 44" descr="C:\Documents and Settings\Administrator.WWW-80B321E85A2\桌面\ppt\未命名-3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71813" y="7000875"/>
            <a:ext cx="642937" cy="642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" name="Picture 44" descr="C:\Documents and Settings\Administrator.WWW-80B321E85A2\桌面\ppt\未命名-3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00875" y="6858000"/>
            <a:ext cx="642938" cy="642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2" name="Picture 44" descr="C:\Documents and Settings\Administrator.WWW-80B321E85A2\桌面\ppt\未命名-3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72438" y="6858000"/>
            <a:ext cx="85725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2" name="矩形 51"/>
          <p:cNvSpPr/>
          <p:nvPr/>
        </p:nvSpPr>
        <p:spPr>
          <a:xfrm>
            <a:off x="408481" y="354142"/>
            <a:ext cx="2795367" cy="554578"/>
          </a:xfrm>
          <a:prstGeom prst="rect">
            <a:avLst/>
          </a:prstGeom>
          <a:noFill/>
        </p:spPr>
        <p:txBody>
          <a:bodyPr>
            <a:prstTxWarp prst="textPlain">
              <a:avLst/>
            </a:prstTxWarp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1600" b="1" spc="150" dirty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幼圆" pitchFamily="49" charset="-122"/>
                <a:ea typeface="幼圆" pitchFamily="49" charset="-122"/>
              </a:rPr>
              <a:t>贵州省初中学生实用技能</a:t>
            </a:r>
          </a:p>
        </p:txBody>
      </p:sp>
      <p:pic>
        <p:nvPicPr>
          <p:cNvPr id="53" name="图片 52"/>
          <p:cNvPicPr>
            <a:picLocks noChangeAspect="1"/>
          </p:cNvPicPr>
          <p:nvPr/>
        </p:nvPicPr>
        <p:blipFill>
          <a:blip r:embed="rId5" cstate="print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9504" y="5672608"/>
            <a:ext cx="424096" cy="407132"/>
          </a:xfrm>
          <a:prstGeom prst="rect">
            <a:avLst/>
          </a:prstGeom>
        </p:spPr>
      </p:pic>
      <p:sp>
        <p:nvSpPr>
          <p:cNvPr id="54" name="副标题 2"/>
          <p:cNvSpPr txBox="1">
            <a:spLocks/>
          </p:cNvSpPr>
          <p:nvPr/>
        </p:nvSpPr>
        <p:spPr>
          <a:xfrm>
            <a:off x="2074863" y="2908300"/>
            <a:ext cx="6816725" cy="696913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fontAlgn="auto">
              <a:spcAft>
                <a:spcPts val="0"/>
              </a:spcAft>
              <a:defRPr/>
            </a:pPr>
            <a:r>
              <a:rPr lang="zh-CN" altLang="en-US" sz="3600" b="1" dirty="0" smtClean="0">
                <a:solidFill>
                  <a:schemeClr val="tx2">
                    <a:lumMod val="75000"/>
                  </a:schemeClr>
                </a:solidFill>
                <a:latin typeface="黑体" pitchFamily="2" charset="-122"/>
                <a:ea typeface="黑体" pitchFamily="2" charset="-122"/>
              </a:rPr>
              <a:t>第</a:t>
            </a:r>
            <a:r>
              <a:rPr lang="en-US" altLang="zh-CN" sz="3600" b="1" dirty="0" smtClean="0">
                <a:solidFill>
                  <a:schemeClr val="tx2">
                    <a:lumMod val="75000"/>
                  </a:schemeClr>
                </a:solidFill>
                <a:latin typeface="黑体" pitchFamily="2" charset="-122"/>
                <a:ea typeface="黑体" pitchFamily="2" charset="-122"/>
              </a:rPr>
              <a:t>4</a:t>
            </a:r>
            <a:r>
              <a:rPr lang="zh-CN" altLang="en-US" sz="3600" b="1" dirty="0" smtClean="0">
                <a:solidFill>
                  <a:schemeClr val="tx2">
                    <a:lumMod val="75000"/>
                  </a:schemeClr>
                </a:solidFill>
                <a:latin typeface="黑体" pitchFamily="2" charset="-122"/>
                <a:ea typeface="黑体" pitchFamily="2" charset="-122"/>
              </a:rPr>
              <a:t>课 玉米</a:t>
            </a:r>
            <a:r>
              <a:rPr lang="zh-CN" altLang="en-US" sz="3600" b="1" dirty="0">
                <a:solidFill>
                  <a:schemeClr val="tx2">
                    <a:lumMod val="75000"/>
                  </a:schemeClr>
                </a:solidFill>
                <a:latin typeface="黑体" pitchFamily="2" charset="-122"/>
                <a:ea typeface="黑体" pitchFamily="2" charset="-122"/>
              </a:rPr>
              <a:t>覆膜育苗移栽技术 </a:t>
            </a:r>
            <a:endParaRPr lang="zh-CN" altLang="en-US" sz="3600" b="1" dirty="0" smtClean="0">
              <a:solidFill>
                <a:schemeClr val="tx2">
                  <a:lumMod val="75000"/>
                </a:schemeClr>
              </a:solidFill>
              <a:latin typeface="黑体" pitchFamily="2" charset="-122"/>
              <a:ea typeface="黑体" pitchFamily="2" charset="-122"/>
            </a:endParaRPr>
          </a:p>
        </p:txBody>
      </p:sp>
      <p:pic>
        <p:nvPicPr>
          <p:cNvPr id="19" name="图片 18"/>
          <p:cNvPicPr>
            <a:picLocks noChangeAspect="1"/>
          </p:cNvPicPr>
          <p:nvPr/>
        </p:nvPicPr>
        <p:blipFill>
          <a:blip r:embed="rId6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ackgroundRemoval t="0" b="99095" l="0" r="99573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2226" y="3429000"/>
            <a:ext cx="3055243" cy="288550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6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7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8" dur="6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9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0" dur="6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1" presetID="0" presetClass="pat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44444E-6 7.40741E-7 C -0.00104 -0.00764 -0.00121 -0.01551 -0.00277 -0.02269 C -0.00399 -0.02778 -0.00763 -0.03125 -0.00972 -0.03495 C -0.01579 -0.04583 -0.02222 -0.05463 -0.02916 -0.06366 C -0.03333 -0.06921 -0.0375 -0.07477 -0.04166 -0.08009 C -0.04461 -0.08403 -0.04722 -0.08843 -0.05 -0.09259 C -0.05138 -0.09468 -0.05416 -0.09861 -0.05416 -0.09838 C -0.0559 -0.10648 -0.05694 -0.10972 -0.05694 -0.11921 C -0.05694 -0.14445 -0.05677 -0.21574 -0.03194 -0.22801 C -0.02673 -0.23982 -0.02326 -0.25093 -0.01527 -0.2588 C -0.00781 -0.27523 -0.01753 -0.25556 -0.00833 -0.26921 C -0.00347 -0.27639 -0.00121 -0.28634 0.00556 -0.28958 C 0.00816 -0.30093 0.01441 -0.30486 0.01945 -0.31227 C 0.025 -0.32037 0.03369 -0.33403 0.03612 -0.34514 C 0.03768 -0.35208 0.03976 -0.36505 0.04445 -0.36968 C 0.04723 -0.37245 0.05278 -0.37801 0.05278 -0.37778 C 0.05921 -0.39236 0.05556 -0.3875 0.0625 -0.39445 C 0.06511 -0.4 0.06754 -0.40671 0.06945 -0.41296 C 0.07066 -0.41667 0.07136 -0.42107 0.07223 -0.42523 C 0.07275 -0.42732 0.07362 -0.43125 0.07362 -0.43102 C 0.07101 -0.44259 0.07066 -0.44722 0.06389 -0.45394 C 0.06112 -0.4662 0.05487 -0.47593 0.05 -0.48681 C 0.04775 -0.50023 0.03994 -0.50833 0.03473 -0.51968 C 0.03282 -0.53102 0.02917 -0.53611 0.02362 -0.54421 C 0.02014 -0.55995 0.00816 -0.58982 -4.44444E-6 -0.60185 C -0.00329 -0.61644 -0.01406 -0.62917 -0.02083 -0.64074 C -0.025 -0.64792 -0.03194 -0.66343 -0.03194 -0.6632 C -0.03368 -0.67107 -0.03715 -0.67407 -0.03888 -0.68195 C -0.04218 -0.71551 -0.03715 -0.73912 -0.025 -0.76597 C -0.02361 -0.77662 -0.025 -0.78125 -0.01805 -0.78449 C -0.01666 -0.78657 -0.01493 -0.7882 -0.01388 -0.79074 C -0.01302 -0.79329 -0.01354 -0.79653 -0.0125 -0.79884 C -0.00607 -0.81273 0.00521 -0.81921 0.0125 -0.83171 C 0.0257 -0.85463 0.00712 -0.82616 0.02223 -0.84607 C 0.02518 -0.85 0.03056 -0.85857 0.03056 -0.8581 C 0.03316 -0.86991 0.03091 -0.8632 0.04028 -0.87685 L 0.04028 -0.87662 C 0.04167 -0.88032 0.04254 -0.88449 0.04445 -0.88727 C 0.04549 -0.88866 0.04723 -0.88843 0.04862 -0.88935 C 0.054 -0.89977 0.05625 -0.91065 0.06528 -0.91389 C 0.06737 -0.91829 0.07049 -0.92153 0.07223 -0.92616 C 0.07362 -0.93009 0.075 -0.93866 0.075 -0.9382 C 0.07379 -0.96736 0.07448 -0.96644 0.07084 -0.9919 C 0.0691 -1.00394 0.06389 -1.01644 0.05973 -1.02685 C 0.05799 -1.03148 0.05747 -1.03681 0.05556 -1.0412 C 0.05452 -1.04352 0.05261 -1.04514 0.05139 -1.04722 C 0.04514 -1.05903 0.04063 -1.0713 0.03334 -1.08218 " pathEditMode="relative" rAng="0" ptsTypes="fffffffffffffffffffffffffffffffffffFffffffffffA">
                                      <p:cBhvr>
                                        <p:cTn id="12" dur="5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00" y="-54100"/>
                                    </p:animMotion>
                                  </p:childTnLst>
                                </p:cTn>
                              </p:par>
                              <p:par>
                                <p:cTn id="13" presetID="0" presetClass="pat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226 0.00416 C -0.06337 -0.03033 -0.12431 -0.06482 -0.08143 -0.13473 C -0.03854 -0.2051 0.25486 -0.32709 0.25468 -0.41621 C 0.25451 -0.50533 -0.07223 -0.58542 -0.08282 -0.66991 C -0.09341 -0.7544 0.19201 -0.85394 0.1908 -0.92362 C 0.18958 -0.99329 -0.07535 -1.05487 -0.08976 -1.08843 " pathEditMode="relative" rAng="0" ptsTypes="aaaaaA">
                                      <p:cBhvr>
                                        <p:cTn id="14" dur="7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800" y="-54600"/>
                                    </p:animMotion>
                                  </p:childTnLst>
                                </p:cTn>
                              </p:par>
                              <p:par>
                                <p:cTn id="15" presetID="0" presetClass="pat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52 0.00231 C -0.00139 0.00717 -0.00209 0.01226 0.00781 -0.00509 C 0.01771 -0.02243 0.04809 -0.06173 0.0592 -0.1015 C 0.07031 -0.14104 0.07934 -0.19491 0.07448 -0.24208 C 0.06962 -0.28971 0.04409 -0.34636 0.03003 -0.38659 C 0.01597 -0.42728 -0.00521 -0.4467 -0.01025 -0.48485 C -0.01528 -0.52277 -0.00834 -0.5785 -0.00052 -0.61433 C 0.00729 -0.6504 0.02673 -0.66405 0.03698 -0.69942 C 0.04722 -0.73526 0.05989 -0.77618 0.06059 -0.82728 C 0.06128 -0.87861 0.05017 -0.96069 0.04114 -1.00694 C 0.03212 -1.05364 0.01284 -1.07237 0.00642 -1.10705 " pathEditMode="relative" rAng="0" ptsTypes="aaaaaaaaaaA">
                                      <p:cBhvr>
                                        <p:cTn id="16" dur="2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247" y="-54983"/>
                                    </p:animMotion>
                                  </p:childTnLst>
                                </p:cTn>
                              </p:par>
                              <p:par>
                                <p:cTn id="17" presetID="0" presetClass="pat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3.7037E-7 C -0.00209 -0.00856 -0.00643 -0.01782 -0.01111 -0.02407 C -0.01354 -0.03356 -0.01528 -0.03518 -0.01667 -0.0463 C -0.01563 -0.0625 -0.01354 -0.07338 -0.01528 -0.08889 C -0.01424 -0.11296 -0.0132 -0.1375 -0.00973 -0.16111 C -0.01198 -0.17037 -0.00955 -0.18264 -0.00556 -0.19074 C -0.00504 -0.19375 -0.00521 -0.19722 -0.00417 -0.2 C -0.00278 -0.20417 0.00139 -0.21111 0.00139 -0.21111 C 0.00312 -0.22083 0.01111 -0.23518 0.01666 -0.24259 C 0.02604 -0.29306 0.01909 -0.34306 0.01805 -0.3963 C 0.01788 -0.40301 0.01684 -0.41643 0.01389 -0.42222 C 0.0118 -0.42616 0.00902 -0.42963 0.00694 -0.43333 C 0.00486 -0.44421 0.00121 -0.45347 -0.00278 -0.46296 C -0.00434 -0.4669 -0.00729 -0.46991 -0.00834 -0.47407 C -0.01302 -0.49259 -0.02136 -0.50532 -0.02778 -0.52245 C -0.02986 -0.53588 -0.02778 -0.52917 -0.03473 -0.54259 L -0.03473 -0.54259 C -0.03681 -0.55116 -0.03872 -0.55972 -0.04028 -0.56852 C -0.03959 -0.58518 -0.04028 -0.60556 -0.03611 -0.62222 C -0.03403 -0.64514 -0.02882 -0.65116 -0.02084 -0.67037 C -0.01823 -0.67662 -0.01823 -0.68472 -0.01528 -0.69074 C -0.01146 -0.69838 -0.00886 -0.70764 -0.00695 -0.71667 C -0.00434 -0.72893 -0.00052 -0.74005 0.00277 -0.75185 C 0.00434 -0.75741 0.00694 -0.76875 0.00694 -0.76875 C 0.00885 -0.79676 0.01597 -0.81898 0.01944 -0.8463 C 0.01909 -0.87037 0.025 -0.95694 0.0125 -0.99838 C 0.01093 -1.01597 0.00833 -1.03333 0.00416 -1.05 C 0.00173 -1.08241 -0.00087 -1.11435 -0.00556 -1.1463 C -0.01146 -1.18773 -0.01111 -1.16528 -0.01111 -1.18518 " pathEditMode="relative" ptsTypes="fffffffffffffffFffffffffffffA">
                                      <p:cBhvr>
                                        <p:cTn id="18" dur="13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9" presetID="0" presetClass="pat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7.40741E-7 C -0.00694 -0.02408 -0.01389 -0.04815 -0.01389 -0.07778 C -0.01389 -0.10741 -0.00226 -0.14167 3.33333E-6 -0.17778 C 0.00226 -0.21389 0.00469 -0.2257 3.33333E-6 -0.29445 C -0.00469 -0.3632 -0.02969 -0.50857 -0.02778 -0.59074 C -0.02587 -0.67292 0.01267 -0.71042 0.01111 -0.78704 C 0.00955 -0.86366 -0.03194 -0.98958 -0.0375 -1.05 C -0.04305 -1.11042 -0.04288 -1.1831 -0.02222 -1.15 " pathEditMode="relative" ptsTypes="aaaaaaaA">
                                      <p:cBhvr>
                                        <p:cTn id="20" dur="7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1" presetID="0" presetClass="pat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94444E-6 4.81481E-6 C -0.03837 -0.06413 -0.07657 -0.12801 -0.09028 -0.19815 C -0.104 -0.26829 -0.09844 -0.35463 -0.08195 -0.42038 C -0.06546 -0.48612 -0.01441 -0.53079 0.00833 -0.5926 C 0.03107 -0.6544 0.06111 -0.73519 0.05416 -0.79075 C 0.04722 -0.8463 0.00121 -0.88033 -0.03334 -0.92593 C -0.06789 -0.97153 -0.13004 -1.02963 -0.15278 -1.06482 C -0.17553 -1.1 -0.17275 -1.13681 -0.16945 -1.13704 " pathEditMode="relative" ptsTypes="aaaaaaaA">
                                      <p:cBhvr>
                                        <p:cTn id="22" dur="5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3" presetID="0" presetClass="pat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94444E-6 4.81481E-6 C -0.03837 -0.06413 -0.07657 -0.12801 -0.09028 -0.19815 C -0.104 -0.26829 -0.09844 -0.35463 -0.08195 -0.42038 C -0.06546 -0.48612 -0.01441 -0.53079 0.00833 -0.5926 C 0.03107 -0.6544 0.06111 -0.73519 0.05416 -0.79075 C 0.04722 -0.8463 0.00121 -0.88033 -0.03334 -0.92593 C -0.06789 -0.97153 -0.13004 -1.02963 -0.15278 -1.06482 C -0.17553 -1.1 -0.17275 -1.13681 -0.16945 -1.13704 " pathEditMode="relative" ptsTypes="aaaaaaaA">
                                      <p:cBhvr>
                                        <p:cTn id="24" dur="5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直接连接符 4"/>
          <p:cNvCxnSpPr/>
          <p:nvPr/>
        </p:nvCxnSpPr>
        <p:spPr>
          <a:xfrm>
            <a:off x="0" y="981075"/>
            <a:ext cx="6300788" cy="0"/>
          </a:xfrm>
          <a:prstGeom prst="line">
            <a:avLst/>
          </a:prstGeom>
          <a:ln w="28575">
            <a:solidFill>
              <a:schemeClr val="bg1">
                <a:lumMod val="6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矩形 5"/>
          <p:cNvSpPr/>
          <p:nvPr/>
        </p:nvSpPr>
        <p:spPr>
          <a:xfrm>
            <a:off x="6372200" y="692696"/>
            <a:ext cx="2664296" cy="338554"/>
          </a:xfrm>
          <a:prstGeom prst="rect">
            <a:avLst/>
          </a:prstGeom>
          <a:noFill/>
        </p:spPr>
        <p:txBody>
          <a:bodyPr>
            <a:prstTxWarp prst="textPlain">
              <a:avLst/>
            </a:prstTxWarp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1600" b="1" spc="150" dirty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幼圆" pitchFamily="49" charset="-122"/>
                <a:ea typeface="幼圆" pitchFamily="49" charset="-122"/>
              </a:rPr>
              <a:t>贵州省初中学生实用技能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300788" y="209550"/>
            <a:ext cx="2843212" cy="3397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di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1600" dirty="0" smtClean="0">
                <a:solidFill>
                  <a:schemeClr val="accent5">
                    <a:lumMod val="75000"/>
                  </a:schemeClr>
                </a:solidFill>
                <a:latin typeface="黑体" pitchFamily="2" charset="-122"/>
                <a:ea typeface="黑体" pitchFamily="2" charset="-122"/>
              </a:rPr>
              <a:t>现代农业技术</a:t>
            </a:r>
            <a:endParaRPr lang="zh-CN" altLang="en-US" sz="1600" dirty="0">
              <a:solidFill>
                <a:schemeClr val="accent5">
                  <a:lumMod val="75000"/>
                </a:schemeClr>
              </a:solidFill>
              <a:latin typeface="黑体" pitchFamily="2" charset="-122"/>
              <a:ea typeface="黑体" pitchFamily="2" charset="-122"/>
            </a:endParaRPr>
          </a:p>
        </p:txBody>
      </p:sp>
      <p:sp>
        <p:nvSpPr>
          <p:cNvPr id="11" name="标题 10"/>
          <p:cNvSpPr>
            <a:spLocks noGrp="1"/>
          </p:cNvSpPr>
          <p:nvPr>
            <p:ph type="title"/>
          </p:nvPr>
        </p:nvSpPr>
        <p:spPr>
          <a:xfrm>
            <a:off x="0" y="44450"/>
            <a:ext cx="6300788" cy="936625"/>
          </a:xfrm>
        </p:spPr>
        <p:txBody>
          <a:bodyPr rtlCol="0">
            <a:norm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zh-CN" altLang="en-US" b="1" dirty="0" smtClean="0">
                <a:solidFill>
                  <a:schemeClr val="accent6">
                    <a:lumMod val="75000"/>
                  </a:schemeClr>
                </a:solidFill>
                <a:latin typeface="黑体" pitchFamily="2" charset="-122"/>
                <a:ea typeface="黑体" pitchFamily="2" charset="-122"/>
              </a:rPr>
              <a:t>玉 米</a:t>
            </a:r>
            <a:endParaRPr lang="zh-CN" altLang="en-US" dirty="0" smtClean="0">
              <a:solidFill>
                <a:schemeClr val="accent6">
                  <a:lumMod val="75000"/>
                </a:schemeClr>
              </a:solidFill>
              <a:latin typeface="微软雅黑" pitchFamily="34" charset="-122"/>
              <a:ea typeface="微软雅黑" pitchFamily="34" charset="-122"/>
            </a:endParaRPr>
          </a:p>
        </p:txBody>
      </p:sp>
      <p:grpSp>
        <p:nvGrpSpPr>
          <p:cNvPr id="26" name="组合 73"/>
          <p:cNvGrpSpPr>
            <a:grpSpLocks/>
          </p:cNvGrpSpPr>
          <p:nvPr/>
        </p:nvGrpSpPr>
        <p:grpSpPr bwMode="auto">
          <a:xfrm>
            <a:off x="0" y="1057243"/>
            <a:ext cx="3123620" cy="1553766"/>
            <a:chOff x="103994" y="1934763"/>
            <a:chExt cx="1996746" cy="1876577"/>
          </a:xfrm>
        </p:grpSpPr>
        <p:sp>
          <p:nvSpPr>
            <p:cNvPr id="27" name="Freeform 8">
              <a:hlinkClick r:id="rId2" action="ppaction://hlinksldjump"/>
            </p:cNvPr>
            <p:cNvSpPr>
              <a:spLocks/>
            </p:cNvSpPr>
            <p:nvPr/>
          </p:nvSpPr>
          <p:spPr bwMode="gray">
            <a:xfrm>
              <a:off x="128440" y="1934763"/>
              <a:ext cx="1972300" cy="1876577"/>
            </a:xfrm>
            <a:custGeom>
              <a:avLst/>
              <a:gdLst/>
              <a:ahLst/>
              <a:cxnLst>
                <a:cxn ang="0">
                  <a:pos x="264" y="20"/>
                </a:cxn>
                <a:cxn ang="0">
                  <a:pos x="286" y="52"/>
                </a:cxn>
                <a:cxn ang="0">
                  <a:pos x="242" y="68"/>
                </a:cxn>
                <a:cxn ang="0">
                  <a:pos x="202" y="72"/>
                </a:cxn>
                <a:cxn ang="0">
                  <a:pos x="194" y="102"/>
                </a:cxn>
                <a:cxn ang="0">
                  <a:pos x="140" y="114"/>
                </a:cxn>
                <a:cxn ang="0">
                  <a:pos x="116" y="136"/>
                </a:cxn>
                <a:cxn ang="0">
                  <a:pos x="84" y="164"/>
                </a:cxn>
                <a:cxn ang="0">
                  <a:pos x="76" y="182"/>
                </a:cxn>
                <a:cxn ang="0">
                  <a:pos x="60" y="224"/>
                </a:cxn>
                <a:cxn ang="0">
                  <a:pos x="42" y="272"/>
                </a:cxn>
                <a:cxn ang="0">
                  <a:pos x="24" y="296"/>
                </a:cxn>
                <a:cxn ang="0">
                  <a:pos x="12" y="330"/>
                </a:cxn>
                <a:cxn ang="0">
                  <a:pos x="16" y="352"/>
                </a:cxn>
                <a:cxn ang="0">
                  <a:pos x="6" y="396"/>
                </a:cxn>
                <a:cxn ang="0">
                  <a:pos x="30" y="420"/>
                </a:cxn>
                <a:cxn ang="0">
                  <a:pos x="22" y="448"/>
                </a:cxn>
                <a:cxn ang="0">
                  <a:pos x="38" y="472"/>
                </a:cxn>
                <a:cxn ang="0">
                  <a:pos x="64" y="500"/>
                </a:cxn>
                <a:cxn ang="0">
                  <a:pos x="76" y="546"/>
                </a:cxn>
                <a:cxn ang="0">
                  <a:pos x="126" y="572"/>
                </a:cxn>
                <a:cxn ang="0">
                  <a:pos x="130" y="602"/>
                </a:cxn>
                <a:cxn ang="0">
                  <a:pos x="170" y="614"/>
                </a:cxn>
                <a:cxn ang="0">
                  <a:pos x="188" y="636"/>
                </a:cxn>
                <a:cxn ang="0">
                  <a:pos x="212" y="644"/>
                </a:cxn>
                <a:cxn ang="0">
                  <a:pos x="238" y="662"/>
                </a:cxn>
                <a:cxn ang="0">
                  <a:pos x="280" y="668"/>
                </a:cxn>
                <a:cxn ang="0">
                  <a:pos x="300" y="676"/>
                </a:cxn>
                <a:cxn ang="0">
                  <a:pos x="330" y="688"/>
                </a:cxn>
                <a:cxn ang="0">
                  <a:pos x="350" y="694"/>
                </a:cxn>
                <a:cxn ang="0">
                  <a:pos x="392" y="718"/>
                </a:cxn>
                <a:cxn ang="0">
                  <a:pos x="398" y="686"/>
                </a:cxn>
                <a:cxn ang="0">
                  <a:pos x="428" y="688"/>
                </a:cxn>
                <a:cxn ang="0">
                  <a:pos x="504" y="660"/>
                </a:cxn>
                <a:cxn ang="0">
                  <a:pos x="534" y="656"/>
                </a:cxn>
                <a:cxn ang="0">
                  <a:pos x="550" y="644"/>
                </a:cxn>
                <a:cxn ang="0">
                  <a:pos x="570" y="612"/>
                </a:cxn>
                <a:cxn ang="0">
                  <a:pos x="612" y="586"/>
                </a:cxn>
                <a:cxn ang="0">
                  <a:pos x="630" y="554"/>
                </a:cxn>
                <a:cxn ang="0">
                  <a:pos x="656" y="520"/>
                </a:cxn>
                <a:cxn ang="0">
                  <a:pos x="682" y="492"/>
                </a:cxn>
                <a:cxn ang="0">
                  <a:pos x="692" y="466"/>
                </a:cxn>
                <a:cxn ang="0">
                  <a:pos x="696" y="410"/>
                </a:cxn>
                <a:cxn ang="0">
                  <a:pos x="734" y="352"/>
                </a:cxn>
                <a:cxn ang="0">
                  <a:pos x="718" y="316"/>
                </a:cxn>
                <a:cxn ang="0">
                  <a:pos x="710" y="292"/>
                </a:cxn>
                <a:cxn ang="0">
                  <a:pos x="698" y="258"/>
                </a:cxn>
                <a:cxn ang="0">
                  <a:pos x="678" y="212"/>
                </a:cxn>
                <a:cxn ang="0">
                  <a:pos x="654" y="182"/>
                </a:cxn>
                <a:cxn ang="0">
                  <a:pos x="632" y="154"/>
                </a:cxn>
                <a:cxn ang="0">
                  <a:pos x="612" y="104"/>
                </a:cxn>
                <a:cxn ang="0">
                  <a:pos x="592" y="108"/>
                </a:cxn>
                <a:cxn ang="0">
                  <a:pos x="548" y="100"/>
                </a:cxn>
                <a:cxn ang="0">
                  <a:pos x="508" y="22"/>
                </a:cxn>
                <a:cxn ang="0">
                  <a:pos x="456" y="48"/>
                </a:cxn>
                <a:cxn ang="0">
                  <a:pos x="430" y="46"/>
                </a:cxn>
                <a:cxn ang="0">
                  <a:pos x="370" y="10"/>
                </a:cxn>
                <a:cxn ang="0">
                  <a:pos x="348" y="10"/>
                </a:cxn>
                <a:cxn ang="0">
                  <a:pos x="326" y="28"/>
                </a:cxn>
                <a:cxn ang="0">
                  <a:pos x="294" y="42"/>
                </a:cxn>
                <a:cxn ang="0">
                  <a:pos x="256" y="12"/>
                </a:cxn>
              </a:cxnLst>
              <a:rect l="0" t="0" r="r" b="b"/>
              <a:pathLst>
                <a:path w="742" h="718">
                  <a:moveTo>
                    <a:pt x="256" y="12"/>
                  </a:moveTo>
                  <a:lnTo>
                    <a:pt x="252" y="8"/>
                  </a:lnTo>
                  <a:lnTo>
                    <a:pt x="252" y="6"/>
                  </a:lnTo>
                  <a:lnTo>
                    <a:pt x="250" y="6"/>
                  </a:lnTo>
                  <a:lnTo>
                    <a:pt x="252" y="8"/>
                  </a:lnTo>
                  <a:lnTo>
                    <a:pt x="254" y="10"/>
                  </a:lnTo>
                  <a:lnTo>
                    <a:pt x="256" y="12"/>
                  </a:lnTo>
                  <a:lnTo>
                    <a:pt x="260" y="16"/>
                  </a:lnTo>
                  <a:lnTo>
                    <a:pt x="264" y="20"/>
                  </a:lnTo>
                  <a:lnTo>
                    <a:pt x="268" y="24"/>
                  </a:lnTo>
                  <a:lnTo>
                    <a:pt x="270" y="28"/>
                  </a:lnTo>
                  <a:lnTo>
                    <a:pt x="274" y="32"/>
                  </a:lnTo>
                  <a:lnTo>
                    <a:pt x="278" y="34"/>
                  </a:lnTo>
                  <a:lnTo>
                    <a:pt x="280" y="36"/>
                  </a:lnTo>
                  <a:lnTo>
                    <a:pt x="280" y="38"/>
                  </a:lnTo>
                  <a:lnTo>
                    <a:pt x="282" y="38"/>
                  </a:lnTo>
                  <a:lnTo>
                    <a:pt x="288" y="48"/>
                  </a:lnTo>
                  <a:lnTo>
                    <a:pt x="286" y="52"/>
                  </a:lnTo>
                  <a:lnTo>
                    <a:pt x="278" y="56"/>
                  </a:lnTo>
                  <a:lnTo>
                    <a:pt x="268" y="58"/>
                  </a:lnTo>
                  <a:lnTo>
                    <a:pt x="256" y="58"/>
                  </a:lnTo>
                  <a:lnTo>
                    <a:pt x="246" y="56"/>
                  </a:lnTo>
                  <a:lnTo>
                    <a:pt x="238" y="54"/>
                  </a:lnTo>
                  <a:lnTo>
                    <a:pt x="242" y="58"/>
                  </a:lnTo>
                  <a:lnTo>
                    <a:pt x="246" y="62"/>
                  </a:lnTo>
                  <a:lnTo>
                    <a:pt x="244" y="64"/>
                  </a:lnTo>
                  <a:lnTo>
                    <a:pt x="242" y="68"/>
                  </a:lnTo>
                  <a:lnTo>
                    <a:pt x="238" y="70"/>
                  </a:lnTo>
                  <a:lnTo>
                    <a:pt x="232" y="72"/>
                  </a:lnTo>
                  <a:lnTo>
                    <a:pt x="228" y="72"/>
                  </a:lnTo>
                  <a:lnTo>
                    <a:pt x="222" y="70"/>
                  </a:lnTo>
                  <a:lnTo>
                    <a:pt x="216" y="68"/>
                  </a:lnTo>
                  <a:lnTo>
                    <a:pt x="212" y="64"/>
                  </a:lnTo>
                  <a:lnTo>
                    <a:pt x="206" y="64"/>
                  </a:lnTo>
                  <a:lnTo>
                    <a:pt x="204" y="68"/>
                  </a:lnTo>
                  <a:lnTo>
                    <a:pt x="202" y="72"/>
                  </a:lnTo>
                  <a:lnTo>
                    <a:pt x="200" y="76"/>
                  </a:lnTo>
                  <a:lnTo>
                    <a:pt x="196" y="78"/>
                  </a:lnTo>
                  <a:lnTo>
                    <a:pt x="190" y="80"/>
                  </a:lnTo>
                  <a:lnTo>
                    <a:pt x="196" y="82"/>
                  </a:lnTo>
                  <a:lnTo>
                    <a:pt x="198" y="86"/>
                  </a:lnTo>
                  <a:lnTo>
                    <a:pt x="200" y="90"/>
                  </a:lnTo>
                  <a:lnTo>
                    <a:pt x="200" y="94"/>
                  </a:lnTo>
                  <a:lnTo>
                    <a:pt x="198" y="98"/>
                  </a:lnTo>
                  <a:lnTo>
                    <a:pt x="194" y="102"/>
                  </a:lnTo>
                  <a:lnTo>
                    <a:pt x="186" y="102"/>
                  </a:lnTo>
                  <a:lnTo>
                    <a:pt x="172" y="100"/>
                  </a:lnTo>
                  <a:lnTo>
                    <a:pt x="162" y="100"/>
                  </a:lnTo>
                  <a:lnTo>
                    <a:pt x="164" y="102"/>
                  </a:lnTo>
                  <a:lnTo>
                    <a:pt x="166" y="106"/>
                  </a:lnTo>
                  <a:lnTo>
                    <a:pt x="168" y="110"/>
                  </a:lnTo>
                  <a:lnTo>
                    <a:pt x="154" y="110"/>
                  </a:lnTo>
                  <a:lnTo>
                    <a:pt x="140" y="110"/>
                  </a:lnTo>
                  <a:lnTo>
                    <a:pt x="140" y="114"/>
                  </a:lnTo>
                  <a:lnTo>
                    <a:pt x="142" y="116"/>
                  </a:lnTo>
                  <a:lnTo>
                    <a:pt x="136" y="118"/>
                  </a:lnTo>
                  <a:lnTo>
                    <a:pt x="130" y="118"/>
                  </a:lnTo>
                  <a:lnTo>
                    <a:pt x="124" y="118"/>
                  </a:lnTo>
                  <a:lnTo>
                    <a:pt x="126" y="122"/>
                  </a:lnTo>
                  <a:lnTo>
                    <a:pt x="126" y="126"/>
                  </a:lnTo>
                  <a:lnTo>
                    <a:pt x="126" y="130"/>
                  </a:lnTo>
                  <a:lnTo>
                    <a:pt x="128" y="134"/>
                  </a:lnTo>
                  <a:lnTo>
                    <a:pt x="116" y="136"/>
                  </a:lnTo>
                  <a:lnTo>
                    <a:pt x="106" y="140"/>
                  </a:lnTo>
                  <a:lnTo>
                    <a:pt x="96" y="144"/>
                  </a:lnTo>
                  <a:lnTo>
                    <a:pt x="82" y="142"/>
                  </a:lnTo>
                  <a:lnTo>
                    <a:pt x="88" y="146"/>
                  </a:lnTo>
                  <a:lnTo>
                    <a:pt x="92" y="148"/>
                  </a:lnTo>
                  <a:lnTo>
                    <a:pt x="92" y="152"/>
                  </a:lnTo>
                  <a:lnTo>
                    <a:pt x="92" y="156"/>
                  </a:lnTo>
                  <a:lnTo>
                    <a:pt x="88" y="160"/>
                  </a:lnTo>
                  <a:lnTo>
                    <a:pt x="84" y="164"/>
                  </a:lnTo>
                  <a:lnTo>
                    <a:pt x="78" y="166"/>
                  </a:lnTo>
                  <a:lnTo>
                    <a:pt x="74" y="168"/>
                  </a:lnTo>
                  <a:lnTo>
                    <a:pt x="68" y="170"/>
                  </a:lnTo>
                  <a:lnTo>
                    <a:pt x="62" y="172"/>
                  </a:lnTo>
                  <a:lnTo>
                    <a:pt x="58" y="172"/>
                  </a:lnTo>
                  <a:lnTo>
                    <a:pt x="64" y="174"/>
                  </a:lnTo>
                  <a:lnTo>
                    <a:pt x="68" y="176"/>
                  </a:lnTo>
                  <a:lnTo>
                    <a:pt x="72" y="180"/>
                  </a:lnTo>
                  <a:lnTo>
                    <a:pt x="76" y="182"/>
                  </a:lnTo>
                  <a:lnTo>
                    <a:pt x="78" y="184"/>
                  </a:lnTo>
                  <a:lnTo>
                    <a:pt x="78" y="190"/>
                  </a:lnTo>
                  <a:lnTo>
                    <a:pt x="78" y="194"/>
                  </a:lnTo>
                  <a:lnTo>
                    <a:pt x="76" y="202"/>
                  </a:lnTo>
                  <a:lnTo>
                    <a:pt x="70" y="204"/>
                  </a:lnTo>
                  <a:lnTo>
                    <a:pt x="62" y="204"/>
                  </a:lnTo>
                  <a:lnTo>
                    <a:pt x="54" y="204"/>
                  </a:lnTo>
                  <a:lnTo>
                    <a:pt x="60" y="214"/>
                  </a:lnTo>
                  <a:lnTo>
                    <a:pt x="60" y="224"/>
                  </a:lnTo>
                  <a:lnTo>
                    <a:pt x="56" y="236"/>
                  </a:lnTo>
                  <a:lnTo>
                    <a:pt x="56" y="248"/>
                  </a:lnTo>
                  <a:lnTo>
                    <a:pt x="46" y="248"/>
                  </a:lnTo>
                  <a:lnTo>
                    <a:pt x="34" y="248"/>
                  </a:lnTo>
                  <a:lnTo>
                    <a:pt x="38" y="250"/>
                  </a:lnTo>
                  <a:lnTo>
                    <a:pt x="42" y="254"/>
                  </a:lnTo>
                  <a:lnTo>
                    <a:pt x="44" y="260"/>
                  </a:lnTo>
                  <a:lnTo>
                    <a:pt x="44" y="268"/>
                  </a:lnTo>
                  <a:lnTo>
                    <a:pt x="42" y="272"/>
                  </a:lnTo>
                  <a:lnTo>
                    <a:pt x="38" y="276"/>
                  </a:lnTo>
                  <a:lnTo>
                    <a:pt x="34" y="278"/>
                  </a:lnTo>
                  <a:lnTo>
                    <a:pt x="28" y="280"/>
                  </a:lnTo>
                  <a:lnTo>
                    <a:pt x="24" y="280"/>
                  </a:lnTo>
                  <a:lnTo>
                    <a:pt x="18" y="282"/>
                  </a:lnTo>
                  <a:lnTo>
                    <a:pt x="24" y="284"/>
                  </a:lnTo>
                  <a:lnTo>
                    <a:pt x="26" y="288"/>
                  </a:lnTo>
                  <a:lnTo>
                    <a:pt x="26" y="292"/>
                  </a:lnTo>
                  <a:lnTo>
                    <a:pt x="24" y="296"/>
                  </a:lnTo>
                  <a:lnTo>
                    <a:pt x="18" y="300"/>
                  </a:lnTo>
                  <a:lnTo>
                    <a:pt x="28" y="302"/>
                  </a:lnTo>
                  <a:lnTo>
                    <a:pt x="38" y="306"/>
                  </a:lnTo>
                  <a:lnTo>
                    <a:pt x="38" y="312"/>
                  </a:lnTo>
                  <a:lnTo>
                    <a:pt x="34" y="316"/>
                  </a:lnTo>
                  <a:lnTo>
                    <a:pt x="28" y="320"/>
                  </a:lnTo>
                  <a:lnTo>
                    <a:pt x="24" y="322"/>
                  </a:lnTo>
                  <a:lnTo>
                    <a:pt x="18" y="326"/>
                  </a:lnTo>
                  <a:lnTo>
                    <a:pt x="12" y="330"/>
                  </a:lnTo>
                  <a:lnTo>
                    <a:pt x="8" y="334"/>
                  </a:lnTo>
                  <a:lnTo>
                    <a:pt x="12" y="336"/>
                  </a:lnTo>
                  <a:lnTo>
                    <a:pt x="18" y="338"/>
                  </a:lnTo>
                  <a:lnTo>
                    <a:pt x="22" y="338"/>
                  </a:lnTo>
                  <a:lnTo>
                    <a:pt x="20" y="342"/>
                  </a:lnTo>
                  <a:lnTo>
                    <a:pt x="18" y="344"/>
                  </a:lnTo>
                  <a:lnTo>
                    <a:pt x="14" y="348"/>
                  </a:lnTo>
                  <a:lnTo>
                    <a:pt x="12" y="350"/>
                  </a:lnTo>
                  <a:lnTo>
                    <a:pt x="16" y="352"/>
                  </a:lnTo>
                  <a:lnTo>
                    <a:pt x="22" y="354"/>
                  </a:lnTo>
                  <a:lnTo>
                    <a:pt x="26" y="356"/>
                  </a:lnTo>
                  <a:lnTo>
                    <a:pt x="24" y="358"/>
                  </a:lnTo>
                  <a:lnTo>
                    <a:pt x="22" y="362"/>
                  </a:lnTo>
                  <a:lnTo>
                    <a:pt x="32" y="364"/>
                  </a:lnTo>
                  <a:lnTo>
                    <a:pt x="44" y="368"/>
                  </a:lnTo>
                  <a:lnTo>
                    <a:pt x="22" y="382"/>
                  </a:lnTo>
                  <a:lnTo>
                    <a:pt x="0" y="394"/>
                  </a:lnTo>
                  <a:lnTo>
                    <a:pt x="6" y="396"/>
                  </a:lnTo>
                  <a:lnTo>
                    <a:pt x="14" y="398"/>
                  </a:lnTo>
                  <a:lnTo>
                    <a:pt x="20" y="402"/>
                  </a:lnTo>
                  <a:lnTo>
                    <a:pt x="24" y="406"/>
                  </a:lnTo>
                  <a:lnTo>
                    <a:pt x="22" y="408"/>
                  </a:lnTo>
                  <a:lnTo>
                    <a:pt x="20" y="410"/>
                  </a:lnTo>
                  <a:lnTo>
                    <a:pt x="16" y="412"/>
                  </a:lnTo>
                  <a:lnTo>
                    <a:pt x="22" y="414"/>
                  </a:lnTo>
                  <a:lnTo>
                    <a:pt x="28" y="416"/>
                  </a:lnTo>
                  <a:lnTo>
                    <a:pt x="30" y="420"/>
                  </a:lnTo>
                  <a:lnTo>
                    <a:pt x="32" y="424"/>
                  </a:lnTo>
                  <a:lnTo>
                    <a:pt x="32" y="428"/>
                  </a:lnTo>
                  <a:lnTo>
                    <a:pt x="28" y="434"/>
                  </a:lnTo>
                  <a:lnTo>
                    <a:pt x="32" y="434"/>
                  </a:lnTo>
                  <a:lnTo>
                    <a:pt x="34" y="434"/>
                  </a:lnTo>
                  <a:lnTo>
                    <a:pt x="34" y="440"/>
                  </a:lnTo>
                  <a:lnTo>
                    <a:pt x="30" y="442"/>
                  </a:lnTo>
                  <a:lnTo>
                    <a:pt x="26" y="446"/>
                  </a:lnTo>
                  <a:lnTo>
                    <a:pt x="22" y="448"/>
                  </a:lnTo>
                  <a:lnTo>
                    <a:pt x="20" y="452"/>
                  </a:lnTo>
                  <a:lnTo>
                    <a:pt x="16" y="456"/>
                  </a:lnTo>
                  <a:lnTo>
                    <a:pt x="22" y="454"/>
                  </a:lnTo>
                  <a:lnTo>
                    <a:pt x="28" y="456"/>
                  </a:lnTo>
                  <a:lnTo>
                    <a:pt x="34" y="458"/>
                  </a:lnTo>
                  <a:lnTo>
                    <a:pt x="40" y="460"/>
                  </a:lnTo>
                  <a:lnTo>
                    <a:pt x="44" y="464"/>
                  </a:lnTo>
                  <a:lnTo>
                    <a:pt x="40" y="468"/>
                  </a:lnTo>
                  <a:lnTo>
                    <a:pt x="38" y="472"/>
                  </a:lnTo>
                  <a:lnTo>
                    <a:pt x="34" y="476"/>
                  </a:lnTo>
                  <a:lnTo>
                    <a:pt x="40" y="478"/>
                  </a:lnTo>
                  <a:lnTo>
                    <a:pt x="44" y="482"/>
                  </a:lnTo>
                  <a:lnTo>
                    <a:pt x="48" y="486"/>
                  </a:lnTo>
                  <a:lnTo>
                    <a:pt x="48" y="490"/>
                  </a:lnTo>
                  <a:lnTo>
                    <a:pt x="48" y="496"/>
                  </a:lnTo>
                  <a:lnTo>
                    <a:pt x="54" y="496"/>
                  </a:lnTo>
                  <a:lnTo>
                    <a:pt x="60" y="498"/>
                  </a:lnTo>
                  <a:lnTo>
                    <a:pt x="64" y="500"/>
                  </a:lnTo>
                  <a:lnTo>
                    <a:pt x="66" y="504"/>
                  </a:lnTo>
                  <a:lnTo>
                    <a:pt x="66" y="508"/>
                  </a:lnTo>
                  <a:lnTo>
                    <a:pt x="66" y="514"/>
                  </a:lnTo>
                  <a:lnTo>
                    <a:pt x="62" y="520"/>
                  </a:lnTo>
                  <a:lnTo>
                    <a:pt x="68" y="524"/>
                  </a:lnTo>
                  <a:lnTo>
                    <a:pt x="72" y="528"/>
                  </a:lnTo>
                  <a:lnTo>
                    <a:pt x="74" y="534"/>
                  </a:lnTo>
                  <a:lnTo>
                    <a:pt x="76" y="540"/>
                  </a:lnTo>
                  <a:lnTo>
                    <a:pt x="76" y="546"/>
                  </a:lnTo>
                  <a:lnTo>
                    <a:pt x="96" y="546"/>
                  </a:lnTo>
                  <a:lnTo>
                    <a:pt x="118" y="544"/>
                  </a:lnTo>
                  <a:lnTo>
                    <a:pt x="114" y="552"/>
                  </a:lnTo>
                  <a:lnTo>
                    <a:pt x="112" y="558"/>
                  </a:lnTo>
                  <a:lnTo>
                    <a:pt x="110" y="566"/>
                  </a:lnTo>
                  <a:lnTo>
                    <a:pt x="108" y="572"/>
                  </a:lnTo>
                  <a:lnTo>
                    <a:pt x="114" y="572"/>
                  </a:lnTo>
                  <a:lnTo>
                    <a:pt x="120" y="572"/>
                  </a:lnTo>
                  <a:lnTo>
                    <a:pt x="126" y="572"/>
                  </a:lnTo>
                  <a:lnTo>
                    <a:pt x="122" y="578"/>
                  </a:lnTo>
                  <a:lnTo>
                    <a:pt x="118" y="584"/>
                  </a:lnTo>
                  <a:lnTo>
                    <a:pt x="116" y="592"/>
                  </a:lnTo>
                  <a:lnTo>
                    <a:pt x="122" y="592"/>
                  </a:lnTo>
                  <a:lnTo>
                    <a:pt x="128" y="592"/>
                  </a:lnTo>
                  <a:lnTo>
                    <a:pt x="136" y="592"/>
                  </a:lnTo>
                  <a:lnTo>
                    <a:pt x="134" y="594"/>
                  </a:lnTo>
                  <a:lnTo>
                    <a:pt x="132" y="598"/>
                  </a:lnTo>
                  <a:lnTo>
                    <a:pt x="130" y="602"/>
                  </a:lnTo>
                  <a:lnTo>
                    <a:pt x="128" y="604"/>
                  </a:lnTo>
                  <a:lnTo>
                    <a:pt x="144" y="606"/>
                  </a:lnTo>
                  <a:lnTo>
                    <a:pt x="156" y="610"/>
                  </a:lnTo>
                  <a:lnTo>
                    <a:pt x="164" y="622"/>
                  </a:lnTo>
                  <a:lnTo>
                    <a:pt x="162" y="620"/>
                  </a:lnTo>
                  <a:lnTo>
                    <a:pt x="160" y="618"/>
                  </a:lnTo>
                  <a:lnTo>
                    <a:pt x="164" y="614"/>
                  </a:lnTo>
                  <a:lnTo>
                    <a:pt x="168" y="614"/>
                  </a:lnTo>
                  <a:lnTo>
                    <a:pt x="170" y="614"/>
                  </a:lnTo>
                  <a:lnTo>
                    <a:pt x="172" y="614"/>
                  </a:lnTo>
                  <a:lnTo>
                    <a:pt x="174" y="618"/>
                  </a:lnTo>
                  <a:lnTo>
                    <a:pt x="174" y="620"/>
                  </a:lnTo>
                  <a:lnTo>
                    <a:pt x="176" y="624"/>
                  </a:lnTo>
                  <a:lnTo>
                    <a:pt x="178" y="628"/>
                  </a:lnTo>
                  <a:lnTo>
                    <a:pt x="178" y="630"/>
                  </a:lnTo>
                  <a:lnTo>
                    <a:pt x="180" y="632"/>
                  </a:lnTo>
                  <a:lnTo>
                    <a:pt x="184" y="634"/>
                  </a:lnTo>
                  <a:lnTo>
                    <a:pt x="188" y="636"/>
                  </a:lnTo>
                  <a:lnTo>
                    <a:pt x="190" y="636"/>
                  </a:lnTo>
                  <a:lnTo>
                    <a:pt x="194" y="638"/>
                  </a:lnTo>
                  <a:lnTo>
                    <a:pt x="198" y="638"/>
                  </a:lnTo>
                  <a:lnTo>
                    <a:pt x="200" y="640"/>
                  </a:lnTo>
                  <a:lnTo>
                    <a:pt x="202" y="644"/>
                  </a:lnTo>
                  <a:lnTo>
                    <a:pt x="204" y="648"/>
                  </a:lnTo>
                  <a:lnTo>
                    <a:pt x="206" y="646"/>
                  </a:lnTo>
                  <a:lnTo>
                    <a:pt x="210" y="646"/>
                  </a:lnTo>
                  <a:lnTo>
                    <a:pt x="212" y="644"/>
                  </a:lnTo>
                  <a:lnTo>
                    <a:pt x="216" y="648"/>
                  </a:lnTo>
                  <a:lnTo>
                    <a:pt x="220" y="654"/>
                  </a:lnTo>
                  <a:lnTo>
                    <a:pt x="222" y="658"/>
                  </a:lnTo>
                  <a:lnTo>
                    <a:pt x="224" y="654"/>
                  </a:lnTo>
                  <a:lnTo>
                    <a:pt x="228" y="650"/>
                  </a:lnTo>
                  <a:lnTo>
                    <a:pt x="232" y="652"/>
                  </a:lnTo>
                  <a:lnTo>
                    <a:pt x="234" y="654"/>
                  </a:lnTo>
                  <a:lnTo>
                    <a:pt x="238" y="656"/>
                  </a:lnTo>
                  <a:lnTo>
                    <a:pt x="238" y="662"/>
                  </a:lnTo>
                  <a:lnTo>
                    <a:pt x="240" y="666"/>
                  </a:lnTo>
                  <a:lnTo>
                    <a:pt x="252" y="662"/>
                  </a:lnTo>
                  <a:lnTo>
                    <a:pt x="262" y="666"/>
                  </a:lnTo>
                  <a:lnTo>
                    <a:pt x="270" y="674"/>
                  </a:lnTo>
                  <a:lnTo>
                    <a:pt x="276" y="686"/>
                  </a:lnTo>
                  <a:lnTo>
                    <a:pt x="274" y="678"/>
                  </a:lnTo>
                  <a:lnTo>
                    <a:pt x="276" y="674"/>
                  </a:lnTo>
                  <a:lnTo>
                    <a:pt x="278" y="670"/>
                  </a:lnTo>
                  <a:lnTo>
                    <a:pt x="280" y="668"/>
                  </a:lnTo>
                  <a:lnTo>
                    <a:pt x="284" y="666"/>
                  </a:lnTo>
                  <a:lnTo>
                    <a:pt x="288" y="668"/>
                  </a:lnTo>
                  <a:lnTo>
                    <a:pt x="292" y="672"/>
                  </a:lnTo>
                  <a:lnTo>
                    <a:pt x="296" y="678"/>
                  </a:lnTo>
                  <a:lnTo>
                    <a:pt x="294" y="674"/>
                  </a:lnTo>
                  <a:lnTo>
                    <a:pt x="294" y="674"/>
                  </a:lnTo>
                  <a:lnTo>
                    <a:pt x="296" y="674"/>
                  </a:lnTo>
                  <a:lnTo>
                    <a:pt x="298" y="674"/>
                  </a:lnTo>
                  <a:lnTo>
                    <a:pt x="300" y="676"/>
                  </a:lnTo>
                  <a:lnTo>
                    <a:pt x="302" y="680"/>
                  </a:lnTo>
                  <a:lnTo>
                    <a:pt x="304" y="682"/>
                  </a:lnTo>
                  <a:lnTo>
                    <a:pt x="304" y="686"/>
                  </a:lnTo>
                  <a:lnTo>
                    <a:pt x="310" y="682"/>
                  </a:lnTo>
                  <a:lnTo>
                    <a:pt x="318" y="680"/>
                  </a:lnTo>
                  <a:lnTo>
                    <a:pt x="324" y="678"/>
                  </a:lnTo>
                  <a:lnTo>
                    <a:pt x="326" y="682"/>
                  </a:lnTo>
                  <a:lnTo>
                    <a:pt x="328" y="684"/>
                  </a:lnTo>
                  <a:lnTo>
                    <a:pt x="330" y="688"/>
                  </a:lnTo>
                  <a:lnTo>
                    <a:pt x="330" y="692"/>
                  </a:lnTo>
                  <a:lnTo>
                    <a:pt x="332" y="686"/>
                  </a:lnTo>
                  <a:lnTo>
                    <a:pt x="332" y="684"/>
                  </a:lnTo>
                  <a:lnTo>
                    <a:pt x="334" y="682"/>
                  </a:lnTo>
                  <a:lnTo>
                    <a:pt x="338" y="684"/>
                  </a:lnTo>
                  <a:lnTo>
                    <a:pt x="340" y="684"/>
                  </a:lnTo>
                  <a:lnTo>
                    <a:pt x="344" y="688"/>
                  </a:lnTo>
                  <a:lnTo>
                    <a:pt x="346" y="690"/>
                  </a:lnTo>
                  <a:lnTo>
                    <a:pt x="350" y="694"/>
                  </a:lnTo>
                  <a:lnTo>
                    <a:pt x="352" y="698"/>
                  </a:lnTo>
                  <a:lnTo>
                    <a:pt x="356" y="702"/>
                  </a:lnTo>
                  <a:lnTo>
                    <a:pt x="358" y="706"/>
                  </a:lnTo>
                  <a:lnTo>
                    <a:pt x="360" y="708"/>
                  </a:lnTo>
                  <a:lnTo>
                    <a:pt x="364" y="700"/>
                  </a:lnTo>
                  <a:lnTo>
                    <a:pt x="370" y="700"/>
                  </a:lnTo>
                  <a:lnTo>
                    <a:pt x="378" y="704"/>
                  </a:lnTo>
                  <a:lnTo>
                    <a:pt x="386" y="712"/>
                  </a:lnTo>
                  <a:lnTo>
                    <a:pt x="392" y="718"/>
                  </a:lnTo>
                  <a:lnTo>
                    <a:pt x="386" y="714"/>
                  </a:lnTo>
                  <a:lnTo>
                    <a:pt x="384" y="710"/>
                  </a:lnTo>
                  <a:lnTo>
                    <a:pt x="382" y="706"/>
                  </a:lnTo>
                  <a:lnTo>
                    <a:pt x="382" y="702"/>
                  </a:lnTo>
                  <a:lnTo>
                    <a:pt x="384" y="696"/>
                  </a:lnTo>
                  <a:lnTo>
                    <a:pt x="386" y="692"/>
                  </a:lnTo>
                  <a:lnTo>
                    <a:pt x="390" y="690"/>
                  </a:lnTo>
                  <a:lnTo>
                    <a:pt x="394" y="686"/>
                  </a:lnTo>
                  <a:lnTo>
                    <a:pt x="398" y="686"/>
                  </a:lnTo>
                  <a:lnTo>
                    <a:pt x="404" y="688"/>
                  </a:lnTo>
                  <a:lnTo>
                    <a:pt x="408" y="690"/>
                  </a:lnTo>
                  <a:lnTo>
                    <a:pt x="412" y="696"/>
                  </a:lnTo>
                  <a:lnTo>
                    <a:pt x="414" y="692"/>
                  </a:lnTo>
                  <a:lnTo>
                    <a:pt x="414" y="690"/>
                  </a:lnTo>
                  <a:lnTo>
                    <a:pt x="418" y="688"/>
                  </a:lnTo>
                  <a:lnTo>
                    <a:pt x="420" y="686"/>
                  </a:lnTo>
                  <a:lnTo>
                    <a:pt x="424" y="686"/>
                  </a:lnTo>
                  <a:lnTo>
                    <a:pt x="428" y="688"/>
                  </a:lnTo>
                  <a:lnTo>
                    <a:pt x="432" y="690"/>
                  </a:lnTo>
                  <a:lnTo>
                    <a:pt x="434" y="694"/>
                  </a:lnTo>
                  <a:lnTo>
                    <a:pt x="438" y="682"/>
                  </a:lnTo>
                  <a:lnTo>
                    <a:pt x="450" y="676"/>
                  </a:lnTo>
                  <a:lnTo>
                    <a:pt x="462" y="674"/>
                  </a:lnTo>
                  <a:lnTo>
                    <a:pt x="472" y="680"/>
                  </a:lnTo>
                  <a:lnTo>
                    <a:pt x="482" y="672"/>
                  </a:lnTo>
                  <a:lnTo>
                    <a:pt x="494" y="666"/>
                  </a:lnTo>
                  <a:lnTo>
                    <a:pt x="504" y="660"/>
                  </a:lnTo>
                  <a:lnTo>
                    <a:pt x="506" y="658"/>
                  </a:lnTo>
                  <a:lnTo>
                    <a:pt x="508" y="656"/>
                  </a:lnTo>
                  <a:lnTo>
                    <a:pt x="508" y="654"/>
                  </a:lnTo>
                  <a:lnTo>
                    <a:pt x="510" y="654"/>
                  </a:lnTo>
                  <a:lnTo>
                    <a:pt x="514" y="652"/>
                  </a:lnTo>
                  <a:lnTo>
                    <a:pt x="520" y="652"/>
                  </a:lnTo>
                  <a:lnTo>
                    <a:pt x="524" y="652"/>
                  </a:lnTo>
                  <a:lnTo>
                    <a:pt x="528" y="654"/>
                  </a:lnTo>
                  <a:lnTo>
                    <a:pt x="534" y="656"/>
                  </a:lnTo>
                  <a:lnTo>
                    <a:pt x="540" y="658"/>
                  </a:lnTo>
                  <a:lnTo>
                    <a:pt x="538" y="654"/>
                  </a:lnTo>
                  <a:lnTo>
                    <a:pt x="538" y="652"/>
                  </a:lnTo>
                  <a:lnTo>
                    <a:pt x="538" y="648"/>
                  </a:lnTo>
                  <a:lnTo>
                    <a:pt x="550" y="648"/>
                  </a:lnTo>
                  <a:lnTo>
                    <a:pt x="562" y="650"/>
                  </a:lnTo>
                  <a:lnTo>
                    <a:pt x="558" y="648"/>
                  </a:lnTo>
                  <a:lnTo>
                    <a:pt x="552" y="646"/>
                  </a:lnTo>
                  <a:lnTo>
                    <a:pt x="550" y="644"/>
                  </a:lnTo>
                  <a:lnTo>
                    <a:pt x="546" y="640"/>
                  </a:lnTo>
                  <a:lnTo>
                    <a:pt x="544" y="634"/>
                  </a:lnTo>
                  <a:lnTo>
                    <a:pt x="544" y="628"/>
                  </a:lnTo>
                  <a:lnTo>
                    <a:pt x="546" y="622"/>
                  </a:lnTo>
                  <a:lnTo>
                    <a:pt x="548" y="616"/>
                  </a:lnTo>
                  <a:lnTo>
                    <a:pt x="552" y="614"/>
                  </a:lnTo>
                  <a:lnTo>
                    <a:pt x="558" y="612"/>
                  </a:lnTo>
                  <a:lnTo>
                    <a:pt x="564" y="612"/>
                  </a:lnTo>
                  <a:lnTo>
                    <a:pt x="570" y="612"/>
                  </a:lnTo>
                  <a:lnTo>
                    <a:pt x="576" y="612"/>
                  </a:lnTo>
                  <a:lnTo>
                    <a:pt x="572" y="608"/>
                  </a:lnTo>
                  <a:lnTo>
                    <a:pt x="572" y="606"/>
                  </a:lnTo>
                  <a:lnTo>
                    <a:pt x="570" y="602"/>
                  </a:lnTo>
                  <a:lnTo>
                    <a:pt x="570" y="598"/>
                  </a:lnTo>
                  <a:lnTo>
                    <a:pt x="584" y="600"/>
                  </a:lnTo>
                  <a:lnTo>
                    <a:pt x="592" y="598"/>
                  </a:lnTo>
                  <a:lnTo>
                    <a:pt x="600" y="594"/>
                  </a:lnTo>
                  <a:lnTo>
                    <a:pt x="612" y="586"/>
                  </a:lnTo>
                  <a:lnTo>
                    <a:pt x="614" y="582"/>
                  </a:lnTo>
                  <a:lnTo>
                    <a:pt x="620" y="580"/>
                  </a:lnTo>
                  <a:lnTo>
                    <a:pt x="624" y="580"/>
                  </a:lnTo>
                  <a:lnTo>
                    <a:pt x="626" y="576"/>
                  </a:lnTo>
                  <a:lnTo>
                    <a:pt x="628" y="572"/>
                  </a:lnTo>
                  <a:lnTo>
                    <a:pt x="628" y="568"/>
                  </a:lnTo>
                  <a:lnTo>
                    <a:pt x="628" y="562"/>
                  </a:lnTo>
                  <a:lnTo>
                    <a:pt x="628" y="558"/>
                  </a:lnTo>
                  <a:lnTo>
                    <a:pt x="630" y="554"/>
                  </a:lnTo>
                  <a:lnTo>
                    <a:pt x="626" y="552"/>
                  </a:lnTo>
                  <a:lnTo>
                    <a:pt x="622" y="548"/>
                  </a:lnTo>
                  <a:lnTo>
                    <a:pt x="620" y="548"/>
                  </a:lnTo>
                  <a:lnTo>
                    <a:pt x="630" y="536"/>
                  </a:lnTo>
                  <a:lnTo>
                    <a:pt x="642" y="532"/>
                  </a:lnTo>
                  <a:lnTo>
                    <a:pt x="656" y="534"/>
                  </a:lnTo>
                  <a:lnTo>
                    <a:pt x="656" y="530"/>
                  </a:lnTo>
                  <a:lnTo>
                    <a:pt x="656" y="524"/>
                  </a:lnTo>
                  <a:lnTo>
                    <a:pt x="656" y="520"/>
                  </a:lnTo>
                  <a:lnTo>
                    <a:pt x="658" y="516"/>
                  </a:lnTo>
                  <a:lnTo>
                    <a:pt x="658" y="512"/>
                  </a:lnTo>
                  <a:lnTo>
                    <a:pt x="662" y="510"/>
                  </a:lnTo>
                  <a:lnTo>
                    <a:pt x="666" y="508"/>
                  </a:lnTo>
                  <a:lnTo>
                    <a:pt x="672" y="508"/>
                  </a:lnTo>
                  <a:lnTo>
                    <a:pt x="674" y="502"/>
                  </a:lnTo>
                  <a:lnTo>
                    <a:pt x="676" y="498"/>
                  </a:lnTo>
                  <a:lnTo>
                    <a:pt x="678" y="494"/>
                  </a:lnTo>
                  <a:lnTo>
                    <a:pt x="682" y="492"/>
                  </a:lnTo>
                  <a:lnTo>
                    <a:pt x="684" y="490"/>
                  </a:lnTo>
                  <a:lnTo>
                    <a:pt x="688" y="490"/>
                  </a:lnTo>
                  <a:lnTo>
                    <a:pt x="692" y="488"/>
                  </a:lnTo>
                  <a:lnTo>
                    <a:pt x="696" y="484"/>
                  </a:lnTo>
                  <a:lnTo>
                    <a:pt x="698" y="482"/>
                  </a:lnTo>
                  <a:lnTo>
                    <a:pt x="694" y="478"/>
                  </a:lnTo>
                  <a:lnTo>
                    <a:pt x="690" y="476"/>
                  </a:lnTo>
                  <a:lnTo>
                    <a:pt x="688" y="472"/>
                  </a:lnTo>
                  <a:lnTo>
                    <a:pt x="692" y="466"/>
                  </a:lnTo>
                  <a:lnTo>
                    <a:pt x="700" y="462"/>
                  </a:lnTo>
                  <a:lnTo>
                    <a:pt x="708" y="458"/>
                  </a:lnTo>
                  <a:lnTo>
                    <a:pt x="714" y="452"/>
                  </a:lnTo>
                  <a:lnTo>
                    <a:pt x="704" y="446"/>
                  </a:lnTo>
                  <a:lnTo>
                    <a:pt x="700" y="436"/>
                  </a:lnTo>
                  <a:lnTo>
                    <a:pt x="700" y="424"/>
                  </a:lnTo>
                  <a:lnTo>
                    <a:pt x="708" y="414"/>
                  </a:lnTo>
                  <a:lnTo>
                    <a:pt x="702" y="412"/>
                  </a:lnTo>
                  <a:lnTo>
                    <a:pt x="696" y="410"/>
                  </a:lnTo>
                  <a:lnTo>
                    <a:pt x="692" y="408"/>
                  </a:lnTo>
                  <a:lnTo>
                    <a:pt x="706" y="402"/>
                  </a:lnTo>
                  <a:lnTo>
                    <a:pt x="712" y="398"/>
                  </a:lnTo>
                  <a:lnTo>
                    <a:pt x="714" y="392"/>
                  </a:lnTo>
                  <a:lnTo>
                    <a:pt x="716" y="382"/>
                  </a:lnTo>
                  <a:lnTo>
                    <a:pt x="718" y="370"/>
                  </a:lnTo>
                  <a:lnTo>
                    <a:pt x="724" y="362"/>
                  </a:lnTo>
                  <a:lnTo>
                    <a:pt x="728" y="356"/>
                  </a:lnTo>
                  <a:lnTo>
                    <a:pt x="734" y="352"/>
                  </a:lnTo>
                  <a:lnTo>
                    <a:pt x="736" y="348"/>
                  </a:lnTo>
                  <a:lnTo>
                    <a:pt x="736" y="342"/>
                  </a:lnTo>
                  <a:lnTo>
                    <a:pt x="732" y="332"/>
                  </a:lnTo>
                  <a:lnTo>
                    <a:pt x="736" y="330"/>
                  </a:lnTo>
                  <a:lnTo>
                    <a:pt x="742" y="328"/>
                  </a:lnTo>
                  <a:lnTo>
                    <a:pt x="736" y="326"/>
                  </a:lnTo>
                  <a:lnTo>
                    <a:pt x="730" y="322"/>
                  </a:lnTo>
                  <a:lnTo>
                    <a:pt x="722" y="320"/>
                  </a:lnTo>
                  <a:lnTo>
                    <a:pt x="718" y="316"/>
                  </a:lnTo>
                  <a:lnTo>
                    <a:pt x="714" y="312"/>
                  </a:lnTo>
                  <a:lnTo>
                    <a:pt x="710" y="306"/>
                  </a:lnTo>
                  <a:lnTo>
                    <a:pt x="716" y="306"/>
                  </a:lnTo>
                  <a:lnTo>
                    <a:pt x="720" y="302"/>
                  </a:lnTo>
                  <a:lnTo>
                    <a:pt x="726" y="302"/>
                  </a:lnTo>
                  <a:lnTo>
                    <a:pt x="722" y="298"/>
                  </a:lnTo>
                  <a:lnTo>
                    <a:pt x="718" y="296"/>
                  </a:lnTo>
                  <a:lnTo>
                    <a:pt x="714" y="294"/>
                  </a:lnTo>
                  <a:lnTo>
                    <a:pt x="710" y="292"/>
                  </a:lnTo>
                  <a:lnTo>
                    <a:pt x="706" y="290"/>
                  </a:lnTo>
                  <a:lnTo>
                    <a:pt x="702" y="286"/>
                  </a:lnTo>
                  <a:lnTo>
                    <a:pt x="706" y="284"/>
                  </a:lnTo>
                  <a:lnTo>
                    <a:pt x="708" y="282"/>
                  </a:lnTo>
                  <a:lnTo>
                    <a:pt x="708" y="276"/>
                  </a:lnTo>
                  <a:lnTo>
                    <a:pt x="704" y="272"/>
                  </a:lnTo>
                  <a:lnTo>
                    <a:pt x="700" y="268"/>
                  </a:lnTo>
                  <a:lnTo>
                    <a:pt x="694" y="268"/>
                  </a:lnTo>
                  <a:lnTo>
                    <a:pt x="698" y="258"/>
                  </a:lnTo>
                  <a:lnTo>
                    <a:pt x="704" y="248"/>
                  </a:lnTo>
                  <a:lnTo>
                    <a:pt x="710" y="238"/>
                  </a:lnTo>
                  <a:lnTo>
                    <a:pt x="700" y="250"/>
                  </a:lnTo>
                  <a:lnTo>
                    <a:pt x="694" y="252"/>
                  </a:lnTo>
                  <a:lnTo>
                    <a:pt x="690" y="250"/>
                  </a:lnTo>
                  <a:lnTo>
                    <a:pt x="682" y="244"/>
                  </a:lnTo>
                  <a:lnTo>
                    <a:pt x="672" y="234"/>
                  </a:lnTo>
                  <a:lnTo>
                    <a:pt x="680" y="222"/>
                  </a:lnTo>
                  <a:lnTo>
                    <a:pt x="678" y="212"/>
                  </a:lnTo>
                  <a:lnTo>
                    <a:pt x="672" y="206"/>
                  </a:lnTo>
                  <a:lnTo>
                    <a:pt x="662" y="202"/>
                  </a:lnTo>
                  <a:lnTo>
                    <a:pt x="650" y="202"/>
                  </a:lnTo>
                  <a:lnTo>
                    <a:pt x="654" y="198"/>
                  </a:lnTo>
                  <a:lnTo>
                    <a:pt x="658" y="196"/>
                  </a:lnTo>
                  <a:lnTo>
                    <a:pt x="662" y="192"/>
                  </a:lnTo>
                  <a:lnTo>
                    <a:pt x="664" y="188"/>
                  </a:lnTo>
                  <a:lnTo>
                    <a:pt x="660" y="184"/>
                  </a:lnTo>
                  <a:lnTo>
                    <a:pt x="654" y="182"/>
                  </a:lnTo>
                  <a:lnTo>
                    <a:pt x="650" y="180"/>
                  </a:lnTo>
                  <a:lnTo>
                    <a:pt x="648" y="184"/>
                  </a:lnTo>
                  <a:lnTo>
                    <a:pt x="646" y="190"/>
                  </a:lnTo>
                  <a:lnTo>
                    <a:pt x="644" y="192"/>
                  </a:lnTo>
                  <a:lnTo>
                    <a:pt x="640" y="196"/>
                  </a:lnTo>
                  <a:lnTo>
                    <a:pt x="640" y="184"/>
                  </a:lnTo>
                  <a:lnTo>
                    <a:pt x="640" y="172"/>
                  </a:lnTo>
                  <a:lnTo>
                    <a:pt x="638" y="162"/>
                  </a:lnTo>
                  <a:lnTo>
                    <a:pt x="632" y="154"/>
                  </a:lnTo>
                  <a:lnTo>
                    <a:pt x="622" y="152"/>
                  </a:lnTo>
                  <a:lnTo>
                    <a:pt x="622" y="146"/>
                  </a:lnTo>
                  <a:lnTo>
                    <a:pt x="622" y="140"/>
                  </a:lnTo>
                  <a:lnTo>
                    <a:pt x="622" y="134"/>
                  </a:lnTo>
                  <a:lnTo>
                    <a:pt x="622" y="128"/>
                  </a:lnTo>
                  <a:lnTo>
                    <a:pt x="618" y="110"/>
                  </a:lnTo>
                  <a:lnTo>
                    <a:pt x="614" y="94"/>
                  </a:lnTo>
                  <a:lnTo>
                    <a:pt x="612" y="98"/>
                  </a:lnTo>
                  <a:lnTo>
                    <a:pt x="612" y="104"/>
                  </a:lnTo>
                  <a:lnTo>
                    <a:pt x="610" y="108"/>
                  </a:lnTo>
                  <a:lnTo>
                    <a:pt x="608" y="114"/>
                  </a:lnTo>
                  <a:lnTo>
                    <a:pt x="606" y="118"/>
                  </a:lnTo>
                  <a:lnTo>
                    <a:pt x="602" y="120"/>
                  </a:lnTo>
                  <a:lnTo>
                    <a:pt x="598" y="122"/>
                  </a:lnTo>
                  <a:lnTo>
                    <a:pt x="592" y="122"/>
                  </a:lnTo>
                  <a:lnTo>
                    <a:pt x="592" y="118"/>
                  </a:lnTo>
                  <a:lnTo>
                    <a:pt x="592" y="114"/>
                  </a:lnTo>
                  <a:lnTo>
                    <a:pt x="592" y="108"/>
                  </a:lnTo>
                  <a:lnTo>
                    <a:pt x="590" y="112"/>
                  </a:lnTo>
                  <a:lnTo>
                    <a:pt x="586" y="114"/>
                  </a:lnTo>
                  <a:lnTo>
                    <a:pt x="582" y="116"/>
                  </a:lnTo>
                  <a:lnTo>
                    <a:pt x="574" y="100"/>
                  </a:lnTo>
                  <a:lnTo>
                    <a:pt x="568" y="80"/>
                  </a:lnTo>
                  <a:lnTo>
                    <a:pt x="564" y="90"/>
                  </a:lnTo>
                  <a:lnTo>
                    <a:pt x="558" y="96"/>
                  </a:lnTo>
                  <a:lnTo>
                    <a:pt x="552" y="104"/>
                  </a:lnTo>
                  <a:lnTo>
                    <a:pt x="548" y="100"/>
                  </a:lnTo>
                  <a:lnTo>
                    <a:pt x="544" y="94"/>
                  </a:lnTo>
                  <a:lnTo>
                    <a:pt x="542" y="90"/>
                  </a:lnTo>
                  <a:lnTo>
                    <a:pt x="540" y="82"/>
                  </a:lnTo>
                  <a:lnTo>
                    <a:pt x="540" y="76"/>
                  </a:lnTo>
                  <a:lnTo>
                    <a:pt x="536" y="80"/>
                  </a:lnTo>
                  <a:lnTo>
                    <a:pt x="534" y="82"/>
                  </a:lnTo>
                  <a:lnTo>
                    <a:pt x="530" y="84"/>
                  </a:lnTo>
                  <a:lnTo>
                    <a:pt x="520" y="52"/>
                  </a:lnTo>
                  <a:lnTo>
                    <a:pt x="508" y="22"/>
                  </a:lnTo>
                  <a:lnTo>
                    <a:pt x="504" y="30"/>
                  </a:lnTo>
                  <a:lnTo>
                    <a:pt x="498" y="40"/>
                  </a:lnTo>
                  <a:lnTo>
                    <a:pt x="490" y="48"/>
                  </a:lnTo>
                  <a:lnTo>
                    <a:pt x="482" y="52"/>
                  </a:lnTo>
                  <a:lnTo>
                    <a:pt x="472" y="50"/>
                  </a:lnTo>
                  <a:lnTo>
                    <a:pt x="468" y="52"/>
                  </a:lnTo>
                  <a:lnTo>
                    <a:pt x="464" y="54"/>
                  </a:lnTo>
                  <a:lnTo>
                    <a:pt x="460" y="58"/>
                  </a:lnTo>
                  <a:lnTo>
                    <a:pt x="456" y="48"/>
                  </a:lnTo>
                  <a:lnTo>
                    <a:pt x="450" y="38"/>
                  </a:lnTo>
                  <a:lnTo>
                    <a:pt x="448" y="30"/>
                  </a:lnTo>
                  <a:lnTo>
                    <a:pt x="444" y="28"/>
                  </a:lnTo>
                  <a:lnTo>
                    <a:pt x="440" y="28"/>
                  </a:lnTo>
                  <a:lnTo>
                    <a:pt x="440" y="36"/>
                  </a:lnTo>
                  <a:lnTo>
                    <a:pt x="438" y="40"/>
                  </a:lnTo>
                  <a:lnTo>
                    <a:pt x="436" y="44"/>
                  </a:lnTo>
                  <a:lnTo>
                    <a:pt x="432" y="46"/>
                  </a:lnTo>
                  <a:lnTo>
                    <a:pt x="430" y="46"/>
                  </a:lnTo>
                  <a:lnTo>
                    <a:pt x="424" y="44"/>
                  </a:lnTo>
                  <a:lnTo>
                    <a:pt x="420" y="40"/>
                  </a:lnTo>
                  <a:lnTo>
                    <a:pt x="416" y="34"/>
                  </a:lnTo>
                  <a:lnTo>
                    <a:pt x="412" y="38"/>
                  </a:lnTo>
                  <a:lnTo>
                    <a:pt x="408" y="40"/>
                  </a:lnTo>
                  <a:lnTo>
                    <a:pt x="404" y="44"/>
                  </a:lnTo>
                  <a:lnTo>
                    <a:pt x="386" y="22"/>
                  </a:lnTo>
                  <a:lnTo>
                    <a:pt x="368" y="0"/>
                  </a:lnTo>
                  <a:lnTo>
                    <a:pt x="370" y="10"/>
                  </a:lnTo>
                  <a:lnTo>
                    <a:pt x="372" y="18"/>
                  </a:lnTo>
                  <a:lnTo>
                    <a:pt x="372" y="28"/>
                  </a:lnTo>
                  <a:lnTo>
                    <a:pt x="364" y="26"/>
                  </a:lnTo>
                  <a:lnTo>
                    <a:pt x="360" y="22"/>
                  </a:lnTo>
                  <a:lnTo>
                    <a:pt x="354" y="16"/>
                  </a:lnTo>
                  <a:lnTo>
                    <a:pt x="352" y="10"/>
                  </a:lnTo>
                  <a:lnTo>
                    <a:pt x="350" y="2"/>
                  </a:lnTo>
                  <a:lnTo>
                    <a:pt x="350" y="6"/>
                  </a:lnTo>
                  <a:lnTo>
                    <a:pt x="348" y="10"/>
                  </a:lnTo>
                  <a:lnTo>
                    <a:pt x="348" y="14"/>
                  </a:lnTo>
                  <a:lnTo>
                    <a:pt x="346" y="20"/>
                  </a:lnTo>
                  <a:lnTo>
                    <a:pt x="344" y="24"/>
                  </a:lnTo>
                  <a:lnTo>
                    <a:pt x="342" y="28"/>
                  </a:lnTo>
                  <a:lnTo>
                    <a:pt x="340" y="32"/>
                  </a:lnTo>
                  <a:lnTo>
                    <a:pt x="338" y="34"/>
                  </a:lnTo>
                  <a:lnTo>
                    <a:pt x="334" y="34"/>
                  </a:lnTo>
                  <a:lnTo>
                    <a:pt x="330" y="32"/>
                  </a:lnTo>
                  <a:lnTo>
                    <a:pt x="326" y="28"/>
                  </a:lnTo>
                  <a:lnTo>
                    <a:pt x="326" y="32"/>
                  </a:lnTo>
                  <a:lnTo>
                    <a:pt x="328" y="38"/>
                  </a:lnTo>
                  <a:lnTo>
                    <a:pt x="324" y="36"/>
                  </a:lnTo>
                  <a:lnTo>
                    <a:pt x="320" y="34"/>
                  </a:lnTo>
                  <a:lnTo>
                    <a:pt x="316" y="32"/>
                  </a:lnTo>
                  <a:lnTo>
                    <a:pt x="314" y="36"/>
                  </a:lnTo>
                  <a:lnTo>
                    <a:pt x="314" y="40"/>
                  </a:lnTo>
                  <a:lnTo>
                    <a:pt x="312" y="44"/>
                  </a:lnTo>
                  <a:lnTo>
                    <a:pt x="294" y="42"/>
                  </a:lnTo>
                  <a:lnTo>
                    <a:pt x="278" y="32"/>
                  </a:lnTo>
                  <a:lnTo>
                    <a:pt x="264" y="18"/>
                  </a:lnTo>
                  <a:lnTo>
                    <a:pt x="250" y="4"/>
                  </a:lnTo>
                  <a:lnTo>
                    <a:pt x="260" y="6"/>
                  </a:lnTo>
                  <a:lnTo>
                    <a:pt x="266" y="14"/>
                  </a:lnTo>
                  <a:lnTo>
                    <a:pt x="270" y="24"/>
                  </a:lnTo>
                  <a:lnTo>
                    <a:pt x="274" y="34"/>
                  </a:lnTo>
                  <a:lnTo>
                    <a:pt x="282" y="40"/>
                  </a:lnTo>
                  <a:lnTo>
                    <a:pt x="256" y="12"/>
                  </a:lnTo>
                  <a:close/>
                </a:path>
              </a:pathLst>
            </a:custGeom>
            <a:gradFill rotWithShape="1">
              <a:gsLst>
                <a:gs pos="0">
                  <a:schemeClr val="accent3">
                    <a:lumMod val="60000"/>
                    <a:lumOff val="40000"/>
                  </a:schemeClr>
                </a:gs>
                <a:gs pos="22000">
                  <a:schemeClr val="accent3">
                    <a:lumMod val="75000"/>
                  </a:schemeClr>
                </a:gs>
                <a:gs pos="100000">
                  <a:schemeClr val="accent3">
                    <a:lumMod val="75000"/>
                  </a:schemeClr>
                </a:gs>
              </a:gsLst>
              <a:lin ang="5400000" scaled="1"/>
            </a:gra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/>
            </a:p>
          </p:txBody>
        </p:sp>
        <p:sp>
          <p:nvSpPr>
            <p:cNvPr id="28" name="AutoShape 11"/>
            <p:cNvSpPr>
              <a:spLocks noChangeArrowheads="1"/>
            </p:cNvSpPr>
            <p:nvPr/>
          </p:nvSpPr>
          <p:spPr bwMode="auto">
            <a:xfrm>
              <a:off x="103994" y="2662726"/>
              <a:ext cx="1878105" cy="483439"/>
            </a:xfrm>
            <a:prstGeom prst="roundRect">
              <a:avLst>
                <a:gd name="adj" fmla="val 50000"/>
              </a:avLst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38100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zh-CN" altLang="en-US" sz="2000" b="1" dirty="0">
                  <a:solidFill>
                    <a:schemeClr val="bg1"/>
                  </a:solidFill>
                  <a:latin typeface="微软雅黑" pitchFamily="34" charset="-122"/>
                  <a:ea typeface="微软雅黑" pitchFamily="34" charset="-122"/>
                </a:rPr>
                <a:t>重要的</a:t>
              </a:r>
              <a:r>
                <a:rPr lang="zh-CN" altLang="en-US" sz="2000" b="1" dirty="0" smtClean="0">
                  <a:solidFill>
                    <a:schemeClr val="bg1"/>
                  </a:solidFill>
                  <a:latin typeface="微软雅黑" pitchFamily="34" charset="-122"/>
                  <a:ea typeface="微软雅黑" pitchFamily="34" charset="-122"/>
                </a:rPr>
                <a:t>粮食作物、优良</a:t>
              </a:r>
              <a:endParaRPr lang="en-US" altLang="zh-CN" sz="2000" b="1" dirty="0" smtClean="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</a:endParaRPr>
            </a:p>
            <a:p>
              <a:pPr algn="ctr" eaLnBrk="0" hangingPunct="0"/>
              <a:r>
                <a:rPr lang="zh-CN" altLang="en-US" sz="2000" b="1" dirty="0" smtClean="0">
                  <a:solidFill>
                    <a:schemeClr val="bg1"/>
                  </a:solidFill>
                  <a:latin typeface="微软雅黑" pitchFamily="34" charset="-122"/>
                  <a:ea typeface="微软雅黑" pitchFamily="34" charset="-122"/>
                </a:rPr>
                <a:t>的饲料和</a:t>
              </a:r>
              <a:r>
                <a:rPr lang="zh-CN" altLang="en-US" sz="2000" b="1" dirty="0">
                  <a:solidFill>
                    <a:schemeClr val="bg1"/>
                  </a:solidFill>
                  <a:latin typeface="微软雅黑" pitchFamily="34" charset="-122"/>
                  <a:ea typeface="微软雅黑" pitchFamily="34" charset="-122"/>
                </a:rPr>
                <a:t>工业原料</a:t>
              </a:r>
            </a:p>
          </p:txBody>
        </p:sp>
      </p:grpSp>
      <p:grpSp>
        <p:nvGrpSpPr>
          <p:cNvPr id="29" name="组合 70"/>
          <p:cNvGrpSpPr>
            <a:grpSpLocks/>
          </p:cNvGrpSpPr>
          <p:nvPr/>
        </p:nvGrpSpPr>
        <p:grpSpPr bwMode="auto">
          <a:xfrm>
            <a:off x="3183055" y="1083796"/>
            <a:ext cx="3217498" cy="1552645"/>
            <a:chOff x="1042988" y="3717032"/>
            <a:chExt cx="1972300" cy="1876330"/>
          </a:xfrm>
        </p:grpSpPr>
        <p:sp>
          <p:nvSpPr>
            <p:cNvPr id="30" name="Freeform 9">
              <a:hlinkClick r:id="rId3" action="ppaction://hlinksldjump"/>
            </p:cNvPr>
            <p:cNvSpPr>
              <a:spLocks/>
            </p:cNvSpPr>
            <p:nvPr/>
          </p:nvSpPr>
          <p:spPr bwMode="gray">
            <a:xfrm>
              <a:off x="1042988" y="3717032"/>
              <a:ext cx="1972300" cy="1876330"/>
            </a:xfrm>
            <a:custGeom>
              <a:avLst/>
              <a:gdLst>
                <a:gd name="T0" fmla="*/ 2147483647 w 742"/>
                <a:gd name="T1" fmla="*/ 2147483647 h 718"/>
                <a:gd name="T2" fmla="*/ 2147483647 w 742"/>
                <a:gd name="T3" fmla="*/ 2147483647 h 718"/>
                <a:gd name="T4" fmla="*/ 2147483647 w 742"/>
                <a:gd name="T5" fmla="*/ 2147483647 h 718"/>
                <a:gd name="T6" fmla="*/ 2147483647 w 742"/>
                <a:gd name="T7" fmla="*/ 2147483647 h 718"/>
                <a:gd name="T8" fmla="*/ 2147483647 w 742"/>
                <a:gd name="T9" fmla="*/ 2147483647 h 718"/>
                <a:gd name="T10" fmla="*/ 2147483647 w 742"/>
                <a:gd name="T11" fmla="*/ 2147483647 h 718"/>
                <a:gd name="T12" fmla="*/ 2147483647 w 742"/>
                <a:gd name="T13" fmla="*/ 2147483647 h 718"/>
                <a:gd name="T14" fmla="*/ 2147483647 w 742"/>
                <a:gd name="T15" fmla="*/ 2147483647 h 718"/>
                <a:gd name="T16" fmla="*/ 2147483647 w 742"/>
                <a:gd name="T17" fmla="*/ 2147483647 h 718"/>
                <a:gd name="T18" fmla="*/ 2147483647 w 742"/>
                <a:gd name="T19" fmla="*/ 2147483647 h 718"/>
                <a:gd name="T20" fmla="*/ 2147483647 w 742"/>
                <a:gd name="T21" fmla="*/ 2147483647 h 718"/>
                <a:gd name="T22" fmla="*/ 2147483647 w 742"/>
                <a:gd name="T23" fmla="*/ 2147483647 h 718"/>
                <a:gd name="T24" fmla="*/ 2147483647 w 742"/>
                <a:gd name="T25" fmla="*/ 2147483647 h 718"/>
                <a:gd name="T26" fmla="*/ 2147483647 w 742"/>
                <a:gd name="T27" fmla="*/ 2147483647 h 718"/>
                <a:gd name="T28" fmla="*/ 2147483647 w 742"/>
                <a:gd name="T29" fmla="*/ 2147483647 h 718"/>
                <a:gd name="T30" fmla="*/ 2147483647 w 742"/>
                <a:gd name="T31" fmla="*/ 2147483647 h 718"/>
                <a:gd name="T32" fmla="*/ 2147483647 w 742"/>
                <a:gd name="T33" fmla="*/ 2147483647 h 718"/>
                <a:gd name="T34" fmla="*/ 2147483647 w 742"/>
                <a:gd name="T35" fmla="*/ 2147483647 h 718"/>
                <a:gd name="T36" fmla="*/ 2147483647 w 742"/>
                <a:gd name="T37" fmla="*/ 2147483647 h 718"/>
                <a:gd name="T38" fmla="*/ 2147483647 w 742"/>
                <a:gd name="T39" fmla="*/ 2147483647 h 718"/>
                <a:gd name="T40" fmla="*/ 2147483647 w 742"/>
                <a:gd name="T41" fmla="*/ 2147483647 h 718"/>
                <a:gd name="T42" fmla="*/ 2147483647 w 742"/>
                <a:gd name="T43" fmla="*/ 2147483647 h 718"/>
                <a:gd name="T44" fmla="*/ 2147483647 w 742"/>
                <a:gd name="T45" fmla="*/ 2147483647 h 718"/>
                <a:gd name="T46" fmla="*/ 2147483647 w 742"/>
                <a:gd name="T47" fmla="*/ 2147483647 h 718"/>
                <a:gd name="T48" fmla="*/ 2147483647 w 742"/>
                <a:gd name="T49" fmla="*/ 2147483647 h 718"/>
                <a:gd name="T50" fmla="*/ 2147483647 w 742"/>
                <a:gd name="T51" fmla="*/ 2147483647 h 718"/>
                <a:gd name="T52" fmla="*/ 2147483647 w 742"/>
                <a:gd name="T53" fmla="*/ 2147483647 h 718"/>
                <a:gd name="T54" fmla="*/ 2147483647 w 742"/>
                <a:gd name="T55" fmla="*/ 2147483647 h 718"/>
                <a:gd name="T56" fmla="*/ 2147483647 w 742"/>
                <a:gd name="T57" fmla="*/ 2147483647 h 718"/>
                <a:gd name="T58" fmla="*/ 2147483647 w 742"/>
                <a:gd name="T59" fmla="*/ 2147483647 h 718"/>
                <a:gd name="T60" fmla="*/ 2147483647 w 742"/>
                <a:gd name="T61" fmla="*/ 2147483647 h 718"/>
                <a:gd name="T62" fmla="*/ 2147483647 w 742"/>
                <a:gd name="T63" fmla="*/ 2147483647 h 718"/>
                <a:gd name="T64" fmla="*/ 2147483647 w 742"/>
                <a:gd name="T65" fmla="*/ 2147483647 h 718"/>
                <a:gd name="T66" fmla="*/ 2147483647 w 742"/>
                <a:gd name="T67" fmla="*/ 2147483647 h 718"/>
                <a:gd name="T68" fmla="*/ 2147483647 w 742"/>
                <a:gd name="T69" fmla="*/ 2147483647 h 718"/>
                <a:gd name="T70" fmla="*/ 2147483647 w 742"/>
                <a:gd name="T71" fmla="*/ 2147483647 h 718"/>
                <a:gd name="T72" fmla="*/ 2147483647 w 742"/>
                <a:gd name="T73" fmla="*/ 2147483647 h 718"/>
                <a:gd name="T74" fmla="*/ 2147483647 w 742"/>
                <a:gd name="T75" fmla="*/ 2147483647 h 718"/>
                <a:gd name="T76" fmla="*/ 2147483647 w 742"/>
                <a:gd name="T77" fmla="*/ 2147483647 h 718"/>
                <a:gd name="T78" fmla="*/ 2147483647 w 742"/>
                <a:gd name="T79" fmla="*/ 2147483647 h 718"/>
                <a:gd name="T80" fmla="*/ 2147483647 w 742"/>
                <a:gd name="T81" fmla="*/ 2147483647 h 718"/>
                <a:gd name="T82" fmla="*/ 2147483647 w 742"/>
                <a:gd name="T83" fmla="*/ 2147483647 h 718"/>
                <a:gd name="T84" fmla="*/ 2147483647 w 742"/>
                <a:gd name="T85" fmla="*/ 2147483647 h 718"/>
                <a:gd name="T86" fmla="*/ 2147483647 w 742"/>
                <a:gd name="T87" fmla="*/ 2147483647 h 718"/>
                <a:gd name="T88" fmla="*/ 2147483647 w 742"/>
                <a:gd name="T89" fmla="*/ 2147483647 h 718"/>
                <a:gd name="T90" fmla="*/ 2147483647 w 742"/>
                <a:gd name="T91" fmla="*/ 2147483647 h 718"/>
                <a:gd name="T92" fmla="*/ 2147483647 w 742"/>
                <a:gd name="T93" fmla="*/ 2147483647 h 718"/>
                <a:gd name="T94" fmla="*/ 2147483647 w 742"/>
                <a:gd name="T95" fmla="*/ 2147483647 h 718"/>
                <a:gd name="T96" fmla="*/ 2147483647 w 742"/>
                <a:gd name="T97" fmla="*/ 2147483647 h 718"/>
                <a:gd name="T98" fmla="*/ 2147483647 w 742"/>
                <a:gd name="T99" fmla="*/ 2147483647 h 718"/>
                <a:gd name="T100" fmla="*/ 2147483647 w 742"/>
                <a:gd name="T101" fmla="*/ 2147483647 h 718"/>
                <a:gd name="T102" fmla="*/ 2147483647 w 742"/>
                <a:gd name="T103" fmla="*/ 2147483647 h 718"/>
                <a:gd name="T104" fmla="*/ 2147483647 w 742"/>
                <a:gd name="T105" fmla="*/ 2147483647 h 718"/>
                <a:gd name="T106" fmla="*/ 2147483647 w 742"/>
                <a:gd name="T107" fmla="*/ 2147483647 h 718"/>
                <a:gd name="T108" fmla="*/ 2147483647 w 742"/>
                <a:gd name="T109" fmla="*/ 2147483647 h 718"/>
                <a:gd name="T110" fmla="*/ 2147483647 w 742"/>
                <a:gd name="T111" fmla="*/ 2147483647 h 718"/>
                <a:gd name="T112" fmla="*/ 2147483647 w 742"/>
                <a:gd name="T113" fmla="*/ 2147483647 h 718"/>
                <a:gd name="T114" fmla="*/ 2147483647 w 742"/>
                <a:gd name="T115" fmla="*/ 2147483647 h 718"/>
                <a:gd name="T116" fmla="*/ 2147483647 w 742"/>
                <a:gd name="T117" fmla="*/ 2147483647 h 718"/>
                <a:gd name="T118" fmla="*/ 2147483647 w 742"/>
                <a:gd name="T119" fmla="*/ 2147483647 h 718"/>
                <a:gd name="T120" fmla="*/ 2147483647 w 742"/>
                <a:gd name="T121" fmla="*/ 2147483647 h 718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</a:gdLst>
              <a:ahLst/>
              <a:cxnLst>
                <a:cxn ang="T122">
                  <a:pos x="T0" y="T1"/>
                </a:cxn>
                <a:cxn ang="T123">
                  <a:pos x="T2" y="T3"/>
                </a:cxn>
                <a:cxn ang="T124">
                  <a:pos x="T4" y="T5"/>
                </a:cxn>
                <a:cxn ang="T125">
                  <a:pos x="T6" y="T7"/>
                </a:cxn>
                <a:cxn ang="T126">
                  <a:pos x="T8" y="T9"/>
                </a:cxn>
                <a:cxn ang="T127">
                  <a:pos x="T10" y="T11"/>
                </a:cxn>
                <a:cxn ang="T128">
                  <a:pos x="T12" y="T13"/>
                </a:cxn>
                <a:cxn ang="T129">
                  <a:pos x="T14" y="T15"/>
                </a:cxn>
                <a:cxn ang="T130">
                  <a:pos x="T16" y="T17"/>
                </a:cxn>
                <a:cxn ang="T131">
                  <a:pos x="T18" y="T19"/>
                </a:cxn>
                <a:cxn ang="T132">
                  <a:pos x="T20" y="T21"/>
                </a:cxn>
                <a:cxn ang="T133">
                  <a:pos x="T22" y="T23"/>
                </a:cxn>
                <a:cxn ang="T134">
                  <a:pos x="T24" y="T25"/>
                </a:cxn>
                <a:cxn ang="T135">
                  <a:pos x="T26" y="T27"/>
                </a:cxn>
                <a:cxn ang="T136">
                  <a:pos x="T28" y="T29"/>
                </a:cxn>
                <a:cxn ang="T137">
                  <a:pos x="T30" y="T31"/>
                </a:cxn>
                <a:cxn ang="T138">
                  <a:pos x="T32" y="T33"/>
                </a:cxn>
                <a:cxn ang="T139">
                  <a:pos x="T34" y="T35"/>
                </a:cxn>
                <a:cxn ang="T140">
                  <a:pos x="T36" y="T37"/>
                </a:cxn>
                <a:cxn ang="T141">
                  <a:pos x="T38" y="T39"/>
                </a:cxn>
                <a:cxn ang="T142">
                  <a:pos x="T40" y="T41"/>
                </a:cxn>
                <a:cxn ang="T143">
                  <a:pos x="T42" y="T43"/>
                </a:cxn>
                <a:cxn ang="T144">
                  <a:pos x="T44" y="T45"/>
                </a:cxn>
                <a:cxn ang="T145">
                  <a:pos x="T46" y="T47"/>
                </a:cxn>
                <a:cxn ang="T146">
                  <a:pos x="T48" y="T49"/>
                </a:cxn>
                <a:cxn ang="T147">
                  <a:pos x="T50" y="T51"/>
                </a:cxn>
                <a:cxn ang="T148">
                  <a:pos x="T52" y="T53"/>
                </a:cxn>
                <a:cxn ang="T149">
                  <a:pos x="T54" y="T55"/>
                </a:cxn>
                <a:cxn ang="T150">
                  <a:pos x="T56" y="T57"/>
                </a:cxn>
                <a:cxn ang="T151">
                  <a:pos x="T58" y="T59"/>
                </a:cxn>
                <a:cxn ang="T152">
                  <a:pos x="T60" y="T61"/>
                </a:cxn>
                <a:cxn ang="T153">
                  <a:pos x="T62" y="T63"/>
                </a:cxn>
                <a:cxn ang="T154">
                  <a:pos x="T64" y="T65"/>
                </a:cxn>
                <a:cxn ang="T155">
                  <a:pos x="T66" y="T67"/>
                </a:cxn>
                <a:cxn ang="T156">
                  <a:pos x="T68" y="T69"/>
                </a:cxn>
                <a:cxn ang="T157">
                  <a:pos x="T70" y="T71"/>
                </a:cxn>
                <a:cxn ang="T158">
                  <a:pos x="T72" y="T73"/>
                </a:cxn>
                <a:cxn ang="T159">
                  <a:pos x="T74" y="T75"/>
                </a:cxn>
                <a:cxn ang="T160">
                  <a:pos x="T76" y="T77"/>
                </a:cxn>
                <a:cxn ang="T161">
                  <a:pos x="T78" y="T79"/>
                </a:cxn>
                <a:cxn ang="T162">
                  <a:pos x="T80" y="T81"/>
                </a:cxn>
                <a:cxn ang="T163">
                  <a:pos x="T82" y="T83"/>
                </a:cxn>
                <a:cxn ang="T164">
                  <a:pos x="T84" y="T85"/>
                </a:cxn>
                <a:cxn ang="T165">
                  <a:pos x="T86" y="T87"/>
                </a:cxn>
                <a:cxn ang="T166">
                  <a:pos x="T88" y="T89"/>
                </a:cxn>
                <a:cxn ang="T167">
                  <a:pos x="T90" y="T91"/>
                </a:cxn>
                <a:cxn ang="T168">
                  <a:pos x="T92" y="T93"/>
                </a:cxn>
                <a:cxn ang="T169">
                  <a:pos x="T94" y="T95"/>
                </a:cxn>
                <a:cxn ang="T170">
                  <a:pos x="T96" y="T97"/>
                </a:cxn>
                <a:cxn ang="T171">
                  <a:pos x="T98" y="T99"/>
                </a:cxn>
                <a:cxn ang="T172">
                  <a:pos x="T100" y="T101"/>
                </a:cxn>
                <a:cxn ang="T173">
                  <a:pos x="T102" y="T103"/>
                </a:cxn>
                <a:cxn ang="T174">
                  <a:pos x="T104" y="T105"/>
                </a:cxn>
                <a:cxn ang="T175">
                  <a:pos x="T106" y="T107"/>
                </a:cxn>
                <a:cxn ang="T176">
                  <a:pos x="T108" y="T109"/>
                </a:cxn>
                <a:cxn ang="T177">
                  <a:pos x="T110" y="T111"/>
                </a:cxn>
                <a:cxn ang="T178">
                  <a:pos x="T112" y="T113"/>
                </a:cxn>
                <a:cxn ang="T179">
                  <a:pos x="T114" y="T115"/>
                </a:cxn>
                <a:cxn ang="T180">
                  <a:pos x="T116" y="T117"/>
                </a:cxn>
                <a:cxn ang="T181">
                  <a:pos x="T118" y="T119"/>
                </a:cxn>
                <a:cxn ang="T182">
                  <a:pos x="T120" y="T121"/>
                </a:cxn>
              </a:cxnLst>
              <a:rect l="0" t="0" r="r" b="b"/>
              <a:pathLst>
                <a:path w="742" h="718">
                  <a:moveTo>
                    <a:pt x="256" y="12"/>
                  </a:moveTo>
                  <a:lnTo>
                    <a:pt x="252" y="8"/>
                  </a:lnTo>
                  <a:lnTo>
                    <a:pt x="252" y="6"/>
                  </a:lnTo>
                  <a:lnTo>
                    <a:pt x="250" y="6"/>
                  </a:lnTo>
                  <a:lnTo>
                    <a:pt x="252" y="8"/>
                  </a:lnTo>
                  <a:lnTo>
                    <a:pt x="254" y="10"/>
                  </a:lnTo>
                  <a:lnTo>
                    <a:pt x="256" y="12"/>
                  </a:lnTo>
                  <a:lnTo>
                    <a:pt x="260" y="16"/>
                  </a:lnTo>
                  <a:lnTo>
                    <a:pt x="264" y="20"/>
                  </a:lnTo>
                  <a:lnTo>
                    <a:pt x="268" y="24"/>
                  </a:lnTo>
                  <a:lnTo>
                    <a:pt x="270" y="28"/>
                  </a:lnTo>
                  <a:lnTo>
                    <a:pt x="274" y="32"/>
                  </a:lnTo>
                  <a:lnTo>
                    <a:pt x="278" y="34"/>
                  </a:lnTo>
                  <a:lnTo>
                    <a:pt x="280" y="36"/>
                  </a:lnTo>
                  <a:lnTo>
                    <a:pt x="280" y="38"/>
                  </a:lnTo>
                  <a:lnTo>
                    <a:pt x="282" y="38"/>
                  </a:lnTo>
                  <a:lnTo>
                    <a:pt x="288" y="48"/>
                  </a:lnTo>
                  <a:lnTo>
                    <a:pt x="286" y="52"/>
                  </a:lnTo>
                  <a:lnTo>
                    <a:pt x="278" y="56"/>
                  </a:lnTo>
                  <a:lnTo>
                    <a:pt x="268" y="58"/>
                  </a:lnTo>
                  <a:lnTo>
                    <a:pt x="256" y="58"/>
                  </a:lnTo>
                  <a:lnTo>
                    <a:pt x="246" y="56"/>
                  </a:lnTo>
                  <a:lnTo>
                    <a:pt x="238" y="54"/>
                  </a:lnTo>
                  <a:lnTo>
                    <a:pt x="242" y="58"/>
                  </a:lnTo>
                  <a:lnTo>
                    <a:pt x="246" y="62"/>
                  </a:lnTo>
                  <a:lnTo>
                    <a:pt x="244" y="64"/>
                  </a:lnTo>
                  <a:lnTo>
                    <a:pt x="242" y="68"/>
                  </a:lnTo>
                  <a:lnTo>
                    <a:pt x="238" y="70"/>
                  </a:lnTo>
                  <a:lnTo>
                    <a:pt x="232" y="72"/>
                  </a:lnTo>
                  <a:lnTo>
                    <a:pt x="228" y="72"/>
                  </a:lnTo>
                  <a:lnTo>
                    <a:pt x="222" y="70"/>
                  </a:lnTo>
                  <a:lnTo>
                    <a:pt x="216" y="68"/>
                  </a:lnTo>
                  <a:lnTo>
                    <a:pt x="212" y="64"/>
                  </a:lnTo>
                  <a:lnTo>
                    <a:pt x="206" y="64"/>
                  </a:lnTo>
                  <a:lnTo>
                    <a:pt x="204" y="68"/>
                  </a:lnTo>
                  <a:lnTo>
                    <a:pt x="202" y="72"/>
                  </a:lnTo>
                  <a:lnTo>
                    <a:pt x="200" y="76"/>
                  </a:lnTo>
                  <a:lnTo>
                    <a:pt x="196" y="78"/>
                  </a:lnTo>
                  <a:lnTo>
                    <a:pt x="190" y="80"/>
                  </a:lnTo>
                  <a:lnTo>
                    <a:pt x="196" y="82"/>
                  </a:lnTo>
                  <a:lnTo>
                    <a:pt x="198" y="86"/>
                  </a:lnTo>
                  <a:lnTo>
                    <a:pt x="200" y="90"/>
                  </a:lnTo>
                  <a:lnTo>
                    <a:pt x="200" y="94"/>
                  </a:lnTo>
                  <a:lnTo>
                    <a:pt x="198" y="98"/>
                  </a:lnTo>
                  <a:lnTo>
                    <a:pt x="194" y="102"/>
                  </a:lnTo>
                  <a:lnTo>
                    <a:pt x="186" y="102"/>
                  </a:lnTo>
                  <a:lnTo>
                    <a:pt x="172" y="100"/>
                  </a:lnTo>
                  <a:lnTo>
                    <a:pt x="162" y="100"/>
                  </a:lnTo>
                  <a:lnTo>
                    <a:pt x="164" y="102"/>
                  </a:lnTo>
                  <a:lnTo>
                    <a:pt x="166" y="106"/>
                  </a:lnTo>
                  <a:lnTo>
                    <a:pt x="168" y="110"/>
                  </a:lnTo>
                  <a:lnTo>
                    <a:pt x="154" y="110"/>
                  </a:lnTo>
                  <a:lnTo>
                    <a:pt x="140" y="110"/>
                  </a:lnTo>
                  <a:lnTo>
                    <a:pt x="140" y="114"/>
                  </a:lnTo>
                  <a:lnTo>
                    <a:pt x="142" y="116"/>
                  </a:lnTo>
                  <a:lnTo>
                    <a:pt x="136" y="118"/>
                  </a:lnTo>
                  <a:lnTo>
                    <a:pt x="130" y="118"/>
                  </a:lnTo>
                  <a:lnTo>
                    <a:pt x="124" y="118"/>
                  </a:lnTo>
                  <a:lnTo>
                    <a:pt x="126" y="122"/>
                  </a:lnTo>
                  <a:lnTo>
                    <a:pt x="126" y="126"/>
                  </a:lnTo>
                  <a:lnTo>
                    <a:pt x="126" y="130"/>
                  </a:lnTo>
                  <a:lnTo>
                    <a:pt x="128" y="134"/>
                  </a:lnTo>
                  <a:lnTo>
                    <a:pt x="116" y="136"/>
                  </a:lnTo>
                  <a:lnTo>
                    <a:pt x="106" y="140"/>
                  </a:lnTo>
                  <a:lnTo>
                    <a:pt x="96" y="144"/>
                  </a:lnTo>
                  <a:lnTo>
                    <a:pt x="82" y="142"/>
                  </a:lnTo>
                  <a:lnTo>
                    <a:pt x="88" y="146"/>
                  </a:lnTo>
                  <a:lnTo>
                    <a:pt x="92" y="148"/>
                  </a:lnTo>
                  <a:lnTo>
                    <a:pt x="92" y="152"/>
                  </a:lnTo>
                  <a:lnTo>
                    <a:pt x="92" y="156"/>
                  </a:lnTo>
                  <a:lnTo>
                    <a:pt x="88" y="160"/>
                  </a:lnTo>
                  <a:lnTo>
                    <a:pt x="84" y="164"/>
                  </a:lnTo>
                  <a:lnTo>
                    <a:pt x="78" y="166"/>
                  </a:lnTo>
                  <a:lnTo>
                    <a:pt x="74" y="168"/>
                  </a:lnTo>
                  <a:lnTo>
                    <a:pt x="68" y="170"/>
                  </a:lnTo>
                  <a:lnTo>
                    <a:pt x="62" y="172"/>
                  </a:lnTo>
                  <a:lnTo>
                    <a:pt x="58" y="172"/>
                  </a:lnTo>
                  <a:lnTo>
                    <a:pt x="64" y="174"/>
                  </a:lnTo>
                  <a:lnTo>
                    <a:pt x="68" y="176"/>
                  </a:lnTo>
                  <a:lnTo>
                    <a:pt x="72" y="180"/>
                  </a:lnTo>
                  <a:lnTo>
                    <a:pt x="76" y="182"/>
                  </a:lnTo>
                  <a:lnTo>
                    <a:pt x="78" y="184"/>
                  </a:lnTo>
                  <a:lnTo>
                    <a:pt x="78" y="190"/>
                  </a:lnTo>
                  <a:lnTo>
                    <a:pt x="78" y="194"/>
                  </a:lnTo>
                  <a:lnTo>
                    <a:pt x="76" y="202"/>
                  </a:lnTo>
                  <a:lnTo>
                    <a:pt x="70" y="204"/>
                  </a:lnTo>
                  <a:lnTo>
                    <a:pt x="62" y="204"/>
                  </a:lnTo>
                  <a:lnTo>
                    <a:pt x="54" y="204"/>
                  </a:lnTo>
                  <a:lnTo>
                    <a:pt x="60" y="214"/>
                  </a:lnTo>
                  <a:lnTo>
                    <a:pt x="60" y="224"/>
                  </a:lnTo>
                  <a:lnTo>
                    <a:pt x="56" y="236"/>
                  </a:lnTo>
                  <a:lnTo>
                    <a:pt x="56" y="248"/>
                  </a:lnTo>
                  <a:lnTo>
                    <a:pt x="46" y="248"/>
                  </a:lnTo>
                  <a:lnTo>
                    <a:pt x="34" y="248"/>
                  </a:lnTo>
                  <a:lnTo>
                    <a:pt x="38" y="250"/>
                  </a:lnTo>
                  <a:lnTo>
                    <a:pt x="42" y="254"/>
                  </a:lnTo>
                  <a:lnTo>
                    <a:pt x="44" y="260"/>
                  </a:lnTo>
                  <a:lnTo>
                    <a:pt x="44" y="268"/>
                  </a:lnTo>
                  <a:lnTo>
                    <a:pt x="42" y="272"/>
                  </a:lnTo>
                  <a:lnTo>
                    <a:pt x="38" y="276"/>
                  </a:lnTo>
                  <a:lnTo>
                    <a:pt x="34" y="278"/>
                  </a:lnTo>
                  <a:lnTo>
                    <a:pt x="28" y="280"/>
                  </a:lnTo>
                  <a:lnTo>
                    <a:pt x="24" y="280"/>
                  </a:lnTo>
                  <a:lnTo>
                    <a:pt x="18" y="282"/>
                  </a:lnTo>
                  <a:lnTo>
                    <a:pt x="24" y="284"/>
                  </a:lnTo>
                  <a:lnTo>
                    <a:pt x="26" y="288"/>
                  </a:lnTo>
                  <a:lnTo>
                    <a:pt x="26" y="292"/>
                  </a:lnTo>
                  <a:lnTo>
                    <a:pt x="24" y="296"/>
                  </a:lnTo>
                  <a:lnTo>
                    <a:pt x="18" y="300"/>
                  </a:lnTo>
                  <a:lnTo>
                    <a:pt x="28" y="302"/>
                  </a:lnTo>
                  <a:lnTo>
                    <a:pt x="38" y="306"/>
                  </a:lnTo>
                  <a:lnTo>
                    <a:pt x="38" y="312"/>
                  </a:lnTo>
                  <a:lnTo>
                    <a:pt x="34" y="316"/>
                  </a:lnTo>
                  <a:lnTo>
                    <a:pt x="28" y="320"/>
                  </a:lnTo>
                  <a:lnTo>
                    <a:pt x="24" y="322"/>
                  </a:lnTo>
                  <a:lnTo>
                    <a:pt x="18" y="326"/>
                  </a:lnTo>
                  <a:lnTo>
                    <a:pt x="12" y="330"/>
                  </a:lnTo>
                  <a:lnTo>
                    <a:pt x="8" y="334"/>
                  </a:lnTo>
                  <a:lnTo>
                    <a:pt x="12" y="336"/>
                  </a:lnTo>
                  <a:lnTo>
                    <a:pt x="18" y="338"/>
                  </a:lnTo>
                  <a:lnTo>
                    <a:pt x="22" y="338"/>
                  </a:lnTo>
                  <a:lnTo>
                    <a:pt x="20" y="342"/>
                  </a:lnTo>
                  <a:lnTo>
                    <a:pt x="18" y="344"/>
                  </a:lnTo>
                  <a:lnTo>
                    <a:pt x="14" y="348"/>
                  </a:lnTo>
                  <a:lnTo>
                    <a:pt x="12" y="350"/>
                  </a:lnTo>
                  <a:lnTo>
                    <a:pt x="16" y="352"/>
                  </a:lnTo>
                  <a:lnTo>
                    <a:pt x="22" y="354"/>
                  </a:lnTo>
                  <a:lnTo>
                    <a:pt x="26" y="356"/>
                  </a:lnTo>
                  <a:lnTo>
                    <a:pt x="24" y="358"/>
                  </a:lnTo>
                  <a:lnTo>
                    <a:pt x="22" y="362"/>
                  </a:lnTo>
                  <a:lnTo>
                    <a:pt x="32" y="364"/>
                  </a:lnTo>
                  <a:lnTo>
                    <a:pt x="44" y="368"/>
                  </a:lnTo>
                  <a:lnTo>
                    <a:pt x="22" y="382"/>
                  </a:lnTo>
                  <a:lnTo>
                    <a:pt x="0" y="394"/>
                  </a:lnTo>
                  <a:lnTo>
                    <a:pt x="6" y="396"/>
                  </a:lnTo>
                  <a:lnTo>
                    <a:pt x="14" y="398"/>
                  </a:lnTo>
                  <a:lnTo>
                    <a:pt x="20" y="402"/>
                  </a:lnTo>
                  <a:lnTo>
                    <a:pt x="24" y="406"/>
                  </a:lnTo>
                  <a:lnTo>
                    <a:pt x="22" y="408"/>
                  </a:lnTo>
                  <a:lnTo>
                    <a:pt x="20" y="410"/>
                  </a:lnTo>
                  <a:lnTo>
                    <a:pt x="16" y="412"/>
                  </a:lnTo>
                  <a:lnTo>
                    <a:pt x="22" y="414"/>
                  </a:lnTo>
                  <a:lnTo>
                    <a:pt x="28" y="416"/>
                  </a:lnTo>
                  <a:lnTo>
                    <a:pt x="30" y="420"/>
                  </a:lnTo>
                  <a:lnTo>
                    <a:pt x="32" y="424"/>
                  </a:lnTo>
                  <a:lnTo>
                    <a:pt x="32" y="428"/>
                  </a:lnTo>
                  <a:lnTo>
                    <a:pt x="28" y="434"/>
                  </a:lnTo>
                  <a:lnTo>
                    <a:pt x="32" y="434"/>
                  </a:lnTo>
                  <a:lnTo>
                    <a:pt x="34" y="434"/>
                  </a:lnTo>
                  <a:lnTo>
                    <a:pt x="34" y="440"/>
                  </a:lnTo>
                  <a:lnTo>
                    <a:pt x="30" y="442"/>
                  </a:lnTo>
                  <a:lnTo>
                    <a:pt x="26" y="446"/>
                  </a:lnTo>
                  <a:lnTo>
                    <a:pt x="22" y="448"/>
                  </a:lnTo>
                  <a:lnTo>
                    <a:pt x="20" y="452"/>
                  </a:lnTo>
                  <a:lnTo>
                    <a:pt x="16" y="456"/>
                  </a:lnTo>
                  <a:lnTo>
                    <a:pt x="22" y="454"/>
                  </a:lnTo>
                  <a:lnTo>
                    <a:pt x="28" y="456"/>
                  </a:lnTo>
                  <a:lnTo>
                    <a:pt x="34" y="458"/>
                  </a:lnTo>
                  <a:lnTo>
                    <a:pt x="40" y="460"/>
                  </a:lnTo>
                  <a:lnTo>
                    <a:pt x="44" y="464"/>
                  </a:lnTo>
                  <a:lnTo>
                    <a:pt x="40" y="468"/>
                  </a:lnTo>
                  <a:lnTo>
                    <a:pt x="38" y="472"/>
                  </a:lnTo>
                  <a:lnTo>
                    <a:pt x="34" y="476"/>
                  </a:lnTo>
                  <a:lnTo>
                    <a:pt x="40" y="478"/>
                  </a:lnTo>
                  <a:lnTo>
                    <a:pt x="44" y="482"/>
                  </a:lnTo>
                  <a:lnTo>
                    <a:pt x="48" y="486"/>
                  </a:lnTo>
                  <a:lnTo>
                    <a:pt x="48" y="490"/>
                  </a:lnTo>
                  <a:lnTo>
                    <a:pt x="48" y="496"/>
                  </a:lnTo>
                  <a:lnTo>
                    <a:pt x="54" y="496"/>
                  </a:lnTo>
                  <a:lnTo>
                    <a:pt x="60" y="498"/>
                  </a:lnTo>
                  <a:lnTo>
                    <a:pt x="64" y="500"/>
                  </a:lnTo>
                  <a:lnTo>
                    <a:pt x="66" y="504"/>
                  </a:lnTo>
                  <a:lnTo>
                    <a:pt x="66" y="508"/>
                  </a:lnTo>
                  <a:lnTo>
                    <a:pt x="66" y="514"/>
                  </a:lnTo>
                  <a:lnTo>
                    <a:pt x="62" y="520"/>
                  </a:lnTo>
                  <a:lnTo>
                    <a:pt x="68" y="524"/>
                  </a:lnTo>
                  <a:lnTo>
                    <a:pt x="72" y="528"/>
                  </a:lnTo>
                  <a:lnTo>
                    <a:pt x="74" y="534"/>
                  </a:lnTo>
                  <a:lnTo>
                    <a:pt x="76" y="540"/>
                  </a:lnTo>
                  <a:lnTo>
                    <a:pt x="76" y="546"/>
                  </a:lnTo>
                  <a:lnTo>
                    <a:pt x="96" y="546"/>
                  </a:lnTo>
                  <a:lnTo>
                    <a:pt x="118" y="544"/>
                  </a:lnTo>
                  <a:lnTo>
                    <a:pt x="114" y="552"/>
                  </a:lnTo>
                  <a:lnTo>
                    <a:pt x="112" y="558"/>
                  </a:lnTo>
                  <a:lnTo>
                    <a:pt x="110" y="566"/>
                  </a:lnTo>
                  <a:lnTo>
                    <a:pt x="108" y="572"/>
                  </a:lnTo>
                  <a:lnTo>
                    <a:pt x="114" y="572"/>
                  </a:lnTo>
                  <a:lnTo>
                    <a:pt x="120" y="572"/>
                  </a:lnTo>
                  <a:lnTo>
                    <a:pt x="126" y="572"/>
                  </a:lnTo>
                  <a:lnTo>
                    <a:pt x="122" y="578"/>
                  </a:lnTo>
                  <a:lnTo>
                    <a:pt x="118" y="584"/>
                  </a:lnTo>
                  <a:lnTo>
                    <a:pt x="116" y="592"/>
                  </a:lnTo>
                  <a:lnTo>
                    <a:pt x="122" y="592"/>
                  </a:lnTo>
                  <a:lnTo>
                    <a:pt x="128" y="592"/>
                  </a:lnTo>
                  <a:lnTo>
                    <a:pt x="136" y="592"/>
                  </a:lnTo>
                  <a:lnTo>
                    <a:pt x="134" y="594"/>
                  </a:lnTo>
                  <a:lnTo>
                    <a:pt x="132" y="598"/>
                  </a:lnTo>
                  <a:lnTo>
                    <a:pt x="130" y="602"/>
                  </a:lnTo>
                  <a:lnTo>
                    <a:pt x="128" y="604"/>
                  </a:lnTo>
                  <a:lnTo>
                    <a:pt x="144" y="606"/>
                  </a:lnTo>
                  <a:lnTo>
                    <a:pt x="156" y="610"/>
                  </a:lnTo>
                  <a:lnTo>
                    <a:pt x="164" y="622"/>
                  </a:lnTo>
                  <a:lnTo>
                    <a:pt x="162" y="620"/>
                  </a:lnTo>
                  <a:lnTo>
                    <a:pt x="160" y="618"/>
                  </a:lnTo>
                  <a:lnTo>
                    <a:pt x="164" y="614"/>
                  </a:lnTo>
                  <a:lnTo>
                    <a:pt x="168" y="614"/>
                  </a:lnTo>
                  <a:lnTo>
                    <a:pt x="170" y="614"/>
                  </a:lnTo>
                  <a:lnTo>
                    <a:pt x="172" y="614"/>
                  </a:lnTo>
                  <a:lnTo>
                    <a:pt x="174" y="618"/>
                  </a:lnTo>
                  <a:lnTo>
                    <a:pt x="174" y="620"/>
                  </a:lnTo>
                  <a:lnTo>
                    <a:pt x="176" y="624"/>
                  </a:lnTo>
                  <a:lnTo>
                    <a:pt x="178" y="628"/>
                  </a:lnTo>
                  <a:lnTo>
                    <a:pt x="178" y="630"/>
                  </a:lnTo>
                  <a:lnTo>
                    <a:pt x="180" y="632"/>
                  </a:lnTo>
                  <a:lnTo>
                    <a:pt x="184" y="634"/>
                  </a:lnTo>
                  <a:lnTo>
                    <a:pt x="188" y="636"/>
                  </a:lnTo>
                  <a:lnTo>
                    <a:pt x="190" y="636"/>
                  </a:lnTo>
                  <a:lnTo>
                    <a:pt x="194" y="638"/>
                  </a:lnTo>
                  <a:lnTo>
                    <a:pt x="198" y="638"/>
                  </a:lnTo>
                  <a:lnTo>
                    <a:pt x="200" y="640"/>
                  </a:lnTo>
                  <a:lnTo>
                    <a:pt x="202" y="644"/>
                  </a:lnTo>
                  <a:lnTo>
                    <a:pt x="204" y="648"/>
                  </a:lnTo>
                  <a:lnTo>
                    <a:pt x="206" y="646"/>
                  </a:lnTo>
                  <a:lnTo>
                    <a:pt x="210" y="646"/>
                  </a:lnTo>
                  <a:lnTo>
                    <a:pt x="212" y="644"/>
                  </a:lnTo>
                  <a:lnTo>
                    <a:pt x="216" y="648"/>
                  </a:lnTo>
                  <a:lnTo>
                    <a:pt x="220" y="654"/>
                  </a:lnTo>
                  <a:lnTo>
                    <a:pt x="222" y="658"/>
                  </a:lnTo>
                  <a:lnTo>
                    <a:pt x="224" y="654"/>
                  </a:lnTo>
                  <a:lnTo>
                    <a:pt x="228" y="650"/>
                  </a:lnTo>
                  <a:lnTo>
                    <a:pt x="232" y="652"/>
                  </a:lnTo>
                  <a:lnTo>
                    <a:pt x="234" y="654"/>
                  </a:lnTo>
                  <a:lnTo>
                    <a:pt x="238" y="656"/>
                  </a:lnTo>
                  <a:lnTo>
                    <a:pt x="238" y="662"/>
                  </a:lnTo>
                  <a:lnTo>
                    <a:pt x="240" y="666"/>
                  </a:lnTo>
                  <a:lnTo>
                    <a:pt x="252" y="662"/>
                  </a:lnTo>
                  <a:lnTo>
                    <a:pt x="262" y="666"/>
                  </a:lnTo>
                  <a:lnTo>
                    <a:pt x="270" y="674"/>
                  </a:lnTo>
                  <a:lnTo>
                    <a:pt x="276" y="686"/>
                  </a:lnTo>
                  <a:lnTo>
                    <a:pt x="274" y="678"/>
                  </a:lnTo>
                  <a:lnTo>
                    <a:pt x="276" y="674"/>
                  </a:lnTo>
                  <a:lnTo>
                    <a:pt x="278" y="670"/>
                  </a:lnTo>
                  <a:lnTo>
                    <a:pt x="280" y="668"/>
                  </a:lnTo>
                  <a:lnTo>
                    <a:pt x="284" y="666"/>
                  </a:lnTo>
                  <a:lnTo>
                    <a:pt x="288" y="668"/>
                  </a:lnTo>
                  <a:lnTo>
                    <a:pt x="292" y="672"/>
                  </a:lnTo>
                  <a:lnTo>
                    <a:pt x="296" y="678"/>
                  </a:lnTo>
                  <a:lnTo>
                    <a:pt x="294" y="674"/>
                  </a:lnTo>
                  <a:lnTo>
                    <a:pt x="296" y="674"/>
                  </a:lnTo>
                  <a:lnTo>
                    <a:pt x="298" y="674"/>
                  </a:lnTo>
                  <a:lnTo>
                    <a:pt x="300" y="676"/>
                  </a:lnTo>
                  <a:lnTo>
                    <a:pt x="302" y="680"/>
                  </a:lnTo>
                  <a:lnTo>
                    <a:pt x="304" y="682"/>
                  </a:lnTo>
                  <a:lnTo>
                    <a:pt x="304" y="686"/>
                  </a:lnTo>
                  <a:lnTo>
                    <a:pt x="310" y="682"/>
                  </a:lnTo>
                  <a:lnTo>
                    <a:pt x="318" y="680"/>
                  </a:lnTo>
                  <a:lnTo>
                    <a:pt x="324" y="678"/>
                  </a:lnTo>
                  <a:lnTo>
                    <a:pt x="326" y="682"/>
                  </a:lnTo>
                  <a:lnTo>
                    <a:pt x="328" y="684"/>
                  </a:lnTo>
                  <a:lnTo>
                    <a:pt x="330" y="688"/>
                  </a:lnTo>
                  <a:lnTo>
                    <a:pt x="330" y="692"/>
                  </a:lnTo>
                  <a:lnTo>
                    <a:pt x="332" y="686"/>
                  </a:lnTo>
                  <a:lnTo>
                    <a:pt x="332" y="684"/>
                  </a:lnTo>
                  <a:lnTo>
                    <a:pt x="334" y="682"/>
                  </a:lnTo>
                  <a:lnTo>
                    <a:pt x="338" y="684"/>
                  </a:lnTo>
                  <a:lnTo>
                    <a:pt x="340" y="684"/>
                  </a:lnTo>
                  <a:lnTo>
                    <a:pt x="344" y="688"/>
                  </a:lnTo>
                  <a:lnTo>
                    <a:pt x="346" y="690"/>
                  </a:lnTo>
                  <a:lnTo>
                    <a:pt x="350" y="694"/>
                  </a:lnTo>
                  <a:lnTo>
                    <a:pt x="352" y="698"/>
                  </a:lnTo>
                  <a:lnTo>
                    <a:pt x="356" y="702"/>
                  </a:lnTo>
                  <a:lnTo>
                    <a:pt x="358" y="706"/>
                  </a:lnTo>
                  <a:lnTo>
                    <a:pt x="360" y="708"/>
                  </a:lnTo>
                  <a:lnTo>
                    <a:pt x="364" y="700"/>
                  </a:lnTo>
                  <a:lnTo>
                    <a:pt x="370" y="700"/>
                  </a:lnTo>
                  <a:lnTo>
                    <a:pt x="378" y="704"/>
                  </a:lnTo>
                  <a:lnTo>
                    <a:pt x="386" y="712"/>
                  </a:lnTo>
                  <a:lnTo>
                    <a:pt x="392" y="718"/>
                  </a:lnTo>
                  <a:lnTo>
                    <a:pt x="386" y="714"/>
                  </a:lnTo>
                  <a:lnTo>
                    <a:pt x="384" y="710"/>
                  </a:lnTo>
                  <a:lnTo>
                    <a:pt x="382" y="706"/>
                  </a:lnTo>
                  <a:lnTo>
                    <a:pt x="382" y="702"/>
                  </a:lnTo>
                  <a:lnTo>
                    <a:pt x="384" y="696"/>
                  </a:lnTo>
                  <a:lnTo>
                    <a:pt x="386" y="692"/>
                  </a:lnTo>
                  <a:lnTo>
                    <a:pt x="390" y="690"/>
                  </a:lnTo>
                  <a:lnTo>
                    <a:pt x="394" y="686"/>
                  </a:lnTo>
                  <a:lnTo>
                    <a:pt x="398" y="686"/>
                  </a:lnTo>
                  <a:lnTo>
                    <a:pt x="404" y="688"/>
                  </a:lnTo>
                  <a:lnTo>
                    <a:pt x="408" y="690"/>
                  </a:lnTo>
                  <a:lnTo>
                    <a:pt x="412" y="696"/>
                  </a:lnTo>
                  <a:lnTo>
                    <a:pt x="414" y="692"/>
                  </a:lnTo>
                  <a:lnTo>
                    <a:pt x="414" y="690"/>
                  </a:lnTo>
                  <a:lnTo>
                    <a:pt x="418" y="688"/>
                  </a:lnTo>
                  <a:lnTo>
                    <a:pt x="420" y="686"/>
                  </a:lnTo>
                  <a:lnTo>
                    <a:pt x="424" y="686"/>
                  </a:lnTo>
                  <a:lnTo>
                    <a:pt x="428" y="688"/>
                  </a:lnTo>
                  <a:lnTo>
                    <a:pt x="432" y="690"/>
                  </a:lnTo>
                  <a:lnTo>
                    <a:pt x="434" y="694"/>
                  </a:lnTo>
                  <a:lnTo>
                    <a:pt x="438" y="682"/>
                  </a:lnTo>
                  <a:lnTo>
                    <a:pt x="450" y="676"/>
                  </a:lnTo>
                  <a:lnTo>
                    <a:pt x="462" y="674"/>
                  </a:lnTo>
                  <a:lnTo>
                    <a:pt x="472" y="680"/>
                  </a:lnTo>
                  <a:lnTo>
                    <a:pt x="482" y="672"/>
                  </a:lnTo>
                  <a:lnTo>
                    <a:pt x="494" y="666"/>
                  </a:lnTo>
                  <a:lnTo>
                    <a:pt x="504" y="660"/>
                  </a:lnTo>
                  <a:lnTo>
                    <a:pt x="506" y="658"/>
                  </a:lnTo>
                  <a:lnTo>
                    <a:pt x="508" y="656"/>
                  </a:lnTo>
                  <a:lnTo>
                    <a:pt x="508" y="654"/>
                  </a:lnTo>
                  <a:lnTo>
                    <a:pt x="510" y="654"/>
                  </a:lnTo>
                  <a:lnTo>
                    <a:pt x="514" y="652"/>
                  </a:lnTo>
                  <a:lnTo>
                    <a:pt x="520" y="652"/>
                  </a:lnTo>
                  <a:lnTo>
                    <a:pt x="524" y="652"/>
                  </a:lnTo>
                  <a:lnTo>
                    <a:pt x="528" y="654"/>
                  </a:lnTo>
                  <a:lnTo>
                    <a:pt x="534" y="656"/>
                  </a:lnTo>
                  <a:lnTo>
                    <a:pt x="540" y="658"/>
                  </a:lnTo>
                  <a:lnTo>
                    <a:pt x="538" y="654"/>
                  </a:lnTo>
                  <a:lnTo>
                    <a:pt x="538" y="652"/>
                  </a:lnTo>
                  <a:lnTo>
                    <a:pt x="538" y="648"/>
                  </a:lnTo>
                  <a:lnTo>
                    <a:pt x="550" y="648"/>
                  </a:lnTo>
                  <a:lnTo>
                    <a:pt x="562" y="650"/>
                  </a:lnTo>
                  <a:lnTo>
                    <a:pt x="558" y="648"/>
                  </a:lnTo>
                  <a:lnTo>
                    <a:pt x="552" y="646"/>
                  </a:lnTo>
                  <a:lnTo>
                    <a:pt x="550" y="644"/>
                  </a:lnTo>
                  <a:lnTo>
                    <a:pt x="546" y="640"/>
                  </a:lnTo>
                  <a:lnTo>
                    <a:pt x="544" y="634"/>
                  </a:lnTo>
                  <a:lnTo>
                    <a:pt x="544" y="628"/>
                  </a:lnTo>
                  <a:lnTo>
                    <a:pt x="546" y="622"/>
                  </a:lnTo>
                  <a:lnTo>
                    <a:pt x="548" y="616"/>
                  </a:lnTo>
                  <a:lnTo>
                    <a:pt x="552" y="614"/>
                  </a:lnTo>
                  <a:lnTo>
                    <a:pt x="558" y="612"/>
                  </a:lnTo>
                  <a:lnTo>
                    <a:pt x="564" y="612"/>
                  </a:lnTo>
                  <a:lnTo>
                    <a:pt x="570" y="612"/>
                  </a:lnTo>
                  <a:lnTo>
                    <a:pt x="576" y="612"/>
                  </a:lnTo>
                  <a:lnTo>
                    <a:pt x="572" y="608"/>
                  </a:lnTo>
                  <a:lnTo>
                    <a:pt x="572" y="606"/>
                  </a:lnTo>
                  <a:lnTo>
                    <a:pt x="570" y="602"/>
                  </a:lnTo>
                  <a:lnTo>
                    <a:pt x="570" y="598"/>
                  </a:lnTo>
                  <a:lnTo>
                    <a:pt x="584" y="600"/>
                  </a:lnTo>
                  <a:lnTo>
                    <a:pt x="592" y="598"/>
                  </a:lnTo>
                  <a:lnTo>
                    <a:pt x="600" y="594"/>
                  </a:lnTo>
                  <a:lnTo>
                    <a:pt x="612" y="586"/>
                  </a:lnTo>
                  <a:lnTo>
                    <a:pt x="614" y="582"/>
                  </a:lnTo>
                  <a:lnTo>
                    <a:pt x="620" y="580"/>
                  </a:lnTo>
                  <a:lnTo>
                    <a:pt x="624" y="580"/>
                  </a:lnTo>
                  <a:lnTo>
                    <a:pt x="626" y="576"/>
                  </a:lnTo>
                  <a:lnTo>
                    <a:pt x="628" y="572"/>
                  </a:lnTo>
                  <a:lnTo>
                    <a:pt x="628" y="568"/>
                  </a:lnTo>
                  <a:lnTo>
                    <a:pt x="628" y="562"/>
                  </a:lnTo>
                  <a:lnTo>
                    <a:pt x="628" y="558"/>
                  </a:lnTo>
                  <a:lnTo>
                    <a:pt x="630" y="554"/>
                  </a:lnTo>
                  <a:lnTo>
                    <a:pt x="626" y="552"/>
                  </a:lnTo>
                  <a:lnTo>
                    <a:pt x="622" y="548"/>
                  </a:lnTo>
                  <a:lnTo>
                    <a:pt x="620" y="548"/>
                  </a:lnTo>
                  <a:lnTo>
                    <a:pt x="630" y="536"/>
                  </a:lnTo>
                  <a:lnTo>
                    <a:pt x="642" y="532"/>
                  </a:lnTo>
                  <a:lnTo>
                    <a:pt x="656" y="534"/>
                  </a:lnTo>
                  <a:lnTo>
                    <a:pt x="656" y="530"/>
                  </a:lnTo>
                  <a:lnTo>
                    <a:pt x="656" y="524"/>
                  </a:lnTo>
                  <a:lnTo>
                    <a:pt x="656" y="520"/>
                  </a:lnTo>
                  <a:lnTo>
                    <a:pt x="658" y="516"/>
                  </a:lnTo>
                  <a:lnTo>
                    <a:pt x="658" y="512"/>
                  </a:lnTo>
                  <a:lnTo>
                    <a:pt x="662" y="510"/>
                  </a:lnTo>
                  <a:lnTo>
                    <a:pt x="666" y="508"/>
                  </a:lnTo>
                  <a:lnTo>
                    <a:pt x="672" y="508"/>
                  </a:lnTo>
                  <a:lnTo>
                    <a:pt x="674" y="502"/>
                  </a:lnTo>
                  <a:lnTo>
                    <a:pt x="676" y="498"/>
                  </a:lnTo>
                  <a:lnTo>
                    <a:pt x="678" y="494"/>
                  </a:lnTo>
                  <a:lnTo>
                    <a:pt x="682" y="492"/>
                  </a:lnTo>
                  <a:lnTo>
                    <a:pt x="684" y="490"/>
                  </a:lnTo>
                  <a:lnTo>
                    <a:pt x="688" y="490"/>
                  </a:lnTo>
                  <a:lnTo>
                    <a:pt x="692" y="488"/>
                  </a:lnTo>
                  <a:lnTo>
                    <a:pt x="696" y="484"/>
                  </a:lnTo>
                  <a:lnTo>
                    <a:pt x="698" y="482"/>
                  </a:lnTo>
                  <a:lnTo>
                    <a:pt x="694" y="478"/>
                  </a:lnTo>
                  <a:lnTo>
                    <a:pt x="690" y="476"/>
                  </a:lnTo>
                  <a:lnTo>
                    <a:pt x="688" y="472"/>
                  </a:lnTo>
                  <a:lnTo>
                    <a:pt x="692" y="466"/>
                  </a:lnTo>
                  <a:lnTo>
                    <a:pt x="700" y="462"/>
                  </a:lnTo>
                  <a:lnTo>
                    <a:pt x="708" y="458"/>
                  </a:lnTo>
                  <a:lnTo>
                    <a:pt x="714" y="452"/>
                  </a:lnTo>
                  <a:lnTo>
                    <a:pt x="704" y="446"/>
                  </a:lnTo>
                  <a:lnTo>
                    <a:pt x="700" y="436"/>
                  </a:lnTo>
                  <a:lnTo>
                    <a:pt x="700" y="424"/>
                  </a:lnTo>
                  <a:lnTo>
                    <a:pt x="708" y="414"/>
                  </a:lnTo>
                  <a:lnTo>
                    <a:pt x="702" y="412"/>
                  </a:lnTo>
                  <a:lnTo>
                    <a:pt x="696" y="410"/>
                  </a:lnTo>
                  <a:lnTo>
                    <a:pt x="692" y="408"/>
                  </a:lnTo>
                  <a:lnTo>
                    <a:pt x="706" y="402"/>
                  </a:lnTo>
                  <a:lnTo>
                    <a:pt x="712" y="398"/>
                  </a:lnTo>
                  <a:lnTo>
                    <a:pt x="714" y="392"/>
                  </a:lnTo>
                  <a:lnTo>
                    <a:pt x="716" y="382"/>
                  </a:lnTo>
                  <a:lnTo>
                    <a:pt x="718" y="370"/>
                  </a:lnTo>
                  <a:lnTo>
                    <a:pt x="724" y="362"/>
                  </a:lnTo>
                  <a:lnTo>
                    <a:pt x="728" y="356"/>
                  </a:lnTo>
                  <a:lnTo>
                    <a:pt x="734" y="352"/>
                  </a:lnTo>
                  <a:lnTo>
                    <a:pt x="736" y="348"/>
                  </a:lnTo>
                  <a:lnTo>
                    <a:pt x="736" y="342"/>
                  </a:lnTo>
                  <a:lnTo>
                    <a:pt x="732" y="332"/>
                  </a:lnTo>
                  <a:lnTo>
                    <a:pt x="736" y="330"/>
                  </a:lnTo>
                  <a:lnTo>
                    <a:pt x="742" y="328"/>
                  </a:lnTo>
                  <a:lnTo>
                    <a:pt x="736" y="326"/>
                  </a:lnTo>
                  <a:lnTo>
                    <a:pt x="730" y="322"/>
                  </a:lnTo>
                  <a:lnTo>
                    <a:pt x="722" y="320"/>
                  </a:lnTo>
                  <a:lnTo>
                    <a:pt x="718" y="316"/>
                  </a:lnTo>
                  <a:lnTo>
                    <a:pt x="714" y="312"/>
                  </a:lnTo>
                  <a:lnTo>
                    <a:pt x="710" y="306"/>
                  </a:lnTo>
                  <a:lnTo>
                    <a:pt x="716" y="306"/>
                  </a:lnTo>
                  <a:lnTo>
                    <a:pt x="720" y="302"/>
                  </a:lnTo>
                  <a:lnTo>
                    <a:pt x="726" y="302"/>
                  </a:lnTo>
                  <a:lnTo>
                    <a:pt x="722" y="298"/>
                  </a:lnTo>
                  <a:lnTo>
                    <a:pt x="718" y="296"/>
                  </a:lnTo>
                  <a:lnTo>
                    <a:pt x="714" y="294"/>
                  </a:lnTo>
                  <a:lnTo>
                    <a:pt x="710" y="292"/>
                  </a:lnTo>
                  <a:lnTo>
                    <a:pt x="706" y="290"/>
                  </a:lnTo>
                  <a:lnTo>
                    <a:pt x="702" y="286"/>
                  </a:lnTo>
                  <a:lnTo>
                    <a:pt x="706" y="284"/>
                  </a:lnTo>
                  <a:lnTo>
                    <a:pt x="708" y="282"/>
                  </a:lnTo>
                  <a:lnTo>
                    <a:pt x="708" y="276"/>
                  </a:lnTo>
                  <a:lnTo>
                    <a:pt x="704" y="272"/>
                  </a:lnTo>
                  <a:lnTo>
                    <a:pt x="700" y="268"/>
                  </a:lnTo>
                  <a:lnTo>
                    <a:pt x="694" y="268"/>
                  </a:lnTo>
                  <a:lnTo>
                    <a:pt x="698" y="258"/>
                  </a:lnTo>
                  <a:lnTo>
                    <a:pt x="704" y="248"/>
                  </a:lnTo>
                  <a:lnTo>
                    <a:pt x="710" y="238"/>
                  </a:lnTo>
                  <a:lnTo>
                    <a:pt x="700" y="250"/>
                  </a:lnTo>
                  <a:lnTo>
                    <a:pt x="694" y="252"/>
                  </a:lnTo>
                  <a:lnTo>
                    <a:pt x="690" y="250"/>
                  </a:lnTo>
                  <a:lnTo>
                    <a:pt x="682" y="244"/>
                  </a:lnTo>
                  <a:lnTo>
                    <a:pt x="672" y="234"/>
                  </a:lnTo>
                  <a:lnTo>
                    <a:pt x="680" y="222"/>
                  </a:lnTo>
                  <a:lnTo>
                    <a:pt x="678" y="212"/>
                  </a:lnTo>
                  <a:lnTo>
                    <a:pt x="672" y="206"/>
                  </a:lnTo>
                  <a:lnTo>
                    <a:pt x="662" y="202"/>
                  </a:lnTo>
                  <a:lnTo>
                    <a:pt x="650" y="202"/>
                  </a:lnTo>
                  <a:lnTo>
                    <a:pt x="654" y="198"/>
                  </a:lnTo>
                  <a:lnTo>
                    <a:pt x="658" y="196"/>
                  </a:lnTo>
                  <a:lnTo>
                    <a:pt x="662" y="192"/>
                  </a:lnTo>
                  <a:lnTo>
                    <a:pt x="664" y="188"/>
                  </a:lnTo>
                  <a:lnTo>
                    <a:pt x="660" y="184"/>
                  </a:lnTo>
                  <a:lnTo>
                    <a:pt x="654" y="182"/>
                  </a:lnTo>
                  <a:lnTo>
                    <a:pt x="650" y="180"/>
                  </a:lnTo>
                  <a:lnTo>
                    <a:pt x="648" y="184"/>
                  </a:lnTo>
                  <a:lnTo>
                    <a:pt x="646" y="190"/>
                  </a:lnTo>
                  <a:lnTo>
                    <a:pt x="644" y="192"/>
                  </a:lnTo>
                  <a:lnTo>
                    <a:pt x="640" y="196"/>
                  </a:lnTo>
                  <a:lnTo>
                    <a:pt x="640" y="184"/>
                  </a:lnTo>
                  <a:lnTo>
                    <a:pt x="640" y="172"/>
                  </a:lnTo>
                  <a:lnTo>
                    <a:pt x="638" y="162"/>
                  </a:lnTo>
                  <a:lnTo>
                    <a:pt x="632" y="154"/>
                  </a:lnTo>
                  <a:lnTo>
                    <a:pt x="622" y="152"/>
                  </a:lnTo>
                  <a:lnTo>
                    <a:pt x="622" y="146"/>
                  </a:lnTo>
                  <a:lnTo>
                    <a:pt x="622" y="140"/>
                  </a:lnTo>
                  <a:lnTo>
                    <a:pt x="622" y="134"/>
                  </a:lnTo>
                  <a:lnTo>
                    <a:pt x="622" y="128"/>
                  </a:lnTo>
                  <a:lnTo>
                    <a:pt x="618" y="110"/>
                  </a:lnTo>
                  <a:lnTo>
                    <a:pt x="614" y="94"/>
                  </a:lnTo>
                  <a:lnTo>
                    <a:pt x="612" y="98"/>
                  </a:lnTo>
                  <a:lnTo>
                    <a:pt x="612" y="104"/>
                  </a:lnTo>
                  <a:lnTo>
                    <a:pt x="610" y="108"/>
                  </a:lnTo>
                  <a:lnTo>
                    <a:pt x="608" y="114"/>
                  </a:lnTo>
                  <a:lnTo>
                    <a:pt x="606" y="118"/>
                  </a:lnTo>
                  <a:lnTo>
                    <a:pt x="602" y="120"/>
                  </a:lnTo>
                  <a:lnTo>
                    <a:pt x="598" y="122"/>
                  </a:lnTo>
                  <a:lnTo>
                    <a:pt x="592" y="122"/>
                  </a:lnTo>
                  <a:lnTo>
                    <a:pt x="592" y="118"/>
                  </a:lnTo>
                  <a:lnTo>
                    <a:pt x="592" y="114"/>
                  </a:lnTo>
                  <a:lnTo>
                    <a:pt x="592" y="108"/>
                  </a:lnTo>
                  <a:lnTo>
                    <a:pt x="590" y="112"/>
                  </a:lnTo>
                  <a:lnTo>
                    <a:pt x="586" y="114"/>
                  </a:lnTo>
                  <a:lnTo>
                    <a:pt x="582" y="116"/>
                  </a:lnTo>
                  <a:lnTo>
                    <a:pt x="574" y="100"/>
                  </a:lnTo>
                  <a:lnTo>
                    <a:pt x="568" y="80"/>
                  </a:lnTo>
                  <a:lnTo>
                    <a:pt x="564" y="90"/>
                  </a:lnTo>
                  <a:lnTo>
                    <a:pt x="558" y="96"/>
                  </a:lnTo>
                  <a:lnTo>
                    <a:pt x="552" y="104"/>
                  </a:lnTo>
                  <a:lnTo>
                    <a:pt x="548" y="100"/>
                  </a:lnTo>
                  <a:lnTo>
                    <a:pt x="544" y="94"/>
                  </a:lnTo>
                  <a:lnTo>
                    <a:pt x="542" y="90"/>
                  </a:lnTo>
                  <a:lnTo>
                    <a:pt x="540" y="82"/>
                  </a:lnTo>
                  <a:lnTo>
                    <a:pt x="540" y="76"/>
                  </a:lnTo>
                  <a:lnTo>
                    <a:pt x="536" y="80"/>
                  </a:lnTo>
                  <a:lnTo>
                    <a:pt x="534" y="82"/>
                  </a:lnTo>
                  <a:lnTo>
                    <a:pt x="530" y="84"/>
                  </a:lnTo>
                  <a:lnTo>
                    <a:pt x="520" y="52"/>
                  </a:lnTo>
                  <a:lnTo>
                    <a:pt x="508" y="22"/>
                  </a:lnTo>
                  <a:lnTo>
                    <a:pt x="504" y="30"/>
                  </a:lnTo>
                  <a:lnTo>
                    <a:pt x="498" y="40"/>
                  </a:lnTo>
                  <a:lnTo>
                    <a:pt x="490" y="48"/>
                  </a:lnTo>
                  <a:lnTo>
                    <a:pt x="482" y="52"/>
                  </a:lnTo>
                  <a:lnTo>
                    <a:pt x="472" y="50"/>
                  </a:lnTo>
                  <a:lnTo>
                    <a:pt x="468" y="52"/>
                  </a:lnTo>
                  <a:lnTo>
                    <a:pt x="464" y="54"/>
                  </a:lnTo>
                  <a:lnTo>
                    <a:pt x="460" y="58"/>
                  </a:lnTo>
                  <a:lnTo>
                    <a:pt x="456" y="48"/>
                  </a:lnTo>
                  <a:lnTo>
                    <a:pt x="450" y="38"/>
                  </a:lnTo>
                  <a:lnTo>
                    <a:pt x="448" y="30"/>
                  </a:lnTo>
                  <a:lnTo>
                    <a:pt x="444" y="28"/>
                  </a:lnTo>
                  <a:lnTo>
                    <a:pt x="440" y="28"/>
                  </a:lnTo>
                  <a:lnTo>
                    <a:pt x="440" y="36"/>
                  </a:lnTo>
                  <a:lnTo>
                    <a:pt x="438" y="40"/>
                  </a:lnTo>
                  <a:lnTo>
                    <a:pt x="436" y="44"/>
                  </a:lnTo>
                  <a:lnTo>
                    <a:pt x="432" y="46"/>
                  </a:lnTo>
                  <a:lnTo>
                    <a:pt x="430" y="46"/>
                  </a:lnTo>
                  <a:lnTo>
                    <a:pt x="424" y="44"/>
                  </a:lnTo>
                  <a:lnTo>
                    <a:pt x="420" y="40"/>
                  </a:lnTo>
                  <a:lnTo>
                    <a:pt x="416" y="34"/>
                  </a:lnTo>
                  <a:lnTo>
                    <a:pt x="412" y="38"/>
                  </a:lnTo>
                  <a:lnTo>
                    <a:pt x="408" y="40"/>
                  </a:lnTo>
                  <a:lnTo>
                    <a:pt x="404" y="44"/>
                  </a:lnTo>
                  <a:lnTo>
                    <a:pt x="386" y="22"/>
                  </a:lnTo>
                  <a:lnTo>
                    <a:pt x="368" y="0"/>
                  </a:lnTo>
                  <a:lnTo>
                    <a:pt x="370" y="10"/>
                  </a:lnTo>
                  <a:lnTo>
                    <a:pt x="372" y="18"/>
                  </a:lnTo>
                  <a:lnTo>
                    <a:pt x="372" y="28"/>
                  </a:lnTo>
                  <a:lnTo>
                    <a:pt x="364" y="26"/>
                  </a:lnTo>
                  <a:lnTo>
                    <a:pt x="360" y="22"/>
                  </a:lnTo>
                  <a:lnTo>
                    <a:pt x="354" y="16"/>
                  </a:lnTo>
                  <a:lnTo>
                    <a:pt x="352" y="10"/>
                  </a:lnTo>
                  <a:lnTo>
                    <a:pt x="350" y="2"/>
                  </a:lnTo>
                  <a:lnTo>
                    <a:pt x="350" y="6"/>
                  </a:lnTo>
                  <a:lnTo>
                    <a:pt x="348" y="10"/>
                  </a:lnTo>
                  <a:lnTo>
                    <a:pt x="348" y="14"/>
                  </a:lnTo>
                  <a:lnTo>
                    <a:pt x="346" y="20"/>
                  </a:lnTo>
                  <a:lnTo>
                    <a:pt x="344" y="24"/>
                  </a:lnTo>
                  <a:lnTo>
                    <a:pt x="342" y="28"/>
                  </a:lnTo>
                  <a:lnTo>
                    <a:pt x="340" y="32"/>
                  </a:lnTo>
                  <a:lnTo>
                    <a:pt x="338" y="34"/>
                  </a:lnTo>
                  <a:lnTo>
                    <a:pt x="334" y="34"/>
                  </a:lnTo>
                  <a:lnTo>
                    <a:pt x="330" y="32"/>
                  </a:lnTo>
                  <a:lnTo>
                    <a:pt x="326" y="28"/>
                  </a:lnTo>
                  <a:lnTo>
                    <a:pt x="326" y="32"/>
                  </a:lnTo>
                  <a:lnTo>
                    <a:pt x="328" y="38"/>
                  </a:lnTo>
                  <a:lnTo>
                    <a:pt x="324" y="36"/>
                  </a:lnTo>
                  <a:lnTo>
                    <a:pt x="320" y="34"/>
                  </a:lnTo>
                  <a:lnTo>
                    <a:pt x="316" y="32"/>
                  </a:lnTo>
                  <a:lnTo>
                    <a:pt x="314" y="36"/>
                  </a:lnTo>
                  <a:lnTo>
                    <a:pt x="314" y="40"/>
                  </a:lnTo>
                  <a:lnTo>
                    <a:pt x="312" y="44"/>
                  </a:lnTo>
                  <a:lnTo>
                    <a:pt x="294" y="42"/>
                  </a:lnTo>
                  <a:lnTo>
                    <a:pt x="278" y="32"/>
                  </a:lnTo>
                  <a:lnTo>
                    <a:pt x="264" y="18"/>
                  </a:lnTo>
                  <a:lnTo>
                    <a:pt x="250" y="4"/>
                  </a:lnTo>
                  <a:lnTo>
                    <a:pt x="260" y="6"/>
                  </a:lnTo>
                  <a:lnTo>
                    <a:pt x="266" y="14"/>
                  </a:lnTo>
                  <a:lnTo>
                    <a:pt x="270" y="24"/>
                  </a:lnTo>
                  <a:lnTo>
                    <a:pt x="274" y="34"/>
                  </a:lnTo>
                  <a:lnTo>
                    <a:pt x="282" y="40"/>
                  </a:lnTo>
                  <a:lnTo>
                    <a:pt x="256" y="12"/>
                  </a:lnTo>
                  <a:close/>
                </a:path>
              </a:pathLst>
            </a:custGeom>
            <a:gradFill rotWithShape="1">
              <a:gsLst>
                <a:gs pos="0">
                  <a:srgbClr val="FCAAF2"/>
                </a:gs>
                <a:gs pos="22000">
                  <a:srgbClr val="FB7DEC"/>
                </a:gs>
                <a:gs pos="100000">
                  <a:srgbClr val="FB7DEC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algn="ctr"/>
              <a:endParaRPr lang="zh-CN" altLang="en-US" dirty="0"/>
            </a:p>
          </p:txBody>
        </p:sp>
        <p:sp>
          <p:nvSpPr>
            <p:cNvPr id="32" name="AutoShape 10"/>
            <p:cNvSpPr>
              <a:spLocks noChangeArrowheads="1"/>
            </p:cNvSpPr>
            <p:nvPr/>
          </p:nvSpPr>
          <p:spPr bwMode="auto">
            <a:xfrm>
              <a:off x="1048785" y="4413476"/>
              <a:ext cx="1878105" cy="483439"/>
            </a:xfrm>
            <a:prstGeom prst="roundRect">
              <a:avLst>
                <a:gd name="adj" fmla="val 50000"/>
              </a:avLst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38100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/>
              <a:r>
                <a:rPr lang="zh-CN" altLang="en-US" sz="2000" b="1" dirty="0">
                  <a:solidFill>
                    <a:schemeClr val="bg1"/>
                  </a:solidFill>
                  <a:latin typeface="微软雅黑" pitchFamily="34" charset="-122"/>
                  <a:ea typeface="微软雅黑" pitchFamily="34" charset="-122"/>
                </a:rPr>
                <a:t>我国是四季玉米之乡</a:t>
              </a:r>
            </a:p>
          </p:txBody>
        </p:sp>
      </p:grpSp>
      <p:grpSp>
        <p:nvGrpSpPr>
          <p:cNvPr id="46" name="组合 70"/>
          <p:cNvGrpSpPr>
            <a:grpSpLocks/>
          </p:cNvGrpSpPr>
          <p:nvPr/>
        </p:nvGrpSpPr>
        <p:grpSpPr bwMode="auto">
          <a:xfrm>
            <a:off x="3577329" y="3861906"/>
            <a:ext cx="5565123" cy="2376263"/>
            <a:chOff x="1156215" y="3690304"/>
            <a:chExt cx="1972300" cy="1876330"/>
          </a:xfrm>
        </p:grpSpPr>
        <p:sp>
          <p:nvSpPr>
            <p:cNvPr id="47" name="Freeform 9">
              <a:hlinkClick r:id="rId4" action="ppaction://hlinksldjump"/>
            </p:cNvPr>
            <p:cNvSpPr>
              <a:spLocks/>
            </p:cNvSpPr>
            <p:nvPr/>
          </p:nvSpPr>
          <p:spPr bwMode="gray">
            <a:xfrm>
              <a:off x="1156215" y="3690304"/>
              <a:ext cx="1972300" cy="1876330"/>
            </a:xfrm>
            <a:custGeom>
              <a:avLst/>
              <a:gdLst>
                <a:gd name="T0" fmla="*/ 2147483647 w 742"/>
                <a:gd name="T1" fmla="*/ 2147483647 h 718"/>
                <a:gd name="T2" fmla="*/ 2147483647 w 742"/>
                <a:gd name="T3" fmla="*/ 2147483647 h 718"/>
                <a:gd name="T4" fmla="*/ 2147483647 w 742"/>
                <a:gd name="T5" fmla="*/ 2147483647 h 718"/>
                <a:gd name="T6" fmla="*/ 2147483647 w 742"/>
                <a:gd name="T7" fmla="*/ 2147483647 h 718"/>
                <a:gd name="T8" fmla="*/ 2147483647 w 742"/>
                <a:gd name="T9" fmla="*/ 2147483647 h 718"/>
                <a:gd name="T10" fmla="*/ 2147483647 w 742"/>
                <a:gd name="T11" fmla="*/ 2147483647 h 718"/>
                <a:gd name="T12" fmla="*/ 2147483647 w 742"/>
                <a:gd name="T13" fmla="*/ 2147483647 h 718"/>
                <a:gd name="T14" fmla="*/ 2147483647 w 742"/>
                <a:gd name="T15" fmla="*/ 2147483647 h 718"/>
                <a:gd name="T16" fmla="*/ 2147483647 w 742"/>
                <a:gd name="T17" fmla="*/ 2147483647 h 718"/>
                <a:gd name="T18" fmla="*/ 2147483647 w 742"/>
                <a:gd name="T19" fmla="*/ 2147483647 h 718"/>
                <a:gd name="T20" fmla="*/ 2147483647 w 742"/>
                <a:gd name="T21" fmla="*/ 2147483647 h 718"/>
                <a:gd name="T22" fmla="*/ 2147483647 w 742"/>
                <a:gd name="T23" fmla="*/ 2147483647 h 718"/>
                <a:gd name="T24" fmla="*/ 2147483647 w 742"/>
                <a:gd name="T25" fmla="*/ 2147483647 h 718"/>
                <a:gd name="T26" fmla="*/ 2147483647 w 742"/>
                <a:gd name="T27" fmla="*/ 2147483647 h 718"/>
                <a:gd name="T28" fmla="*/ 2147483647 w 742"/>
                <a:gd name="T29" fmla="*/ 2147483647 h 718"/>
                <a:gd name="T30" fmla="*/ 2147483647 w 742"/>
                <a:gd name="T31" fmla="*/ 2147483647 h 718"/>
                <a:gd name="T32" fmla="*/ 2147483647 w 742"/>
                <a:gd name="T33" fmla="*/ 2147483647 h 718"/>
                <a:gd name="T34" fmla="*/ 2147483647 w 742"/>
                <a:gd name="T35" fmla="*/ 2147483647 h 718"/>
                <a:gd name="T36" fmla="*/ 2147483647 w 742"/>
                <a:gd name="T37" fmla="*/ 2147483647 h 718"/>
                <a:gd name="T38" fmla="*/ 2147483647 w 742"/>
                <a:gd name="T39" fmla="*/ 2147483647 h 718"/>
                <a:gd name="T40" fmla="*/ 2147483647 w 742"/>
                <a:gd name="T41" fmla="*/ 2147483647 h 718"/>
                <a:gd name="T42" fmla="*/ 2147483647 w 742"/>
                <a:gd name="T43" fmla="*/ 2147483647 h 718"/>
                <a:gd name="T44" fmla="*/ 2147483647 w 742"/>
                <a:gd name="T45" fmla="*/ 2147483647 h 718"/>
                <a:gd name="T46" fmla="*/ 2147483647 w 742"/>
                <a:gd name="T47" fmla="*/ 2147483647 h 718"/>
                <a:gd name="T48" fmla="*/ 2147483647 w 742"/>
                <a:gd name="T49" fmla="*/ 2147483647 h 718"/>
                <a:gd name="T50" fmla="*/ 2147483647 w 742"/>
                <a:gd name="T51" fmla="*/ 2147483647 h 718"/>
                <a:gd name="T52" fmla="*/ 2147483647 w 742"/>
                <a:gd name="T53" fmla="*/ 2147483647 h 718"/>
                <a:gd name="T54" fmla="*/ 2147483647 w 742"/>
                <a:gd name="T55" fmla="*/ 2147483647 h 718"/>
                <a:gd name="T56" fmla="*/ 2147483647 w 742"/>
                <a:gd name="T57" fmla="*/ 2147483647 h 718"/>
                <a:gd name="T58" fmla="*/ 2147483647 w 742"/>
                <a:gd name="T59" fmla="*/ 2147483647 h 718"/>
                <a:gd name="T60" fmla="*/ 2147483647 w 742"/>
                <a:gd name="T61" fmla="*/ 2147483647 h 718"/>
                <a:gd name="T62" fmla="*/ 2147483647 w 742"/>
                <a:gd name="T63" fmla="*/ 2147483647 h 718"/>
                <a:gd name="T64" fmla="*/ 2147483647 w 742"/>
                <a:gd name="T65" fmla="*/ 2147483647 h 718"/>
                <a:gd name="T66" fmla="*/ 2147483647 w 742"/>
                <a:gd name="T67" fmla="*/ 2147483647 h 718"/>
                <a:gd name="T68" fmla="*/ 2147483647 w 742"/>
                <a:gd name="T69" fmla="*/ 2147483647 h 718"/>
                <a:gd name="T70" fmla="*/ 2147483647 w 742"/>
                <a:gd name="T71" fmla="*/ 2147483647 h 718"/>
                <a:gd name="T72" fmla="*/ 2147483647 w 742"/>
                <a:gd name="T73" fmla="*/ 2147483647 h 718"/>
                <a:gd name="T74" fmla="*/ 2147483647 w 742"/>
                <a:gd name="T75" fmla="*/ 2147483647 h 718"/>
                <a:gd name="T76" fmla="*/ 2147483647 w 742"/>
                <a:gd name="T77" fmla="*/ 2147483647 h 718"/>
                <a:gd name="T78" fmla="*/ 2147483647 w 742"/>
                <a:gd name="T79" fmla="*/ 2147483647 h 718"/>
                <a:gd name="T80" fmla="*/ 2147483647 w 742"/>
                <a:gd name="T81" fmla="*/ 2147483647 h 718"/>
                <a:gd name="T82" fmla="*/ 2147483647 w 742"/>
                <a:gd name="T83" fmla="*/ 2147483647 h 718"/>
                <a:gd name="T84" fmla="*/ 2147483647 w 742"/>
                <a:gd name="T85" fmla="*/ 2147483647 h 718"/>
                <a:gd name="T86" fmla="*/ 2147483647 w 742"/>
                <a:gd name="T87" fmla="*/ 2147483647 h 718"/>
                <a:gd name="T88" fmla="*/ 2147483647 w 742"/>
                <a:gd name="T89" fmla="*/ 2147483647 h 718"/>
                <a:gd name="T90" fmla="*/ 2147483647 w 742"/>
                <a:gd name="T91" fmla="*/ 2147483647 h 718"/>
                <a:gd name="T92" fmla="*/ 2147483647 w 742"/>
                <a:gd name="T93" fmla="*/ 2147483647 h 718"/>
                <a:gd name="T94" fmla="*/ 2147483647 w 742"/>
                <a:gd name="T95" fmla="*/ 2147483647 h 718"/>
                <a:gd name="T96" fmla="*/ 2147483647 w 742"/>
                <a:gd name="T97" fmla="*/ 2147483647 h 718"/>
                <a:gd name="T98" fmla="*/ 2147483647 w 742"/>
                <a:gd name="T99" fmla="*/ 2147483647 h 718"/>
                <a:gd name="T100" fmla="*/ 2147483647 w 742"/>
                <a:gd name="T101" fmla="*/ 2147483647 h 718"/>
                <a:gd name="T102" fmla="*/ 2147483647 w 742"/>
                <a:gd name="T103" fmla="*/ 2147483647 h 718"/>
                <a:gd name="T104" fmla="*/ 2147483647 w 742"/>
                <a:gd name="T105" fmla="*/ 2147483647 h 718"/>
                <a:gd name="T106" fmla="*/ 2147483647 w 742"/>
                <a:gd name="T107" fmla="*/ 2147483647 h 718"/>
                <a:gd name="T108" fmla="*/ 2147483647 w 742"/>
                <a:gd name="T109" fmla="*/ 2147483647 h 718"/>
                <a:gd name="T110" fmla="*/ 2147483647 w 742"/>
                <a:gd name="T111" fmla="*/ 2147483647 h 718"/>
                <a:gd name="T112" fmla="*/ 2147483647 w 742"/>
                <a:gd name="T113" fmla="*/ 2147483647 h 718"/>
                <a:gd name="T114" fmla="*/ 2147483647 w 742"/>
                <a:gd name="T115" fmla="*/ 2147483647 h 718"/>
                <a:gd name="T116" fmla="*/ 2147483647 w 742"/>
                <a:gd name="T117" fmla="*/ 2147483647 h 718"/>
                <a:gd name="T118" fmla="*/ 2147483647 w 742"/>
                <a:gd name="T119" fmla="*/ 2147483647 h 718"/>
                <a:gd name="T120" fmla="*/ 2147483647 w 742"/>
                <a:gd name="T121" fmla="*/ 2147483647 h 718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</a:gdLst>
              <a:ahLst/>
              <a:cxnLst>
                <a:cxn ang="T122">
                  <a:pos x="T0" y="T1"/>
                </a:cxn>
                <a:cxn ang="T123">
                  <a:pos x="T2" y="T3"/>
                </a:cxn>
                <a:cxn ang="T124">
                  <a:pos x="T4" y="T5"/>
                </a:cxn>
                <a:cxn ang="T125">
                  <a:pos x="T6" y="T7"/>
                </a:cxn>
                <a:cxn ang="T126">
                  <a:pos x="T8" y="T9"/>
                </a:cxn>
                <a:cxn ang="T127">
                  <a:pos x="T10" y="T11"/>
                </a:cxn>
                <a:cxn ang="T128">
                  <a:pos x="T12" y="T13"/>
                </a:cxn>
                <a:cxn ang="T129">
                  <a:pos x="T14" y="T15"/>
                </a:cxn>
                <a:cxn ang="T130">
                  <a:pos x="T16" y="T17"/>
                </a:cxn>
                <a:cxn ang="T131">
                  <a:pos x="T18" y="T19"/>
                </a:cxn>
                <a:cxn ang="T132">
                  <a:pos x="T20" y="T21"/>
                </a:cxn>
                <a:cxn ang="T133">
                  <a:pos x="T22" y="T23"/>
                </a:cxn>
                <a:cxn ang="T134">
                  <a:pos x="T24" y="T25"/>
                </a:cxn>
                <a:cxn ang="T135">
                  <a:pos x="T26" y="T27"/>
                </a:cxn>
                <a:cxn ang="T136">
                  <a:pos x="T28" y="T29"/>
                </a:cxn>
                <a:cxn ang="T137">
                  <a:pos x="T30" y="T31"/>
                </a:cxn>
                <a:cxn ang="T138">
                  <a:pos x="T32" y="T33"/>
                </a:cxn>
                <a:cxn ang="T139">
                  <a:pos x="T34" y="T35"/>
                </a:cxn>
                <a:cxn ang="T140">
                  <a:pos x="T36" y="T37"/>
                </a:cxn>
                <a:cxn ang="T141">
                  <a:pos x="T38" y="T39"/>
                </a:cxn>
                <a:cxn ang="T142">
                  <a:pos x="T40" y="T41"/>
                </a:cxn>
                <a:cxn ang="T143">
                  <a:pos x="T42" y="T43"/>
                </a:cxn>
                <a:cxn ang="T144">
                  <a:pos x="T44" y="T45"/>
                </a:cxn>
                <a:cxn ang="T145">
                  <a:pos x="T46" y="T47"/>
                </a:cxn>
                <a:cxn ang="T146">
                  <a:pos x="T48" y="T49"/>
                </a:cxn>
                <a:cxn ang="T147">
                  <a:pos x="T50" y="T51"/>
                </a:cxn>
                <a:cxn ang="T148">
                  <a:pos x="T52" y="T53"/>
                </a:cxn>
                <a:cxn ang="T149">
                  <a:pos x="T54" y="T55"/>
                </a:cxn>
                <a:cxn ang="T150">
                  <a:pos x="T56" y="T57"/>
                </a:cxn>
                <a:cxn ang="T151">
                  <a:pos x="T58" y="T59"/>
                </a:cxn>
                <a:cxn ang="T152">
                  <a:pos x="T60" y="T61"/>
                </a:cxn>
                <a:cxn ang="T153">
                  <a:pos x="T62" y="T63"/>
                </a:cxn>
                <a:cxn ang="T154">
                  <a:pos x="T64" y="T65"/>
                </a:cxn>
                <a:cxn ang="T155">
                  <a:pos x="T66" y="T67"/>
                </a:cxn>
                <a:cxn ang="T156">
                  <a:pos x="T68" y="T69"/>
                </a:cxn>
                <a:cxn ang="T157">
                  <a:pos x="T70" y="T71"/>
                </a:cxn>
                <a:cxn ang="T158">
                  <a:pos x="T72" y="T73"/>
                </a:cxn>
                <a:cxn ang="T159">
                  <a:pos x="T74" y="T75"/>
                </a:cxn>
                <a:cxn ang="T160">
                  <a:pos x="T76" y="T77"/>
                </a:cxn>
                <a:cxn ang="T161">
                  <a:pos x="T78" y="T79"/>
                </a:cxn>
                <a:cxn ang="T162">
                  <a:pos x="T80" y="T81"/>
                </a:cxn>
                <a:cxn ang="T163">
                  <a:pos x="T82" y="T83"/>
                </a:cxn>
                <a:cxn ang="T164">
                  <a:pos x="T84" y="T85"/>
                </a:cxn>
                <a:cxn ang="T165">
                  <a:pos x="T86" y="T87"/>
                </a:cxn>
                <a:cxn ang="T166">
                  <a:pos x="T88" y="T89"/>
                </a:cxn>
                <a:cxn ang="T167">
                  <a:pos x="T90" y="T91"/>
                </a:cxn>
                <a:cxn ang="T168">
                  <a:pos x="T92" y="T93"/>
                </a:cxn>
                <a:cxn ang="T169">
                  <a:pos x="T94" y="T95"/>
                </a:cxn>
                <a:cxn ang="T170">
                  <a:pos x="T96" y="T97"/>
                </a:cxn>
                <a:cxn ang="T171">
                  <a:pos x="T98" y="T99"/>
                </a:cxn>
                <a:cxn ang="T172">
                  <a:pos x="T100" y="T101"/>
                </a:cxn>
                <a:cxn ang="T173">
                  <a:pos x="T102" y="T103"/>
                </a:cxn>
                <a:cxn ang="T174">
                  <a:pos x="T104" y="T105"/>
                </a:cxn>
                <a:cxn ang="T175">
                  <a:pos x="T106" y="T107"/>
                </a:cxn>
                <a:cxn ang="T176">
                  <a:pos x="T108" y="T109"/>
                </a:cxn>
                <a:cxn ang="T177">
                  <a:pos x="T110" y="T111"/>
                </a:cxn>
                <a:cxn ang="T178">
                  <a:pos x="T112" y="T113"/>
                </a:cxn>
                <a:cxn ang="T179">
                  <a:pos x="T114" y="T115"/>
                </a:cxn>
                <a:cxn ang="T180">
                  <a:pos x="T116" y="T117"/>
                </a:cxn>
                <a:cxn ang="T181">
                  <a:pos x="T118" y="T119"/>
                </a:cxn>
                <a:cxn ang="T182">
                  <a:pos x="T120" y="T121"/>
                </a:cxn>
              </a:cxnLst>
              <a:rect l="0" t="0" r="r" b="b"/>
              <a:pathLst>
                <a:path w="742" h="718">
                  <a:moveTo>
                    <a:pt x="256" y="12"/>
                  </a:moveTo>
                  <a:lnTo>
                    <a:pt x="252" y="8"/>
                  </a:lnTo>
                  <a:lnTo>
                    <a:pt x="252" y="6"/>
                  </a:lnTo>
                  <a:lnTo>
                    <a:pt x="250" y="6"/>
                  </a:lnTo>
                  <a:lnTo>
                    <a:pt x="252" y="8"/>
                  </a:lnTo>
                  <a:lnTo>
                    <a:pt x="254" y="10"/>
                  </a:lnTo>
                  <a:lnTo>
                    <a:pt x="256" y="12"/>
                  </a:lnTo>
                  <a:lnTo>
                    <a:pt x="260" y="16"/>
                  </a:lnTo>
                  <a:lnTo>
                    <a:pt x="264" y="20"/>
                  </a:lnTo>
                  <a:lnTo>
                    <a:pt x="268" y="24"/>
                  </a:lnTo>
                  <a:lnTo>
                    <a:pt x="270" y="28"/>
                  </a:lnTo>
                  <a:lnTo>
                    <a:pt x="274" y="32"/>
                  </a:lnTo>
                  <a:lnTo>
                    <a:pt x="278" y="34"/>
                  </a:lnTo>
                  <a:lnTo>
                    <a:pt x="280" y="36"/>
                  </a:lnTo>
                  <a:lnTo>
                    <a:pt x="280" y="38"/>
                  </a:lnTo>
                  <a:lnTo>
                    <a:pt x="282" y="38"/>
                  </a:lnTo>
                  <a:lnTo>
                    <a:pt x="288" y="48"/>
                  </a:lnTo>
                  <a:lnTo>
                    <a:pt x="286" y="52"/>
                  </a:lnTo>
                  <a:lnTo>
                    <a:pt x="278" y="56"/>
                  </a:lnTo>
                  <a:lnTo>
                    <a:pt x="268" y="58"/>
                  </a:lnTo>
                  <a:lnTo>
                    <a:pt x="256" y="58"/>
                  </a:lnTo>
                  <a:lnTo>
                    <a:pt x="246" y="56"/>
                  </a:lnTo>
                  <a:lnTo>
                    <a:pt x="238" y="54"/>
                  </a:lnTo>
                  <a:lnTo>
                    <a:pt x="242" y="58"/>
                  </a:lnTo>
                  <a:lnTo>
                    <a:pt x="246" y="62"/>
                  </a:lnTo>
                  <a:lnTo>
                    <a:pt x="244" y="64"/>
                  </a:lnTo>
                  <a:lnTo>
                    <a:pt x="242" y="68"/>
                  </a:lnTo>
                  <a:lnTo>
                    <a:pt x="238" y="70"/>
                  </a:lnTo>
                  <a:lnTo>
                    <a:pt x="232" y="72"/>
                  </a:lnTo>
                  <a:lnTo>
                    <a:pt x="228" y="72"/>
                  </a:lnTo>
                  <a:lnTo>
                    <a:pt x="222" y="70"/>
                  </a:lnTo>
                  <a:lnTo>
                    <a:pt x="216" y="68"/>
                  </a:lnTo>
                  <a:lnTo>
                    <a:pt x="212" y="64"/>
                  </a:lnTo>
                  <a:lnTo>
                    <a:pt x="206" y="64"/>
                  </a:lnTo>
                  <a:lnTo>
                    <a:pt x="204" y="68"/>
                  </a:lnTo>
                  <a:lnTo>
                    <a:pt x="202" y="72"/>
                  </a:lnTo>
                  <a:lnTo>
                    <a:pt x="200" y="76"/>
                  </a:lnTo>
                  <a:lnTo>
                    <a:pt x="196" y="78"/>
                  </a:lnTo>
                  <a:lnTo>
                    <a:pt x="190" y="80"/>
                  </a:lnTo>
                  <a:lnTo>
                    <a:pt x="196" y="82"/>
                  </a:lnTo>
                  <a:lnTo>
                    <a:pt x="198" y="86"/>
                  </a:lnTo>
                  <a:lnTo>
                    <a:pt x="200" y="90"/>
                  </a:lnTo>
                  <a:lnTo>
                    <a:pt x="200" y="94"/>
                  </a:lnTo>
                  <a:lnTo>
                    <a:pt x="198" y="98"/>
                  </a:lnTo>
                  <a:lnTo>
                    <a:pt x="194" y="102"/>
                  </a:lnTo>
                  <a:lnTo>
                    <a:pt x="186" y="102"/>
                  </a:lnTo>
                  <a:lnTo>
                    <a:pt x="172" y="100"/>
                  </a:lnTo>
                  <a:lnTo>
                    <a:pt x="162" y="100"/>
                  </a:lnTo>
                  <a:lnTo>
                    <a:pt x="164" y="102"/>
                  </a:lnTo>
                  <a:lnTo>
                    <a:pt x="166" y="106"/>
                  </a:lnTo>
                  <a:lnTo>
                    <a:pt x="168" y="110"/>
                  </a:lnTo>
                  <a:lnTo>
                    <a:pt x="154" y="110"/>
                  </a:lnTo>
                  <a:lnTo>
                    <a:pt x="140" y="110"/>
                  </a:lnTo>
                  <a:lnTo>
                    <a:pt x="140" y="114"/>
                  </a:lnTo>
                  <a:lnTo>
                    <a:pt x="142" y="116"/>
                  </a:lnTo>
                  <a:lnTo>
                    <a:pt x="136" y="118"/>
                  </a:lnTo>
                  <a:lnTo>
                    <a:pt x="130" y="118"/>
                  </a:lnTo>
                  <a:lnTo>
                    <a:pt x="124" y="118"/>
                  </a:lnTo>
                  <a:lnTo>
                    <a:pt x="126" y="122"/>
                  </a:lnTo>
                  <a:lnTo>
                    <a:pt x="126" y="126"/>
                  </a:lnTo>
                  <a:lnTo>
                    <a:pt x="126" y="130"/>
                  </a:lnTo>
                  <a:lnTo>
                    <a:pt x="128" y="134"/>
                  </a:lnTo>
                  <a:lnTo>
                    <a:pt x="116" y="136"/>
                  </a:lnTo>
                  <a:lnTo>
                    <a:pt x="106" y="140"/>
                  </a:lnTo>
                  <a:lnTo>
                    <a:pt x="96" y="144"/>
                  </a:lnTo>
                  <a:lnTo>
                    <a:pt x="82" y="142"/>
                  </a:lnTo>
                  <a:lnTo>
                    <a:pt x="88" y="146"/>
                  </a:lnTo>
                  <a:lnTo>
                    <a:pt x="92" y="148"/>
                  </a:lnTo>
                  <a:lnTo>
                    <a:pt x="92" y="152"/>
                  </a:lnTo>
                  <a:lnTo>
                    <a:pt x="92" y="156"/>
                  </a:lnTo>
                  <a:lnTo>
                    <a:pt x="88" y="160"/>
                  </a:lnTo>
                  <a:lnTo>
                    <a:pt x="84" y="164"/>
                  </a:lnTo>
                  <a:lnTo>
                    <a:pt x="78" y="166"/>
                  </a:lnTo>
                  <a:lnTo>
                    <a:pt x="74" y="168"/>
                  </a:lnTo>
                  <a:lnTo>
                    <a:pt x="68" y="170"/>
                  </a:lnTo>
                  <a:lnTo>
                    <a:pt x="62" y="172"/>
                  </a:lnTo>
                  <a:lnTo>
                    <a:pt x="58" y="172"/>
                  </a:lnTo>
                  <a:lnTo>
                    <a:pt x="64" y="174"/>
                  </a:lnTo>
                  <a:lnTo>
                    <a:pt x="68" y="176"/>
                  </a:lnTo>
                  <a:lnTo>
                    <a:pt x="72" y="180"/>
                  </a:lnTo>
                  <a:lnTo>
                    <a:pt x="76" y="182"/>
                  </a:lnTo>
                  <a:lnTo>
                    <a:pt x="78" y="184"/>
                  </a:lnTo>
                  <a:lnTo>
                    <a:pt x="78" y="190"/>
                  </a:lnTo>
                  <a:lnTo>
                    <a:pt x="78" y="194"/>
                  </a:lnTo>
                  <a:lnTo>
                    <a:pt x="76" y="202"/>
                  </a:lnTo>
                  <a:lnTo>
                    <a:pt x="70" y="204"/>
                  </a:lnTo>
                  <a:lnTo>
                    <a:pt x="62" y="204"/>
                  </a:lnTo>
                  <a:lnTo>
                    <a:pt x="54" y="204"/>
                  </a:lnTo>
                  <a:lnTo>
                    <a:pt x="60" y="214"/>
                  </a:lnTo>
                  <a:lnTo>
                    <a:pt x="60" y="224"/>
                  </a:lnTo>
                  <a:lnTo>
                    <a:pt x="56" y="236"/>
                  </a:lnTo>
                  <a:lnTo>
                    <a:pt x="56" y="248"/>
                  </a:lnTo>
                  <a:lnTo>
                    <a:pt x="46" y="248"/>
                  </a:lnTo>
                  <a:lnTo>
                    <a:pt x="34" y="248"/>
                  </a:lnTo>
                  <a:lnTo>
                    <a:pt x="38" y="250"/>
                  </a:lnTo>
                  <a:lnTo>
                    <a:pt x="42" y="254"/>
                  </a:lnTo>
                  <a:lnTo>
                    <a:pt x="44" y="260"/>
                  </a:lnTo>
                  <a:lnTo>
                    <a:pt x="44" y="268"/>
                  </a:lnTo>
                  <a:lnTo>
                    <a:pt x="42" y="272"/>
                  </a:lnTo>
                  <a:lnTo>
                    <a:pt x="38" y="276"/>
                  </a:lnTo>
                  <a:lnTo>
                    <a:pt x="34" y="278"/>
                  </a:lnTo>
                  <a:lnTo>
                    <a:pt x="28" y="280"/>
                  </a:lnTo>
                  <a:lnTo>
                    <a:pt x="24" y="280"/>
                  </a:lnTo>
                  <a:lnTo>
                    <a:pt x="18" y="282"/>
                  </a:lnTo>
                  <a:lnTo>
                    <a:pt x="24" y="284"/>
                  </a:lnTo>
                  <a:lnTo>
                    <a:pt x="26" y="288"/>
                  </a:lnTo>
                  <a:lnTo>
                    <a:pt x="26" y="292"/>
                  </a:lnTo>
                  <a:lnTo>
                    <a:pt x="24" y="296"/>
                  </a:lnTo>
                  <a:lnTo>
                    <a:pt x="18" y="300"/>
                  </a:lnTo>
                  <a:lnTo>
                    <a:pt x="28" y="302"/>
                  </a:lnTo>
                  <a:lnTo>
                    <a:pt x="38" y="306"/>
                  </a:lnTo>
                  <a:lnTo>
                    <a:pt x="38" y="312"/>
                  </a:lnTo>
                  <a:lnTo>
                    <a:pt x="34" y="316"/>
                  </a:lnTo>
                  <a:lnTo>
                    <a:pt x="28" y="320"/>
                  </a:lnTo>
                  <a:lnTo>
                    <a:pt x="24" y="322"/>
                  </a:lnTo>
                  <a:lnTo>
                    <a:pt x="18" y="326"/>
                  </a:lnTo>
                  <a:lnTo>
                    <a:pt x="12" y="330"/>
                  </a:lnTo>
                  <a:lnTo>
                    <a:pt x="8" y="334"/>
                  </a:lnTo>
                  <a:lnTo>
                    <a:pt x="12" y="336"/>
                  </a:lnTo>
                  <a:lnTo>
                    <a:pt x="18" y="338"/>
                  </a:lnTo>
                  <a:lnTo>
                    <a:pt x="22" y="338"/>
                  </a:lnTo>
                  <a:lnTo>
                    <a:pt x="20" y="342"/>
                  </a:lnTo>
                  <a:lnTo>
                    <a:pt x="18" y="344"/>
                  </a:lnTo>
                  <a:lnTo>
                    <a:pt x="14" y="348"/>
                  </a:lnTo>
                  <a:lnTo>
                    <a:pt x="12" y="350"/>
                  </a:lnTo>
                  <a:lnTo>
                    <a:pt x="16" y="352"/>
                  </a:lnTo>
                  <a:lnTo>
                    <a:pt x="22" y="354"/>
                  </a:lnTo>
                  <a:lnTo>
                    <a:pt x="26" y="356"/>
                  </a:lnTo>
                  <a:lnTo>
                    <a:pt x="24" y="358"/>
                  </a:lnTo>
                  <a:lnTo>
                    <a:pt x="22" y="362"/>
                  </a:lnTo>
                  <a:lnTo>
                    <a:pt x="32" y="364"/>
                  </a:lnTo>
                  <a:lnTo>
                    <a:pt x="44" y="368"/>
                  </a:lnTo>
                  <a:lnTo>
                    <a:pt x="22" y="382"/>
                  </a:lnTo>
                  <a:lnTo>
                    <a:pt x="0" y="394"/>
                  </a:lnTo>
                  <a:lnTo>
                    <a:pt x="6" y="396"/>
                  </a:lnTo>
                  <a:lnTo>
                    <a:pt x="14" y="398"/>
                  </a:lnTo>
                  <a:lnTo>
                    <a:pt x="20" y="402"/>
                  </a:lnTo>
                  <a:lnTo>
                    <a:pt x="24" y="406"/>
                  </a:lnTo>
                  <a:lnTo>
                    <a:pt x="22" y="408"/>
                  </a:lnTo>
                  <a:lnTo>
                    <a:pt x="20" y="410"/>
                  </a:lnTo>
                  <a:lnTo>
                    <a:pt x="16" y="412"/>
                  </a:lnTo>
                  <a:lnTo>
                    <a:pt x="22" y="414"/>
                  </a:lnTo>
                  <a:lnTo>
                    <a:pt x="28" y="416"/>
                  </a:lnTo>
                  <a:lnTo>
                    <a:pt x="30" y="420"/>
                  </a:lnTo>
                  <a:lnTo>
                    <a:pt x="32" y="424"/>
                  </a:lnTo>
                  <a:lnTo>
                    <a:pt x="32" y="428"/>
                  </a:lnTo>
                  <a:lnTo>
                    <a:pt x="28" y="434"/>
                  </a:lnTo>
                  <a:lnTo>
                    <a:pt x="32" y="434"/>
                  </a:lnTo>
                  <a:lnTo>
                    <a:pt x="34" y="434"/>
                  </a:lnTo>
                  <a:lnTo>
                    <a:pt x="34" y="440"/>
                  </a:lnTo>
                  <a:lnTo>
                    <a:pt x="30" y="442"/>
                  </a:lnTo>
                  <a:lnTo>
                    <a:pt x="26" y="446"/>
                  </a:lnTo>
                  <a:lnTo>
                    <a:pt x="22" y="448"/>
                  </a:lnTo>
                  <a:lnTo>
                    <a:pt x="20" y="452"/>
                  </a:lnTo>
                  <a:lnTo>
                    <a:pt x="16" y="456"/>
                  </a:lnTo>
                  <a:lnTo>
                    <a:pt x="22" y="454"/>
                  </a:lnTo>
                  <a:lnTo>
                    <a:pt x="28" y="456"/>
                  </a:lnTo>
                  <a:lnTo>
                    <a:pt x="34" y="458"/>
                  </a:lnTo>
                  <a:lnTo>
                    <a:pt x="40" y="460"/>
                  </a:lnTo>
                  <a:lnTo>
                    <a:pt x="44" y="464"/>
                  </a:lnTo>
                  <a:lnTo>
                    <a:pt x="40" y="468"/>
                  </a:lnTo>
                  <a:lnTo>
                    <a:pt x="38" y="472"/>
                  </a:lnTo>
                  <a:lnTo>
                    <a:pt x="34" y="476"/>
                  </a:lnTo>
                  <a:lnTo>
                    <a:pt x="40" y="478"/>
                  </a:lnTo>
                  <a:lnTo>
                    <a:pt x="44" y="482"/>
                  </a:lnTo>
                  <a:lnTo>
                    <a:pt x="48" y="486"/>
                  </a:lnTo>
                  <a:lnTo>
                    <a:pt x="48" y="490"/>
                  </a:lnTo>
                  <a:lnTo>
                    <a:pt x="48" y="496"/>
                  </a:lnTo>
                  <a:lnTo>
                    <a:pt x="54" y="496"/>
                  </a:lnTo>
                  <a:lnTo>
                    <a:pt x="60" y="498"/>
                  </a:lnTo>
                  <a:lnTo>
                    <a:pt x="64" y="500"/>
                  </a:lnTo>
                  <a:lnTo>
                    <a:pt x="66" y="504"/>
                  </a:lnTo>
                  <a:lnTo>
                    <a:pt x="66" y="508"/>
                  </a:lnTo>
                  <a:lnTo>
                    <a:pt x="66" y="514"/>
                  </a:lnTo>
                  <a:lnTo>
                    <a:pt x="62" y="520"/>
                  </a:lnTo>
                  <a:lnTo>
                    <a:pt x="68" y="524"/>
                  </a:lnTo>
                  <a:lnTo>
                    <a:pt x="72" y="528"/>
                  </a:lnTo>
                  <a:lnTo>
                    <a:pt x="74" y="534"/>
                  </a:lnTo>
                  <a:lnTo>
                    <a:pt x="76" y="540"/>
                  </a:lnTo>
                  <a:lnTo>
                    <a:pt x="76" y="546"/>
                  </a:lnTo>
                  <a:lnTo>
                    <a:pt x="96" y="546"/>
                  </a:lnTo>
                  <a:lnTo>
                    <a:pt x="118" y="544"/>
                  </a:lnTo>
                  <a:lnTo>
                    <a:pt x="114" y="552"/>
                  </a:lnTo>
                  <a:lnTo>
                    <a:pt x="112" y="558"/>
                  </a:lnTo>
                  <a:lnTo>
                    <a:pt x="110" y="566"/>
                  </a:lnTo>
                  <a:lnTo>
                    <a:pt x="108" y="572"/>
                  </a:lnTo>
                  <a:lnTo>
                    <a:pt x="114" y="572"/>
                  </a:lnTo>
                  <a:lnTo>
                    <a:pt x="120" y="572"/>
                  </a:lnTo>
                  <a:lnTo>
                    <a:pt x="126" y="572"/>
                  </a:lnTo>
                  <a:lnTo>
                    <a:pt x="122" y="578"/>
                  </a:lnTo>
                  <a:lnTo>
                    <a:pt x="118" y="584"/>
                  </a:lnTo>
                  <a:lnTo>
                    <a:pt x="116" y="592"/>
                  </a:lnTo>
                  <a:lnTo>
                    <a:pt x="122" y="592"/>
                  </a:lnTo>
                  <a:lnTo>
                    <a:pt x="128" y="592"/>
                  </a:lnTo>
                  <a:lnTo>
                    <a:pt x="136" y="592"/>
                  </a:lnTo>
                  <a:lnTo>
                    <a:pt x="134" y="594"/>
                  </a:lnTo>
                  <a:lnTo>
                    <a:pt x="132" y="598"/>
                  </a:lnTo>
                  <a:lnTo>
                    <a:pt x="130" y="602"/>
                  </a:lnTo>
                  <a:lnTo>
                    <a:pt x="128" y="604"/>
                  </a:lnTo>
                  <a:lnTo>
                    <a:pt x="144" y="606"/>
                  </a:lnTo>
                  <a:lnTo>
                    <a:pt x="156" y="610"/>
                  </a:lnTo>
                  <a:lnTo>
                    <a:pt x="164" y="622"/>
                  </a:lnTo>
                  <a:lnTo>
                    <a:pt x="162" y="620"/>
                  </a:lnTo>
                  <a:lnTo>
                    <a:pt x="160" y="618"/>
                  </a:lnTo>
                  <a:lnTo>
                    <a:pt x="164" y="614"/>
                  </a:lnTo>
                  <a:lnTo>
                    <a:pt x="168" y="614"/>
                  </a:lnTo>
                  <a:lnTo>
                    <a:pt x="170" y="614"/>
                  </a:lnTo>
                  <a:lnTo>
                    <a:pt x="172" y="614"/>
                  </a:lnTo>
                  <a:lnTo>
                    <a:pt x="174" y="618"/>
                  </a:lnTo>
                  <a:lnTo>
                    <a:pt x="174" y="620"/>
                  </a:lnTo>
                  <a:lnTo>
                    <a:pt x="176" y="624"/>
                  </a:lnTo>
                  <a:lnTo>
                    <a:pt x="178" y="628"/>
                  </a:lnTo>
                  <a:lnTo>
                    <a:pt x="178" y="630"/>
                  </a:lnTo>
                  <a:lnTo>
                    <a:pt x="180" y="632"/>
                  </a:lnTo>
                  <a:lnTo>
                    <a:pt x="184" y="634"/>
                  </a:lnTo>
                  <a:lnTo>
                    <a:pt x="188" y="636"/>
                  </a:lnTo>
                  <a:lnTo>
                    <a:pt x="190" y="636"/>
                  </a:lnTo>
                  <a:lnTo>
                    <a:pt x="194" y="638"/>
                  </a:lnTo>
                  <a:lnTo>
                    <a:pt x="198" y="638"/>
                  </a:lnTo>
                  <a:lnTo>
                    <a:pt x="200" y="640"/>
                  </a:lnTo>
                  <a:lnTo>
                    <a:pt x="202" y="644"/>
                  </a:lnTo>
                  <a:lnTo>
                    <a:pt x="204" y="648"/>
                  </a:lnTo>
                  <a:lnTo>
                    <a:pt x="206" y="646"/>
                  </a:lnTo>
                  <a:lnTo>
                    <a:pt x="210" y="646"/>
                  </a:lnTo>
                  <a:lnTo>
                    <a:pt x="212" y="644"/>
                  </a:lnTo>
                  <a:lnTo>
                    <a:pt x="216" y="648"/>
                  </a:lnTo>
                  <a:lnTo>
                    <a:pt x="220" y="654"/>
                  </a:lnTo>
                  <a:lnTo>
                    <a:pt x="222" y="658"/>
                  </a:lnTo>
                  <a:lnTo>
                    <a:pt x="224" y="654"/>
                  </a:lnTo>
                  <a:lnTo>
                    <a:pt x="228" y="650"/>
                  </a:lnTo>
                  <a:lnTo>
                    <a:pt x="232" y="652"/>
                  </a:lnTo>
                  <a:lnTo>
                    <a:pt x="234" y="654"/>
                  </a:lnTo>
                  <a:lnTo>
                    <a:pt x="238" y="656"/>
                  </a:lnTo>
                  <a:lnTo>
                    <a:pt x="238" y="662"/>
                  </a:lnTo>
                  <a:lnTo>
                    <a:pt x="240" y="666"/>
                  </a:lnTo>
                  <a:lnTo>
                    <a:pt x="252" y="662"/>
                  </a:lnTo>
                  <a:lnTo>
                    <a:pt x="262" y="666"/>
                  </a:lnTo>
                  <a:lnTo>
                    <a:pt x="270" y="674"/>
                  </a:lnTo>
                  <a:lnTo>
                    <a:pt x="276" y="686"/>
                  </a:lnTo>
                  <a:lnTo>
                    <a:pt x="274" y="678"/>
                  </a:lnTo>
                  <a:lnTo>
                    <a:pt x="276" y="674"/>
                  </a:lnTo>
                  <a:lnTo>
                    <a:pt x="278" y="670"/>
                  </a:lnTo>
                  <a:lnTo>
                    <a:pt x="280" y="668"/>
                  </a:lnTo>
                  <a:lnTo>
                    <a:pt x="284" y="666"/>
                  </a:lnTo>
                  <a:lnTo>
                    <a:pt x="288" y="668"/>
                  </a:lnTo>
                  <a:lnTo>
                    <a:pt x="292" y="672"/>
                  </a:lnTo>
                  <a:lnTo>
                    <a:pt x="296" y="678"/>
                  </a:lnTo>
                  <a:lnTo>
                    <a:pt x="294" y="674"/>
                  </a:lnTo>
                  <a:lnTo>
                    <a:pt x="296" y="674"/>
                  </a:lnTo>
                  <a:lnTo>
                    <a:pt x="298" y="674"/>
                  </a:lnTo>
                  <a:lnTo>
                    <a:pt x="300" y="676"/>
                  </a:lnTo>
                  <a:lnTo>
                    <a:pt x="302" y="680"/>
                  </a:lnTo>
                  <a:lnTo>
                    <a:pt x="304" y="682"/>
                  </a:lnTo>
                  <a:lnTo>
                    <a:pt x="304" y="686"/>
                  </a:lnTo>
                  <a:lnTo>
                    <a:pt x="310" y="682"/>
                  </a:lnTo>
                  <a:lnTo>
                    <a:pt x="318" y="680"/>
                  </a:lnTo>
                  <a:lnTo>
                    <a:pt x="324" y="678"/>
                  </a:lnTo>
                  <a:lnTo>
                    <a:pt x="326" y="682"/>
                  </a:lnTo>
                  <a:lnTo>
                    <a:pt x="328" y="684"/>
                  </a:lnTo>
                  <a:lnTo>
                    <a:pt x="330" y="688"/>
                  </a:lnTo>
                  <a:lnTo>
                    <a:pt x="330" y="692"/>
                  </a:lnTo>
                  <a:lnTo>
                    <a:pt x="332" y="686"/>
                  </a:lnTo>
                  <a:lnTo>
                    <a:pt x="332" y="684"/>
                  </a:lnTo>
                  <a:lnTo>
                    <a:pt x="334" y="682"/>
                  </a:lnTo>
                  <a:lnTo>
                    <a:pt x="338" y="684"/>
                  </a:lnTo>
                  <a:lnTo>
                    <a:pt x="340" y="684"/>
                  </a:lnTo>
                  <a:lnTo>
                    <a:pt x="344" y="688"/>
                  </a:lnTo>
                  <a:lnTo>
                    <a:pt x="346" y="690"/>
                  </a:lnTo>
                  <a:lnTo>
                    <a:pt x="350" y="694"/>
                  </a:lnTo>
                  <a:lnTo>
                    <a:pt x="352" y="698"/>
                  </a:lnTo>
                  <a:lnTo>
                    <a:pt x="356" y="702"/>
                  </a:lnTo>
                  <a:lnTo>
                    <a:pt x="358" y="706"/>
                  </a:lnTo>
                  <a:lnTo>
                    <a:pt x="360" y="708"/>
                  </a:lnTo>
                  <a:lnTo>
                    <a:pt x="364" y="700"/>
                  </a:lnTo>
                  <a:lnTo>
                    <a:pt x="370" y="700"/>
                  </a:lnTo>
                  <a:lnTo>
                    <a:pt x="378" y="704"/>
                  </a:lnTo>
                  <a:lnTo>
                    <a:pt x="386" y="712"/>
                  </a:lnTo>
                  <a:lnTo>
                    <a:pt x="392" y="718"/>
                  </a:lnTo>
                  <a:lnTo>
                    <a:pt x="386" y="714"/>
                  </a:lnTo>
                  <a:lnTo>
                    <a:pt x="384" y="710"/>
                  </a:lnTo>
                  <a:lnTo>
                    <a:pt x="382" y="706"/>
                  </a:lnTo>
                  <a:lnTo>
                    <a:pt x="382" y="702"/>
                  </a:lnTo>
                  <a:lnTo>
                    <a:pt x="384" y="696"/>
                  </a:lnTo>
                  <a:lnTo>
                    <a:pt x="386" y="692"/>
                  </a:lnTo>
                  <a:lnTo>
                    <a:pt x="390" y="690"/>
                  </a:lnTo>
                  <a:lnTo>
                    <a:pt x="394" y="686"/>
                  </a:lnTo>
                  <a:lnTo>
                    <a:pt x="398" y="686"/>
                  </a:lnTo>
                  <a:lnTo>
                    <a:pt x="404" y="688"/>
                  </a:lnTo>
                  <a:lnTo>
                    <a:pt x="408" y="690"/>
                  </a:lnTo>
                  <a:lnTo>
                    <a:pt x="412" y="696"/>
                  </a:lnTo>
                  <a:lnTo>
                    <a:pt x="414" y="692"/>
                  </a:lnTo>
                  <a:lnTo>
                    <a:pt x="414" y="690"/>
                  </a:lnTo>
                  <a:lnTo>
                    <a:pt x="418" y="688"/>
                  </a:lnTo>
                  <a:lnTo>
                    <a:pt x="420" y="686"/>
                  </a:lnTo>
                  <a:lnTo>
                    <a:pt x="424" y="686"/>
                  </a:lnTo>
                  <a:lnTo>
                    <a:pt x="428" y="688"/>
                  </a:lnTo>
                  <a:lnTo>
                    <a:pt x="432" y="690"/>
                  </a:lnTo>
                  <a:lnTo>
                    <a:pt x="434" y="694"/>
                  </a:lnTo>
                  <a:lnTo>
                    <a:pt x="438" y="682"/>
                  </a:lnTo>
                  <a:lnTo>
                    <a:pt x="450" y="676"/>
                  </a:lnTo>
                  <a:lnTo>
                    <a:pt x="462" y="674"/>
                  </a:lnTo>
                  <a:lnTo>
                    <a:pt x="472" y="680"/>
                  </a:lnTo>
                  <a:lnTo>
                    <a:pt x="482" y="672"/>
                  </a:lnTo>
                  <a:lnTo>
                    <a:pt x="494" y="666"/>
                  </a:lnTo>
                  <a:lnTo>
                    <a:pt x="504" y="660"/>
                  </a:lnTo>
                  <a:lnTo>
                    <a:pt x="506" y="658"/>
                  </a:lnTo>
                  <a:lnTo>
                    <a:pt x="508" y="656"/>
                  </a:lnTo>
                  <a:lnTo>
                    <a:pt x="508" y="654"/>
                  </a:lnTo>
                  <a:lnTo>
                    <a:pt x="510" y="654"/>
                  </a:lnTo>
                  <a:lnTo>
                    <a:pt x="514" y="652"/>
                  </a:lnTo>
                  <a:lnTo>
                    <a:pt x="520" y="652"/>
                  </a:lnTo>
                  <a:lnTo>
                    <a:pt x="524" y="652"/>
                  </a:lnTo>
                  <a:lnTo>
                    <a:pt x="528" y="654"/>
                  </a:lnTo>
                  <a:lnTo>
                    <a:pt x="534" y="656"/>
                  </a:lnTo>
                  <a:lnTo>
                    <a:pt x="540" y="658"/>
                  </a:lnTo>
                  <a:lnTo>
                    <a:pt x="538" y="654"/>
                  </a:lnTo>
                  <a:lnTo>
                    <a:pt x="538" y="652"/>
                  </a:lnTo>
                  <a:lnTo>
                    <a:pt x="538" y="648"/>
                  </a:lnTo>
                  <a:lnTo>
                    <a:pt x="550" y="648"/>
                  </a:lnTo>
                  <a:lnTo>
                    <a:pt x="562" y="650"/>
                  </a:lnTo>
                  <a:lnTo>
                    <a:pt x="558" y="648"/>
                  </a:lnTo>
                  <a:lnTo>
                    <a:pt x="552" y="646"/>
                  </a:lnTo>
                  <a:lnTo>
                    <a:pt x="550" y="644"/>
                  </a:lnTo>
                  <a:lnTo>
                    <a:pt x="546" y="640"/>
                  </a:lnTo>
                  <a:lnTo>
                    <a:pt x="544" y="634"/>
                  </a:lnTo>
                  <a:lnTo>
                    <a:pt x="544" y="628"/>
                  </a:lnTo>
                  <a:lnTo>
                    <a:pt x="546" y="622"/>
                  </a:lnTo>
                  <a:lnTo>
                    <a:pt x="548" y="616"/>
                  </a:lnTo>
                  <a:lnTo>
                    <a:pt x="552" y="614"/>
                  </a:lnTo>
                  <a:lnTo>
                    <a:pt x="558" y="612"/>
                  </a:lnTo>
                  <a:lnTo>
                    <a:pt x="564" y="612"/>
                  </a:lnTo>
                  <a:lnTo>
                    <a:pt x="570" y="612"/>
                  </a:lnTo>
                  <a:lnTo>
                    <a:pt x="576" y="612"/>
                  </a:lnTo>
                  <a:lnTo>
                    <a:pt x="572" y="608"/>
                  </a:lnTo>
                  <a:lnTo>
                    <a:pt x="572" y="606"/>
                  </a:lnTo>
                  <a:lnTo>
                    <a:pt x="570" y="602"/>
                  </a:lnTo>
                  <a:lnTo>
                    <a:pt x="570" y="598"/>
                  </a:lnTo>
                  <a:lnTo>
                    <a:pt x="584" y="600"/>
                  </a:lnTo>
                  <a:lnTo>
                    <a:pt x="592" y="598"/>
                  </a:lnTo>
                  <a:lnTo>
                    <a:pt x="600" y="594"/>
                  </a:lnTo>
                  <a:lnTo>
                    <a:pt x="612" y="586"/>
                  </a:lnTo>
                  <a:lnTo>
                    <a:pt x="614" y="582"/>
                  </a:lnTo>
                  <a:lnTo>
                    <a:pt x="620" y="580"/>
                  </a:lnTo>
                  <a:lnTo>
                    <a:pt x="624" y="580"/>
                  </a:lnTo>
                  <a:lnTo>
                    <a:pt x="626" y="576"/>
                  </a:lnTo>
                  <a:lnTo>
                    <a:pt x="628" y="572"/>
                  </a:lnTo>
                  <a:lnTo>
                    <a:pt x="628" y="568"/>
                  </a:lnTo>
                  <a:lnTo>
                    <a:pt x="628" y="562"/>
                  </a:lnTo>
                  <a:lnTo>
                    <a:pt x="628" y="558"/>
                  </a:lnTo>
                  <a:lnTo>
                    <a:pt x="630" y="554"/>
                  </a:lnTo>
                  <a:lnTo>
                    <a:pt x="626" y="552"/>
                  </a:lnTo>
                  <a:lnTo>
                    <a:pt x="622" y="548"/>
                  </a:lnTo>
                  <a:lnTo>
                    <a:pt x="620" y="548"/>
                  </a:lnTo>
                  <a:lnTo>
                    <a:pt x="630" y="536"/>
                  </a:lnTo>
                  <a:lnTo>
                    <a:pt x="642" y="532"/>
                  </a:lnTo>
                  <a:lnTo>
                    <a:pt x="656" y="534"/>
                  </a:lnTo>
                  <a:lnTo>
                    <a:pt x="656" y="530"/>
                  </a:lnTo>
                  <a:lnTo>
                    <a:pt x="656" y="524"/>
                  </a:lnTo>
                  <a:lnTo>
                    <a:pt x="656" y="520"/>
                  </a:lnTo>
                  <a:lnTo>
                    <a:pt x="658" y="516"/>
                  </a:lnTo>
                  <a:lnTo>
                    <a:pt x="658" y="512"/>
                  </a:lnTo>
                  <a:lnTo>
                    <a:pt x="662" y="510"/>
                  </a:lnTo>
                  <a:lnTo>
                    <a:pt x="666" y="508"/>
                  </a:lnTo>
                  <a:lnTo>
                    <a:pt x="672" y="508"/>
                  </a:lnTo>
                  <a:lnTo>
                    <a:pt x="674" y="502"/>
                  </a:lnTo>
                  <a:lnTo>
                    <a:pt x="676" y="498"/>
                  </a:lnTo>
                  <a:lnTo>
                    <a:pt x="678" y="494"/>
                  </a:lnTo>
                  <a:lnTo>
                    <a:pt x="682" y="492"/>
                  </a:lnTo>
                  <a:lnTo>
                    <a:pt x="684" y="490"/>
                  </a:lnTo>
                  <a:lnTo>
                    <a:pt x="688" y="490"/>
                  </a:lnTo>
                  <a:lnTo>
                    <a:pt x="692" y="488"/>
                  </a:lnTo>
                  <a:lnTo>
                    <a:pt x="696" y="484"/>
                  </a:lnTo>
                  <a:lnTo>
                    <a:pt x="698" y="482"/>
                  </a:lnTo>
                  <a:lnTo>
                    <a:pt x="694" y="478"/>
                  </a:lnTo>
                  <a:lnTo>
                    <a:pt x="690" y="476"/>
                  </a:lnTo>
                  <a:lnTo>
                    <a:pt x="688" y="472"/>
                  </a:lnTo>
                  <a:lnTo>
                    <a:pt x="692" y="466"/>
                  </a:lnTo>
                  <a:lnTo>
                    <a:pt x="700" y="462"/>
                  </a:lnTo>
                  <a:lnTo>
                    <a:pt x="708" y="458"/>
                  </a:lnTo>
                  <a:lnTo>
                    <a:pt x="714" y="452"/>
                  </a:lnTo>
                  <a:lnTo>
                    <a:pt x="704" y="446"/>
                  </a:lnTo>
                  <a:lnTo>
                    <a:pt x="700" y="436"/>
                  </a:lnTo>
                  <a:lnTo>
                    <a:pt x="700" y="424"/>
                  </a:lnTo>
                  <a:lnTo>
                    <a:pt x="708" y="414"/>
                  </a:lnTo>
                  <a:lnTo>
                    <a:pt x="702" y="412"/>
                  </a:lnTo>
                  <a:lnTo>
                    <a:pt x="696" y="410"/>
                  </a:lnTo>
                  <a:lnTo>
                    <a:pt x="692" y="408"/>
                  </a:lnTo>
                  <a:lnTo>
                    <a:pt x="706" y="402"/>
                  </a:lnTo>
                  <a:lnTo>
                    <a:pt x="712" y="398"/>
                  </a:lnTo>
                  <a:lnTo>
                    <a:pt x="714" y="392"/>
                  </a:lnTo>
                  <a:lnTo>
                    <a:pt x="716" y="382"/>
                  </a:lnTo>
                  <a:lnTo>
                    <a:pt x="718" y="370"/>
                  </a:lnTo>
                  <a:lnTo>
                    <a:pt x="724" y="362"/>
                  </a:lnTo>
                  <a:lnTo>
                    <a:pt x="728" y="356"/>
                  </a:lnTo>
                  <a:lnTo>
                    <a:pt x="734" y="352"/>
                  </a:lnTo>
                  <a:lnTo>
                    <a:pt x="736" y="348"/>
                  </a:lnTo>
                  <a:lnTo>
                    <a:pt x="736" y="342"/>
                  </a:lnTo>
                  <a:lnTo>
                    <a:pt x="732" y="332"/>
                  </a:lnTo>
                  <a:lnTo>
                    <a:pt x="736" y="330"/>
                  </a:lnTo>
                  <a:lnTo>
                    <a:pt x="742" y="328"/>
                  </a:lnTo>
                  <a:lnTo>
                    <a:pt x="736" y="326"/>
                  </a:lnTo>
                  <a:lnTo>
                    <a:pt x="730" y="322"/>
                  </a:lnTo>
                  <a:lnTo>
                    <a:pt x="722" y="320"/>
                  </a:lnTo>
                  <a:lnTo>
                    <a:pt x="718" y="316"/>
                  </a:lnTo>
                  <a:lnTo>
                    <a:pt x="714" y="312"/>
                  </a:lnTo>
                  <a:lnTo>
                    <a:pt x="710" y="306"/>
                  </a:lnTo>
                  <a:lnTo>
                    <a:pt x="716" y="306"/>
                  </a:lnTo>
                  <a:lnTo>
                    <a:pt x="720" y="302"/>
                  </a:lnTo>
                  <a:lnTo>
                    <a:pt x="726" y="302"/>
                  </a:lnTo>
                  <a:lnTo>
                    <a:pt x="722" y="298"/>
                  </a:lnTo>
                  <a:lnTo>
                    <a:pt x="718" y="296"/>
                  </a:lnTo>
                  <a:lnTo>
                    <a:pt x="714" y="294"/>
                  </a:lnTo>
                  <a:lnTo>
                    <a:pt x="710" y="292"/>
                  </a:lnTo>
                  <a:lnTo>
                    <a:pt x="706" y="290"/>
                  </a:lnTo>
                  <a:lnTo>
                    <a:pt x="702" y="286"/>
                  </a:lnTo>
                  <a:lnTo>
                    <a:pt x="706" y="284"/>
                  </a:lnTo>
                  <a:lnTo>
                    <a:pt x="708" y="282"/>
                  </a:lnTo>
                  <a:lnTo>
                    <a:pt x="708" y="276"/>
                  </a:lnTo>
                  <a:lnTo>
                    <a:pt x="704" y="272"/>
                  </a:lnTo>
                  <a:lnTo>
                    <a:pt x="700" y="268"/>
                  </a:lnTo>
                  <a:lnTo>
                    <a:pt x="694" y="268"/>
                  </a:lnTo>
                  <a:lnTo>
                    <a:pt x="698" y="258"/>
                  </a:lnTo>
                  <a:lnTo>
                    <a:pt x="704" y="248"/>
                  </a:lnTo>
                  <a:lnTo>
                    <a:pt x="710" y="238"/>
                  </a:lnTo>
                  <a:lnTo>
                    <a:pt x="700" y="250"/>
                  </a:lnTo>
                  <a:lnTo>
                    <a:pt x="694" y="252"/>
                  </a:lnTo>
                  <a:lnTo>
                    <a:pt x="690" y="250"/>
                  </a:lnTo>
                  <a:lnTo>
                    <a:pt x="682" y="244"/>
                  </a:lnTo>
                  <a:lnTo>
                    <a:pt x="672" y="234"/>
                  </a:lnTo>
                  <a:lnTo>
                    <a:pt x="680" y="222"/>
                  </a:lnTo>
                  <a:lnTo>
                    <a:pt x="678" y="212"/>
                  </a:lnTo>
                  <a:lnTo>
                    <a:pt x="672" y="206"/>
                  </a:lnTo>
                  <a:lnTo>
                    <a:pt x="662" y="202"/>
                  </a:lnTo>
                  <a:lnTo>
                    <a:pt x="650" y="202"/>
                  </a:lnTo>
                  <a:lnTo>
                    <a:pt x="654" y="198"/>
                  </a:lnTo>
                  <a:lnTo>
                    <a:pt x="658" y="196"/>
                  </a:lnTo>
                  <a:lnTo>
                    <a:pt x="662" y="192"/>
                  </a:lnTo>
                  <a:lnTo>
                    <a:pt x="664" y="188"/>
                  </a:lnTo>
                  <a:lnTo>
                    <a:pt x="660" y="184"/>
                  </a:lnTo>
                  <a:lnTo>
                    <a:pt x="654" y="182"/>
                  </a:lnTo>
                  <a:lnTo>
                    <a:pt x="650" y="180"/>
                  </a:lnTo>
                  <a:lnTo>
                    <a:pt x="648" y="184"/>
                  </a:lnTo>
                  <a:lnTo>
                    <a:pt x="646" y="190"/>
                  </a:lnTo>
                  <a:lnTo>
                    <a:pt x="644" y="192"/>
                  </a:lnTo>
                  <a:lnTo>
                    <a:pt x="640" y="196"/>
                  </a:lnTo>
                  <a:lnTo>
                    <a:pt x="640" y="184"/>
                  </a:lnTo>
                  <a:lnTo>
                    <a:pt x="640" y="172"/>
                  </a:lnTo>
                  <a:lnTo>
                    <a:pt x="638" y="162"/>
                  </a:lnTo>
                  <a:lnTo>
                    <a:pt x="632" y="154"/>
                  </a:lnTo>
                  <a:lnTo>
                    <a:pt x="622" y="152"/>
                  </a:lnTo>
                  <a:lnTo>
                    <a:pt x="622" y="146"/>
                  </a:lnTo>
                  <a:lnTo>
                    <a:pt x="622" y="140"/>
                  </a:lnTo>
                  <a:lnTo>
                    <a:pt x="622" y="134"/>
                  </a:lnTo>
                  <a:lnTo>
                    <a:pt x="622" y="128"/>
                  </a:lnTo>
                  <a:lnTo>
                    <a:pt x="618" y="110"/>
                  </a:lnTo>
                  <a:lnTo>
                    <a:pt x="614" y="94"/>
                  </a:lnTo>
                  <a:lnTo>
                    <a:pt x="612" y="98"/>
                  </a:lnTo>
                  <a:lnTo>
                    <a:pt x="612" y="104"/>
                  </a:lnTo>
                  <a:lnTo>
                    <a:pt x="610" y="108"/>
                  </a:lnTo>
                  <a:lnTo>
                    <a:pt x="608" y="114"/>
                  </a:lnTo>
                  <a:lnTo>
                    <a:pt x="606" y="118"/>
                  </a:lnTo>
                  <a:lnTo>
                    <a:pt x="602" y="120"/>
                  </a:lnTo>
                  <a:lnTo>
                    <a:pt x="598" y="122"/>
                  </a:lnTo>
                  <a:lnTo>
                    <a:pt x="592" y="122"/>
                  </a:lnTo>
                  <a:lnTo>
                    <a:pt x="592" y="118"/>
                  </a:lnTo>
                  <a:lnTo>
                    <a:pt x="592" y="114"/>
                  </a:lnTo>
                  <a:lnTo>
                    <a:pt x="592" y="108"/>
                  </a:lnTo>
                  <a:lnTo>
                    <a:pt x="590" y="112"/>
                  </a:lnTo>
                  <a:lnTo>
                    <a:pt x="586" y="114"/>
                  </a:lnTo>
                  <a:lnTo>
                    <a:pt x="582" y="116"/>
                  </a:lnTo>
                  <a:lnTo>
                    <a:pt x="574" y="100"/>
                  </a:lnTo>
                  <a:lnTo>
                    <a:pt x="568" y="80"/>
                  </a:lnTo>
                  <a:lnTo>
                    <a:pt x="564" y="90"/>
                  </a:lnTo>
                  <a:lnTo>
                    <a:pt x="558" y="96"/>
                  </a:lnTo>
                  <a:lnTo>
                    <a:pt x="552" y="104"/>
                  </a:lnTo>
                  <a:lnTo>
                    <a:pt x="548" y="100"/>
                  </a:lnTo>
                  <a:lnTo>
                    <a:pt x="544" y="94"/>
                  </a:lnTo>
                  <a:lnTo>
                    <a:pt x="542" y="90"/>
                  </a:lnTo>
                  <a:lnTo>
                    <a:pt x="540" y="82"/>
                  </a:lnTo>
                  <a:lnTo>
                    <a:pt x="540" y="76"/>
                  </a:lnTo>
                  <a:lnTo>
                    <a:pt x="536" y="80"/>
                  </a:lnTo>
                  <a:lnTo>
                    <a:pt x="534" y="82"/>
                  </a:lnTo>
                  <a:lnTo>
                    <a:pt x="530" y="84"/>
                  </a:lnTo>
                  <a:lnTo>
                    <a:pt x="520" y="52"/>
                  </a:lnTo>
                  <a:lnTo>
                    <a:pt x="508" y="22"/>
                  </a:lnTo>
                  <a:lnTo>
                    <a:pt x="504" y="30"/>
                  </a:lnTo>
                  <a:lnTo>
                    <a:pt x="498" y="40"/>
                  </a:lnTo>
                  <a:lnTo>
                    <a:pt x="490" y="48"/>
                  </a:lnTo>
                  <a:lnTo>
                    <a:pt x="482" y="52"/>
                  </a:lnTo>
                  <a:lnTo>
                    <a:pt x="472" y="50"/>
                  </a:lnTo>
                  <a:lnTo>
                    <a:pt x="468" y="52"/>
                  </a:lnTo>
                  <a:lnTo>
                    <a:pt x="464" y="54"/>
                  </a:lnTo>
                  <a:lnTo>
                    <a:pt x="460" y="58"/>
                  </a:lnTo>
                  <a:lnTo>
                    <a:pt x="456" y="48"/>
                  </a:lnTo>
                  <a:lnTo>
                    <a:pt x="450" y="38"/>
                  </a:lnTo>
                  <a:lnTo>
                    <a:pt x="448" y="30"/>
                  </a:lnTo>
                  <a:lnTo>
                    <a:pt x="444" y="28"/>
                  </a:lnTo>
                  <a:lnTo>
                    <a:pt x="440" y="28"/>
                  </a:lnTo>
                  <a:lnTo>
                    <a:pt x="440" y="36"/>
                  </a:lnTo>
                  <a:lnTo>
                    <a:pt x="438" y="40"/>
                  </a:lnTo>
                  <a:lnTo>
                    <a:pt x="436" y="44"/>
                  </a:lnTo>
                  <a:lnTo>
                    <a:pt x="432" y="46"/>
                  </a:lnTo>
                  <a:lnTo>
                    <a:pt x="430" y="46"/>
                  </a:lnTo>
                  <a:lnTo>
                    <a:pt x="424" y="44"/>
                  </a:lnTo>
                  <a:lnTo>
                    <a:pt x="420" y="40"/>
                  </a:lnTo>
                  <a:lnTo>
                    <a:pt x="416" y="34"/>
                  </a:lnTo>
                  <a:lnTo>
                    <a:pt x="412" y="38"/>
                  </a:lnTo>
                  <a:lnTo>
                    <a:pt x="408" y="40"/>
                  </a:lnTo>
                  <a:lnTo>
                    <a:pt x="404" y="44"/>
                  </a:lnTo>
                  <a:lnTo>
                    <a:pt x="386" y="22"/>
                  </a:lnTo>
                  <a:lnTo>
                    <a:pt x="368" y="0"/>
                  </a:lnTo>
                  <a:lnTo>
                    <a:pt x="370" y="10"/>
                  </a:lnTo>
                  <a:lnTo>
                    <a:pt x="372" y="18"/>
                  </a:lnTo>
                  <a:lnTo>
                    <a:pt x="372" y="28"/>
                  </a:lnTo>
                  <a:lnTo>
                    <a:pt x="364" y="26"/>
                  </a:lnTo>
                  <a:lnTo>
                    <a:pt x="360" y="22"/>
                  </a:lnTo>
                  <a:lnTo>
                    <a:pt x="354" y="16"/>
                  </a:lnTo>
                  <a:lnTo>
                    <a:pt x="352" y="10"/>
                  </a:lnTo>
                  <a:lnTo>
                    <a:pt x="350" y="2"/>
                  </a:lnTo>
                  <a:lnTo>
                    <a:pt x="350" y="6"/>
                  </a:lnTo>
                  <a:lnTo>
                    <a:pt x="348" y="10"/>
                  </a:lnTo>
                  <a:lnTo>
                    <a:pt x="348" y="14"/>
                  </a:lnTo>
                  <a:lnTo>
                    <a:pt x="346" y="20"/>
                  </a:lnTo>
                  <a:lnTo>
                    <a:pt x="344" y="24"/>
                  </a:lnTo>
                  <a:lnTo>
                    <a:pt x="342" y="28"/>
                  </a:lnTo>
                  <a:lnTo>
                    <a:pt x="340" y="32"/>
                  </a:lnTo>
                  <a:lnTo>
                    <a:pt x="338" y="34"/>
                  </a:lnTo>
                  <a:lnTo>
                    <a:pt x="334" y="34"/>
                  </a:lnTo>
                  <a:lnTo>
                    <a:pt x="330" y="32"/>
                  </a:lnTo>
                  <a:lnTo>
                    <a:pt x="326" y="28"/>
                  </a:lnTo>
                  <a:lnTo>
                    <a:pt x="326" y="32"/>
                  </a:lnTo>
                  <a:lnTo>
                    <a:pt x="328" y="38"/>
                  </a:lnTo>
                  <a:lnTo>
                    <a:pt x="324" y="36"/>
                  </a:lnTo>
                  <a:lnTo>
                    <a:pt x="320" y="34"/>
                  </a:lnTo>
                  <a:lnTo>
                    <a:pt x="316" y="32"/>
                  </a:lnTo>
                  <a:lnTo>
                    <a:pt x="314" y="36"/>
                  </a:lnTo>
                  <a:lnTo>
                    <a:pt x="314" y="40"/>
                  </a:lnTo>
                  <a:lnTo>
                    <a:pt x="312" y="44"/>
                  </a:lnTo>
                  <a:lnTo>
                    <a:pt x="294" y="42"/>
                  </a:lnTo>
                  <a:lnTo>
                    <a:pt x="278" y="32"/>
                  </a:lnTo>
                  <a:lnTo>
                    <a:pt x="264" y="18"/>
                  </a:lnTo>
                  <a:lnTo>
                    <a:pt x="250" y="4"/>
                  </a:lnTo>
                  <a:lnTo>
                    <a:pt x="260" y="6"/>
                  </a:lnTo>
                  <a:lnTo>
                    <a:pt x="266" y="14"/>
                  </a:lnTo>
                  <a:lnTo>
                    <a:pt x="270" y="24"/>
                  </a:lnTo>
                  <a:lnTo>
                    <a:pt x="274" y="34"/>
                  </a:lnTo>
                  <a:lnTo>
                    <a:pt x="282" y="40"/>
                  </a:lnTo>
                  <a:lnTo>
                    <a:pt x="256" y="12"/>
                  </a:lnTo>
                  <a:close/>
                </a:path>
              </a:pathLst>
            </a:custGeom>
            <a:gradFill rotWithShape="1">
              <a:gsLst>
                <a:gs pos="0">
                  <a:schemeClr val="accent2">
                    <a:lumMod val="40000"/>
                    <a:lumOff val="60000"/>
                  </a:schemeClr>
                </a:gs>
                <a:gs pos="22000">
                  <a:schemeClr val="accent2">
                    <a:lumMod val="60000"/>
                    <a:lumOff val="40000"/>
                  </a:schemeClr>
                </a:gs>
                <a:gs pos="100000">
                  <a:schemeClr val="accent2">
                    <a:lumMod val="75000"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  <p:sp>
          <p:nvSpPr>
            <p:cNvPr id="48" name="AutoShape 10"/>
            <p:cNvSpPr>
              <a:spLocks noChangeArrowheads="1"/>
            </p:cNvSpPr>
            <p:nvPr/>
          </p:nvSpPr>
          <p:spPr bwMode="auto">
            <a:xfrm>
              <a:off x="1234843" y="4192747"/>
              <a:ext cx="1893672" cy="906667"/>
            </a:xfrm>
            <a:prstGeom prst="roundRect">
              <a:avLst>
                <a:gd name="adj" fmla="val 50000"/>
              </a:avLst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38100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eaLnBrk="0" hangingPunct="0"/>
              <a:r>
                <a:rPr lang="zh-CN" altLang="en-US" sz="2000" b="1" dirty="0">
                  <a:solidFill>
                    <a:schemeClr val="bg1"/>
                  </a:solidFill>
                  <a:latin typeface="微软雅黑" pitchFamily="34" charset="-122"/>
                  <a:ea typeface="微软雅黑" pitchFamily="34" charset="-122"/>
                </a:rPr>
                <a:t>间作套种是贵州省玉米种植的重要</a:t>
              </a:r>
              <a:r>
                <a:rPr lang="zh-CN" altLang="en-US" sz="2000" b="1" dirty="0" smtClean="0">
                  <a:solidFill>
                    <a:schemeClr val="bg1"/>
                  </a:solidFill>
                  <a:latin typeface="微软雅黑" pitchFamily="34" charset="-122"/>
                  <a:ea typeface="微软雅黑" pitchFamily="34" charset="-122"/>
                </a:rPr>
                <a:t>特点。</a:t>
              </a:r>
              <a:endParaRPr lang="en-US" altLang="zh-CN" sz="2000" b="1" dirty="0" smtClean="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</a:endParaRPr>
            </a:p>
            <a:p>
              <a:pPr eaLnBrk="0" hangingPunct="0"/>
              <a:r>
                <a:rPr lang="zh-CN" altLang="en-US" sz="2000" b="1" dirty="0" smtClean="0">
                  <a:solidFill>
                    <a:schemeClr val="bg1"/>
                  </a:solidFill>
                  <a:latin typeface="微软雅黑" pitchFamily="34" charset="-122"/>
                  <a:ea typeface="微软雅黑" pitchFamily="34" charset="-122"/>
                </a:rPr>
                <a:t>贵州省</a:t>
              </a:r>
              <a:r>
                <a:rPr lang="zh-CN" altLang="en-US" sz="2000" b="1" dirty="0">
                  <a:solidFill>
                    <a:schemeClr val="bg1"/>
                  </a:solidFill>
                  <a:latin typeface="微软雅黑" pitchFamily="34" charset="-122"/>
                  <a:ea typeface="微软雅黑" pitchFamily="34" charset="-122"/>
                </a:rPr>
                <a:t>玉米种植方式复杂</a:t>
              </a:r>
              <a:r>
                <a:rPr lang="zh-CN" altLang="en-US" sz="2000" b="1" dirty="0" smtClean="0">
                  <a:solidFill>
                    <a:schemeClr val="bg1"/>
                  </a:solidFill>
                  <a:latin typeface="微软雅黑" pitchFamily="34" charset="-122"/>
                  <a:ea typeface="微软雅黑" pitchFamily="34" charset="-122"/>
                </a:rPr>
                <a:t>多样，种植制度</a:t>
              </a:r>
              <a:endParaRPr lang="en-US" altLang="zh-CN" sz="2000" b="1" dirty="0" smtClean="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</a:endParaRPr>
            </a:p>
            <a:p>
              <a:pPr eaLnBrk="0" hangingPunct="0"/>
              <a:r>
                <a:rPr lang="zh-CN" altLang="en-US" sz="2000" b="1" dirty="0" smtClean="0">
                  <a:solidFill>
                    <a:schemeClr val="bg1"/>
                  </a:solidFill>
                  <a:latin typeface="微软雅黑" pitchFamily="34" charset="-122"/>
                  <a:ea typeface="微软雅黑" pitchFamily="34" charset="-122"/>
                </a:rPr>
                <a:t>从</a:t>
              </a:r>
              <a:r>
                <a:rPr lang="zh-CN" altLang="en-US" sz="2000" b="1" dirty="0">
                  <a:solidFill>
                    <a:schemeClr val="bg1"/>
                  </a:solidFill>
                  <a:latin typeface="微软雅黑" pitchFamily="34" charset="-122"/>
                  <a:ea typeface="微软雅黑" pitchFamily="34" charset="-122"/>
                </a:rPr>
                <a:t>一年一熟到一年多熟</a:t>
              </a:r>
              <a:r>
                <a:rPr lang="zh-CN" altLang="en-US" sz="2000" b="1" dirty="0" smtClean="0">
                  <a:solidFill>
                    <a:schemeClr val="bg1"/>
                  </a:solidFill>
                  <a:latin typeface="微软雅黑" pitchFamily="34" charset="-122"/>
                  <a:ea typeface="微软雅黑" pitchFamily="34" charset="-122"/>
                </a:rPr>
                <a:t>兼而有之。</a:t>
              </a:r>
              <a:endParaRPr lang="en-US" altLang="zh-CN" sz="2000" b="1" dirty="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</a:endParaRPr>
            </a:p>
          </p:txBody>
        </p:sp>
      </p:grpSp>
      <p:grpSp>
        <p:nvGrpSpPr>
          <p:cNvPr id="52" name="组合 70"/>
          <p:cNvGrpSpPr>
            <a:grpSpLocks/>
          </p:cNvGrpSpPr>
          <p:nvPr/>
        </p:nvGrpSpPr>
        <p:grpSpPr bwMode="auto">
          <a:xfrm>
            <a:off x="1580931" y="2555357"/>
            <a:ext cx="3270004" cy="1552645"/>
            <a:chOff x="1042988" y="3717032"/>
            <a:chExt cx="1972300" cy="1876330"/>
          </a:xfrm>
        </p:grpSpPr>
        <p:sp>
          <p:nvSpPr>
            <p:cNvPr id="53" name="Freeform 9">
              <a:hlinkClick r:id="rId4" action="ppaction://hlinksldjump"/>
            </p:cNvPr>
            <p:cNvSpPr>
              <a:spLocks/>
            </p:cNvSpPr>
            <p:nvPr/>
          </p:nvSpPr>
          <p:spPr bwMode="gray">
            <a:xfrm>
              <a:off x="1042988" y="3717032"/>
              <a:ext cx="1972300" cy="1876330"/>
            </a:xfrm>
            <a:custGeom>
              <a:avLst/>
              <a:gdLst>
                <a:gd name="T0" fmla="*/ 2147483647 w 742"/>
                <a:gd name="T1" fmla="*/ 2147483647 h 718"/>
                <a:gd name="T2" fmla="*/ 2147483647 w 742"/>
                <a:gd name="T3" fmla="*/ 2147483647 h 718"/>
                <a:gd name="T4" fmla="*/ 2147483647 w 742"/>
                <a:gd name="T5" fmla="*/ 2147483647 h 718"/>
                <a:gd name="T6" fmla="*/ 2147483647 w 742"/>
                <a:gd name="T7" fmla="*/ 2147483647 h 718"/>
                <a:gd name="T8" fmla="*/ 2147483647 w 742"/>
                <a:gd name="T9" fmla="*/ 2147483647 h 718"/>
                <a:gd name="T10" fmla="*/ 2147483647 w 742"/>
                <a:gd name="T11" fmla="*/ 2147483647 h 718"/>
                <a:gd name="T12" fmla="*/ 2147483647 w 742"/>
                <a:gd name="T13" fmla="*/ 2147483647 h 718"/>
                <a:gd name="T14" fmla="*/ 2147483647 w 742"/>
                <a:gd name="T15" fmla="*/ 2147483647 h 718"/>
                <a:gd name="T16" fmla="*/ 2147483647 w 742"/>
                <a:gd name="T17" fmla="*/ 2147483647 h 718"/>
                <a:gd name="T18" fmla="*/ 2147483647 w 742"/>
                <a:gd name="T19" fmla="*/ 2147483647 h 718"/>
                <a:gd name="T20" fmla="*/ 2147483647 w 742"/>
                <a:gd name="T21" fmla="*/ 2147483647 h 718"/>
                <a:gd name="T22" fmla="*/ 2147483647 w 742"/>
                <a:gd name="T23" fmla="*/ 2147483647 h 718"/>
                <a:gd name="T24" fmla="*/ 2147483647 w 742"/>
                <a:gd name="T25" fmla="*/ 2147483647 h 718"/>
                <a:gd name="T26" fmla="*/ 2147483647 w 742"/>
                <a:gd name="T27" fmla="*/ 2147483647 h 718"/>
                <a:gd name="T28" fmla="*/ 2147483647 w 742"/>
                <a:gd name="T29" fmla="*/ 2147483647 h 718"/>
                <a:gd name="T30" fmla="*/ 2147483647 w 742"/>
                <a:gd name="T31" fmla="*/ 2147483647 h 718"/>
                <a:gd name="T32" fmla="*/ 2147483647 w 742"/>
                <a:gd name="T33" fmla="*/ 2147483647 h 718"/>
                <a:gd name="T34" fmla="*/ 2147483647 w 742"/>
                <a:gd name="T35" fmla="*/ 2147483647 h 718"/>
                <a:gd name="T36" fmla="*/ 2147483647 w 742"/>
                <a:gd name="T37" fmla="*/ 2147483647 h 718"/>
                <a:gd name="T38" fmla="*/ 2147483647 w 742"/>
                <a:gd name="T39" fmla="*/ 2147483647 h 718"/>
                <a:gd name="T40" fmla="*/ 2147483647 w 742"/>
                <a:gd name="T41" fmla="*/ 2147483647 h 718"/>
                <a:gd name="T42" fmla="*/ 2147483647 w 742"/>
                <a:gd name="T43" fmla="*/ 2147483647 h 718"/>
                <a:gd name="T44" fmla="*/ 2147483647 w 742"/>
                <a:gd name="T45" fmla="*/ 2147483647 h 718"/>
                <a:gd name="T46" fmla="*/ 2147483647 w 742"/>
                <a:gd name="T47" fmla="*/ 2147483647 h 718"/>
                <a:gd name="T48" fmla="*/ 2147483647 w 742"/>
                <a:gd name="T49" fmla="*/ 2147483647 h 718"/>
                <a:gd name="T50" fmla="*/ 2147483647 w 742"/>
                <a:gd name="T51" fmla="*/ 2147483647 h 718"/>
                <a:gd name="T52" fmla="*/ 2147483647 w 742"/>
                <a:gd name="T53" fmla="*/ 2147483647 h 718"/>
                <a:gd name="T54" fmla="*/ 2147483647 w 742"/>
                <a:gd name="T55" fmla="*/ 2147483647 h 718"/>
                <a:gd name="T56" fmla="*/ 2147483647 w 742"/>
                <a:gd name="T57" fmla="*/ 2147483647 h 718"/>
                <a:gd name="T58" fmla="*/ 2147483647 w 742"/>
                <a:gd name="T59" fmla="*/ 2147483647 h 718"/>
                <a:gd name="T60" fmla="*/ 2147483647 w 742"/>
                <a:gd name="T61" fmla="*/ 2147483647 h 718"/>
                <a:gd name="T62" fmla="*/ 2147483647 w 742"/>
                <a:gd name="T63" fmla="*/ 2147483647 h 718"/>
                <a:gd name="T64" fmla="*/ 2147483647 w 742"/>
                <a:gd name="T65" fmla="*/ 2147483647 h 718"/>
                <a:gd name="T66" fmla="*/ 2147483647 w 742"/>
                <a:gd name="T67" fmla="*/ 2147483647 h 718"/>
                <a:gd name="T68" fmla="*/ 2147483647 w 742"/>
                <a:gd name="T69" fmla="*/ 2147483647 h 718"/>
                <a:gd name="T70" fmla="*/ 2147483647 w 742"/>
                <a:gd name="T71" fmla="*/ 2147483647 h 718"/>
                <a:gd name="T72" fmla="*/ 2147483647 w 742"/>
                <a:gd name="T73" fmla="*/ 2147483647 h 718"/>
                <a:gd name="T74" fmla="*/ 2147483647 w 742"/>
                <a:gd name="T75" fmla="*/ 2147483647 h 718"/>
                <a:gd name="T76" fmla="*/ 2147483647 w 742"/>
                <a:gd name="T77" fmla="*/ 2147483647 h 718"/>
                <a:gd name="T78" fmla="*/ 2147483647 w 742"/>
                <a:gd name="T79" fmla="*/ 2147483647 h 718"/>
                <a:gd name="T80" fmla="*/ 2147483647 w 742"/>
                <a:gd name="T81" fmla="*/ 2147483647 h 718"/>
                <a:gd name="T82" fmla="*/ 2147483647 w 742"/>
                <a:gd name="T83" fmla="*/ 2147483647 h 718"/>
                <a:gd name="T84" fmla="*/ 2147483647 w 742"/>
                <a:gd name="T85" fmla="*/ 2147483647 h 718"/>
                <a:gd name="T86" fmla="*/ 2147483647 w 742"/>
                <a:gd name="T87" fmla="*/ 2147483647 h 718"/>
                <a:gd name="T88" fmla="*/ 2147483647 w 742"/>
                <a:gd name="T89" fmla="*/ 2147483647 h 718"/>
                <a:gd name="T90" fmla="*/ 2147483647 w 742"/>
                <a:gd name="T91" fmla="*/ 2147483647 h 718"/>
                <a:gd name="T92" fmla="*/ 2147483647 w 742"/>
                <a:gd name="T93" fmla="*/ 2147483647 h 718"/>
                <a:gd name="T94" fmla="*/ 2147483647 w 742"/>
                <a:gd name="T95" fmla="*/ 2147483647 h 718"/>
                <a:gd name="T96" fmla="*/ 2147483647 w 742"/>
                <a:gd name="T97" fmla="*/ 2147483647 h 718"/>
                <a:gd name="T98" fmla="*/ 2147483647 w 742"/>
                <a:gd name="T99" fmla="*/ 2147483647 h 718"/>
                <a:gd name="T100" fmla="*/ 2147483647 w 742"/>
                <a:gd name="T101" fmla="*/ 2147483647 h 718"/>
                <a:gd name="T102" fmla="*/ 2147483647 w 742"/>
                <a:gd name="T103" fmla="*/ 2147483647 h 718"/>
                <a:gd name="T104" fmla="*/ 2147483647 w 742"/>
                <a:gd name="T105" fmla="*/ 2147483647 h 718"/>
                <a:gd name="T106" fmla="*/ 2147483647 w 742"/>
                <a:gd name="T107" fmla="*/ 2147483647 h 718"/>
                <a:gd name="T108" fmla="*/ 2147483647 w 742"/>
                <a:gd name="T109" fmla="*/ 2147483647 h 718"/>
                <a:gd name="T110" fmla="*/ 2147483647 w 742"/>
                <a:gd name="T111" fmla="*/ 2147483647 h 718"/>
                <a:gd name="T112" fmla="*/ 2147483647 w 742"/>
                <a:gd name="T113" fmla="*/ 2147483647 h 718"/>
                <a:gd name="T114" fmla="*/ 2147483647 w 742"/>
                <a:gd name="T115" fmla="*/ 2147483647 h 718"/>
                <a:gd name="T116" fmla="*/ 2147483647 w 742"/>
                <a:gd name="T117" fmla="*/ 2147483647 h 718"/>
                <a:gd name="T118" fmla="*/ 2147483647 w 742"/>
                <a:gd name="T119" fmla="*/ 2147483647 h 718"/>
                <a:gd name="T120" fmla="*/ 2147483647 w 742"/>
                <a:gd name="T121" fmla="*/ 2147483647 h 718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</a:gdLst>
              <a:ahLst/>
              <a:cxnLst>
                <a:cxn ang="T122">
                  <a:pos x="T0" y="T1"/>
                </a:cxn>
                <a:cxn ang="T123">
                  <a:pos x="T2" y="T3"/>
                </a:cxn>
                <a:cxn ang="T124">
                  <a:pos x="T4" y="T5"/>
                </a:cxn>
                <a:cxn ang="T125">
                  <a:pos x="T6" y="T7"/>
                </a:cxn>
                <a:cxn ang="T126">
                  <a:pos x="T8" y="T9"/>
                </a:cxn>
                <a:cxn ang="T127">
                  <a:pos x="T10" y="T11"/>
                </a:cxn>
                <a:cxn ang="T128">
                  <a:pos x="T12" y="T13"/>
                </a:cxn>
                <a:cxn ang="T129">
                  <a:pos x="T14" y="T15"/>
                </a:cxn>
                <a:cxn ang="T130">
                  <a:pos x="T16" y="T17"/>
                </a:cxn>
                <a:cxn ang="T131">
                  <a:pos x="T18" y="T19"/>
                </a:cxn>
                <a:cxn ang="T132">
                  <a:pos x="T20" y="T21"/>
                </a:cxn>
                <a:cxn ang="T133">
                  <a:pos x="T22" y="T23"/>
                </a:cxn>
                <a:cxn ang="T134">
                  <a:pos x="T24" y="T25"/>
                </a:cxn>
                <a:cxn ang="T135">
                  <a:pos x="T26" y="T27"/>
                </a:cxn>
                <a:cxn ang="T136">
                  <a:pos x="T28" y="T29"/>
                </a:cxn>
                <a:cxn ang="T137">
                  <a:pos x="T30" y="T31"/>
                </a:cxn>
                <a:cxn ang="T138">
                  <a:pos x="T32" y="T33"/>
                </a:cxn>
                <a:cxn ang="T139">
                  <a:pos x="T34" y="T35"/>
                </a:cxn>
                <a:cxn ang="T140">
                  <a:pos x="T36" y="T37"/>
                </a:cxn>
                <a:cxn ang="T141">
                  <a:pos x="T38" y="T39"/>
                </a:cxn>
                <a:cxn ang="T142">
                  <a:pos x="T40" y="T41"/>
                </a:cxn>
                <a:cxn ang="T143">
                  <a:pos x="T42" y="T43"/>
                </a:cxn>
                <a:cxn ang="T144">
                  <a:pos x="T44" y="T45"/>
                </a:cxn>
                <a:cxn ang="T145">
                  <a:pos x="T46" y="T47"/>
                </a:cxn>
                <a:cxn ang="T146">
                  <a:pos x="T48" y="T49"/>
                </a:cxn>
                <a:cxn ang="T147">
                  <a:pos x="T50" y="T51"/>
                </a:cxn>
                <a:cxn ang="T148">
                  <a:pos x="T52" y="T53"/>
                </a:cxn>
                <a:cxn ang="T149">
                  <a:pos x="T54" y="T55"/>
                </a:cxn>
                <a:cxn ang="T150">
                  <a:pos x="T56" y="T57"/>
                </a:cxn>
                <a:cxn ang="T151">
                  <a:pos x="T58" y="T59"/>
                </a:cxn>
                <a:cxn ang="T152">
                  <a:pos x="T60" y="T61"/>
                </a:cxn>
                <a:cxn ang="T153">
                  <a:pos x="T62" y="T63"/>
                </a:cxn>
                <a:cxn ang="T154">
                  <a:pos x="T64" y="T65"/>
                </a:cxn>
                <a:cxn ang="T155">
                  <a:pos x="T66" y="T67"/>
                </a:cxn>
                <a:cxn ang="T156">
                  <a:pos x="T68" y="T69"/>
                </a:cxn>
                <a:cxn ang="T157">
                  <a:pos x="T70" y="T71"/>
                </a:cxn>
                <a:cxn ang="T158">
                  <a:pos x="T72" y="T73"/>
                </a:cxn>
                <a:cxn ang="T159">
                  <a:pos x="T74" y="T75"/>
                </a:cxn>
                <a:cxn ang="T160">
                  <a:pos x="T76" y="T77"/>
                </a:cxn>
                <a:cxn ang="T161">
                  <a:pos x="T78" y="T79"/>
                </a:cxn>
                <a:cxn ang="T162">
                  <a:pos x="T80" y="T81"/>
                </a:cxn>
                <a:cxn ang="T163">
                  <a:pos x="T82" y="T83"/>
                </a:cxn>
                <a:cxn ang="T164">
                  <a:pos x="T84" y="T85"/>
                </a:cxn>
                <a:cxn ang="T165">
                  <a:pos x="T86" y="T87"/>
                </a:cxn>
                <a:cxn ang="T166">
                  <a:pos x="T88" y="T89"/>
                </a:cxn>
                <a:cxn ang="T167">
                  <a:pos x="T90" y="T91"/>
                </a:cxn>
                <a:cxn ang="T168">
                  <a:pos x="T92" y="T93"/>
                </a:cxn>
                <a:cxn ang="T169">
                  <a:pos x="T94" y="T95"/>
                </a:cxn>
                <a:cxn ang="T170">
                  <a:pos x="T96" y="T97"/>
                </a:cxn>
                <a:cxn ang="T171">
                  <a:pos x="T98" y="T99"/>
                </a:cxn>
                <a:cxn ang="T172">
                  <a:pos x="T100" y="T101"/>
                </a:cxn>
                <a:cxn ang="T173">
                  <a:pos x="T102" y="T103"/>
                </a:cxn>
                <a:cxn ang="T174">
                  <a:pos x="T104" y="T105"/>
                </a:cxn>
                <a:cxn ang="T175">
                  <a:pos x="T106" y="T107"/>
                </a:cxn>
                <a:cxn ang="T176">
                  <a:pos x="T108" y="T109"/>
                </a:cxn>
                <a:cxn ang="T177">
                  <a:pos x="T110" y="T111"/>
                </a:cxn>
                <a:cxn ang="T178">
                  <a:pos x="T112" y="T113"/>
                </a:cxn>
                <a:cxn ang="T179">
                  <a:pos x="T114" y="T115"/>
                </a:cxn>
                <a:cxn ang="T180">
                  <a:pos x="T116" y="T117"/>
                </a:cxn>
                <a:cxn ang="T181">
                  <a:pos x="T118" y="T119"/>
                </a:cxn>
                <a:cxn ang="T182">
                  <a:pos x="T120" y="T121"/>
                </a:cxn>
              </a:cxnLst>
              <a:rect l="0" t="0" r="r" b="b"/>
              <a:pathLst>
                <a:path w="742" h="718">
                  <a:moveTo>
                    <a:pt x="256" y="12"/>
                  </a:moveTo>
                  <a:lnTo>
                    <a:pt x="252" y="8"/>
                  </a:lnTo>
                  <a:lnTo>
                    <a:pt x="252" y="6"/>
                  </a:lnTo>
                  <a:lnTo>
                    <a:pt x="250" y="6"/>
                  </a:lnTo>
                  <a:lnTo>
                    <a:pt x="252" y="8"/>
                  </a:lnTo>
                  <a:lnTo>
                    <a:pt x="254" y="10"/>
                  </a:lnTo>
                  <a:lnTo>
                    <a:pt x="256" y="12"/>
                  </a:lnTo>
                  <a:lnTo>
                    <a:pt x="260" y="16"/>
                  </a:lnTo>
                  <a:lnTo>
                    <a:pt x="264" y="20"/>
                  </a:lnTo>
                  <a:lnTo>
                    <a:pt x="268" y="24"/>
                  </a:lnTo>
                  <a:lnTo>
                    <a:pt x="270" y="28"/>
                  </a:lnTo>
                  <a:lnTo>
                    <a:pt x="274" y="32"/>
                  </a:lnTo>
                  <a:lnTo>
                    <a:pt x="278" y="34"/>
                  </a:lnTo>
                  <a:lnTo>
                    <a:pt x="280" y="36"/>
                  </a:lnTo>
                  <a:lnTo>
                    <a:pt x="280" y="38"/>
                  </a:lnTo>
                  <a:lnTo>
                    <a:pt x="282" y="38"/>
                  </a:lnTo>
                  <a:lnTo>
                    <a:pt x="288" y="48"/>
                  </a:lnTo>
                  <a:lnTo>
                    <a:pt x="286" y="52"/>
                  </a:lnTo>
                  <a:lnTo>
                    <a:pt x="278" y="56"/>
                  </a:lnTo>
                  <a:lnTo>
                    <a:pt x="268" y="58"/>
                  </a:lnTo>
                  <a:lnTo>
                    <a:pt x="256" y="58"/>
                  </a:lnTo>
                  <a:lnTo>
                    <a:pt x="246" y="56"/>
                  </a:lnTo>
                  <a:lnTo>
                    <a:pt x="238" y="54"/>
                  </a:lnTo>
                  <a:lnTo>
                    <a:pt x="242" y="58"/>
                  </a:lnTo>
                  <a:lnTo>
                    <a:pt x="246" y="62"/>
                  </a:lnTo>
                  <a:lnTo>
                    <a:pt x="244" y="64"/>
                  </a:lnTo>
                  <a:lnTo>
                    <a:pt x="242" y="68"/>
                  </a:lnTo>
                  <a:lnTo>
                    <a:pt x="238" y="70"/>
                  </a:lnTo>
                  <a:lnTo>
                    <a:pt x="232" y="72"/>
                  </a:lnTo>
                  <a:lnTo>
                    <a:pt x="228" y="72"/>
                  </a:lnTo>
                  <a:lnTo>
                    <a:pt x="222" y="70"/>
                  </a:lnTo>
                  <a:lnTo>
                    <a:pt x="216" y="68"/>
                  </a:lnTo>
                  <a:lnTo>
                    <a:pt x="212" y="64"/>
                  </a:lnTo>
                  <a:lnTo>
                    <a:pt x="206" y="64"/>
                  </a:lnTo>
                  <a:lnTo>
                    <a:pt x="204" y="68"/>
                  </a:lnTo>
                  <a:lnTo>
                    <a:pt x="202" y="72"/>
                  </a:lnTo>
                  <a:lnTo>
                    <a:pt x="200" y="76"/>
                  </a:lnTo>
                  <a:lnTo>
                    <a:pt x="196" y="78"/>
                  </a:lnTo>
                  <a:lnTo>
                    <a:pt x="190" y="80"/>
                  </a:lnTo>
                  <a:lnTo>
                    <a:pt x="196" y="82"/>
                  </a:lnTo>
                  <a:lnTo>
                    <a:pt x="198" y="86"/>
                  </a:lnTo>
                  <a:lnTo>
                    <a:pt x="200" y="90"/>
                  </a:lnTo>
                  <a:lnTo>
                    <a:pt x="200" y="94"/>
                  </a:lnTo>
                  <a:lnTo>
                    <a:pt x="198" y="98"/>
                  </a:lnTo>
                  <a:lnTo>
                    <a:pt x="194" y="102"/>
                  </a:lnTo>
                  <a:lnTo>
                    <a:pt x="186" y="102"/>
                  </a:lnTo>
                  <a:lnTo>
                    <a:pt x="172" y="100"/>
                  </a:lnTo>
                  <a:lnTo>
                    <a:pt x="162" y="100"/>
                  </a:lnTo>
                  <a:lnTo>
                    <a:pt x="164" y="102"/>
                  </a:lnTo>
                  <a:lnTo>
                    <a:pt x="166" y="106"/>
                  </a:lnTo>
                  <a:lnTo>
                    <a:pt x="168" y="110"/>
                  </a:lnTo>
                  <a:lnTo>
                    <a:pt x="154" y="110"/>
                  </a:lnTo>
                  <a:lnTo>
                    <a:pt x="140" y="110"/>
                  </a:lnTo>
                  <a:lnTo>
                    <a:pt x="140" y="114"/>
                  </a:lnTo>
                  <a:lnTo>
                    <a:pt x="142" y="116"/>
                  </a:lnTo>
                  <a:lnTo>
                    <a:pt x="136" y="118"/>
                  </a:lnTo>
                  <a:lnTo>
                    <a:pt x="130" y="118"/>
                  </a:lnTo>
                  <a:lnTo>
                    <a:pt x="124" y="118"/>
                  </a:lnTo>
                  <a:lnTo>
                    <a:pt x="126" y="122"/>
                  </a:lnTo>
                  <a:lnTo>
                    <a:pt x="126" y="126"/>
                  </a:lnTo>
                  <a:lnTo>
                    <a:pt x="126" y="130"/>
                  </a:lnTo>
                  <a:lnTo>
                    <a:pt x="128" y="134"/>
                  </a:lnTo>
                  <a:lnTo>
                    <a:pt x="116" y="136"/>
                  </a:lnTo>
                  <a:lnTo>
                    <a:pt x="106" y="140"/>
                  </a:lnTo>
                  <a:lnTo>
                    <a:pt x="96" y="144"/>
                  </a:lnTo>
                  <a:lnTo>
                    <a:pt x="82" y="142"/>
                  </a:lnTo>
                  <a:lnTo>
                    <a:pt x="88" y="146"/>
                  </a:lnTo>
                  <a:lnTo>
                    <a:pt x="92" y="148"/>
                  </a:lnTo>
                  <a:lnTo>
                    <a:pt x="92" y="152"/>
                  </a:lnTo>
                  <a:lnTo>
                    <a:pt x="92" y="156"/>
                  </a:lnTo>
                  <a:lnTo>
                    <a:pt x="88" y="160"/>
                  </a:lnTo>
                  <a:lnTo>
                    <a:pt x="84" y="164"/>
                  </a:lnTo>
                  <a:lnTo>
                    <a:pt x="78" y="166"/>
                  </a:lnTo>
                  <a:lnTo>
                    <a:pt x="74" y="168"/>
                  </a:lnTo>
                  <a:lnTo>
                    <a:pt x="68" y="170"/>
                  </a:lnTo>
                  <a:lnTo>
                    <a:pt x="62" y="172"/>
                  </a:lnTo>
                  <a:lnTo>
                    <a:pt x="58" y="172"/>
                  </a:lnTo>
                  <a:lnTo>
                    <a:pt x="64" y="174"/>
                  </a:lnTo>
                  <a:lnTo>
                    <a:pt x="68" y="176"/>
                  </a:lnTo>
                  <a:lnTo>
                    <a:pt x="72" y="180"/>
                  </a:lnTo>
                  <a:lnTo>
                    <a:pt x="76" y="182"/>
                  </a:lnTo>
                  <a:lnTo>
                    <a:pt x="78" y="184"/>
                  </a:lnTo>
                  <a:lnTo>
                    <a:pt x="78" y="190"/>
                  </a:lnTo>
                  <a:lnTo>
                    <a:pt x="78" y="194"/>
                  </a:lnTo>
                  <a:lnTo>
                    <a:pt x="76" y="202"/>
                  </a:lnTo>
                  <a:lnTo>
                    <a:pt x="70" y="204"/>
                  </a:lnTo>
                  <a:lnTo>
                    <a:pt x="62" y="204"/>
                  </a:lnTo>
                  <a:lnTo>
                    <a:pt x="54" y="204"/>
                  </a:lnTo>
                  <a:lnTo>
                    <a:pt x="60" y="214"/>
                  </a:lnTo>
                  <a:lnTo>
                    <a:pt x="60" y="224"/>
                  </a:lnTo>
                  <a:lnTo>
                    <a:pt x="56" y="236"/>
                  </a:lnTo>
                  <a:lnTo>
                    <a:pt x="56" y="248"/>
                  </a:lnTo>
                  <a:lnTo>
                    <a:pt x="46" y="248"/>
                  </a:lnTo>
                  <a:lnTo>
                    <a:pt x="34" y="248"/>
                  </a:lnTo>
                  <a:lnTo>
                    <a:pt x="38" y="250"/>
                  </a:lnTo>
                  <a:lnTo>
                    <a:pt x="42" y="254"/>
                  </a:lnTo>
                  <a:lnTo>
                    <a:pt x="44" y="260"/>
                  </a:lnTo>
                  <a:lnTo>
                    <a:pt x="44" y="268"/>
                  </a:lnTo>
                  <a:lnTo>
                    <a:pt x="42" y="272"/>
                  </a:lnTo>
                  <a:lnTo>
                    <a:pt x="38" y="276"/>
                  </a:lnTo>
                  <a:lnTo>
                    <a:pt x="34" y="278"/>
                  </a:lnTo>
                  <a:lnTo>
                    <a:pt x="28" y="280"/>
                  </a:lnTo>
                  <a:lnTo>
                    <a:pt x="24" y="280"/>
                  </a:lnTo>
                  <a:lnTo>
                    <a:pt x="18" y="282"/>
                  </a:lnTo>
                  <a:lnTo>
                    <a:pt x="24" y="284"/>
                  </a:lnTo>
                  <a:lnTo>
                    <a:pt x="26" y="288"/>
                  </a:lnTo>
                  <a:lnTo>
                    <a:pt x="26" y="292"/>
                  </a:lnTo>
                  <a:lnTo>
                    <a:pt x="24" y="296"/>
                  </a:lnTo>
                  <a:lnTo>
                    <a:pt x="18" y="300"/>
                  </a:lnTo>
                  <a:lnTo>
                    <a:pt x="28" y="302"/>
                  </a:lnTo>
                  <a:lnTo>
                    <a:pt x="38" y="306"/>
                  </a:lnTo>
                  <a:lnTo>
                    <a:pt x="38" y="312"/>
                  </a:lnTo>
                  <a:lnTo>
                    <a:pt x="34" y="316"/>
                  </a:lnTo>
                  <a:lnTo>
                    <a:pt x="28" y="320"/>
                  </a:lnTo>
                  <a:lnTo>
                    <a:pt x="24" y="322"/>
                  </a:lnTo>
                  <a:lnTo>
                    <a:pt x="18" y="326"/>
                  </a:lnTo>
                  <a:lnTo>
                    <a:pt x="12" y="330"/>
                  </a:lnTo>
                  <a:lnTo>
                    <a:pt x="8" y="334"/>
                  </a:lnTo>
                  <a:lnTo>
                    <a:pt x="12" y="336"/>
                  </a:lnTo>
                  <a:lnTo>
                    <a:pt x="18" y="338"/>
                  </a:lnTo>
                  <a:lnTo>
                    <a:pt x="22" y="338"/>
                  </a:lnTo>
                  <a:lnTo>
                    <a:pt x="20" y="342"/>
                  </a:lnTo>
                  <a:lnTo>
                    <a:pt x="18" y="344"/>
                  </a:lnTo>
                  <a:lnTo>
                    <a:pt x="14" y="348"/>
                  </a:lnTo>
                  <a:lnTo>
                    <a:pt x="12" y="350"/>
                  </a:lnTo>
                  <a:lnTo>
                    <a:pt x="16" y="352"/>
                  </a:lnTo>
                  <a:lnTo>
                    <a:pt x="22" y="354"/>
                  </a:lnTo>
                  <a:lnTo>
                    <a:pt x="26" y="356"/>
                  </a:lnTo>
                  <a:lnTo>
                    <a:pt x="24" y="358"/>
                  </a:lnTo>
                  <a:lnTo>
                    <a:pt x="22" y="362"/>
                  </a:lnTo>
                  <a:lnTo>
                    <a:pt x="32" y="364"/>
                  </a:lnTo>
                  <a:lnTo>
                    <a:pt x="44" y="368"/>
                  </a:lnTo>
                  <a:lnTo>
                    <a:pt x="22" y="382"/>
                  </a:lnTo>
                  <a:lnTo>
                    <a:pt x="0" y="394"/>
                  </a:lnTo>
                  <a:lnTo>
                    <a:pt x="6" y="396"/>
                  </a:lnTo>
                  <a:lnTo>
                    <a:pt x="14" y="398"/>
                  </a:lnTo>
                  <a:lnTo>
                    <a:pt x="20" y="402"/>
                  </a:lnTo>
                  <a:lnTo>
                    <a:pt x="24" y="406"/>
                  </a:lnTo>
                  <a:lnTo>
                    <a:pt x="22" y="408"/>
                  </a:lnTo>
                  <a:lnTo>
                    <a:pt x="20" y="410"/>
                  </a:lnTo>
                  <a:lnTo>
                    <a:pt x="16" y="412"/>
                  </a:lnTo>
                  <a:lnTo>
                    <a:pt x="22" y="414"/>
                  </a:lnTo>
                  <a:lnTo>
                    <a:pt x="28" y="416"/>
                  </a:lnTo>
                  <a:lnTo>
                    <a:pt x="30" y="420"/>
                  </a:lnTo>
                  <a:lnTo>
                    <a:pt x="32" y="424"/>
                  </a:lnTo>
                  <a:lnTo>
                    <a:pt x="32" y="428"/>
                  </a:lnTo>
                  <a:lnTo>
                    <a:pt x="28" y="434"/>
                  </a:lnTo>
                  <a:lnTo>
                    <a:pt x="32" y="434"/>
                  </a:lnTo>
                  <a:lnTo>
                    <a:pt x="34" y="434"/>
                  </a:lnTo>
                  <a:lnTo>
                    <a:pt x="34" y="440"/>
                  </a:lnTo>
                  <a:lnTo>
                    <a:pt x="30" y="442"/>
                  </a:lnTo>
                  <a:lnTo>
                    <a:pt x="26" y="446"/>
                  </a:lnTo>
                  <a:lnTo>
                    <a:pt x="22" y="448"/>
                  </a:lnTo>
                  <a:lnTo>
                    <a:pt x="20" y="452"/>
                  </a:lnTo>
                  <a:lnTo>
                    <a:pt x="16" y="456"/>
                  </a:lnTo>
                  <a:lnTo>
                    <a:pt x="22" y="454"/>
                  </a:lnTo>
                  <a:lnTo>
                    <a:pt x="28" y="456"/>
                  </a:lnTo>
                  <a:lnTo>
                    <a:pt x="34" y="458"/>
                  </a:lnTo>
                  <a:lnTo>
                    <a:pt x="40" y="460"/>
                  </a:lnTo>
                  <a:lnTo>
                    <a:pt x="44" y="464"/>
                  </a:lnTo>
                  <a:lnTo>
                    <a:pt x="40" y="468"/>
                  </a:lnTo>
                  <a:lnTo>
                    <a:pt x="38" y="472"/>
                  </a:lnTo>
                  <a:lnTo>
                    <a:pt x="34" y="476"/>
                  </a:lnTo>
                  <a:lnTo>
                    <a:pt x="40" y="478"/>
                  </a:lnTo>
                  <a:lnTo>
                    <a:pt x="44" y="482"/>
                  </a:lnTo>
                  <a:lnTo>
                    <a:pt x="48" y="486"/>
                  </a:lnTo>
                  <a:lnTo>
                    <a:pt x="48" y="490"/>
                  </a:lnTo>
                  <a:lnTo>
                    <a:pt x="48" y="496"/>
                  </a:lnTo>
                  <a:lnTo>
                    <a:pt x="54" y="496"/>
                  </a:lnTo>
                  <a:lnTo>
                    <a:pt x="60" y="498"/>
                  </a:lnTo>
                  <a:lnTo>
                    <a:pt x="64" y="500"/>
                  </a:lnTo>
                  <a:lnTo>
                    <a:pt x="66" y="504"/>
                  </a:lnTo>
                  <a:lnTo>
                    <a:pt x="66" y="508"/>
                  </a:lnTo>
                  <a:lnTo>
                    <a:pt x="66" y="514"/>
                  </a:lnTo>
                  <a:lnTo>
                    <a:pt x="62" y="520"/>
                  </a:lnTo>
                  <a:lnTo>
                    <a:pt x="68" y="524"/>
                  </a:lnTo>
                  <a:lnTo>
                    <a:pt x="72" y="528"/>
                  </a:lnTo>
                  <a:lnTo>
                    <a:pt x="74" y="534"/>
                  </a:lnTo>
                  <a:lnTo>
                    <a:pt x="76" y="540"/>
                  </a:lnTo>
                  <a:lnTo>
                    <a:pt x="76" y="546"/>
                  </a:lnTo>
                  <a:lnTo>
                    <a:pt x="96" y="546"/>
                  </a:lnTo>
                  <a:lnTo>
                    <a:pt x="118" y="544"/>
                  </a:lnTo>
                  <a:lnTo>
                    <a:pt x="114" y="552"/>
                  </a:lnTo>
                  <a:lnTo>
                    <a:pt x="112" y="558"/>
                  </a:lnTo>
                  <a:lnTo>
                    <a:pt x="110" y="566"/>
                  </a:lnTo>
                  <a:lnTo>
                    <a:pt x="108" y="572"/>
                  </a:lnTo>
                  <a:lnTo>
                    <a:pt x="114" y="572"/>
                  </a:lnTo>
                  <a:lnTo>
                    <a:pt x="120" y="572"/>
                  </a:lnTo>
                  <a:lnTo>
                    <a:pt x="126" y="572"/>
                  </a:lnTo>
                  <a:lnTo>
                    <a:pt x="122" y="578"/>
                  </a:lnTo>
                  <a:lnTo>
                    <a:pt x="118" y="584"/>
                  </a:lnTo>
                  <a:lnTo>
                    <a:pt x="116" y="592"/>
                  </a:lnTo>
                  <a:lnTo>
                    <a:pt x="122" y="592"/>
                  </a:lnTo>
                  <a:lnTo>
                    <a:pt x="128" y="592"/>
                  </a:lnTo>
                  <a:lnTo>
                    <a:pt x="136" y="592"/>
                  </a:lnTo>
                  <a:lnTo>
                    <a:pt x="134" y="594"/>
                  </a:lnTo>
                  <a:lnTo>
                    <a:pt x="132" y="598"/>
                  </a:lnTo>
                  <a:lnTo>
                    <a:pt x="130" y="602"/>
                  </a:lnTo>
                  <a:lnTo>
                    <a:pt x="128" y="604"/>
                  </a:lnTo>
                  <a:lnTo>
                    <a:pt x="144" y="606"/>
                  </a:lnTo>
                  <a:lnTo>
                    <a:pt x="156" y="610"/>
                  </a:lnTo>
                  <a:lnTo>
                    <a:pt x="164" y="622"/>
                  </a:lnTo>
                  <a:lnTo>
                    <a:pt x="162" y="620"/>
                  </a:lnTo>
                  <a:lnTo>
                    <a:pt x="160" y="618"/>
                  </a:lnTo>
                  <a:lnTo>
                    <a:pt x="164" y="614"/>
                  </a:lnTo>
                  <a:lnTo>
                    <a:pt x="168" y="614"/>
                  </a:lnTo>
                  <a:lnTo>
                    <a:pt x="170" y="614"/>
                  </a:lnTo>
                  <a:lnTo>
                    <a:pt x="172" y="614"/>
                  </a:lnTo>
                  <a:lnTo>
                    <a:pt x="174" y="618"/>
                  </a:lnTo>
                  <a:lnTo>
                    <a:pt x="174" y="620"/>
                  </a:lnTo>
                  <a:lnTo>
                    <a:pt x="176" y="624"/>
                  </a:lnTo>
                  <a:lnTo>
                    <a:pt x="178" y="628"/>
                  </a:lnTo>
                  <a:lnTo>
                    <a:pt x="178" y="630"/>
                  </a:lnTo>
                  <a:lnTo>
                    <a:pt x="180" y="632"/>
                  </a:lnTo>
                  <a:lnTo>
                    <a:pt x="184" y="634"/>
                  </a:lnTo>
                  <a:lnTo>
                    <a:pt x="188" y="636"/>
                  </a:lnTo>
                  <a:lnTo>
                    <a:pt x="190" y="636"/>
                  </a:lnTo>
                  <a:lnTo>
                    <a:pt x="194" y="638"/>
                  </a:lnTo>
                  <a:lnTo>
                    <a:pt x="198" y="638"/>
                  </a:lnTo>
                  <a:lnTo>
                    <a:pt x="200" y="640"/>
                  </a:lnTo>
                  <a:lnTo>
                    <a:pt x="202" y="644"/>
                  </a:lnTo>
                  <a:lnTo>
                    <a:pt x="204" y="648"/>
                  </a:lnTo>
                  <a:lnTo>
                    <a:pt x="206" y="646"/>
                  </a:lnTo>
                  <a:lnTo>
                    <a:pt x="210" y="646"/>
                  </a:lnTo>
                  <a:lnTo>
                    <a:pt x="212" y="644"/>
                  </a:lnTo>
                  <a:lnTo>
                    <a:pt x="216" y="648"/>
                  </a:lnTo>
                  <a:lnTo>
                    <a:pt x="220" y="654"/>
                  </a:lnTo>
                  <a:lnTo>
                    <a:pt x="222" y="658"/>
                  </a:lnTo>
                  <a:lnTo>
                    <a:pt x="224" y="654"/>
                  </a:lnTo>
                  <a:lnTo>
                    <a:pt x="228" y="650"/>
                  </a:lnTo>
                  <a:lnTo>
                    <a:pt x="232" y="652"/>
                  </a:lnTo>
                  <a:lnTo>
                    <a:pt x="234" y="654"/>
                  </a:lnTo>
                  <a:lnTo>
                    <a:pt x="238" y="656"/>
                  </a:lnTo>
                  <a:lnTo>
                    <a:pt x="238" y="662"/>
                  </a:lnTo>
                  <a:lnTo>
                    <a:pt x="240" y="666"/>
                  </a:lnTo>
                  <a:lnTo>
                    <a:pt x="252" y="662"/>
                  </a:lnTo>
                  <a:lnTo>
                    <a:pt x="262" y="666"/>
                  </a:lnTo>
                  <a:lnTo>
                    <a:pt x="270" y="674"/>
                  </a:lnTo>
                  <a:lnTo>
                    <a:pt x="276" y="686"/>
                  </a:lnTo>
                  <a:lnTo>
                    <a:pt x="274" y="678"/>
                  </a:lnTo>
                  <a:lnTo>
                    <a:pt x="276" y="674"/>
                  </a:lnTo>
                  <a:lnTo>
                    <a:pt x="278" y="670"/>
                  </a:lnTo>
                  <a:lnTo>
                    <a:pt x="280" y="668"/>
                  </a:lnTo>
                  <a:lnTo>
                    <a:pt x="284" y="666"/>
                  </a:lnTo>
                  <a:lnTo>
                    <a:pt x="288" y="668"/>
                  </a:lnTo>
                  <a:lnTo>
                    <a:pt x="292" y="672"/>
                  </a:lnTo>
                  <a:lnTo>
                    <a:pt x="296" y="678"/>
                  </a:lnTo>
                  <a:lnTo>
                    <a:pt x="294" y="674"/>
                  </a:lnTo>
                  <a:lnTo>
                    <a:pt x="296" y="674"/>
                  </a:lnTo>
                  <a:lnTo>
                    <a:pt x="298" y="674"/>
                  </a:lnTo>
                  <a:lnTo>
                    <a:pt x="300" y="676"/>
                  </a:lnTo>
                  <a:lnTo>
                    <a:pt x="302" y="680"/>
                  </a:lnTo>
                  <a:lnTo>
                    <a:pt x="304" y="682"/>
                  </a:lnTo>
                  <a:lnTo>
                    <a:pt x="304" y="686"/>
                  </a:lnTo>
                  <a:lnTo>
                    <a:pt x="310" y="682"/>
                  </a:lnTo>
                  <a:lnTo>
                    <a:pt x="318" y="680"/>
                  </a:lnTo>
                  <a:lnTo>
                    <a:pt x="324" y="678"/>
                  </a:lnTo>
                  <a:lnTo>
                    <a:pt x="326" y="682"/>
                  </a:lnTo>
                  <a:lnTo>
                    <a:pt x="328" y="684"/>
                  </a:lnTo>
                  <a:lnTo>
                    <a:pt x="330" y="688"/>
                  </a:lnTo>
                  <a:lnTo>
                    <a:pt x="330" y="692"/>
                  </a:lnTo>
                  <a:lnTo>
                    <a:pt x="332" y="686"/>
                  </a:lnTo>
                  <a:lnTo>
                    <a:pt x="332" y="684"/>
                  </a:lnTo>
                  <a:lnTo>
                    <a:pt x="334" y="682"/>
                  </a:lnTo>
                  <a:lnTo>
                    <a:pt x="338" y="684"/>
                  </a:lnTo>
                  <a:lnTo>
                    <a:pt x="340" y="684"/>
                  </a:lnTo>
                  <a:lnTo>
                    <a:pt x="344" y="688"/>
                  </a:lnTo>
                  <a:lnTo>
                    <a:pt x="346" y="690"/>
                  </a:lnTo>
                  <a:lnTo>
                    <a:pt x="350" y="694"/>
                  </a:lnTo>
                  <a:lnTo>
                    <a:pt x="352" y="698"/>
                  </a:lnTo>
                  <a:lnTo>
                    <a:pt x="356" y="702"/>
                  </a:lnTo>
                  <a:lnTo>
                    <a:pt x="358" y="706"/>
                  </a:lnTo>
                  <a:lnTo>
                    <a:pt x="360" y="708"/>
                  </a:lnTo>
                  <a:lnTo>
                    <a:pt x="364" y="700"/>
                  </a:lnTo>
                  <a:lnTo>
                    <a:pt x="370" y="700"/>
                  </a:lnTo>
                  <a:lnTo>
                    <a:pt x="378" y="704"/>
                  </a:lnTo>
                  <a:lnTo>
                    <a:pt x="386" y="712"/>
                  </a:lnTo>
                  <a:lnTo>
                    <a:pt x="392" y="718"/>
                  </a:lnTo>
                  <a:lnTo>
                    <a:pt x="386" y="714"/>
                  </a:lnTo>
                  <a:lnTo>
                    <a:pt x="384" y="710"/>
                  </a:lnTo>
                  <a:lnTo>
                    <a:pt x="382" y="706"/>
                  </a:lnTo>
                  <a:lnTo>
                    <a:pt x="382" y="702"/>
                  </a:lnTo>
                  <a:lnTo>
                    <a:pt x="384" y="696"/>
                  </a:lnTo>
                  <a:lnTo>
                    <a:pt x="386" y="692"/>
                  </a:lnTo>
                  <a:lnTo>
                    <a:pt x="390" y="690"/>
                  </a:lnTo>
                  <a:lnTo>
                    <a:pt x="394" y="686"/>
                  </a:lnTo>
                  <a:lnTo>
                    <a:pt x="398" y="686"/>
                  </a:lnTo>
                  <a:lnTo>
                    <a:pt x="404" y="688"/>
                  </a:lnTo>
                  <a:lnTo>
                    <a:pt x="408" y="690"/>
                  </a:lnTo>
                  <a:lnTo>
                    <a:pt x="412" y="696"/>
                  </a:lnTo>
                  <a:lnTo>
                    <a:pt x="414" y="692"/>
                  </a:lnTo>
                  <a:lnTo>
                    <a:pt x="414" y="690"/>
                  </a:lnTo>
                  <a:lnTo>
                    <a:pt x="418" y="688"/>
                  </a:lnTo>
                  <a:lnTo>
                    <a:pt x="420" y="686"/>
                  </a:lnTo>
                  <a:lnTo>
                    <a:pt x="424" y="686"/>
                  </a:lnTo>
                  <a:lnTo>
                    <a:pt x="428" y="688"/>
                  </a:lnTo>
                  <a:lnTo>
                    <a:pt x="432" y="690"/>
                  </a:lnTo>
                  <a:lnTo>
                    <a:pt x="434" y="694"/>
                  </a:lnTo>
                  <a:lnTo>
                    <a:pt x="438" y="682"/>
                  </a:lnTo>
                  <a:lnTo>
                    <a:pt x="450" y="676"/>
                  </a:lnTo>
                  <a:lnTo>
                    <a:pt x="462" y="674"/>
                  </a:lnTo>
                  <a:lnTo>
                    <a:pt x="472" y="680"/>
                  </a:lnTo>
                  <a:lnTo>
                    <a:pt x="482" y="672"/>
                  </a:lnTo>
                  <a:lnTo>
                    <a:pt x="494" y="666"/>
                  </a:lnTo>
                  <a:lnTo>
                    <a:pt x="504" y="660"/>
                  </a:lnTo>
                  <a:lnTo>
                    <a:pt x="506" y="658"/>
                  </a:lnTo>
                  <a:lnTo>
                    <a:pt x="508" y="656"/>
                  </a:lnTo>
                  <a:lnTo>
                    <a:pt x="508" y="654"/>
                  </a:lnTo>
                  <a:lnTo>
                    <a:pt x="510" y="654"/>
                  </a:lnTo>
                  <a:lnTo>
                    <a:pt x="514" y="652"/>
                  </a:lnTo>
                  <a:lnTo>
                    <a:pt x="520" y="652"/>
                  </a:lnTo>
                  <a:lnTo>
                    <a:pt x="524" y="652"/>
                  </a:lnTo>
                  <a:lnTo>
                    <a:pt x="528" y="654"/>
                  </a:lnTo>
                  <a:lnTo>
                    <a:pt x="534" y="656"/>
                  </a:lnTo>
                  <a:lnTo>
                    <a:pt x="540" y="658"/>
                  </a:lnTo>
                  <a:lnTo>
                    <a:pt x="538" y="654"/>
                  </a:lnTo>
                  <a:lnTo>
                    <a:pt x="538" y="652"/>
                  </a:lnTo>
                  <a:lnTo>
                    <a:pt x="538" y="648"/>
                  </a:lnTo>
                  <a:lnTo>
                    <a:pt x="550" y="648"/>
                  </a:lnTo>
                  <a:lnTo>
                    <a:pt x="562" y="650"/>
                  </a:lnTo>
                  <a:lnTo>
                    <a:pt x="558" y="648"/>
                  </a:lnTo>
                  <a:lnTo>
                    <a:pt x="552" y="646"/>
                  </a:lnTo>
                  <a:lnTo>
                    <a:pt x="550" y="644"/>
                  </a:lnTo>
                  <a:lnTo>
                    <a:pt x="546" y="640"/>
                  </a:lnTo>
                  <a:lnTo>
                    <a:pt x="544" y="634"/>
                  </a:lnTo>
                  <a:lnTo>
                    <a:pt x="544" y="628"/>
                  </a:lnTo>
                  <a:lnTo>
                    <a:pt x="546" y="622"/>
                  </a:lnTo>
                  <a:lnTo>
                    <a:pt x="548" y="616"/>
                  </a:lnTo>
                  <a:lnTo>
                    <a:pt x="552" y="614"/>
                  </a:lnTo>
                  <a:lnTo>
                    <a:pt x="558" y="612"/>
                  </a:lnTo>
                  <a:lnTo>
                    <a:pt x="564" y="612"/>
                  </a:lnTo>
                  <a:lnTo>
                    <a:pt x="570" y="612"/>
                  </a:lnTo>
                  <a:lnTo>
                    <a:pt x="576" y="612"/>
                  </a:lnTo>
                  <a:lnTo>
                    <a:pt x="572" y="608"/>
                  </a:lnTo>
                  <a:lnTo>
                    <a:pt x="572" y="606"/>
                  </a:lnTo>
                  <a:lnTo>
                    <a:pt x="570" y="602"/>
                  </a:lnTo>
                  <a:lnTo>
                    <a:pt x="570" y="598"/>
                  </a:lnTo>
                  <a:lnTo>
                    <a:pt x="584" y="600"/>
                  </a:lnTo>
                  <a:lnTo>
                    <a:pt x="592" y="598"/>
                  </a:lnTo>
                  <a:lnTo>
                    <a:pt x="600" y="594"/>
                  </a:lnTo>
                  <a:lnTo>
                    <a:pt x="612" y="586"/>
                  </a:lnTo>
                  <a:lnTo>
                    <a:pt x="614" y="582"/>
                  </a:lnTo>
                  <a:lnTo>
                    <a:pt x="620" y="580"/>
                  </a:lnTo>
                  <a:lnTo>
                    <a:pt x="624" y="580"/>
                  </a:lnTo>
                  <a:lnTo>
                    <a:pt x="626" y="576"/>
                  </a:lnTo>
                  <a:lnTo>
                    <a:pt x="628" y="572"/>
                  </a:lnTo>
                  <a:lnTo>
                    <a:pt x="628" y="568"/>
                  </a:lnTo>
                  <a:lnTo>
                    <a:pt x="628" y="562"/>
                  </a:lnTo>
                  <a:lnTo>
                    <a:pt x="628" y="558"/>
                  </a:lnTo>
                  <a:lnTo>
                    <a:pt x="630" y="554"/>
                  </a:lnTo>
                  <a:lnTo>
                    <a:pt x="626" y="552"/>
                  </a:lnTo>
                  <a:lnTo>
                    <a:pt x="622" y="548"/>
                  </a:lnTo>
                  <a:lnTo>
                    <a:pt x="620" y="548"/>
                  </a:lnTo>
                  <a:lnTo>
                    <a:pt x="630" y="536"/>
                  </a:lnTo>
                  <a:lnTo>
                    <a:pt x="642" y="532"/>
                  </a:lnTo>
                  <a:lnTo>
                    <a:pt x="656" y="534"/>
                  </a:lnTo>
                  <a:lnTo>
                    <a:pt x="656" y="530"/>
                  </a:lnTo>
                  <a:lnTo>
                    <a:pt x="656" y="524"/>
                  </a:lnTo>
                  <a:lnTo>
                    <a:pt x="656" y="520"/>
                  </a:lnTo>
                  <a:lnTo>
                    <a:pt x="658" y="516"/>
                  </a:lnTo>
                  <a:lnTo>
                    <a:pt x="658" y="512"/>
                  </a:lnTo>
                  <a:lnTo>
                    <a:pt x="662" y="510"/>
                  </a:lnTo>
                  <a:lnTo>
                    <a:pt x="666" y="508"/>
                  </a:lnTo>
                  <a:lnTo>
                    <a:pt x="672" y="508"/>
                  </a:lnTo>
                  <a:lnTo>
                    <a:pt x="674" y="502"/>
                  </a:lnTo>
                  <a:lnTo>
                    <a:pt x="676" y="498"/>
                  </a:lnTo>
                  <a:lnTo>
                    <a:pt x="678" y="494"/>
                  </a:lnTo>
                  <a:lnTo>
                    <a:pt x="682" y="492"/>
                  </a:lnTo>
                  <a:lnTo>
                    <a:pt x="684" y="490"/>
                  </a:lnTo>
                  <a:lnTo>
                    <a:pt x="688" y="490"/>
                  </a:lnTo>
                  <a:lnTo>
                    <a:pt x="692" y="488"/>
                  </a:lnTo>
                  <a:lnTo>
                    <a:pt x="696" y="484"/>
                  </a:lnTo>
                  <a:lnTo>
                    <a:pt x="698" y="482"/>
                  </a:lnTo>
                  <a:lnTo>
                    <a:pt x="694" y="478"/>
                  </a:lnTo>
                  <a:lnTo>
                    <a:pt x="690" y="476"/>
                  </a:lnTo>
                  <a:lnTo>
                    <a:pt x="688" y="472"/>
                  </a:lnTo>
                  <a:lnTo>
                    <a:pt x="692" y="466"/>
                  </a:lnTo>
                  <a:lnTo>
                    <a:pt x="700" y="462"/>
                  </a:lnTo>
                  <a:lnTo>
                    <a:pt x="708" y="458"/>
                  </a:lnTo>
                  <a:lnTo>
                    <a:pt x="714" y="452"/>
                  </a:lnTo>
                  <a:lnTo>
                    <a:pt x="704" y="446"/>
                  </a:lnTo>
                  <a:lnTo>
                    <a:pt x="700" y="436"/>
                  </a:lnTo>
                  <a:lnTo>
                    <a:pt x="700" y="424"/>
                  </a:lnTo>
                  <a:lnTo>
                    <a:pt x="708" y="414"/>
                  </a:lnTo>
                  <a:lnTo>
                    <a:pt x="702" y="412"/>
                  </a:lnTo>
                  <a:lnTo>
                    <a:pt x="696" y="410"/>
                  </a:lnTo>
                  <a:lnTo>
                    <a:pt x="692" y="408"/>
                  </a:lnTo>
                  <a:lnTo>
                    <a:pt x="706" y="402"/>
                  </a:lnTo>
                  <a:lnTo>
                    <a:pt x="712" y="398"/>
                  </a:lnTo>
                  <a:lnTo>
                    <a:pt x="714" y="392"/>
                  </a:lnTo>
                  <a:lnTo>
                    <a:pt x="716" y="382"/>
                  </a:lnTo>
                  <a:lnTo>
                    <a:pt x="718" y="370"/>
                  </a:lnTo>
                  <a:lnTo>
                    <a:pt x="724" y="362"/>
                  </a:lnTo>
                  <a:lnTo>
                    <a:pt x="728" y="356"/>
                  </a:lnTo>
                  <a:lnTo>
                    <a:pt x="734" y="352"/>
                  </a:lnTo>
                  <a:lnTo>
                    <a:pt x="736" y="348"/>
                  </a:lnTo>
                  <a:lnTo>
                    <a:pt x="736" y="342"/>
                  </a:lnTo>
                  <a:lnTo>
                    <a:pt x="732" y="332"/>
                  </a:lnTo>
                  <a:lnTo>
                    <a:pt x="736" y="330"/>
                  </a:lnTo>
                  <a:lnTo>
                    <a:pt x="742" y="328"/>
                  </a:lnTo>
                  <a:lnTo>
                    <a:pt x="736" y="326"/>
                  </a:lnTo>
                  <a:lnTo>
                    <a:pt x="730" y="322"/>
                  </a:lnTo>
                  <a:lnTo>
                    <a:pt x="722" y="320"/>
                  </a:lnTo>
                  <a:lnTo>
                    <a:pt x="718" y="316"/>
                  </a:lnTo>
                  <a:lnTo>
                    <a:pt x="714" y="312"/>
                  </a:lnTo>
                  <a:lnTo>
                    <a:pt x="710" y="306"/>
                  </a:lnTo>
                  <a:lnTo>
                    <a:pt x="716" y="306"/>
                  </a:lnTo>
                  <a:lnTo>
                    <a:pt x="720" y="302"/>
                  </a:lnTo>
                  <a:lnTo>
                    <a:pt x="726" y="302"/>
                  </a:lnTo>
                  <a:lnTo>
                    <a:pt x="722" y="298"/>
                  </a:lnTo>
                  <a:lnTo>
                    <a:pt x="718" y="296"/>
                  </a:lnTo>
                  <a:lnTo>
                    <a:pt x="714" y="294"/>
                  </a:lnTo>
                  <a:lnTo>
                    <a:pt x="710" y="292"/>
                  </a:lnTo>
                  <a:lnTo>
                    <a:pt x="706" y="290"/>
                  </a:lnTo>
                  <a:lnTo>
                    <a:pt x="702" y="286"/>
                  </a:lnTo>
                  <a:lnTo>
                    <a:pt x="706" y="284"/>
                  </a:lnTo>
                  <a:lnTo>
                    <a:pt x="708" y="282"/>
                  </a:lnTo>
                  <a:lnTo>
                    <a:pt x="708" y="276"/>
                  </a:lnTo>
                  <a:lnTo>
                    <a:pt x="704" y="272"/>
                  </a:lnTo>
                  <a:lnTo>
                    <a:pt x="700" y="268"/>
                  </a:lnTo>
                  <a:lnTo>
                    <a:pt x="694" y="268"/>
                  </a:lnTo>
                  <a:lnTo>
                    <a:pt x="698" y="258"/>
                  </a:lnTo>
                  <a:lnTo>
                    <a:pt x="704" y="248"/>
                  </a:lnTo>
                  <a:lnTo>
                    <a:pt x="710" y="238"/>
                  </a:lnTo>
                  <a:lnTo>
                    <a:pt x="700" y="250"/>
                  </a:lnTo>
                  <a:lnTo>
                    <a:pt x="694" y="252"/>
                  </a:lnTo>
                  <a:lnTo>
                    <a:pt x="690" y="250"/>
                  </a:lnTo>
                  <a:lnTo>
                    <a:pt x="682" y="244"/>
                  </a:lnTo>
                  <a:lnTo>
                    <a:pt x="672" y="234"/>
                  </a:lnTo>
                  <a:lnTo>
                    <a:pt x="680" y="222"/>
                  </a:lnTo>
                  <a:lnTo>
                    <a:pt x="678" y="212"/>
                  </a:lnTo>
                  <a:lnTo>
                    <a:pt x="672" y="206"/>
                  </a:lnTo>
                  <a:lnTo>
                    <a:pt x="662" y="202"/>
                  </a:lnTo>
                  <a:lnTo>
                    <a:pt x="650" y="202"/>
                  </a:lnTo>
                  <a:lnTo>
                    <a:pt x="654" y="198"/>
                  </a:lnTo>
                  <a:lnTo>
                    <a:pt x="658" y="196"/>
                  </a:lnTo>
                  <a:lnTo>
                    <a:pt x="662" y="192"/>
                  </a:lnTo>
                  <a:lnTo>
                    <a:pt x="664" y="188"/>
                  </a:lnTo>
                  <a:lnTo>
                    <a:pt x="660" y="184"/>
                  </a:lnTo>
                  <a:lnTo>
                    <a:pt x="654" y="182"/>
                  </a:lnTo>
                  <a:lnTo>
                    <a:pt x="650" y="180"/>
                  </a:lnTo>
                  <a:lnTo>
                    <a:pt x="648" y="184"/>
                  </a:lnTo>
                  <a:lnTo>
                    <a:pt x="646" y="190"/>
                  </a:lnTo>
                  <a:lnTo>
                    <a:pt x="644" y="192"/>
                  </a:lnTo>
                  <a:lnTo>
                    <a:pt x="640" y="196"/>
                  </a:lnTo>
                  <a:lnTo>
                    <a:pt x="640" y="184"/>
                  </a:lnTo>
                  <a:lnTo>
                    <a:pt x="640" y="172"/>
                  </a:lnTo>
                  <a:lnTo>
                    <a:pt x="638" y="162"/>
                  </a:lnTo>
                  <a:lnTo>
                    <a:pt x="632" y="154"/>
                  </a:lnTo>
                  <a:lnTo>
                    <a:pt x="622" y="152"/>
                  </a:lnTo>
                  <a:lnTo>
                    <a:pt x="622" y="146"/>
                  </a:lnTo>
                  <a:lnTo>
                    <a:pt x="622" y="140"/>
                  </a:lnTo>
                  <a:lnTo>
                    <a:pt x="622" y="134"/>
                  </a:lnTo>
                  <a:lnTo>
                    <a:pt x="622" y="128"/>
                  </a:lnTo>
                  <a:lnTo>
                    <a:pt x="618" y="110"/>
                  </a:lnTo>
                  <a:lnTo>
                    <a:pt x="614" y="94"/>
                  </a:lnTo>
                  <a:lnTo>
                    <a:pt x="612" y="98"/>
                  </a:lnTo>
                  <a:lnTo>
                    <a:pt x="612" y="104"/>
                  </a:lnTo>
                  <a:lnTo>
                    <a:pt x="610" y="108"/>
                  </a:lnTo>
                  <a:lnTo>
                    <a:pt x="608" y="114"/>
                  </a:lnTo>
                  <a:lnTo>
                    <a:pt x="606" y="118"/>
                  </a:lnTo>
                  <a:lnTo>
                    <a:pt x="602" y="120"/>
                  </a:lnTo>
                  <a:lnTo>
                    <a:pt x="598" y="122"/>
                  </a:lnTo>
                  <a:lnTo>
                    <a:pt x="592" y="122"/>
                  </a:lnTo>
                  <a:lnTo>
                    <a:pt x="592" y="118"/>
                  </a:lnTo>
                  <a:lnTo>
                    <a:pt x="592" y="114"/>
                  </a:lnTo>
                  <a:lnTo>
                    <a:pt x="592" y="108"/>
                  </a:lnTo>
                  <a:lnTo>
                    <a:pt x="590" y="112"/>
                  </a:lnTo>
                  <a:lnTo>
                    <a:pt x="586" y="114"/>
                  </a:lnTo>
                  <a:lnTo>
                    <a:pt x="582" y="116"/>
                  </a:lnTo>
                  <a:lnTo>
                    <a:pt x="574" y="100"/>
                  </a:lnTo>
                  <a:lnTo>
                    <a:pt x="568" y="80"/>
                  </a:lnTo>
                  <a:lnTo>
                    <a:pt x="564" y="90"/>
                  </a:lnTo>
                  <a:lnTo>
                    <a:pt x="558" y="96"/>
                  </a:lnTo>
                  <a:lnTo>
                    <a:pt x="552" y="104"/>
                  </a:lnTo>
                  <a:lnTo>
                    <a:pt x="548" y="100"/>
                  </a:lnTo>
                  <a:lnTo>
                    <a:pt x="544" y="94"/>
                  </a:lnTo>
                  <a:lnTo>
                    <a:pt x="542" y="90"/>
                  </a:lnTo>
                  <a:lnTo>
                    <a:pt x="540" y="82"/>
                  </a:lnTo>
                  <a:lnTo>
                    <a:pt x="540" y="76"/>
                  </a:lnTo>
                  <a:lnTo>
                    <a:pt x="536" y="80"/>
                  </a:lnTo>
                  <a:lnTo>
                    <a:pt x="534" y="82"/>
                  </a:lnTo>
                  <a:lnTo>
                    <a:pt x="530" y="84"/>
                  </a:lnTo>
                  <a:lnTo>
                    <a:pt x="520" y="52"/>
                  </a:lnTo>
                  <a:lnTo>
                    <a:pt x="508" y="22"/>
                  </a:lnTo>
                  <a:lnTo>
                    <a:pt x="504" y="30"/>
                  </a:lnTo>
                  <a:lnTo>
                    <a:pt x="498" y="40"/>
                  </a:lnTo>
                  <a:lnTo>
                    <a:pt x="490" y="48"/>
                  </a:lnTo>
                  <a:lnTo>
                    <a:pt x="482" y="52"/>
                  </a:lnTo>
                  <a:lnTo>
                    <a:pt x="472" y="50"/>
                  </a:lnTo>
                  <a:lnTo>
                    <a:pt x="468" y="52"/>
                  </a:lnTo>
                  <a:lnTo>
                    <a:pt x="464" y="54"/>
                  </a:lnTo>
                  <a:lnTo>
                    <a:pt x="460" y="58"/>
                  </a:lnTo>
                  <a:lnTo>
                    <a:pt x="456" y="48"/>
                  </a:lnTo>
                  <a:lnTo>
                    <a:pt x="450" y="38"/>
                  </a:lnTo>
                  <a:lnTo>
                    <a:pt x="448" y="30"/>
                  </a:lnTo>
                  <a:lnTo>
                    <a:pt x="444" y="28"/>
                  </a:lnTo>
                  <a:lnTo>
                    <a:pt x="440" y="28"/>
                  </a:lnTo>
                  <a:lnTo>
                    <a:pt x="440" y="36"/>
                  </a:lnTo>
                  <a:lnTo>
                    <a:pt x="438" y="40"/>
                  </a:lnTo>
                  <a:lnTo>
                    <a:pt x="436" y="44"/>
                  </a:lnTo>
                  <a:lnTo>
                    <a:pt x="432" y="46"/>
                  </a:lnTo>
                  <a:lnTo>
                    <a:pt x="430" y="46"/>
                  </a:lnTo>
                  <a:lnTo>
                    <a:pt x="424" y="44"/>
                  </a:lnTo>
                  <a:lnTo>
                    <a:pt x="420" y="40"/>
                  </a:lnTo>
                  <a:lnTo>
                    <a:pt x="416" y="34"/>
                  </a:lnTo>
                  <a:lnTo>
                    <a:pt x="412" y="38"/>
                  </a:lnTo>
                  <a:lnTo>
                    <a:pt x="408" y="40"/>
                  </a:lnTo>
                  <a:lnTo>
                    <a:pt x="404" y="44"/>
                  </a:lnTo>
                  <a:lnTo>
                    <a:pt x="386" y="22"/>
                  </a:lnTo>
                  <a:lnTo>
                    <a:pt x="368" y="0"/>
                  </a:lnTo>
                  <a:lnTo>
                    <a:pt x="370" y="10"/>
                  </a:lnTo>
                  <a:lnTo>
                    <a:pt x="372" y="18"/>
                  </a:lnTo>
                  <a:lnTo>
                    <a:pt x="372" y="28"/>
                  </a:lnTo>
                  <a:lnTo>
                    <a:pt x="364" y="26"/>
                  </a:lnTo>
                  <a:lnTo>
                    <a:pt x="360" y="22"/>
                  </a:lnTo>
                  <a:lnTo>
                    <a:pt x="354" y="16"/>
                  </a:lnTo>
                  <a:lnTo>
                    <a:pt x="352" y="10"/>
                  </a:lnTo>
                  <a:lnTo>
                    <a:pt x="350" y="2"/>
                  </a:lnTo>
                  <a:lnTo>
                    <a:pt x="350" y="6"/>
                  </a:lnTo>
                  <a:lnTo>
                    <a:pt x="348" y="10"/>
                  </a:lnTo>
                  <a:lnTo>
                    <a:pt x="348" y="14"/>
                  </a:lnTo>
                  <a:lnTo>
                    <a:pt x="346" y="20"/>
                  </a:lnTo>
                  <a:lnTo>
                    <a:pt x="344" y="24"/>
                  </a:lnTo>
                  <a:lnTo>
                    <a:pt x="342" y="28"/>
                  </a:lnTo>
                  <a:lnTo>
                    <a:pt x="340" y="32"/>
                  </a:lnTo>
                  <a:lnTo>
                    <a:pt x="338" y="34"/>
                  </a:lnTo>
                  <a:lnTo>
                    <a:pt x="334" y="34"/>
                  </a:lnTo>
                  <a:lnTo>
                    <a:pt x="330" y="32"/>
                  </a:lnTo>
                  <a:lnTo>
                    <a:pt x="326" y="28"/>
                  </a:lnTo>
                  <a:lnTo>
                    <a:pt x="326" y="32"/>
                  </a:lnTo>
                  <a:lnTo>
                    <a:pt x="328" y="38"/>
                  </a:lnTo>
                  <a:lnTo>
                    <a:pt x="324" y="36"/>
                  </a:lnTo>
                  <a:lnTo>
                    <a:pt x="320" y="34"/>
                  </a:lnTo>
                  <a:lnTo>
                    <a:pt x="316" y="32"/>
                  </a:lnTo>
                  <a:lnTo>
                    <a:pt x="314" y="36"/>
                  </a:lnTo>
                  <a:lnTo>
                    <a:pt x="314" y="40"/>
                  </a:lnTo>
                  <a:lnTo>
                    <a:pt x="312" y="44"/>
                  </a:lnTo>
                  <a:lnTo>
                    <a:pt x="294" y="42"/>
                  </a:lnTo>
                  <a:lnTo>
                    <a:pt x="278" y="32"/>
                  </a:lnTo>
                  <a:lnTo>
                    <a:pt x="264" y="18"/>
                  </a:lnTo>
                  <a:lnTo>
                    <a:pt x="250" y="4"/>
                  </a:lnTo>
                  <a:lnTo>
                    <a:pt x="260" y="6"/>
                  </a:lnTo>
                  <a:lnTo>
                    <a:pt x="266" y="14"/>
                  </a:lnTo>
                  <a:lnTo>
                    <a:pt x="270" y="24"/>
                  </a:lnTo>
                  <a:lnTo>
                    <a:pt x="274" y="34"/>
                  </a:lnTo>
                  <a:lnTo>
                    <a:pt x="282" y="40"/>
                  </a:lnTo>
                  <a:lnTo>
                    <a:pt x="256" y="12"/>
                  </a:lnTo>
                  <a:close/>
                </a:path>
              </a:pathLst>
            </a:custGeom>
            <a:gradFill rotWithShape="1">
              <a:gsLst>
                <a:gs pos="0">
                  <a:srgbClr val="82DAC1"/>
                </a:gs>
                <a:gs pos="22000">
                  <a:srgbClr val="48C8A3"/>
                </a:gs>
                <a:gs pos="100000">
                  <a:srgbClr val="48C8A3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54" name="AutoShape 10"/>
            <p:cNvSpPr>
              <a:spLocks noChangeArrowheads="1"/>
            </p:cNvSpPr>
            <p:nvPr/>
          </p:nvSpPr>
          <p:spPr bwMode="auto">
            <a:xfrm>
              <a:off x="1048785" y="4413476"/>
              <a:ext cx="1878105" cy="483439"/>
            </a:xfrm>
            <a:prstGeom prst="roundRect">
              <a:avLst>
                <a:gd name="adj" fmla="val 50000"/>
              </a:avLst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38100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zh-CN" altLang="en-US" sz="2000" b="1" dirty="0">
                  <a:solidFill>
                    <a:schemeClr val="bg1"/>
                  </a:solidFill>
                  <a:latin typeface="微软雅黑" pitchFamily="34" charset="-122"/>
                  <a:ea typeface="微软雅黑" pitchFamily="34" charset="-122"/>
                </a:rPr>
                <a:t>为全球第二大玉米</a:t>
              </a:r>
            </a:p>
            <a:p>
              <a:pPr algn="ctr" eaLnBrk="0" hangingPunct="0"/>
              <a:r>
                <a:rPr lang="zh-CN" altLang="en-US" sz="2000" b="1" dirty="0">
                  <a:solidFill>
                    <a:schemeClr val="bg1"/>
                  </a:solidFill>
                  <a:latin typeface="微软雅黑" pitchFamily="34" charset="-122"/>
                  <a:ea typeface="微软雅黑" pitchFamily="34" charset="-122"/>
                </a:rPr>
                <a:t>产地</a:t>
              </a:r>
              <a:endParaRPr lang="en-US" altLang="zh-CN" sz="2000" b="1" dirty="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</a:endParaRPr>
            </a:p>
          </p:txBody>
        </p:sp>
      </p:grp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8993" y="4034223"/>
            <a:ext cx="3547669" cy="2570250"/>
          </a:xfrm>
          <a:prstGeom prst="ellipse">
            <a:avLst/>
          </a:prstGeom>
          <a:ln w="28575">
            <a:solidFill>
              <a:srgbClr val="DD4F37"/>
            </a:solidFill>
            <a:miter lim="800000"/>
            <a:headEnd/>
            <a:tailEnd/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2" name="组合 81"/>
          <p:cNvGrpSpPr>
            <a:grpSpLocks/>
          </p:cNvGrpSpPr>
          <p:nvPr/>
        </p:nvGrpSpPr>
        <p:grpSpPr bwMode="auto">
          <a:xfrm>
            <a:off x="779810" y="3867840"/>
            <a:ext cx="7046308" cy="1108075"/>
            <a:chOff x="1198487" y="4553378"/>
            <a:chExt cx="6843259" cy="1107869"/>
          </a:xfrm>
        </p:grpSpPr>
        <p:sp>
          <p:nvSpPr>
            <p:cNvPr id="83" name="圆角矩形 82"/>
            <p:cNvSpPr/>
            <p:nvPr/>
          </p:nvSpPr>
          <p:spPr>
            <a:xfrm rot="2400000">
              <a:off x="1198487" y="4553378"/>
              <a:ext cx="1764000" cy="72000"/>
            </a:xfrm>
            <a:prstGeom prst="roundRect">
              <a:avLst>
                <a:gd name="adj" fmla="val 50000"/>
              </a:avLst>
            </a:prstGeom>
            <a:gradFill flip="none" rotWithShape="1">
              <a:gsLst>
                <a:gs pos="0">
                  <a:schemeClr val="bg1">
                    <a:lumMod val="50000"/>
                  </a:schemeClr>
                </a:gs>
                <a:gs pos="100000">
                  <a:schemeClr val="bg1">
                    <a:lumMod val="75000"/>
                  </a:schemeClr>
                </a:gs>
              </a:gsLst>
              <a:lin ang="16200000" scaled="1"/>
              <a:tileRect/>
            </a:gradFill>
            <a:ln w="25400">
              <a:noFill/>
            </a:ln>
            <a:effectLst>
              <a:outerShdw blurRad="225425" dist="38100" dir="5220000" algn="ctr">
                <a:srgbClr val="000000">
                  <a:alpha val="33000"/>
                </a:srgbClr>
              </a:outerShdw>
            </a:effectLst>
            <a:scene3d>
              <a:camera prst="orthographicFront"/>
              <a:lightRig rig="flat" dir="t"/>
            </a:scene3d>
            <a:sp3d extrusionH="127000" contourW="19050">
              <a:bevelT w="101600" prst="artDeco"/>
              <a:bevelB w="0" h="0"/>
              <a:contourClr>
                <a:schemeClr val="bg1"/>
              </a:contourClr>
            </a:sp3d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anchor="ctr">
              <a:sp3d/>
            </a:bodyPr>
            <a:lstStyle/>
            <a:p>
              <a:pPr algn="ctr" eaLnBrk="0" fontAlgn="ctr" hangingPunct="0">
                <a:spcBef>
                  <a:spcPts val="0"/>
                </a:spcBef>
                <a:spcAft>
                  <a:spcPts val="0"/>
                </a:spcAft>
                <a:buClr>
                  <a:srgbClr val="FF0000"/>
                </a:buClr>
                <a:buSzPct val="70000"/>
                <a:defRPr/>
              </a:pPr>
              <a:endParaRPr lang="zh-CN" altLang="en-US" sz="1600" b="1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</a:endParaRPr>
            </a:p>
          </p:txBody>
        </p:sp>
        <p:sp>
          <p:nvSpPr>
            <p:cNvPr id="84" name="圆角矩形 83"/>
            <p:cNvSpPr/>
            <p:nvPr/>
          </p:nvSpPr>
          <p:spPr bwMode="auto">
            <a:xfrm>
              <a:off x="2840915" y="4589377"/>
              <a:ext cx="5187469" cy="1071870"/>
            </a:xfrm>
            <a:prstGeom prst="roundRect">
              <a:avLst>
                <a:gd name="adj" fmla="val 7848"/>
              </a:avLst>
            </a:prstGeom>
            <a:gradFill flip="none" rotWithShape="1">
              <a:gsLst>
                <a:gs pos="30000">
                  <a:schemeClr val="bg1"/>
                </a:gs>
                <a:gs pos="100000">
                  <a:schemeClr val="bg1">
                    <a:lumMod val="75000"/>
                  </a:schemeClr>
                </a:gs>
              </a:gsLst>
              <a:lin ang="2700000" scaled="1"/>
              <a:tileRect/>
            </a:gradFill>
            <a:ln w="38100">
              <a:gradFill>
                <a:gsLst>
                  <a:gs pos="0">
                    <a:srgbClr val="00B0F0"/>
                  </a:gs>
                  <a:gs pos="100000">
                    <a:srgbClr val="002060"/>
                  </a:gs>
                </a:gsLst>
                <a:lin ang="5400000" scaled="0"/>
              </a:gradFill>
            </a:ln>
            <a:effectLst>
              <a:outerShdw blurRad="225425" dist="38100" dir="5220000" algn="ctr">
                <a:srgbClr val="000000">
                  <a:alpha val="33000"/>
                </a:srgbClr>
              </a:outerShdw>
            </a:effectLst>
            <a:scene3d>
              <a:camera prst="orthographicFront"/>
              <a:lightRig rig="flat" dir="t"/>
            </a:scene3d>
            <a:sp3d contourW="19050">
              <a:bevelT w="165100" h="127000" prst="artDeco"/>
              <a:bevelB w="0" h="0"/>
              <a:contourClr>
                <a:schemeClr val="bg1"/>
              </a:contourClr>
            </a:sp3d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anchor="ctr">
              <a:sp3d/>
            </a:bodyPr>
            <a:lstStyle/>
            <a:p>
              <a:pPr marL="0" lvl="2" algn="ctr" eaLnBrk="0" fontAlgn="ctr" hangingPunct="0">
                <a:spcBef>
                  <a:spcPts val="0"/>
                </a:spcBef>
                <a:spcAft>
                  <a:spcPts val="0"/>
                </a:spcAft>
                <a:buClr>
                  <a:srgbClr val="FF0000"/>
                </a:buClr>
                <a:buSzPct val="70000"/>
                <a:buFont typeface="Wingdings" pitchFamily="2" charset="2"/>
                <a:buChar char="n"/>
                <a:tabLst>
                  <a:tab pos="136525" algn="l"/>
                </a:tabLst>
                <a:defRPr/>
              </a:pPr>
              <a:endParaRPr lang="zh-CN" altLang="en-US" sz="1400" dirty="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</a:endParaRPr>
            </a:p>
          </p:txBody>
        </p:sp>
        <p:sp>
          <p:nvSpPr>
            <p:cNvPr id="85" name="矩形 87"/>
            <p:cNvSpPr>
              <a:spLocks noChangeArrowheads="1"/>
            </p:cNvSpPr>
            <p:nvPr/>
          </p:nvSpPr>
          <p:spPr bwMode="auto">
            <a:xfrm>
              <a:off x="2969784" y="4950725"/>
              <a:ext cx="5071962" cy="3692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/>
            <a:p>
              <a:pPr eaLnBrk="0" fontAlgn="ctr" hangingPunct="0">
                <a:buClr>
                  <a:srgbClr val="FF0000"/>
                </a:buClr>
                <a:buSzPct val="70000"/>
              </a:pPr>
              <a:r>
                <a:rPr lang="zh-CN" altLang="en-US" dirty="0" smtClean="0">
                  <a:solidFill>
                    <a:srgbClr val="FF0000"/>
                  </a:solidFill>
                  <a:latin typeface="微软雅黑" pitchFamily="34" charset="-122"/>
                  <a:ea typeface="微软雅黑" pitchFamily="34" charset="-122"/>
                </a:rPr>
                <a:t>光照：</a:t>
              </a:r>
              <a:r>
                <a:rPr lang="zh-CN" altLang="en-US" dirty="0">
                  <a:latin typeface="微软雅黑" pitchFamily="34" charset="-122"/>
                  <a:ea typeface="微软雅黑" pitchFamily="34" charset="-122"/>
                </a:rPr>
                <a:t>玉米属于</a:t>
              </a:r>
              <a:r>
                <a:rPr lang="zh-CN" altLang="en-US" dirty="0" smtClean="0">
                  <a:latin typeface="微软雅黑" pitchFamily="34" charset="-122"/>
                  <a:ea typeface="微软雅黑" pitchFamily="34" charset="-122"/>
                </a:rPr>
                <a:t>短日照作物</a:t>
              </a:r>
              <a:endParaRPr lang="zh-CN" altLang="en-US" dirty="0">
                <a:latin typeface="微软雅黑" pitchFamily="34" charset="-122"/>
                <a:ea typeface="微软雅黑" pitchFamily="34" charset="-122"/>
              </a:endParaRPr>
            </a:p>
          </p:txBody>
        </p:sp>
        <p:sp>
          <p:nvSpPr>
            <p:cNvPr id="86" name="AutoShape 3"/>
            <p:cNvSpPr>
              <a:spLocks noChangeAspect="1" noChangeArrowheads="1"/>
            </p:cNvSpPr>
            <p:nvPr/>
          </p:nvSpPr>
          <p:spPr bwMode="auto">
            <a:xfrm>
              <a:off x="2670672" y="4973357"/>
              <a:ext cx="324000" cy="324000"/>
            </a:xfrm>
            <a:prstGeom prst="ellipse">
              <a:avLst/>
            </a:prstGeom>
            <a:gradFill flip="none" rotWithShape="1">
              <a:gsLst>
                <a:gs pos="0">
                  <a:srgbClr val="FFCF01"/>
                </a:gs>
                <a:gs pos="90000">
                  <a:srgbClr val="E22000"/>
                </a:gs>
              </a:gsLst>
              <a:lin ang="2700000" scaled="1"/>
              <a:tileRect/>
            </a:gradFill>
            <a:ln w="25400">
              <a:noFill/>
            </a:ln>
            <a:effectLst>
              <a:outerShdw blurRad="225425" dist="38100" dir="5220000" algn="ctr">
                <a:srgbClr val="000000">
                  <a:alpha val="33000"/>
                </a:srgbClr>
              </a:outerShdw>
            </a:effectLst>
            <a:scene3d>
              <a:camera prst="orthographicFront"/>
              <a:lightRig rig="flat" dir="t"/>
            </a:scene3d>
            <a:sp3d extrusionH="304800" contourW="19050">
              <a:bevelT w="101600" prst="convex"/>
              <a:bevelB w="0" h="50800"/>
              <a:contourClr>
                <a:srgbClr val="FFE593"/>
              </a:contourClr>
            </a:sp3d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anchor="ctr">
              <a:sp3d/>
            </a:bodyPr>
            <a:lstStyle/>
            <a:p>
              <a:pPr algn="ctr" eaLnBrk="0" fontAlgn="ctr" hangingPunct="0">
                <a:spcBef>
                  <a:spcPts val="0"/>
                </a:spcBef>
                <a:spcAft>
                  <a:spcPts val="0"/>
                </a:spcAft>
                <a:buClr>
                  <a:srgbClr val="FF0000"/>
                </a:buClr>
                <a:buSzPct val="70000"/>
                <a:defRPr/>
              </a:pPr>
              <a:endParaRPr lang="zh-CN" altLang="zh-CN" sz="1600" b="1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</a:endParaRPr>
            </a:p>
          </p:txBody>
        </p:sp>
      </p:grpSp>
      <p:grpSp>
        <p:nvGrpSpPr>
          <p:cNvPr id="72" name="组合 71"/>
          <p:cNvGrpSpPr>
            <a:grpSpLocks/>
          </p:cNvGrpSpPr>
          <p:nvPr/>
        </p:nvGrpSpPr>
        <p:grpSpPr bwMode="auto">
          <a:xfrm>
            <a:off x="989189" y="2545449"/>
            <a:ext cx="6816944" cy="1065212"/>
            <a:chOff x="1407811" y="3230939"/>
            <a:chExt cx="6620574" cy="1064378"/>
          </a:xfrm>
        </p:grpSpPr>
        <p:sp>
          <p:nvSpPr>
            <p:cNvPr id="73" name="圆角矩形 72"/>
            <p:cNvSpPr/>
            <p:nvPr/>
          </p:nvSpPr>
          <p:spPr>
            <a:xfrm rot="19834317">
              <a:off x="1407811" y="4059671"/>
              <a:ext cx="1537327" cy="72000"/>
            </a:xfrm>
            <a:prstGeom prst="roundRect">
              <a:avLst>
                <a:gd name="adj" fmla="val 50000"/>
              </a:avLst>
            </a:prstGeom>
            <a:gradFill flip="none" rotWithShape="1">
              <a:gsLst>
                <a:gs pos="0">
                  <a:schemeClr val="bg1">
                    <a:lumMod val="50000"/>
                  </a:schemeClr>
                </a:gs>
                <a:gs pos="100000">
                  <a:schemeClr val="bg1">
                    <a:lumMod val="75000"/>
                  </a:schemeClr>
                </a:gs>
              </a:gsLst>
              <a:lin ang="16200000" scaled="1"/>
              <a:tileRect/>
            </a:gradFill>
            <a:ln w="25400">
              <a:noFill/>
            </a:ln>
            <a:effectLst>
              <a:outerShdw blurRad="225425" dist="38100" dir="5220000" algn="ctr">
                <a:srgbClr val="000000">
                  <a:alpha val="33000"/>
                </a:srgbClr>
              </a:outerShdw>
            </a:effectLst>
            <a:scene3d>
              <a:camera prst="orthographicFront"/>
              <a:lightRig rig="flat" dir="t"/>
            </a:scene3d>
            <a:sp3d extrusionH="127000" contourW="19050">
              <a:bevelT w="101600" prst="artDeco"/>
              <a:bevelB w="0" h="0"/>
              <a:contourClr>
                <a:schemeClr val="bg1"/>
              </a:contourClr>
            </a:sp3d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anchor="ctr">
              <a:sp3d/>
            </a:bodyPr>
            <a:lstStyle/>
            <a:p>
              <a:pPr algn="ctr" eaLnBrk="0" fontAlgn="ctr" hangingPunct="0">
                <a:spcBef>
                  <a:spcPts val="0"/>
                </a:spcBef>
                <a:spcAft>
                  <a:spcPts val="0"/>
                </a:spcAft>
                <a:buClr>
                  <a:srgbClr val="FF0000"/>
                </a:buClr>
                <a:buSzPct val="70000"/>
                <a:defRPr/>
              </a:pPr>
              <a:endParaRPr lang="zh-CN" altLang="en-US" sz="1600" b="1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</a:endParaRPr>
            </a:p>
          </p:txBody>
        </p:sp>
        <p:sp>
          <p:nvSpPr>
            <p:cNvPr id="74" name="圆角矩形 73"/>
            <p:cNvSpPr/>
            <p:nvPr/>
          </p:nvSpPr>
          <p:spPr bwMode="auto">
            <a:xfrm>
              <a:off x="2840914" y="3230939"/>
              <a:ext cx="5187471" cy="1064378"/>
            </a:xfrm>
            <a:prstGeom prst="roundRect">
              <a:avLst>
                <a:gd name="adj" fmla="val 7848"/>
              </a:avLst>
            </a:prstGeom>
            <a:gradFill flip="none" rotWithShape="1">
              <a:gsLst>
                <a:gs pos="30000">
                  <a:schemeClr val="bg1"/>
                </a:gs>
                <a:gs pos="100000">
                  <a:schemeClr val="bg1">
                    <a:lumMod val="75000"/>
                  </a:schemeClr>
                </a:gs>
              </a:gsLst>
              <a:lin ang="2700000" scaled="1"/>
              <a:tileRect/>
            </a:gradFill>
            <a:ln w="38100">
              <a:gradFill>
                <a:gsLst>
                  <a:gs pos="0">
                    <a:srgbClr val="00B0F0"/>
                  </a:gs>
                  <a:gs pos="100000">
                    <a:srgbClr val="002060"/>
                  </a:gs>
                </a:gsLst>
                <a:lin ang="5400000" scaled="0"/>
              </a:gradFill>
            </a:ln>
            <a:effectLst>
              <a:outerShdw blurRad="225425" dist="38100" dir="5220000" algn="ctr">
                <a:srgbClr val="000000">
                  <a:alpha val="33000"/>
                </a:srgbClr>
              </a:outerShdw>
            </a:effectLst>
            <a:scene3d>
              <a:camera prst="orthographicFront"/>
              <a:lightRig rig="flat" dir="t"/>
            </a:scene3d>
            <a:sp3d contourW="19050">
              <a:bevelT w="165100" h="127000" prst="artDeco"/>
              <a:bevelB w="0" h="0"/>
              <a:contourClr>
                <a:schemeClr val="bg1"/>
              </a:contourClr>
            </a:sp3d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anchor="ctr">
              <a:sp3d/>
            </a:bodyPr>
            <a:lstStyle/>
            <a:p>
              <a:pPr marL="0" lvl="2" algn="ctr" eaLnBrk="0" fontAlgn="ctr" hangingPunct="0">
                <a:spcBef>
                  <a:spcPts val="0"/>
                </a:spcBef>
                <a:spcAft>
                  <a:spcPts val="0"/>
                </a:spcAft>
                <a:buClr>
                  <a:srgbClr val="FF0000"/>
                </a:buClr>
                <a:buSzPct val="70000"/>
                <a:buFont typeface="Wingdings" pitchFamily="2" charset="2"/>
                <a:buChar char="n"/>
                <a:tabLst>
                  <a:tab pos="136525" algn="l"/>
                </a:tabLst>
                <a:defRPr/>
              </a:pPr>
              <a:endParaRPr lang="zh-CN" altLang="en-US" sz="1400" dirty="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</a:endParaRPr>
            </a:p>
          </p:txBody>
        </p:sp>
        <p:sp>
          <p:nvSpPr>
            <p:cNvPr id="75" name="矩形 87"/>
            <p:cNvSpPr>
              <a:spLocks noChangeArrowheads="1"/>
            </p:cNvSpPr>
            <p:nvPr/>
          </p:nvSpPr>
          <p:spPr bwMode="auto">
            <a:xfrm>
              <a:off x="2956421" y="3449845"/>
              <a:ext cx="4829455" cy="6458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/>
            <a:p>
              <a:pPr eaLnBrk="0" fontAlgn="ctr" hangingPunct="0">
                <a:buClr>
                  <a:srgbClr val="FF0000"/>
                </a:buClr>
                <a:buSzPct val="70000"/>
              </a:pPr>
              <a:r>
                <a:rPr lang="zh-CN" altLang="en-US" dirty="0" smtClean="0">
                  <a:solidFill>
                    <a:srgbClr val="FF0000"/>
                  </a:solidFill>
                  <a:latin typeface="微软雅黑" pitchFamily="34" charset="-122"/>
                  <a:ea typeface="微软雅黑" pitchFamily="34" charset="-122"/>
                </a:rPr>
                <a:t>温度</a:t>
              </a:r>
              <a:r>
                <a:rPr lang="en-US" altLang="zh-CN" dirty="0" smtClean="0">
                  <a:solidFill>
                    <a:srgbClr val="FF0000"/>
                  </a:solidFill>
                  <a:latin typeface="微软雅黑" pitchFamily="34" charset="-122"/>
                  <a:ea typeface="微软雅黑" pitchFamily="34" charset="-122"/>
                </a:rPr>
                <a:t>:</a:t>
              </a:r>
              <a:r>
                <a:rPr lang="zh-CN" altLang="en-US" dirty="0">
                  <a:latin typeface="微软雅黑" pitchFamily="34" charset="-122"/>
                  <a:ea typeface="微软雅黑" pitchFamily="34" charset="-122"/>
                </a:rPr>
                <a:t>玉米是喜温</a:t>
              </a:r>
              <a:r>
                <a:rPr lang="zh-CN" altLang="en-US" dirty="0" smtClean="0">
                  <a:latin typeface="微软雅黑" pitchFamily="34" charset="-122"/>
                  <a:ea typeface="微软雅黑" pitchFamily="34" charset="-122"/>
                </a:rPr>
                <a:t>作物，整个</a:t>
              </a:r>
              <a:r>
                <a:rPr lang="zh-CN" altLang="en-US" dirty="0">
                  <a:latin typeface="微软雅黑" pitchFamily="34" charset="-122"/>
                  <a:ea typeface="微软雅黑" pitchFamily="34" charset="-122"/>
                </a:rPr>
                <a:t>生育期都需要较高的温度</a:t>
              </a:r>
            </a:p>
          </p:txBody>
        </p:sp>
        <p:sp>
          <p:nvSpPr>
            <p:cNvPr id="76" name="AutoShape 3"/>
            <p:cNvSpPr>
              <a:spLocks noChangeAspect="1" noChangeArrowheads="1"/>
            </p:cNvSpPr>
            <p:nvPr/>
          </p:nvSpPr>
          <p:spPr bwMode="auto">
            <a:xfrm>
              <a:off x="2670672" y="3558711"/>
              <a:ext cx="324000" cy="324000"/>
            </a:xfrm>
            <a:prstGeom prst="ellipse">
              <a:avLst/>
            </a:prstGeom>
            <a:gradFill flip="none" rotWithShape="1">
              <a:gsLst>
                <a:gs pos="0">
                  <a:srgbClr val="FFCF01"/>
                </a:gs>
                <a:gs pos="90000">
                  <a:srgbClr val="E22000"/>
                </a:gs>
              </a:gsLst>
              <a:lin ang="2700000" scaled="1"/>
              <a:tileRect/>
            </a:gradFill>
            <a:ln w="25400">
              <a:noFill/>
            </a:ln>
            <a:effectLst>
              <a:outerShdw blurRad="225425" dist="38100" dir="5220000" algn="ctr">
                <a:srgbClr val="000000">
                  <a:alpha val="33000"/>
                </a:srgbClr>
              </a:outerShdw>
            </a:effectLst>
            <a:scene3d>
              <a:camera prst="orthographicFront"/>
              <a:lightRig rig="flat" dir="t"/>
            </a:scene3d>
            <a:sp3d extrusionH="304800" contourW="19050">
              <a:bevelT w="101600" prst="convex"/>
              <a:bevelB w="0" h="50800"/>
              <a:contourClr>
                <a:srgbClr val="FFE593"/>
              </a:contourClr>
            </a:sp3d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anchor="ctr">
              <a:sp3d/>
            </a:bodyPr>
            <a:lstStyle/>
            <a:p>
              <a:pPr algn="ctr" eaLnBrk="0" fontAlgn="ctr" hangingPunct="0">
                <a:spcBef>
                  <a:spcPts val="0"/>
                </a:spcBef>
                <a:spcAft>
                  <a:spcPts val="0"/>
                </a:spcAft>
                <a:buClr>
                  <a:srgbClr val="FF0000"/>
                </a:buClr>
                <a:buSzPct val="70000"/>
                <a:defRPr/>
              </a:pPr>
              <a:endParaRPr lang="zh-CN" altLang="zh-CN" sz="1600" b="1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</a:endParaRPr>
            </a:p>
          </p:txBody>
        </p:sp>
      </p:grpSp>
      <p:grpSp>
        <p:nvGrpSpPr>
          <p:cNvPr id="77" name="组合 76"/>
          <p:cNvGrpSpPr>
            <a:grpSpLocks/>
          </p:cNvGrpSpPr>
          <p:nvPr/>
        </p:nvGrpSpPr>
        <p:grpSpPr bwMode="auto">
          <a:xfrm>
            <a:off x="1763613" y="1230999"/>
            <a:ext cx="6048747" cy="2138040"/>
            <a:chOff x="2181796" y="1916832"/>
            <a:chExt cx="6049745" cy="2137959"/>
          </a:xfrm>
        </p:grpSpPr>
        <p:sp>
          <p:nvSpPr>
            <p:cNvPr id="78" name="圆角矩形 77"/>
            <p:cNvSpPr/>
            <p:nvPr/>
          </p:nvSpPr>
          <p:spPr>
            <a:xfrm rot="18385781">
              <a:off x="1335983" y="3136962"/>
              <a:ext cx="1763642" cy="72015"/>
            </a:xfrm>
            <a:prstGeom prst="roundRect">
              <a:avLst>
                <a:gd name="adj" fmla="val 50000"/>
              </a:avLst>
            </a:prstGeom>
            <a:gradFill flip="none" rotWithShape="1">
              <a:gsLst>
                <a:gs pos="0">
                  <a:schemeClr val="bg1">
                    <a:lumMod val="50000"/>
                  </a:schemeClr>
                </a:gs>
                <a:gs pos="100000">
                  <a:schemeClr val="bg1">
                    <a:lumMod val="75000"/>
                  </a:schemeClr>
                </a:gs>
              </a:gsLst>
              <a:lin ang="16200000" scaled="1"/>
              <a:tileRect/>
            </a:gradFill>
            <a:ln w="25400">
              <a:noFill/>
            </a:ln>
            <a:effectLst>
              <a:outerShdw blurRad="225425" dist="38100" dir="5220000" algn="ctr">
                <a:srgbClr val="000000">
                  <a:alpha val="33000"/>
                </a:srgbClr>
              </a:outerShdw>
            </a:effectLst>
            <a:scene3d>
              <a:camera prst="orthographicFront"/>
              <a:lightRig rig="flat" dir="t"/>
            </a:scene3d>
            <a:sp3d extrusionH="127000" contourW="19050">
              <a:bevelT w="101600" prst="artDeco"/>
              <a:bevelB w="0" h="0"/>
              <a:contourClr>
                <a:schemeClr val="bg1"/>
              </a:contourClr>
            </a:sp3d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anchor="ctr">
              <a:sp3d/>
            </a:bodyPr>
            <a:lstStyle/>
            <a:p>
              <a:pPr algn="ctr" eaLnBrk="0" fontAlgn="ctr" hangingPunct="0">
                <a:spcBef>
                  <a:spcPts val="0"/>
                </a:spcBef>
                <a:spcAft>
                  <a:spcPts val="0"/>
                </a:spcAft>
                <a:buClr>
                  <a:srgbClr val="FF0000"/>
                </a:buClr>
                <a:buSzPct val="70000"/>
                <a:defRPr/>
              </a:pPr>
              <a:endParaRPr lang="zh-CN" altLang="en-US" sz="1600" b="1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</a:endParaRPr>
            </a:p>
          </p:txBody>
        </p:sp>
        <p:sp>
          <p:nvSpPr>
            <p:cNvPr id="79" name="圆角矩形 78"/>
            <p:cNvSpPr/>
            <p:nvPr/>
          </p:nvSpPr>
          <p:spPr bwMode="auto">
            <a:xfrm>
              <a:off x="2840915" y="1916832"/>
              <a:ext cx="5390626" cy="1031516"/>
            </a:xfrm>
            <a:prstGeom prst="roundRect">
              <a:avLst>
                <a:gd name="adj" fmla="val 7848"/>
              </a:avLst>
            </a:prstGeom>
            <a:gradFill flip="none" rotWithShape="1">
              <a:gsLst>
                <a:gs pos="30000">
                  <a:schemeClr val="bg1"/>
                </a:gs>
                <a:gs pos="100000">
                  <a:schemeClr val="bg1">
                    <a:lumMod val="75000"/>
                  </a:schemeClr>
                </a:gs>
              </a:gsLst>
              <a:lin ang="2700000" scaled="1"/>
              <a:tileRect/>
            </a:gradFill>
            <a:ln w="38100">
              <a:gradFill>
                <a:gsLst>
                  <a:gs pos="0">
                    <a:srgbClr val="00B0F0"/>
                  </a:gs>
                  <a:gs pos="100000">
                    <a:srgbClr val="002060"/>
                  </a:gs>
                </a:gsLst>
                <a:lin ang="5400000" scaled="0"/>
              </a:gradFill>
            </a:ln>
            <a:effectLst>
              <a:outerShdw blurRad="225425" dist="38100" dir="5220000" algn="ctr">
                <a:srgbClr val="000000">
                  <a:alpha val="33000"/>
                </a:srgbClr>
              </a:outerShdw>
            </a:effectLst>
            <a:scene3d>
              <a:camera prst="orthographicFront"/>
              <a:lightRig rig="flat" dir="t"/>
            </a:scene3d>
            <a:sp3d contourW="19050">
              <a:bevelT w="165100" h="127000" prst="artDeco"/>
              <a:bevelB w="0" h="0"/>
              <a:contourClr>
                <a:schemeClr val="bg1"/>
              </a:contourClr>
            </a:sp3d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anchor="ctr">
              <a:sp3d/>
            </a:bodyPr>
            <a:lstStyle/>
            <a:p>
              <a:pPr marL="0" lvl="2" algn="ctr" eaLnBrk="0" fontAlgn="ctr" hangingPunct="0">
                <a:spcBef>
                  <a:spcPts val="0"/>
                </a:spcBef>
                <a:spcAft>
                  <a:spcPts val="0"/>
                </a:spcAft>
                <a:buClr>
                  <a:srgbClr val="FF0000"/>
                </a:buClr>
                <a:buSzPct val="70000"/>
                <a:buFont typeface="Wingdings" pitchFamily="2" charset="2"/>
                <a:buChar char="n"/>
                <a:tabLst>
                  <a:tab pos="136525" algn="l"/>
                </a:tabLst>
                <a:defRPr/>
              </a:pPr>
              <a:endParaRPr lang="zh-CN" altLang="en-US" sz="1400" dirty="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</a:endParaRPr>
            </a:p>
          </p:txBody>
        </p:sp>
        <p:sp>
          <p:nvSpPr>
            <p:cNvPr id="80" name="矩形 87"/>
            <p:cNvSpPr>
              <a:spLocks noChangeArrowheads="1"/>
            </p:cNvSpPr>
            <p:nvPr/>
          </p:nvSpPr>
          <p:spPr bwMode="auto">
            <a:xfrm>
              <a:off x="2956421" y="1954592"/>
              <a:ext cx="5019149" cy="92329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/>
            <a:p>
              <a:pPr eaLnBrk="0" fontAlgn="ctr" hangingPunct="0">
                <a:buClr>
                  <a:srgbClr val="FF0000"/>
                </a:buClr>
                <a:buSzPct val="70000"/>
              </a:pPr>
              <a:r>
                <a:rPr lang="zh-CN" altLang="en-US" dirty="0" smtClean="0">
                  <a:solidFill>
                    <a:srgbClr val="FF0000"/>
                  </a:solidFill>
                  <a:latin typeface="微软雅黑" pitchFamily="34" charset="-122"/>
                  <a:ea typeface="微软雅黑" pitchFamily="34" charset="-122"/>
                </a:rPr>
                <a:t>土壤</a:t>
              </a:r>
              <a:r>
                <a:rPr lang="en-US" altLang="zh-CN" dirty="0" smtClean="0">
                  <a:solidFill>
                    <a:srgbClr val="FF0000"/>
                  </a:solidFill>
                  <a:latin typeface="微软雅黑" pitchFamily="34" charset="-122"/>
                  <a:ea typeface="微软雅黑" pitchFamily="34" charset="-122"/>
                </a:rPr>
                <a:t>:</a:t>
              </a:r>
              <a:r>
                <a:rPr lang="zh-CN" altLang="en-US" dirty="0">
                  <a:latin typeface="微软雅黑" pitchFamily="34" charset="-122"/>
                  <a:ea typeface="微软雅黑" pitchFamily="34" charset="-122"/>
                </a:rPr>
                <a:t>土壤的熟化土层应</a:t>
              </a:r>
              <a:r>
                <a:rPr lang="zh-CN" altLang="en-US" dirty="0" smtClean="0">
                  <a:latin typeface="微软雅黑" pitchFamily="34" charset="-122"/>
                  <a:ea typeface="微软雅黑" pitchFamily="34" charset="-122"/>
                </a:rPr>
                <a:t>深厚（</a:t>
              </a:r>
              <a:r>
                <a:rPr lang="en-US" altLang="zh-CN" dirty="0" smtClean="0">
                  <a:latin typeface="微软雅黑" pitchFamily="34" charset="-122"/>
                  <a:ea typeface="微软雅黑" pitchFamily="34" charset="-122"/>
                </a:rPr>
                <a:t>20~40 </a:t>
              </a:r>
              <a:r>
                <a:rPr lang="zh-CN" altLang="en-US" dirty="0" smtClean="0">
                  <a:latin typeface="微软雅黑" pitchFamily="34" charset="-122"/>
                  <a:ea typeface="微软雅黑" pitchFamily="34" charset="-122"/>
                </a:rPr>
                <a:t>厘米），土壤结构</a:t>
              </a:r>
              <a:r>
                <a:rPr lang="zh-CN" altLang="en-US" dirty="0">
                  <a:latin typeface="微软雅黑" pitchFamily="34" charset="-122"/>
                  <a:ea typeface="微软雅黑" pitchFamily="34" charset="-122"/>
                </a:rPr>
                <a:t>应</a:t>
              </a:r>
              <a:r>
                <a:rPr lang="zh-CN" altLang="en-US" dirty="0" smtClean="0">
                  <a:latin typeface="微软雅黑" pitchFamily="34" charset="-122"/>
                  <a:ea typeface="微软雅黑" pitchFamily="34" charset="-122"/>
                </a:rPr>
                <a:t>良好，疏松通气；耕</a:t>
              </a:r>
              <a:r>
                <a:rPr lang="zh-CN" altLang="en-US" dirty="0">
                  <a:latin typeface="微软雅黑" pitchFamily="34" charset="-122"/>
                  <a:ea typeface="微软雅黑" pitchFamily="34" charset="-122"/>
                </a:rPr>
                <a:t>层有机质和速效养分含量要</a:t>
              </a:r>
              <a:r>
                <a:rPr lang="zh-CN" altLang="en-US" dirty="0" smtClean="0">
                  <a:latin typeface="微软雅黑" pitchFamily="34" charset="-122"/>
                  <a:ea typeface="微软雅黑" pitchFamily="34" charset="-122"/>
                </a:rPr>
                <a:t>高；土壤渗水、保水性</a:t>
              </a:r>
              <a:r>
                <a:rPr lang="zh-CN" altLang="en-US" dirty="0">
                  <a:latin typeface="微软雅黑" pitchFamily="34" charset="-122"/>
                  <a:ea typeface="微软雅黑" pitchFamily="34" charset="-122"/>
                </a:rPr>
                <a:t>能要好</a:t>
              </a:r>
            </a:p>
          </p:txBody>
        </p:sp>
        <p:sp>
          <p:nvSpPr>
            <p:cNvPr id="81" name="AutoShape 3"/>
            <p:cNvSpPr>
              <a:spLocks noChangeAspect="1" noChangeArrowheads="1"/>
            </p:cNvSpPr>
            <p:nvPr/>
          </p:nvSpPr>
          <p:spPr bwMode="auto">
            <a:xfrm>
              <a:off x="2670672" y="2261680"/>
              <a:ext cx="324000" cy="324000"/>
            </a:xfrm>
            <a:prstGeom prst="ellipse">
              <a:avLst/>
            </a:prstGeom>
            <a:gradFill flip="none" rotWithShape="1">
              <a:gsLst>
                <a:gs pos="0">
                  <a:srgbClr val="FFCF01"/>
                </a:gs>
                <a:gs pos="90000">
                  <a:srgbClr val="E22000"/>
                </a:gs>
              </a:gsLst>
              <a:lin ang="2700000" scaled="1"/>
              <a:tileRect/>
            </a:gradFill>
            <a:ln w="25400">
              <a:noFill/>
            </a:ln>
            <a:effectLst>
              <a:outerShdw blurRad="225425" dist="38100" dir="5220000" algn="ctr">
                <a:srgbClr val="000000">
                  <a:alpha val="33000"/>
                </a:srgbClr>
              </a:outerShdw>
            </a:effectLst>
            <a:scene3d>
              <a:camera prst="orthographicFront"/>
              <a:lightRig rig="flat" dir="t"/>
            </a:scene3d>
            <a:sp3d extrusionH="304800" contourW="19050">
              <a:bevelT w="101600" prst="convex"/>
              <a:bevelB w="0" h="50800"/>
              <a:contourClr>
                <a:srgbClr val="FFE593"/>
              </a:contourClr>
            </a:sp3d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anchor="ctr">
              <a:sp3d/>
            </a:bodyPr>
            <a:lstStyle/>
            <a:p>
              <a:pPr algn="ctr" eaLnBrk="0" fontAlgn="ctr" hangingPunct="0">
                <a:spcBef>
                  <a:spcPts val="0"/>
                </a:spcBef>
                <a:spcAft>
                  <a:spcPts val="0"/>
                </a:spcAft>
                <a:buClr>
                  <a:srgbClr val="FF0000"/>
                </a:buClr>
                <a:buSzPct val="70000"/>
                <a:defRPr/>
              </a:pPr>
              <a:endParaRPr lang="zh-CN" altLang="zh-CN" sz="1600" b="1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</a:endParaRPr>
            </a:p>
          </p:txBody>
        </p:sp>
      </p:grpSp>
      <p:cxnSp>
        <p:nvCxnSpPr>
          <p:cNvPr id="4" name="直接连接符 3"/>
          <p:cNvCxnSpPr/>
          <p:nvPr/>
        </p:nvCxnSpPr>
        <p:spPr>
          <a:xfrm>
            <a:off x="0" y="981075"/>
            <a:ext cx="6300788" cy="0"/>
          </a:xfrm>
          <a:prstGeom prst="line">
            <a:avLst/>
          </a:prstGeom>
          <a:ln w="28575">
            <a:solidFill>
              <a:schemeClr val="bg1">
                <a:lumMod val="6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矩形 4"/>
          <p:cNvSpPr/>
          <p:nvPr/>
        </p:nvSpPr>
        <p:spPr>
          <a:xfrm>
            <a:off x="6372200" y="692696"/>
            <a:ext cx="2664296" cy="338554"/>
          </a:xfrm>
          <a:prstGeom prst="rect">
            <a:avLst/>
          </a:prstGeom>
          <a:noFill/>
        </p:spPr>
        <p:txBody>
          <a:bodyPr>
            <a:prstTxWarp prst="textPlain">
              <a:avLst/>
            </a:prstTxWarp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1600" b="1" spc="150" dirty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幼圆" pitchFamily="49" charset="-122"/>
                <a:ea typeface="幼圆" pitchFamily="49" charset="-122"/>
              </a:rPr>
              <a:t>贵州省初中学生实用技能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300788" y="209550"/>
            <a:ext cx="2843212" cy="3397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di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1600" dirty="0">
                <a:solidFill>
                  <a:schemeClr val="accent5">
                    <a:lumMod val="75000"/>
                  </a:schemeClr>
                </a:solidFill>
                <a:latin typeface="黑体" pitchFamily="2" charset="-122"/>
                <a:ea typeface="黑体" pitchFamily="2" charset="-122"/>
              </a:rPr>
              <a:t>现代农业技术</a:t>
            </a:r>
          </a:p>
        </p:txBody>
      </p:sp>
      <p:sp>
        <p:nvSpPr>
          <p:cNvPr id="7" name="标题 10"/>
          <p:cNvSpPr>
            <a:spLocks noGrp="1"/>
          </p:cNvSpPr>
          <p:nvPr>
            <p:ph type="title"/>
          </p:nvPr>
        </p:nvSpPr>
        <p:spPr>
          <a:xfrm>
            <a:off x="0" y="209550"/>
            <a:ext cx="6300788" cy="936625"/>
          </a:xfrm>
        </p:spPr>
        <p:txBody>
          <a:bodyPr rtlCol="0">
            <a:normAutofit fontScale="90000"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zh-CN" altLang="en-US" b="1" dirty="0">
                <a:solidFill>
                  <a:schemeClr val="accent6">
                    <a:lumMod val="75000"/>
                  </a:schemeClr>
                </a:solidFill>
                <a:latin typeface="黑体" pitchFamily="2" charset="-122"/>
                <a:ea typeface="黑体" pitchFamily="2" charset="-122"/>
              </a:rPr>
              <a:t>一</a:t>
            </a:r>
            <a:r>
              <a:rPr lang="zh-CN" altLang="en-US" b="1" dirty="0" smtClean="0">
                <a:solidFill>
                  <a:schemeClr val="accent6">
                    <a:lumMod val="75000"/>
                  </a:schemeClr>
                </a:solidFill>
                <a:latin typeface="黑体" pitchFamily="2" charset="-122"/>
                <a:ea typeface="黑体" pitchFamily="2" charset="-122"/>
              </a:rPr>
              <a:t>、玉米对</a:t>
            </a:r>
            <a:r>
              <a:rPr lang="zh-CN" altLang="en-US" b="1" dirty="0">
                <a:solidFill>
                  <a:schemeClr val="accent6">
                    <a:lumMod val="75000"/>
                  </a:schemeClr>
                </a:solidFill>
                <a:latin typeface="黑体" pitchFamily="2" charset="-122"/>
                <a:ea typeface="黑体" pitchFamily="2" charset="-122"/>
              </a:rPr>
              <a:t>环境条件的</a:t>
            </a:r>
            <a:r>
              <a:rPr lang="zh-CN" altLang="en-US" b="1" dirty="0" smtClean="0">
                <a:solidFill>
                  <a:schemeClr val="accent6">
                    <a:lumMod val="75000"/>
                  </a:schemeClr>
                </a:solidFill>
                <a:latin typeface="黑体" pitchFamily="2" charset="-122"/>
                <a:ea typeface="黑体" pitchFamily="2" charset="-122"/>
              </a:rPr>
              <a:t>要求</a:t>
            </a:r>
            <a:endParaRPr lang="zh-CN" altLang="en-US" dirty="0" smtClean="0">
              <a:solidFill>
                <a:schemeClr val="accent5">
                  <a:lumMod val="75000"/>
                </a:schemeClr>
              </a:solidFill>
              <a:latin typeface="微软雅黑" pitchFamily="34" charset="-122"/>
            </a:endParaRPr>
          </a:p>
        </p:txBody>
      </p:sp>
      <p:grpSp>
        <p:nvGrpSpPr>
          <p:cNvPr id="20480" name="组合 20479"/>
          <p:cNvGrpSpPr/>
          <p:nvPr/>
        </p:nvGrpSpPr>
        <p:grpSpPr>
          <a:xfrm>
            <a:off x="1619608" y="3557773"/>
            <a:ext cx="6192753" cy="2887511"/>
            <a:chOff x="1619608" y="3557773"/>
            <a:chExt cx="6192753" cy="2887511"/>
          </a:xfrm>
        </p:grpSpPr>
        <p:sp>
          <p:nvSpPr>
            <p:cNvPr id="93" name="圆角矩形 92"/>
            <p:cNvSpPr/>
            <p:nvPr/>
          </p:nvSpPr>
          <p:spPr bwMode="auto">
            <a:xfrm>
              <a:off x="2456313" y="5373216"/>
              <a:ext cx="5356048" cy="1072068"/>
            </a:xfrm>
            <a:prstGeom prst="roundRect">
              <a:avLst>
                <a:gd name="adj" fmla="val 7848"/>
              </a:avLst>
            </a:prstGeom>
            <a:gradFill flip="none" rotWithShape="1">
              <a:gsLst>
                <a:gs pos="30000">
                  <a:schemeClr val="bg1"/>
                </a:gs>
                <a:gs pos="100000">
                  <a:schemeClr val="bg1">
                    <a:lumMod val="75000"/>
                  </a:schemeClr>
                </a:gs>
              </a:gsLst>
              <a:lin ang="2700000" scaled="1"/>
              <a:tileRect/>
            </a:gradFill>
            <a:ln w="38100">
              <a:gradFill>
                <a:gsLst>
                  <a:gs pos="0">
                    <a:srgbClr val="00B0F0"/>
                  </a:gs>
                  <a:gs pos="100000">
                    <a:srgbClr val="002060"/>
                  </a:gs>
                </a:gsLst>
                <a:lin ang="5400000" scaled="0"/>
              </a:gradFill>
            </a:ln>
            <a:effectLst>
              <a:outerShdw blurRad="225425" dist="38100" dir="5220000" algn="ctr">
                <a:srgbClr val="000000">
                  <a:alpha val="33000"/>
                </a:srgbClr>
              </a:outerShdw>
            </a:effectLst>
            <a:scene3d>
              <a:camera prst="orthographicFront"/>
              <a:lightRig rig="flat" dir="t"/>
            </a:scene3d>
            <a:sp3d contourW="19050">
              <a:bevelT w="165100" h="127000" prst="artDeco"/>
              <a:bevelB w="0" h="0"/>
              <a:contourClr>
                <a:schemeClr val="bg1"/>
              </a:contourClr>
            </a:sp3d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anchor="ctr">
              <a:sp3d/>
            </a:bodyPr>
            <a:lstStyle/>
            <a:p>
              <a:pPr marL="0" lvl="2" algn="ctr" eaLnBrk="0" fontAlgn="ctr" hangingPunct="0">
                <a:spcBef>
                  <a:spcPts val="0"/>
                </a:spcBef>
                <a:spcAft>
                  <a:spcPts val="0"/>
                </a:spcAft>
                <a:buClr>
                  <a:srgbClr val="FF0000"/>
                </a:buClr>
                <a:buSzPct val="70000"/>
                <a:buFont typeface="Wingdings" pitchFamily="2" charset="2"/>
                <a:buChar char="n"/>
                <a:tabLst>
                  <a:tab pos="136525" algn="l"/>
                </a:tabLst>
                <a:defRPr/>
              </a:pPr>
              <a:endParaRPr lang="zh-CN" altLang="en-US" sz="1400" dirty="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</a:endParaRPr>
            </a:p>
          </p:txBody>
        </p:sp>
        <p:sp>
          <p:nvSpPr>
            <p:cNvPr id="95" name="圆角矩形 94"/>
            <p:cNvSpPr/>
            <p:nvPr/>
          </p:nvSpPr>
          <p:spPr bwMode="auto">
            <a:xfrm rot="3365798" flipV="1">
              <a:off x="369341" y="4808040"/>
              <a:ext cx="2576087" cy="75553"/>
            </a:xfrm>
            <a:prstGeom prst="roundRect">
              <a:avLst>
                <a:gd name="adj" fmla="val 50000"/>
              </a:avLst>
            </a:prstGeom>
            <a:gradFill flip="none" rotWithShape="1">
              <a:gsLst>
                <a:gs pos="0">
                  <a:schemeClr val="bg1">
                    <a:lumMod val="50000"/>
                  </a:schemeClr>
                </a:gs>
                <a:gs pos="100000">
                  <a:schemeClr val="bg1">
                    <a:lumMod val="75000"/>
                  </a:schemeClr>
                </a:gs>
              </a:gsLst>
              <a:lin ang="16200000" scaled="1"/>
              <a:tileRect/>
            </a:gradFill>
            <a:ln w="25400">
              <a:noFill/>
            </a:ln>
            <a:effectLst>
              <a:outerShdw blurRad="225425" dist="38100" dir="5220000" algn="ctr">
                <a:srgbClr val="000000">
                  <a:alpha val="33000"/>
                </a:srgbClr>
              </a:outerShdw>
            </a:effectLst>
            <a:scene3d>
              <a:camera prst="orthographicFront"/>
              <a:lightRig rig="flat" dir="t"/>
            </a:scene3d>
            <a:sp3d extrusionH="127000" contourW="19050">
              <a:bevelT w="101600" prst="artDeco"/>
              <a:bevelB w="0" h="0"/>
              <a:contourClr>
                <a:schemeClr val="bg1"/>
              </a:contourClr>
            </a:sp3d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anchor="ctr">
              <a:sp3d/>
            </a:bodyPr>
            <a:lstStyle/>
            <a:p>
              <a:pPr algn="ctr" eaLnBrk="0" fontAlgn="ctr" hangingPunct="0">
                <a:spcBef>
                  <a:spcPts val="0"/>
                </a:spcBef>
                <a:spcAft>
                  <a:spcPts val="0"/>
                </a:spcAft>
                <a:buClr>
                  <a:srgbClr val="FF0000"/>
                </a:buClr>
                <a:buSzPct val="70000"/>
                <a:defRPr/>
              </a:pPr>
              <a:endParaRPr lang="zh-CN" altLang="en-US" sz="1600" b="1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</a:endParaRPr>
            </a:p>
          </p:txBody>
        </p:sp>
        <p:sp>
          <p:nvSpPr>
            <p:cNvPr id="94" name="AutoShape 3"/>
            <p:cNvSpPr>
              <a:spLocks noChangeAspect="1" noChangeArrowheads="1"/>
            </p:cNvSpPr>
            <p:nvPr/>
          </p:nvSpPr>
          <p:spPr bwMode="auto">
            <a:xfrm>
              <a:off x="2265927" y="5757267"/>
              <a:ext cx="323978" cy="324060"/>
            </a:xfrm>
            <a:prstGeom prst="ellipse">
              <a:avLst/>
            </a:prstGeom>
            <a:gradFill flip="none" rotWithShape="1">
              <a:gsLst>
                <a:gs pos="0">
                  <a:srgbClr val="FFCF01"/>
                </a:gs>
                <a:gs pos="90000">
                  <a:srgbClr val="E22000"/>
                </a:gs>
              </a:gsLst>
              <a:lin ang="2700000" scaled="1"/>
              <a:tileRect/>
            </a:gradFill>
            <a:ln w="25400">
              <a:noFill/>
            </a:ln>
            <a:effectLst>
              <a:outerShdw blurRad="225425" dist="38100" dir="5220000" algn="ctr">
                <a:srgbClr val="000000">
                  <a:alpha val="33000"/>
                </a:srgbClr>
              </a:outerShdw>
            </a:effectLst>
            <a:scene3d>
              <a:camera prst="orthographicFront"/>
              <a:lightRig rig="flat" dir="t"/>
            </a:scene3d>
            <a:sp3d extrusionH="304800" contourW="19050">
              <a:bevelT w="101600" prst="convex"/>
              <a:bevelB w="0" h="50800"/>
              <a:contourClr>
                <a:srgbClr val="FFE593"/>
              </a:contourClr>
            </a:sp3d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anchor="ctr">
              <a:sp3d/>
            </a:bodyPr>
            <a:lstStyle/>
            <a:p>
              <a:pPr algn="ctr" eaLnBrk="0" fontAlgn="ctr" hangingPunct="0">
                <a:spcBef>
                  <a:spcPts val="0"/>
                </a:spcBef>
                <a:spcAft>
                  <a:spcPts val="0"/>
                </a:spcAft>
                <a:buClr>
                  <a:srgbClr val="FF0000"/>
                </a:buClr>
                <a:buSzPct val="70000"/>
                <a:defRPr/>
              </a:pPr>
              <a:endParaRPr lang="zh-CN" altLang="zh-CN" sz="1600" b="1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</a:endParaRPr>
            </a:p>
          </p:txBody>
        </p:sp>
        <p:sp>
          <p:nvSpPr>
            <p:cNvPr id="96" name="矩形 87"/>
            <p:cNvSpPr>
              <a:spLocks noChangeArrowheads="1"/>
            </p:cNvSpPr>
            <p:nvPr/>
          </p:nvSpPr>
          <p:spPr bwMode="auto">
            <a:xfrm>
              <a:off x="2658272" y="5447585"/>
              <a:ext cx="5018321" cy="923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/>
            <a:p>
              <a:pPr eaLnBrk="0" fontAlgn="ctr" hangingPunct="0">
                <a:buClr>
                  <a:srgbClr val="FF0000"/>
                </a:buClr>
                <a:buSzPct val="70000"/>
              </a:pPr>
              <a:r>
                <a:rPr lang="zh-CN" altLang="en-US" dirty="0" smtClean="0">
                  <a:solidFill>
                    <a:srgbClr val="FF0000"/>
                  </a:solidFill>
                  <a:latin typeface="微软雅黑" pitchFamily="34" charset="-122"/>
                  <a:ea typeface="微软雅黑" pitchFamily="34" charset="-122"/>
                </a:rPr>
                <a:t>肥水</a:t>
              </a:r>
              <a:r>
                <a:rPr lang="en-US" altLang="zh-CN" dirty="0" smtClean="0">
                  <a:solidFill>
                    <a:srgbClr val="FF0000"/>
                  </a:solidFill>
                  <a:latin typeface="微软雅黑" pitchFamily="34" charset="-122"/>
                  <a:ea typeface="微软雅黑" pitchFamily="34" charset="-122"/>
                </a:rPr>
                <a:t>:</a:t>
              </a:r>
              <a:r>
                <a:rPr lang="zh-CN" altLang="en-US" dirty="0">
                  <a:latin typeface="微软雅黑" pitchFamily="34" charset="-122"/>
                  <a:ea typeface="微软雅黑" pitchFamily="34" charset="-122"/>
                </a:rPr>
                <a:t>玉米是需水较多的</a:t>
              </a:r>
              <a:r>
                <a:rPr lang="zh-CN" altLang="en-US" dirty="0" smtClean="0">
                  <a:latin typeface="微软雅黑" pitchFamily="34" charset="-122"/>
                  <a:ea typeface="微软雅黑" pitchFamily="34" charset="-122"/>
                </a:rPr>
                <a:t>作物，除</a:t>
              </a:r>
              <a:r>
                <a:rPr lang="zh-CN" altLang="en-US" dirty="0">
                  <a:latin typeface="微软雅黑" pitchFamily="34" charset="-122"/>
                  <a:ea typeface="微软雅黑" pitchFamily="34" charset="-122"/>
                </a:rPr>
                <a:t>苗期应适当控水</a:t>
              </a:r>
              <a:r>
                <a:rPr lang="zh-CN" altLang="en-US" dirty="0" smtClean="0">
                  <a:latin typeface="微软雅黑" pitchFamily="34" charset="-122"/>
                  <a:ea typeface="微软雅黑" pitchFamily="34" charset="-122"/>
                </a:rPr>
                <a:t>外，自</a:t>
              </a:r>
              <a:r>
                <a:rPr lang="zh-CN" altLang="en-US" dirty="0">
                  <a:latin typeface="微软雅黑" pitchFamily="34" charset="-122"/>
                  <a:ea typeface="微软雅黑" pitchFamily="34" charset="-122"/>
                </a:rPr>
                <a:t>拔节到成熟</a:t>
              </a:r>
              <a:r>
                <a:rPr lang="zh-CN" altLang="en-US" dirty="0" smtClean="0">
                  <a:latin typeface="微软雅黑" pitchFamily="34" charset="-122"/>
                  <a:ea typeface="微软雅黑" pitchFamily="34" charset="-122"/>
                </a:rPr>
                <a:t>都不得</a:t>
              </a:r>
              <a:r>
                <a:rPr lang="zh-CN" altLang="en-US" dirty="0">
                  <a:latin typeface="微软雅黑" pitchFamily="34" charset="-122"/>
                  <a:ea typeface="微软雅黑" pitchFamily="34" charset="-122"/>
                </a:rPr>
                <a:t>缺</a:t>
              </a:r>
              <a:r>
                <a:rPr lang="zh-CN" altLang="en-US" dirty="0" smtClean="0">
                  <a:latin typeface="微软雅黑" pitchFamily="34" charset="-122"/>
                  <a:ea typeface="微软雅黑" pitchFamily="34" charset="-122"/>
                </a:rPr>
                <a:t>水。应</a:t>
              </a:r>
              <a:r>
                <a:rPr lang="zh-CN" altLang="en-US" dirty="0">
                  <a:latin typeface="微软雅黑" pitchFamily="34" charset="-122"/>
                  <a:ea typeface="微软雅黑" pitchFamily="34" charset="-122"/>
                </a:rPr>
                <a:t>早施</a:t>
              </a:r>
              <a:r>
                <a:rPr lang="zh-CN" altLang="en-US" dirty="0" smtClean="0">
                  <a:latin typeface="微软雅黑" pitchFamily="34" charset="-122"/>
                  <a:ea typeface="微软雅黑" pitchFamily="34" charset="-122"/>
                </a:rPr>
                <a:t>磷、钾肥，肥水结合。</a:t>
              </a:r>
              <a:endParaRPr lang="zh-CN" altLang="en-US" dirty="0">
                <a:latin typeface="微软雅黑" pitchFamily="34" charset="-122"/>
                <a:ea typeface="微软雅黑" pitchFamily="34" charset="-122"/>
              </a:endParaRPr>
            </a:p>
          </p:txBody>
        </p:sp>
      </p:grpSp>
      <p:grpSp>
        <p:nvGrpSpPr>
          <p:cNvPr id="87" name="组合 56"/>
          <p:cNvGrpSpPr>
            <a:grpSpLocks/>
          </p:cNvGrpSpPr>
          <p:nvPr/>
        </p:nvGrpSpPr>
        <p:grpSpPr bwMode="auto">
          <a:xfrm>
            <a:off x="408335" y="2817174"/>
            <a:ext cx="1450975" cy="1398588"/>
            <a:chOff x="3440653" y="2680764"/>
            <a:chExt cx="2329340" cy="2245772"/>
          </a:xfrm>
        </p:grpSpPr>
        <p:grpSp>
          <p:nvGrpSpPr>
            <p:cNvPr id="88" name="组合 43"/>
            <p:cNvGrpSpPr>
              <a:grpSpLocks noChangeAspect="1"/>
            </p:cNvGrpSpPr>
            <p:nvPr/>
          </p:nvGrpSpPr>
          <p:grpSpPr bwMode="auto">
            <a:xfrm>
              <a:off x="3440653" y="2680764"/>
              <a:ext cx="2245772" cy="2245772"/>
              <a:chOff x="5217600" y="3058600"/>
              <a:chExt cx="1116000" cy="1116000"/>
            </a:xfrm>
          </p:grpSpPr>
          <p:sp>
            <p:nvSpPr>
              <p:cNvPr id="90" name="Oval 2"/>
              <p:cNvSpPr>
                <a:spLocks noChangeAspect="1" noChangeArrowheads="1"/>
              </p:cNvSpPr>
              <p:nvPr/>
            </p:nvSpPr>
            <p:spPr bwMode="auto">
              <a:xfrm>
                <a:off x="5217600" y="3058600"/>
                <a:ext cx="1116000" cy="1116000"/>
              </a:xfrm>
              <a:prstGeom prst="ellipse">
                <a:avLst/>
              </a:prstGeom>
              <a:gradFill flip="none" rotWithShape="1">
                <a:gsLst>
                  <a:gs pos="0">
                    <a:srgbClr val="FFCF01"/>
                  </a:gs>
                  <a:gs pos="90000">
                    <a:srgbClr val="E22000"/>
                  </a:gs>
                </a:gsLst>
                <a:lin ang="2700000" scaled="1"/>
                <a:tileRect/>
              </a:gradFill>
              <a:ln w="25400">
                <a:noFill/>
              </a:ln>
              <a:effectLst>
                <a:outerShdw blurRad="225425" dist="38100" dir="5220000" algn="ctr">
                  <a:srgbClr val="000000">
                    <a:alpha val="33000"/>
                  </a:srgbClr>
                </a:outerShdw>
              </a:effectLst>
              <a:scene3d>
                <a:camera prst="orthographicFront"/>
                <a:lightRig rig="flat" dir="t"/>
              </a:scene3d>
              <a:sp3d extrusionH="304800" contourW="19050">
                <a:bevelT prst="convex"/>
                <a:bevelB w="0" h="0"/>
                <a:contourClr>
                  <a:srgbClr val="FFE593"/>
                </a:contourClr>
              </a:sp3d>
            </p:spPr>
            <p:style>
              <a:lnRef idx="1">
                <a:schemeClr val="accent2"/>
              </a:lnRef>
              <a:fillRef idx="3">
                <a:schemeClr val="accent2"/>
              </a:fillRef>
              <a:effectRef idx="2">
                <a:schemeClr val="accent2"/>
              </a:effectRef>
              <a:fontRef idx="minor">
                <a:schemeClr val="lt1"/>
              </a:fontRef>
            </p:style>
            <p:txBody>
              <a:bodyPr anchor="ctr">
                <a:sp3d/>
              </a:bodyPr>
              <a:lstStyle/>
              <a:p>
                <a:pPr algn="ctr" eaLnBrk="0" fontAlgn="ctr" hangingPunct="0">
                  <a:spcBef>
                    <a:spcPts val="0"/>
                  </a:spcBef>
                  <a:spcAft>
                    <a:spcPts val="0"/>
                  </a:spcAft>
                  <a:buClr>
                    <a:srgbClr val="FF0000"/>
                  </a:buClr>
                  <a:buSzPct val="70000"/>
                  <a:defRPr/>
                </a:pPr>
                <a:endParaRPr lang="fr-FR" altLang="zh-CN" sz="1600" b="1" dirty="0">
                  <a:solidFill>
                    <a:schemeClr val="bg1"/>
                  </a:solidFill>
                  <a:latin typeface="微软雅黑" pitchFamily="34" charset="-122"/>
                  <a:ea typeface="微软雅黑" pitchFamily="34" charset="-122"/>
                </a:endParaRPr>
              </a:p>
            </p:txBody>
          </p:sp>
          <p:sp>
            <p:nvSpPr>
              <p:cNvPr id="91" name="椭圆 90"/>
              <p:cNvSpPr>
                <a:spLocks/>
              </p:cNvSpPr>
              <p:nvPr/>
            </p:nvSpPr>
            <p:spPr>
              <a:xfrm rot="19388639">
                <a:off x="5221399" y="3127004"/>
                <a:ext cx="757332" cy="539632"/>
              </a:xfrm>
              <a:prstGeom prst="ellipse">
                <a:avLst/>
              </a:prstGeom>
              <a:gradFill flip="none" rotWithShape="1">
                <a:gsLst>
                  <a:gs pos="0">
                    <a:schemeClr val="bg1"/>
                  </a:gs>
                  <a:gs pos="45000">
                    <a:schemeClr val="bg1">
                      <a:alpha val="0"/>
                    </a:schemeClr>
                  </a:gs>
                </a:gsLst>
                <a:lin ang="540000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zh-CN" altLang="en-US" dirty="0">
                  <a:solidFill>
                    <a:srgbClr val="FFFFFF"/>
                  </a:solidFill>
                  <a:ea typeface="微软雅黑" pitchFamily="34" charset="-122"/>
                </a:endParaRPr>
              </a:p>
            </p:txBody>
          </p:sp>
          <p:sp>
            <p:nvSpPr>
              <p:cNvPr id="92" name="椭圆 91"/>
              <p:cNvSpPr/>
              <p:nvPr/>
            </p:nvSpPr>
            <p:spPr>
              <a:xfrm>
                <a:off x="5327131" y="3179241"/>
                <a:ext cx="846138" cy="849318"/>
              </a:xfrm>
              <a:prstGeom prst="ellipse">
                <a:avLst/>
              </a:prstGeom>
              <a:gradFill flip="none" rotWithShape="1">
                <a:gsLst>
                  <a:gs pos="10000">
                    <a:srgbClr val="FFC000">
                      <a:alpha val="60000"/>
                    </a:srgbClr>
                  </a:gs>
                  <a:gs pos="70000">
                    <a:schemeClr val="bg1">
                      <a:alpha val="0"/>
                    </a:scheme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zh-CN" altLang="en-US" sz="1400" dirty="0">
                  <a:solidFill>
                    <a:srgbClr val="FFFFFF"/>
                  </a:solidFill>
                  <a:ea typeface="微软雅黑" pitchFamily="34" charset="-122"/>
                </a:endParaRPr>
              </a:p>
            </p:txBody>
          </p:sp>
        </p:grpSp>
        <p:sp>
          <p:nvSpPr>
            <p:cNvPr id="89" name="Text Box 29"/>
            <p:cNvSpPr txBox="1">
              <a:spLocks noChangeArrowheads="1"/>
            </p:cNvSpPr>
            <p:nvPr/>
          </p:nvSpPr>
          <p:spPr bwMode="gray">
            <a:xfrm>
              <a:off x="3464942" y="3393771"/>
              <a:ext cx="2305051" cy="74131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1" lang="zh-CN" altLang="en-US" sz="2400" dirty="0">
                  <a:solidFill>
                    <a:schemeClr val="bg1"/>
                  </a:solidFill>
                  <a:effectLst>
                    <a:reflection blurRad="6350" stA="50000" endA="300" endPos="50000" dist="29997" dir="5400000" sy="-100000" algn="bl" rotWithShape="0"/>
                  </a:effectLst>
                  <a:latin typeface="微软雅黑" pitchFamily="34" charset="-122"/>
                  <a:ea typeface="微软雅黑" pitchFamily="34" charset="-122"/>
                </a:rPr>
                <a:t>要求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1699340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20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2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20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2000"/>
                                        <p:tgtEl>
                                          <p:spTgt spid="204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直接连接符 3"/>
          <p:cNvCxnSpPr/>
          <p:nvPr/>
        </p:nvCxnSpPr>
        <p:spPr>
          <a:xfrm>
            <a:off x="0" y="1314346"/>
            <a:ext cx="6300788" cy="0"/>
          </a:xfrm>
          <a:prstGeom prst="line">
            <a:avLst/>
          </a:prstGeom>
          <a:ln w="28575">
            <a:solidFill>
              <a:schemeClr val="bg1">
                <a:lumMod val="6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矩形 4"/>
          <p:cNvSpPr/>
          <p:nvPr/>
        </p:nvSpPr>
        <p:spPr>
          <a:xfrm>
            <a:off x="6372200" y="692696"/>
            <a:ext cx="2664296" cy="338554"/>
          </a:xfrm>
          <a:prstGeom prst="rect">
            <a:avLst/>
          </a:prstGeom>
          <a:noFill/>
        </p:spPr>
        <p:txBody>
          <a:bodyPr>
            <a:prstTxWarp prst="textPlain">
              <a:avLst/>
            </a:prstTxWarp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1600" b="1" spc="150" dirty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幼圆" pitchFamily="49" charset="-122"/>
                <a:ea typeface="幼圆" pitchFamily="49" charset="-122"/>
              </a:rPr>
              <a:t>贵州省初中学生实用技能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300788" y="209550"/>
            <a:ext cx="2843212" cy="3397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di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1600" dirty="0">
                <a:solidFill>
                  <a:schemeClr val="accent5">
                    <a:lumMod val="75000"/>
                  </a:schemeClr>
                </a:solidFill>
                <a:latin typeface="黑体" pitchFamily="2" charset="-122"/>
                <a:ea typeface="黑体" pitchFamily="2" charset="-122"/>
              </a:rPr>
              <a:t>现代农业技术</a:t>
            </a:r>
          </a:p>
        </p:txBody>
      </p:sp>
      <p:sp>
        <p:nvSpPr>
          <p:cNvPr id="7" name="标题 10"/>
          <p:cNvSpPr>
            <a:spLocks noGrp="1"/>
          </p:cNvSpPr>
          <p:nvPr>
            <p:ph type="title"/>
          </p:nvPr>
        </p:nvSpPr>
        <p:spPr>
          <a:xfrm>
            <a:off x="73024" y="379412"/>
            <a:ext cx="5796136" cy="648246"/>
          </a:xfrm>
        </p:spPr>
        <p:txBody>
          <a:bodyPr rtlCol="0">
            <a:normAutofit fontScale="90000"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zh-CN" altLang="en-US" b="1" dirty="0">
                <a:solidFill>
                  <a:schemeClr val="accent6">
                    <a:lumMod val="75000"/>
                  </a:schemeClr>
                </a:solidFill>
                <a:latin typeface="黑体" pitchFamily="2" charset="-122"/>
                <a:ea typeface="黑体" pitchFamily="2" charset="-122"/>
              </a:rPr>
              <a:t>二</a:t>
            </a:r>
            <a:r>
              <a:rPr lang="zh-CN" altLang="en-US" b="1" dirty="0" smtClean="0">
                <a:solidFill>
                  <a:schemeClr val="accent6">
                    <a:lumMod val="75000"/>
                  </a:schemeClr>
                </a:solidFill>
                <a:latin typeface="黑体" pitchFamily="2" charset="-122"/>
                <a:ea typeface="黑体" pitchFamily="2" charset="-122"/>
              </a:rPr>
              <a:t>、选种</a:t>
            </a:r>
            <a:r>
              <a:rPr lang="zh-CN" altLang="en-US" b="1" dirty="0">
                <a:solidFill>
                  <a:schemeClr val="accent6">
                    <a:lumMod val="75000"/>
                  </a:schemeClr>
                </a:solidFill>
                <a:latin typeface="黑体" pitchFamily="2" charset="-122"/>
                <a:ea typeface="黑体" pitchFamily="2" charset="-122"/>
              </a:rPr>
              <a:t>及播种时期</a:t>
            </a:r>
            <a:endParaRPr lang="zh-CN" altLang="en-US" dirty="0" smtClean="0">
              <a:solidFill>
                <a:schemeClr val="accent5">
                  <a:lumMod val="75000"/>
                </a:schemeClr>
              </a:solidFill>
              <a:latin typeface="微软雅黑" pitchFamily="34" charset="-122"/>
            </a:endParaRPr>
          </a:p>
        </p:txBody>
      </p:sp>
      <p:sp>
        <p:nvSpPr>
          <p:cNvPr id="2" name="矩形 1"/>
          <p:cNvSpPr/>
          <p:nvPr/>
        </p:nvSpPr>
        <p:spPr>
          <a:xfrm>
            <a:off x="1349374" y="3895888"/>
            <a:ext cx="7399090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altLang="zh-CN" dirty="0">
              <a:solidFill>
                <a:schemeClr val="tx1">
                  <a:lumMod val="95000"/>
                  <a:lumOff val="5000"/>
                </a:schemeClr>
              </a:solidFill>
              <a:latin typeface="方正细黑一简体" pitchFamily="65" charset="-122"/>
              <a:ea typeface="方正细黑一简体" pitchFamily="65" charset="-122"/>
            </a:endParaRPr>
          </a:p>
          <a:p>
            <a:endParaRPr lang="en-US" altLang="zh-CN" dirty="0" smtClean="0">
              <a:solidFill>
                <a:schemeClr val="tx1">
                  <a:lumMod val="95000"/>
                  <a:lumOff val="5000"/>
                </a:schemeClr>
              </a:solidFill>
              <a:latin typeface="方正细黑一简体" pitchFamily="65" charset="-122"/>
              <a:ea typeface="方正细黑一简体" pitchFamily="65" charset="-122"/>
            </a:endParaRPr>
          </a:p>
          <a:p>
            <a:endParaRPr lang="en-US" altLang="zh-CN" dirty="0">
              <a:solidFill>
                <a:schemeClr val="tx1">
                  <a:lumMod val="95000"/>
                  <a:lumOff val="5000"/>
                </a:schemeClr>
              </a:solidFill>
              <a:latin typeface="方正细黑一简体" pitchFamily="65" charset="-122"/>
              <a:ea typeface="方正细黑一简体" pitchFamily="65" charset="-122"/>
            </a:endParaRPr>
          </a:p>
          <a:p>
            <a:endParaRPr lang="zh-CN" altLang="en-US" dirty="0">
              <a:solidFill>
                <a:schemeClr val="tx1">
                  <a:lumMod val="95000"/>
                  <a:lumOff val="5000"/>
                </a:schemeClr>
              </a:solidFill>
              <a:latin typeface="方正细黑一简体" pitchFamily="65" charset="-122"/>
              <a:ea typeface="方正细黑一简体" pitchFamily="65" charset="-122"/>
            </a:endParaRPr>
          </a:p>
          <a:p>
            <a:pPr>
              <a:lnSpc>
                <a:spcPct val="150000"/>
              </a:lnSpc>
            </a:pPr>
            <a:r>
              <a:rPr lang="zh-CN" alt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方正细黑一简体" pitchFamily="65" charset="-122"/>
                <a:ea typeface="方正细黑一简体" pitchFamily="65" charset="-122"/>
              </a:rPr>
              <a:t>日平均温度稳定在 </a:t>
            </a:r>
            <a:r>
              <a:rPr lang="en-US" altLang="zh-CN" dirty="0">
                <a:solidFill>
                  <a:schemeClr val="tx1">
                    <a:lumMod val="95000"/>
                    <a:lumOff val="5000"/>
                  </a:schemeClr>
                </a:solidFill>
                <a:latin typeface="方正细黑一简体" pitchFamily="65" charset="-122"/>
                <a:ea typeface="方正细黑一简体" pitchFamily="65" charset="-122"/>
              </a:rPr>
              <a:t>8~10</a:t>
            </a:r>
            <a:r>
              <a:rPr lang="zh-CN" alt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方正细黑一简体" pitchFamily="65" charset="-122"/>
                <a:ea typeface="方正细黑一简体" pitchFamily="65" charset="-122"/>
              </a:rPr>
              <a:t> ℃ ，盖膜后当膜内平均温度提高到 </a:t>
            </a:r>
            <a:r>
              <a:rPr lang="en-US" altLang="zh-CN" dirty="0">
                <a:solidFill>
                  <a:schemeClr val="tx1">
                    <a:lumMod val="95000"/>
                    <a:lumOff val="5000"/>
                  </a:schemeClr>
                </a:solidFill>
                <a:latin typeface="方正细黑一简体" pitchFamily="65" charset="-122"/>
                <a:ea typeface="方正细黑一简体" pitchFamily="65" charset="-122"/>
              </a:rPr>
              <a:t>11</a:t>
            </a:r>
            <a:r>
              <a:rPr lang="zh-CN" alt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方正细黑一简体" pitchFamily="65" charset="-122"/>
                <a:ea typeface="方正细黑一简体" pitchFamily="65" charset="-122"/>
              </a:rPr>
              <a:t> ℃以上时就可播种玉米。</a:t>
            </a:r>
          </a:p>
        </p:txBody>
      </p:sp>
      <p:sp>
        <p:nvSpPr>
          <p:cNvPr id="41" name="矩形 40"/>
          <p:cNvSpPr/>
          <p:nvPr/>
        </p:nvSpPr>
        <p:spPr>
          <a:xfrm>
            <a:off x="418032" y="1738263"/>
            <a:ext cx="2641799" cy="536575"/>
          </a:xfrm>
          <a:prstGeom prst="rect">
            <a:avLst/>
          </a:prstGeom>
          <a:gradFill flip="none" rotWithShape="1">
            <a:gsLst>
              <a:gs pos="0">
                <a:schemeClr val="accent3">
                  <a:lumMod val="20000"/>
                  <a:lumOff val="80000"/>
                </a:schemeClr>
              </a:gs>
              <a:gs pos="50000">
                <a:schemeClr val="accent3">
                  <a:lumMod val="75000"/>
                </a:schemeClr>
              </a:gs>
              <a:gs pos="100000">
                <a:schemeClr val="accent3">
                  <a:lumMod val="50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zh-CN" altLang="en-US" sz="2800" b="1" dirty="0" smtClean="0">
                <a:latin typeface="+mj-ea"/>
                <a:ea typeface="+mj-ea"/>
              </a:rPr>
              <a:t>选 种</a:t>
            </a:r>
            <a:endParaRPr lang="zh-CN" altLang="en-US" sz="2800" b="1" dirty="0">
              <a:latin typeface="+mj-ea"/>
              <a:ea typeface="+mj-ea"/>
            </a:endParaRPr>
          </a:p>
        </p:txBody>
      </p:sp>
      <p:sp>
        <p:nvSpPr>
          <p:cNvPr id="44" name="矩形 43"/>
          <p:cNvSpPr/>
          <p:nvPr/>
        </p:nvSpPr>
        <p:spPr>
          <a:xfrm>
            <a:off x="412750" y="4365470"/>
            <a:ext cx="2737644" cy="538163"/>
          </a:xfrm>
          <a:prstGeom prst="rect">
            <a:avLst/>
          </a:prstGeom>
          <a:gradFill flip="none" rotWithShape="1">
            <a:gsLst>
              <a:gs pos="0">
                <a:schemeClr val="accent3">
                  <a:lumMod val="20000"/>
                  <a:lumOff val="80000"/>
                </a:schemeClr>
              </a:gs>
              <a:gs pos="50000">
                <a:schemeClr val="accent3">
                  <a:lumMod val="75000"/>
                </a:schemeClr>
              </a:gs>
              <a:gs pos="100000">
                <a:schemeClr val="accent3">
                  <a:lumMod val="50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zh-CN" altLang="en-US" sz="2800" b="1" dirty="0">
                <a:latin typeface="+mj-ea"/>
                <a:ea typeface="+mj-ea"/>
              </a:rPr>
              <a:t>播种时期</a:t>
            </a:r>
          </a:p>
        </p:txBody>
      </p:sp>
      <p:sp>
        <p:nvSpPr>
          <p:cNvPr id="3" name="矩形 2"/>
          <p:cNvSpPr/>
          <p:nvPr/>
        </p:nvSpPr>
        <p:spPr>
          <a:xfrm>
            <a:off x="1349374" y="2550045"/>
            <a:ext cx="739909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方正细黑一简体" pitchFamily="65" charset="-122"/>
                <a:ea typeface="方正细黑一简体" pitchFamily="65" charset="-122"/>
              </a:rPr>
              <a:t>按照播种</a:t>
            </a:r>
            <a:r>
              <a:rPr lang="zh-CN" altLang="en-US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方正细黑一简体" pitchFamily="65" charset="-122"/>
                <a:ea typeface="方正细黑一简体" pitchFamily="65" charset="-122"/>
              </a:rPr>
              <a:t>时间，玉米</a:t>
            </a:r>
            <a:r>
              <a:rPr lang="zh-CN" alt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方正细黑一简体" pitchFamily="65" charset="-122"/>
                <a:ea typeface="方正细黑一简体" pitchFamily="65" charset="-122"/>
              </a:rPr>
              <a:t>分春玉米和夏玉米</a:t>
            </a:r>
            <a:r>
              <a:rPr lang="zh-CN" altLang="en-US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方正细黑一简体" pitchFamily="65" charset="-122"/>
                <a:ea typeface="方正细黑一简体" pitchFamily="65" charset="-122"/>
              </a:rPr>
              <a:t>两种。 </a:t>
            </a:r>
            <a:r>
              <a:rPr lang="zh-CN" alt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方正细黑一简体" pitchFamily="65" charset="-122"/>
                <a:ea typeface="方正细黑一简体" pitchFamily="65" charset="-122"/>
              </a:rPr>
              <a:t>一般应选择</a:t>
            </a:r>
            <a:r>
              <a:rPr lang="zh-CN" altLang="en-US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方正细黑一简体" pitchFamily="65" charset="-122"/>
                <a:ea typeface="方正细黑一简体" pitchFamily="65" charset="-122"/>
              </a:rPr>
              <a:t>高产、耐密植、抗多种</a:t>
            </a:r>
            <a:r>
              <a:rPr lang="zh-CN" alt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方正细黑一简体" pitchFamily="65" charset="-122"/>
                <a:ea typeface="方正细黑一简体" pitchFamily="65" charset="-122"/>
              </a:rPr>
              <a:t>病害的优良玉米</a:t>
            </a:r>
            <a:r>
              <a:rPr lang="zh-CN" altLang="en-US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方正细黑一简体" pitchFamily="65" charset="-122"/>
                <a:ea typeface="方正细黑一简体" pitchFamily="65" charset="-122"/>
              </a:rPr>
              <a:t>品种。</a:t>
            </a:r>
            <a:endParaRPr lang="zh-CN" altLang="en-US" dirty="0">
              <a:solidFill>
                <a:schemeClr val="tx1">
                  <a:lumMod val="95000"/>
                  <a:lumOff val="5000"/>
                </a:schemeClr>
              </a:solidFill>
              <a:latin typeface="方正细黑一简体" pitchFamily="65" charset="-122"/>
              <a:ea typeface="方正细黑一简体" pitchFamily="65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8743536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000"/>
                            </p:stCondLst>
                            <p:childTnLst>
                              <p:par>
                                <p:cTn id="20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1" grpId="0" animBg="1"/>
      <p:bldP spid="44" grpId="0" animBg="1"/>
      <p:bldP spid="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直接连接符 3"/>
          <p:cNvCxnSpPr/>
          <p:nvPr/>
        </p:nvCxnSpPr>
        <p:spPr>
          <a:xfrm>
            <a:off x="0" y="981075"/>
            <a:ext cx="6300788" cy="0"/>
          </a:xfrm>
          <a:prstGeom prst="line">
            <a:avLst/>
          </a:prstGeom>
          <a:ln w="28575">
            <a:solidFill>
              <a:schemeClr val="bg1">
                <a:lumMod val="6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矩形 4"/>
          <p:cNvSpPr/>
          <p:nvPr/>
        </p:nvSpPr>
        <p:spPr>
          <a:xfrm>
            <a:off x="6372200" y="692696"/>
            <a:ext cx="2664296" cy="338554"/>
          </a:xfrm>
          <a:prstGeom prst="rect">
            <a:avLst/>
          </a:prstGeom>
          <a:noFill/>
        </p:spPr>
        <p:txBody>
          <a:bodyPr>
            <a:prstTxWarp prst="textPlain">
              <a:avLst/>
            </a:prstTxWarp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1600" b="1" spc="150" dirty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幼圆" pitchFamily="49" charset="-122"/>
                <a:ea typeface="幼圆" pitchFamily="49" charset="-122"/>
              </a:rPr>
              <a:t>贵州省初中学生实用技能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300788" y="209550"/>
            <a:ext cx="2843212" cy="3397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di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1600" dirty="0">
                <a:solidFill>
                  <a:schemeClr val="accent5">
                    <a:lumMod val="75000"/>
                  </a:schemeClr>
                </a:solidFill>
                <a:latin typeface="黑体" pitchFamily="2" charset="-122"/>
                <a:ea typeface="黑体" pitchFamily="2" charset="-122"/>
              </a:rPr>
              <a:t>现代农业技术</a:t>
            </a:r>
          </a:p>
        </p:txBody>
      </p:sp>
      <p:sp>
        <p:nvSpPr>
          <p:cNvPr id="7" name="标题 10"/>
          <p:cNvSpPr txBox="1">
            <a:spLocks/>
          </p:cNvSpPr>
          <p:nvPr/>
        </p:nvSpPr>
        <p:spPr>
          <a:xfrm>
            <a:off x="0" y="44450"/>
            <a:ext cx="6300788" cy="936625"/>
          </a:xfrm>
          <a:prstGeom prst="rect">
            <a:avLst/>
          </a:prstGeom>
        </p:spPr>
        <p:txBody>
          <a:bodyPr anchor="ctr">
            <a:normAutofit fontScale="850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 fontAlgn="auto">
              <a:spcAft>
                <a:spcPts val="0"/>
              </a:spcAft>
              <a:defRPr/>
            </a:pPr>
            <a:r>
              <a:rPr lang="zh-CN" altLang="en-US" b="1" dirty="0">
                <a:solidFill>
                  <a:schemeClr val="accent6">
                    <a:lumMod val="75000"/>
                  </a:schemeClr>
                </a:solidFill>
                <a:latin typeface="黑体" pitchFamily="2" charset="-122"/>
                <a:ea typeface="黑体" pitchFamily="2" charset="-122"/>
              </a:rPr>
              <a:t>三、玉米覆膜育苗移栽技术</a:t>
            </a:r>
            <a:endParaRPr lang="zh-CN" altLang="en-US" dirty="0">
              <a:solidFill>
                <a:schemeClr val="accent6">
                  <a:lumMod val="75000"/>
                </a:schemeClr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36" name="单圆角矩形 35"/>
          <p:cNvSpPr/>
          <p:nvPr/>
        </p:nvSpPr>
        <p:spPr>
          <a:xfrm>
            <a:off x="3275856" y="1181763"/>
            <a:ext cx="2736304" cy="772019"/>
          </a:xfrm>
          <a:prstGeom prst="round1Rect">
            <a:avLst>
              <a:gd name="adj" fmla="val 45058"/>
            </a:avLst>
          </a:prstGeom>
          <a:gradFill rotWithShape="1">
            <a:gsLst>
              <a:gs pos="0">
                <a:srgbClr val="AAFF01"/>
              </a:gs>
              <a:gs pos="28000">
                <a:schemeClr val="accent6">
                  <a:lumMod val="60000"/>
                  <a:lumOff val="40000"/>
                </a:schemeClr>
              </a:gs>
              <a:gs pos="100000">
                <a:srgbClr val="C1DB23"/>
              </a:gs>
            </a:gsLst>
            <a:lin ang="5400000" scaled="1"/>
          </a:gradFill>
          <a:ln>
            <a:noFill/>
          </a:ln>
        </p:spPr>
        <p:txBody>
          <a:bodyPr/>
          <a:lstStyle/>
          <a:p>
            <a:pPr algn="ctr">
              <a:spcBef>
                <a:spcPct val="50000"/>
              </a:spcBef>
              <a:defRPr/>
            </a:pPr>
            <a:r>
              <a:rPr lang="en-US" altLang="zh-CN" sz="3200" kern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itchFamily="34" charset="-122"/>
                <a:ea typeface="微软雅黑" pitchFamily="34" charset="-122"/>
              </a:rPr>
              <a:t>1</a:t>
            </a:r>
            <a:r>
              <a:rPr lang="en-US" altLang="zh-CN" sz="3200" kern="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itchFamily="34" charset="-122"/>
                <a:ea typeface="微软雅黑" pitchFamily="34" charset="-122"/>
              </a:rPr>
              <a:t>.</a:t>
            </a:r>
            <a:r>
              <a:rPr lang="zh-CN" altLang="en-US" sz="3200" kern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itchFamily="34" charset="-122"/>
                <a:ea typeface="微软雅黑" pitchFamily="34" charset="-122"/>
              </a:rPr>
              <a:t>覆膜育苗</a:t>
            </a:r>
          </a:p>
        </p:txBody>
      </p:sp>
      <p:grpSp>
        <p:nvGrpSpPr>
          <p:cNvPr id="49" name="组合 10"/>
          <p:cNvGrpSpPr>
            <a:grpSpLocks/>
          </p:cNvGrpSpPr>
          <p:nvPr/>
        </p:nvGrpSpPr>
        <p:grpSpPr bwMode="auto">
          <a:xfrm>
            <a:off x="362181" y="3700936"/>
            <a:ext cx="3802062" cy="547688"/>
            <a:chOff x="481619" y="1771655"/>
            <a:chExt cx="3802726" cy="547514"/>
          </a:xfrm>
        </p:grpSpPr>
        <p:sp>
          <p:nvSpPr>
            <p:cNvPr id="50" name="圆角矩形 49"/>
            <p:cNvSpPr/>
            <p:nvPr/>
          </p:nvSpPr>
          <p:spPr>
            <a:xfrm>
              <a:off x="756304" y="1771655"/>
              <a:ext cx="3528041" cy="547514"/>
            </a:xfrm>
            <a:prstGeom prst="roundRect">
              <a:avLst/>
            </a:prstGeom>
            <a:gradFill rotWithShape="1">
              <a:gsLst>
                <a:gs pos="0">
                  <a:srgbClr val="92D050"/>
                </a:gs>
                <a:gs pos="68300">
                  <a:schemeClr val="bg1">
                    <a:lumMod val="95000"/>
                  </a:schemeClr>
                </a:gs>
                <a:gs pos="100000">
                  <a:srgbClr val="CAE6EE"/>
                </a:gs>
              </a:gsLst>
              <a:lin ang="0" scaled="1"/>
            </a:gradFill>
            <a:ln>
              <a:noFill/>
            </a:ln>
          </p:spPr>
          <p:txBody>
            <a:bodyPr wrap="none" anchor="ctr"/>
            <a:lstStyle/>
            <a:p>
              <a:r>
                <a:rPr lang="zh-CN" altLang="en-US" sz="2400" b="1" dirty="0" smtClean="0">
                  <a:solidFill>
                    <a:schemeClr val="accent3">
                      <a:lumMod val="50000"/>
                    </a:schemeClr>
                  </a:solidFill>
                  <a:ea typeface="黑体" pitchFamily="2" charset="-122"/>
                </a:rPr>
                <a:t>    配置</a:t>
              </a:r>
              <a:r>
                <a:rPr lang="zh-CN" altLang="en-US" sz="2400" b="1" dirty="0">
                  <a:solidFill>
                    <a:schemeClr val="accent3">
                      <a:lumMod val="50000"/>
                    </a:schemeClr>
                  </a:solidFill>
                  <a:ea typeface="黑体" pitchFamily="2" charset="-122"/>
                </a:rPr>
                <a:t>营养土</a:t>
              </a:r>
            </a:p>
          </p:txBody>
        </p:sp>
        <p:grpSp>
          <p:nvGrpSpPr>
            <p:cNvPr id="51" name="Group 6"/>
            <p:cNvGrpSpPr>
              <a:grpSpLocks/>
            </p:cNvGrpSpPr>
            <p:nvPr/>
          </p:nvGrpSpPr>
          <p:grpSpPr bwMode="auto">
            <a:xfrm>
              <a:off x="481619" y="1771655"/>
              <a:ext cx="549452" cy="547514"/>
              <a:chOff x="864" y="1046"/>
              <a:chExt cx="480" cy="480"/>
            </a:xfrm>
          </p:grpSpPr>
          <p:sp>
            <p:nvSpPr>
              <p:cNvPr id="52" name="Oval 7"/>
              <p:cNvSpPr>
                <a:spLocks noChangeArrowheads="1"/>
              </p:cNvSpPr>
              <p:nvPr/>
            </p:nvSpPr>
            <p:spPr bwMode="auto">
              <a:xfrm>
                <a:off x="864" y="1046"/>
                <a:ext cx="480" cy="480"/>
              </a:xfrm>
              <a:prstGeom prst="ellipse">
                <a:avLst/>
              </a:prstGeom>
              <a:gradFill rotWithShape="0">
                <a:gsLst>
                  <a:gs pos="0">
                    <a:srgbClr val="FFCC66"/>
                  </a:gs>
                  <a:gs pos="100000">
                    <a:srgbClr val="FF0000"/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53" name="Oval 8"/>
              <p:cNvSpPr>
                <a:spLocks noChangeArrowheads="1"/>
              </p:cNvSpPr>
              <p:nvPr/>
            </p:nvSpPr>
            <p:spPr bwMode="auto">
              <a:xfrm>
                <a:off x="926" y="1095"/>
                <a:ext cx="355" cy="355"/>
              </a:xfrm>
              <a:prstGeom prst="ellipse">
                <a:avLst/>
              </a:prstGeom>
              <a:gradFill rotWithShape="0">
                <a:gsLst>
                  <a:gs pos="0">
                    <a:srgbClr val="FF0000"/>
                  </a:gs>
                  <a:gs pos="100000">
                    <a:srgbClr val="FFCC66"/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algn="ctr" eaLnBrk="0" hangingPunct="0"/>
                <a:r>
                  <a:rPr lang="en-US" altLang="ko-KR" sz="2400" b="1" dirty="0">
                    <a:latin typeface="Verdana" pitchFamily="34" charset="0"/>
                    <a:ea typeface="Gulim" pitchFamily="34" charset="-127"/>
                  </a:rPr>
                  <a:t>2</a:t>
                </a:r>
                <a:endParaRPr lang="ko-KR" altLang="en-US" sz="2400" b="1" dirty="0">
                  <a:latin typeface="Verdana" pitchFamily="34" charset="0"/>
                  <a:ea typeface="Gulim" pitchFamily="34" charset="-127"/>
                </a:endParaRPr>
              </a:p>
            </p:txBody>
          </p:sp>
        </p:grpSp>
      </p:grpSp>
      <p:grpSp>
        <p:nvGrpSpPr>
          <p:cNvPr id="54" name="组合 11"/>
          <p:cNvGrpSpPr>
            <a:grpSpLocks/>
          </p:cNvGrpSpPr>
          <p:nvPr/>
        </p:nvGrpSpPr>
        <p:grpSpPr bwMode="auto">
          <a:xfrm>
            <a:off x="336381" y="4678718"/>
            <a:ext cx="3802062" cy="547688"/>
            <a:chOff x="481047" y="2490666"/>
            <a:chExt cx="3803298" cy="547515"/>
          </a:xfrm>
        </p:grpSpPr>
        <p:sp>
          <p:nvSpPr>
            <p:cNvPr id="55" name="圆角矩形 54"/>
            <p:cNvSpPr/>
            <p:nvPr/>
          </p:nvSpPr>
          <p:spPr>
            <a:xfrm>
              <a:off x="755773" y="2490666"/>
              <a:ext cx="3528572" cy="547514"/>
            </a:xfrm>
            <a:prstGeom prst="roundRect">
              <a:avLst/>
            </a:prstGeom>
            <a:gradFill rotWithShape="1">
              <a:gsLst>
                <a:gs pos="0">
                  <a:srgbClr val="92D050"/>
                </a:gs>
                <a:gs pos="68300">
                  <a:schemeClr val="bg1">
                    <a:lumMod val="95000"/>
                  </a:schemeClr>
                </a:gs>
                <a:gs pos="100000">
                  <a:srgbClr val="CAE6EE"/>
                </a:gs>
              </a:gsLst>
              <a:lin ang="0" scaled="1"/>
            </a:gradFill>
            <a:ln>
              <a:noFill/>
            </a:ln>
          </p:spPr>
          <p:txBody>
            <a:bodyPr wrap="none" anchor="ctr"/>
            <a:lstStyle/>
            <a:p>
              <a:pPr>
                <a:spcBef>
                  <a:spcPct val="50000"/>
                </a:spcBef>
                <a:defRPr/>
              </a:pPr>
              <a:r>
                <a:rPr lang="zh-CN" altLang="en-US" sz="2400" b="1" dirty="0" smtClean="0">
                  <a:solidFill>
                    <a:schemeClr val="accent3">
                      <a:lumMod val="50000"/>
                    </a:schemeClr>
                  </a:solidFill>
                  <a:ea typeface="黑体" pitchFamily="2" charset="-122"/>
                </a:rPr>
                <a:t>    制作</a:t>
              </a:r>
              <a:r>
                <a:rPr lang="zh-CN" altLang="en-US" sz="2400" b="1" dirty="0">
                  <a:solidFill>
                    <a:schemeClr val="accent3">
                      <a:lumMod val="50000"/>
                    </a:schemeClr>
                  </a:solidFill>
                  <a:ea typeface="黑体" pitchFamily="2" charset="-122"/>
                </a:rPr>
                <a:t>营养球（钵）</a:t>
              </a:r>
            </a:p>
          </p:txBody>
        </p:sp>
        <p:grpSp>
          <p:nvGrpSpPr>
            <p:cNvPr id="57" name="Group 6"/>
            <p:cNvGrpSpPr>
              <a:grpSpLocks/>
            </p:cNvGrpSpPr>
            <p:nvPr/>
          </p:nvGrpSpPr>
          <p:grpSpPr bwMode="auto">
            <a:xfrm>
              <a:off x="481047" y="2490667"/>
              <a:ext cx="549452" cy="547514"/>
              <a:chOff x="864" y="1046"/>
              <a:chExt cx="480" cy="480"/>
            </a:xfrm>
          </p:grpSpPr>
          <p:sp>
            <p:nvSpPr>
              <p:cNvPr id="59" name="Oval 7"/>
              <p:cNvSpPr>
                <a:spLocks noChangeArrowheads="1"/>
              </p:cNvSpPr>
              <p:nvPr/>
            </p:nvSpPr>
            <p:spPr bwMode="auto">
              <a:xfrm>
                <a:off x="864" y="1046"/>
                <a:ext cx="480" cy="480"/>
              </a:xfrm>
              <a:prstGeom prst="ellipse">
                <a:avLst/>
              </a:prstGeom>
              <a:gradFill rotWithShape="0">
                <a:gsLst>
                  <a:gs pos="0">
                    <a:srgbClr val="FFCC66"/>
                  </a:gs>
                  <a:gs pos="100000">
                    <a:srgbClr val="FF0000"/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60" name="Oval 8"/>
              <p:cNvSpPr>
                <a:spLocks noChangeArrowheads="1"/>
              </p:cNvSpPr>
              <p:nvPr/>
            </p:nvSpPr>
            <p:spPr bwMode="auto">
              <a:xfrm>
                <a:off x="926" y="1095"/>
                <a:ext cx="355" cy="355"/>
              </a:xfrm>
              <a:prstGeom prst="ellipse">
                <a:avLst/>
              </a:prstGeom>
              <a:gradFill rotWithShape="0">
                <a:gsLst>
                  <a:gs pos="0">
                    <a:srgbClr val="FF0000"/>
                  </a:gs>
                  <a:gs pos="100000">
                    <a:srgbClr val="FFCC66"/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algn="ctr" eaLnBrk="0" hangingPunct="0"/>
                <a:r>
                  <a:rPr lang="en-US" altLang="ko-KR" sz="2400" b="1">
                    <a:latin typeface="Verdana" pitchFamily="34" charset="0"/>
                    <a:ea typeface="Gulim" pitchFamily="34" charset="-127"/>
                  </a:rPr>
                  <a:t>3</a:t>
                </a:r>
                <a:endParaRPr lang="ko-KR" altLang="en-US" sz="2400" b="1">
                  <a:latin typeface="Verdana" pitchFamily="34" charset="0"/>
                  <a:ea typeface="Gulim" pitchFamily="34" charset="-127"/>
                </a:endParaRPr>
              </a:p>
            </p:txBody>
          </p:sp>
        </p:grpSp>
      </p:grpSp>
      <p:grpSp>
        <p:nvGrpSpPr>
          <p:cNvPr id="61" name="组合 12"/>
          <p:cNvGrpSpPr>
            <a:grpSpLocks/>
          </p:cNvGrpSpPr>
          <p:nvPr/>
        </p:nvGrpSpPr>
        <p:grpSpPr bwMode="auto">
          <a:xfrm>
            <a:off x="4932059" y="2704090"/>
            <a:ext cx="3802062" cy="547687"/>
            <a:chOff x="481619" y="3209993"/>
            <a:chExt cx="3802726" cy="547514"/>
          </a:xfrm>
        </p:grpSpPr>
        <p:sp>
          <p:nvSpPr>
            <p:cNvPr id="62" name="圆角矩形 61"/>
            <p:cNvSpPr/>
            <p:nvPr/>
          </p:nvSpPr>
          <p:spPr>
            <a:xfrm>
              <a:off x="756304" y="3209993"/>
              <a:ext cx="3528041" cy="547514"/>
            </a:xfrm>
            <a:prstGeom prst="roundRect">
              <a:avLst/>
            </a:prstGeom>
            <a:gradFill rotWithShape="1">
              <a:gsLst>
                <a:gs pos="0">
                  <a:srgbClr val="92D050"/>
                </a:gs>
                <a:gs pos="68300">
                  <a:schemeClr val="bg1">
                    <a:lumMod val="95000"/>
                  </a:schemeClr>
                </a:gs>
                <a:gs pos="100000">
                  <a:srgbClr val="CAE6EE"/>
                </a:gs>
              </a:gsLst>
              <a:lin ang="0" scaled="1"/>
            </a:gradFill>
            <a:ln>
              <a:noFill/>
            </a:ln>
          </p:spPr>
          <p:txBody>
            <a:bodyPr wrap="none" anchor="ctr"/>
            <a:lstStyle/>
            <a:p>
              <a:pPr>
                <a:spcBef>
                  <a:spcPct val="50000"/>
                </a:spcBef>
                <a:defRPr/>
              </a:pPr>
              <a:r>
                <a:rPr lang="zh-CN" altLang="en-US" sz="2400" b="1" dirty="0" smtClean="0">
                  <a:solidFill>
                    <a:schemeClr val="accent3">
                      <a:lumMod val="50000"/>
                    </a:schemeClr>
                  </a:solidFill>
                  <a:ea typeface="黑体" pitchFamily="2" charset="-122"/>
                </a:rPr>
                <a:t>    播种</a:t>
              </a:r>
              <a:endParaRPr lang="zh-CN" altLang="en-US" sz="2400" b="1" dirty="0">
                <a:solidFill>
                  <a:schemeClr val="accent3">
                    <a:lumMod val="50000"/>
                  </a:schemeClr>
                </a:solidFill>
                <a:ea typeface="黑体" pitchFamily="2" charset="-122"/>
              </a:endParaRPr>
            </a:p>
          </p:txBody>
        </p:sp>
        <p:grpSp>
          <p:nvGrpSpPr>
            <p:cNvPr id="63" name="Group 6"/>
            <p:cNvGrpSpPr>
              <a:grpSpLocks/>
            </p:cNvGrpSpPr>
            <p:nvPr/>
          </p:nvGrpSpPr>
          <p:grpSpPr bwMode="auto">
            <a:xfrm>
              <a:off x="481619" y="3209993"/>
              <a:ext cx="549452" cy="547514"/>
              <a:chOff x="864" y="1046"/>
              <a:chExt cx="480" cy="480"/>
            </a:xfrm>
          </p:grpSpPr>
          <p:sp>
            <p:nvSpPr>
              <p:cNvPr id="64" name="Oval 7"/>
              <p:cNvSpPr>
                <a:spLocks noChangeArrowheads="1"/>
              </p:cNvSpPr>
              <p:nvPr/>
            </p:nvSpPr>
            <p:spPr bwMode="auto">
              <a:xfrm>
                <a:off x="864" y="1046"/>
                <a:ext cx="480" cy="480"/>
              </a:xfrm>
              <a:prstGeom prst="ellipse">
                <a:avLst/>
              </a:prstGeom>
              <a:gradFill rotWithShape="0">
                <a:gsLst>
                  <a:gs pos="0">
                    <a:srgbClr val="FFCC66"/>
                  </a:gs>
                  <a:gs pos="100000">
                    <a:srgbClr val="FF0000"/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65" name="Oval 8"/>
              <p:cNvSpPr>
                <a:spLocks noChangeArrowheads="1"/>
              </p:cNvSpPr>
              <p:nvPr/>
            </p:nvSpPr>
            <p:spPr bwMode="auto">
              <a:xfrm>
                <a:off x="926" y="1095"/>
                <a:ext cx="355" cy="355"/>
              </a:xfrm>
              <a:prstGeom prst="ellipse">
                <a:avLst/>
              </a:prstGeom>
              <a:gradFill rotWithShape="0">
                <a:gsLst>
                  <a:gs pos="0">
                    <a:srgbClr val="FF0000"/>
                  </a:gs>
                  <a:gs pos="100000">
                    <a:srgbClr val="FFCC66"/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algn="ctr" eaLnBrk="0" hangingPunct="0"/>
                <a:r>
                  <a:rPr lang="en-US" altLang="ko-KR" sz="2400" b="1">
                    <a:latin typeface="Verdana" pitchFamily="34" charset="0"/>
                    <a:ea typeface="Gulim" pitchFamily="34" charset="-127"/>
                  </a:rPr>
                  <a:t>4</a:t>
                </a:r>
                <a:endParaRPr lang="ko-KR" altLang="en-US" sz="2400" b="1">
                  <a:latin typeface="Verdana" pitchFamily="34" charset="0"/>
                  <a:ea typeface="Gulim" pitchFamily="34" charset="-127"/>
                </a:endParaRPr>
              </a:p>
            </p:txBody>
          </p:sp>
        </p:grpSp>
      </p:grpSp>
      <p:grpSp>
        <p:nvGrpSpPr>
          <p:cNvPr id="3" name="组合 2"/>
          <p:cNvGrpSpPr/>
          <p:nvPr/>
        </p:nvGrpSpPr>
        <p:grpSpPr>
          <a:xfrm>
            <a:off x="362181" y="2707306"/>
            <a:ext cx="3801097" cy="563535"/>
            <a:chOff x="348235" y="2337974"/>
            <a:chExt cx="3801097" cy="563535"/>
          </a:xfrm>
        </p:grpSpPr>
        <p:grpSp>
          <p:nvGrpSpPr>
            <p:cNvPr id="42" name="组合 9"/>
            <p:cNvGrpSpPr>
              <a:grpSpLocks/>
            </p:cNvGrpSpPr>
            <p:nvPr/>
          </p:nvGrpSpPr>
          <p:grpSpPr bwMode="auto">
            <a:xfrm>
              <a:off x="348235" y="2337974"/>
              <a:ext cx="3801097" cy="563535"/>
              <a:chOff x="-2770450" y="-243238"/>
              <a:chExt cx="3801383" cy="563357"/>
            </a:xfrm>
          </p:grpSpPr>
          <p:sp>
            <p:nvSpPr>
              <p:cNvPr id="43" name="圆角矩形 42"/>
              <p:cNvSpPr/>
              <p:nvPr/>
            </p:nvSpPr>
            <p:spPr>
              <a:xfrm>
                <a:off x="-2496758" y="-243238"/>
                <a:ext cx="3527691" cy="547515"/>
              </a:xfrm>
              <a:prstGeom prst="roundRect">
                <a:avLst/>
              </a:prstGeom>
              <a:gradFill rotWithShape="1">
                <a:gsLst>
                  <a:gs pos="0">
                    <a:srgbClr val="92D050"/>
                  </a:gs>
                  <a:gs pos="68300">
                    <a:schemeClr val="bg1">
                      <a:lumMod val="95000"/>
                    </a:schemeClr>
                  </a:gs>
                  <a:gs pos="100000">
                    <a:srgbClr val="CAE6EE"/>
                  </a:gs>
                </a:gsLst>
                <a:lin ang="0" scaled="1"/>
              </a:gradFill>
              <a:ln>
                <a:noFill/>
              </a:ln>
            </p:spPr>
            <p:txBody>
              <a:bodyPr wrap="none" anchor="ctr"/>
              <a:lstStyle/>
              <a:p>
                <a:pPr>
                  <a:spcBef>
                    <a:spcPct val="50000"/>
                  </a:spcBef>
                  <a:defRPr/>
                </a:pPr>
                <a:r>
                  <a:rPr lang="zh-CN" altLang="en-US" sz="2400" b="1" dirty="0" smtClean="0">
                    <a:solidFill>
                      <a:schemeClr val="accent3">
                        <a:lumMod val="50000"/>
                      </a:schemeClr>
                    </a:solidFill>
                    <a:ea typeface="黑体" pitchFamily="2" charset="-122"/>
                  </a:rPr>
                  <a:t>   </a:t>
                </a:r>
                <a:endParaRPr lang="zh-CN" altLang="en-US" sz="2400" b="1" dirty="0">
                  <a:solidFill>
                    <a:schemeClr val="accent3">
                      <a:lumMod val="50000"/>
                    </a:schemeClr>
                  </a:solidFill>
                  <a:ea typeface="黑体" pitchFamily="2" charset="-122"/>
                </a:endParaRPr>
              </a:p>
            </p:txBody>
          </p:sp>
          <p:grpSp>
            <p:nvGrpSpPr>
              <p:cNvPr id="44" name="Group 6"/>
              <p:cNvGrpSpPr>
                <a:grpSpLocks/>
              </p:cNvGrpSpPr>
              <p:nvPr/>
            </p:nvGrpSpPr>
            <p:grpSpPr bwMode="auto">
              <a:xfrm>
                <a:off x="-2770450" y="-227395"/>
                <a:ext cx="549452" cy="547514"/>
                <a:chOff x="-1977" y="-120"/>
                <a:chExt cx="480" cy="480"/>
              </a:xfrm>
            </p:grpSpPr>
            <p:sp>
              <p:nvSpPr>
                <p:cNvPr id="47" name="Oval 7"/>
                <p:cNvSpPr>
                  <a:spLocks noChangeArrowheads="1"/>
                </p:cNvSpPr>
                <p:nvPr/>
              </p:nvSpPr>
              <p:spPr bwMode="auto">
                <a:xfrm>
                  <a:off x="-1977" y="-120"/>
                  <a:ext cx="480" cy="480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FFCC66"/>
                    </a:gs>
                    <a:gs pos="100000">
                      <a:srgbClr val="FF0000"/>
                    </a:gs>
                  </a:gsLst>
                  <a:lin ang="27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zh-CN" altLang="en-US"/>
                </a:p>
              </p:txBody>
            </p:sp>
            <p:sp>
              <p:nvSpPr>
                <p:cNvPr id="48" name="Oval 8"/>
                <p:cNvSpPr>
                  <a:spLocks noChangeArrowheads="1"/>
                </p:cNvSpPr>
                <p:nvPr/>
              </p:nvSpPr>
              <p:spPr bwMode="auto">
                <a:xfrm>
                  <a:off x="-1915" y="-71"/>
                  <a:ext cx="355" cy="355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FF0000"/>
                    </a:gs>
                    <a:gs pos="100000">
                      <a:srgbClr val="FFCC66"/>
                    </a:gs>
                  </a:gsLst>
                  <a:lin ang="27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pPr algn="ctr" eaLnBrk="0" hangingPunct="0"/>
                  <a:r>
                    <a:rPr lang="en-US" altLang="ko-KR" sz="2400" b="1" dirty="0">
                      <a:latin typeface="Verdana" pitchFamily="34" charset="0"/>
                      <a:ea typeface="Gulim" pitchFamily="34" charset="-127"/>
                    </a:rPr>
                    <a:t>1</a:t>
                  </a:r>
                  <a:endParaRPr lang="ko-KR" altLang="en-US" sz="2400" b="1" dirty="0">
                    <a:latin typeface="Verdana" pitchFamily="34" charset="0"/>
                    <a:ea typeface="Gulim" pitchFamily="34" charset="-127"/>
                  </a:endParaRPr>
                </a:p>
              </p:txBody>
            </p:sp>
          </p:grpSp>
        </p:grpSp>
        <p:sp>
          <p:nvSpPr>
            <p:cNvPr id="2" name="矩形 1"/>
            <p:cNvSpPr/>
            <p:nvPr/>
          </p:nvSpPr>
          <p:spPr>
            <a:xfrm>
              <a:off x="936982" y="2396832"/>
              <a:ext cx="1422184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zh-CN" altLang="en-US" sz="2400" b="1" dirty="0">
                  <a:solidFill>
                    <a:schemeClr val="accent3">
                      <a:lumMod val="50000"/>
                    </a:schemeClr>
                  </a:solidFill>
                  <a:ea typeface="黑体" pitchFamily="2" charset="-122"/>
                </a:rPr>
                <a:t>制作苗床</a:t>
              </a:r>
            </a:p>
          </p:txBody>
        </p:sp>
      </p:grpSp>
      <p:grpSp>
        <p:nvGrpSpPr>
          <p:cNvPr id="32" name="组合 12"/>
          <p:cNvGrpSpPr>
            <a:grpSpLocks/>
          </p:cNvGrpSpPr>
          <p:nvPr/>
        </p:nvGrpSpPr>
        <p:grpSpPr bwMode="auto">
          <a:xfrm>
            <a:off x="4917577" y="3648682"/>
            <a:ext cx="3802062" cy="547687"/>
            <a:chOff x="481619" y="3209993"/>
            <a:chExt cx="3802726" cy="547514"/>
          </a:xfrm>
        </p:grpSpPr>
        <p:sp>
          <p:nvSpPr>
            <p:cNvPr id="33" name="圆角矩形 32"/>
            <p:cNvSpPr/>
            <p:nvPr/>
          </p:nvSpPr>
          <p:spPr>
            <a:xfrm>
              <a:off x="756304" y="3209993"/>
              <a:ext cx="3528041" cy="547514"/>
            </a:xfrm>
            <a:prstGeom prst="roundRect">
              <a:avLst/>
            </a:prstGeom>
            <a:gradFill rotWithShape="1">
              <a:gsLst>
                <a:gs pos="0">
                  <a:srgbClr val="92D050"/>
                </a:gs>
                <a:gs pos="68300">
                  <a:schemeClr val="bg1">
                    <a:lumMod val="95000"/>
                  </a:schemeClr>
                </a:gs>
                <a:gs pos="100000">
                  <a:srgbClr val="CAE6EE"/>
                </a:gs>
              </a:gsLst>
              <a:lin ang="0" scaled="1"/>
            </a:gradFill>
            <a:ln>
              <a:noFill/>
            </a:ln>
          </p:spPr>
          <p:txBody>
            <a:bodyPr wrap="none" anchor="ctr"/>
            <a:lstStyle/>
            <a:p>
              <a:pPr>
                <a:spcBef>
                  <a:spcPct val="50000"/>
                </a:spcBef>
                <a:defRPr/>
              </a:pPr>
              <a:r>
                <a:rPr lang="zh-CN" altLang="en-US" sz="2400" b="1" dirty="0" smtClean="0">
                  <a:solidFill>
                    <a:schemeClr val="accent3">
                      <a:lumMod val="50000"/>
                    </a:schemeClr>
                  </a:solidFill>
                  <a:ea typeface="黑体" pitchFamily="2" charset="-122"/>
                </a:rPr>
                <a:t>    覆膜</a:t>
              </a:r>
              <a:endParaRPr lang="zh-CN" altLang="en-US" sz="2400" b="1" dirty="0">
                <a:solidFill>
                  <a:schemeClr val="accent3">
                    <a:lumMod val="50000"/>
                  </a:schemeClr>
                </a:solidFill>
                <a:ea typeface="黑体" pitchFamily="2" charset="-122"/>
              </a:endParaRPr>
            </a:p>
          </p:txBody>
        </p:sp>
        <p:grpSp>
          <p:nvGrpSpPr>
            <p:cNvPr id="34" name="Group 6"/>
            <p:cNvGrpSpPr>
              <a:grpSpLocks/>
            </p:cNvGrpSpPr>
            <p:nvPr/>
          </p:nvGrpSpPr>
          <p:grpSpPr bwMode="auto">
            <a:xfrm>
              <a:off x="481619" y="3209993"/>
              <a:ext cx="549452" cy="547514"/>
              <a:chOff x="864" y="1046"/>
              <a:chExt cx="480" cy="480"/>
            </a:xfrm>
          </p:grpSpPr>
          <p:sp>
            <p:nvSpPr>
              <p:cNvPr id="35" name="Oval 7"/>
              <p:cNvSpPr>
                <a:spLocks noChangeArrowheads="1"/>
              </p:cNvSpPr>
              <p:nvPr/>
            </p:nvSpPr>
            <p:spPr bwMode="auto">
              <a:xfrm>
                <a:off x="864" y="1046"/>
                <a:ext cx="480" cy="480"/>
              </a:xfrm>
              <a:prstGeom prst="ellipse">
                <a:avLst/>
              </a:prstGeom>
              <a:gradFill rotWithShape="0">
                <a:gsLst>
                  <a:gs pos="0">
                    <a:srgbClr val="FFCC66"/>
                  </a:gs>
                  <a:gs pos="100000">
                    <a:srgbClr val="FF0000"/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37" name="Oval 8"/>
              <p:cNvSpPr>
                <a:spLocks noChangeArrowheads="1"/>
              </p:cNvSpPr>
              <p:nvPr/>
            </p:nvSpPr>
            <p:spPr bwMode="auto">
              <a:xfrm>
                <a:off x="926" y="1095"/>
                <a:ext cx="355" cy="355"/>
              </a:xfrm>
              <a:prstGeom prst="ellipse">
                <a:avLst/>
              </a:prstGeom>
              <a:gradFill rotWithShape="0">
                <a:gsLst>
                  <a:gs pos="0">
                    <a:srgbClr val="FF0000"/>
                  </a:gs>
                  <a:gs pos="100000">
                    <a:srgbClr val="FFCC66"/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algn="ctr" eaLnBrk="0" hangingPunct="0"/>
                <a:r>
                  <a:rPr lang="en-US" altLang="ko-KR" sz="2400" b="1" dirty="0" smtClean="0">
                    <a:latin typeface="Verdana" pitchFamily="34" charset="0"/>
                    <a:ea typeface="Gulim" pitchFamily="34" charset="-127"/>
                  </a:rPr>
                  <a:t>5</a:t>
                </a:r>
                <a:endParaRPr lang="ko-KR" altLang="en-US" sz="2400" b="1" dirty="0">
                  <a:latin typeface="Verdana" pitchFamily="34" charset="0"/>
                  <a:ea typeface="Gulim" pitchFamily="34" charset="-127"/>
                </a:endParaRPr>
              </a:p>
            </p:txBody>
          </p:sp>
        </p:grpSp>
      </p:grpSp>
      <p:grpSp>
        <p:nvGrpSpPr>
          <p:cNvPr id="38" name="组合 12"/>
          <p:cNvGrpSpPr>
            <a:grpSpLocks/>
          </p:cNvGrpSpPr>
          <p:nvPr/>
        </p:nvGrpSpPr>
        <p:grpSpPr bwMode="auto">
          <a:xfrm>
            <a:off x="4937381" y="4678717"/>
            <a:ext cx="3802062" cy="547687"/>
            <a:chOff x="481619" y="3209993"/>
            <a:chExt cx="3802726" cy="547514"/>
          </a:xfrm>
        </p:grpSpPr>
        <p:sp>
          <p:nvSpPr>
            <p:cNvPr id="39" name="圆角矩形 38"/>
            <p:cNvSpPr/>
            <p:nvPr/>
          </p:nvSpPr>
          <p:spPr>
            <a:xfrm>
              <a:off x="756304" y="3209993"/>
              <a:ext cx="3528041" cy="547514"/>
            </a:xfrm>
            <a:prstGeom prst="roundRect">
              <a:avLst/>
            </a:prstGeom>
            <a:gradFill rotWithShape="1">
              <a:gsLst>
                <a:gs pos="0">
                  <a:srgbClr val="92D050"/>
                </a:gs>
                <a:gs pos="68300">
                  <a:schemeClr val="bg1">
                    <a:lumMod val="95000"/>
                  </a:schemeClr>
                </a:gs>
                <a:gs pos="100000">
                  <a:srgbClr val="CAE6EE"/>
                </a:gs>
              </a:gsLst>
              <a:lin ang="0" scaled="1"/>
            </a:gradFill>
            <a:ln>
              <a:noFill/>
            </a:ln>
          </p:spPr>
          <p:txBody>
            <a:bodyPr wrap="none" anchor="ctr"/>
            <a:lstStyle/>
            <a:p>
              <a:pPr>
                <a:spcBef>
                  <a:spcPct val="50000"/>
                </a:spcBef>
                <a:defRPr/>
              </a:pPr>
              <a:r>
                <a:rPr lang="zh-CN" altLang="en-US" sz="2400" b="1" dirty="0" smtClean="0">
                  <a:solidFill>
                    <a:schemeClr val="accent3">
                      <a:lumMod val="50000"/>
                    </a:schemeClr>
                  </a:solidFill>
                  <a:ea typeface="黑体" pitchFamily="2" charset="-122"/>
                </a:rPr>
                <a:t>    苗床</a:t>
              </a:r>
              <a:r>
                <a:rPr lang="zh-CN" altLang="en-US" sz="2400" b="1" dirty="0">
                  <a:solidFill>
                    <a:schemeClr val="accent3">
                      <a:lumMod val="50000"/>
                    </a:schemeClr>
                  </a:solidFill>
                  <a:ea typeface="黑体" pitchFamily="2" charset="-122"/>
                </a:rPr>
                <a:t>管理</a:t>
              </a:r>
            </a:p>
          </p:txBody>
        </p:sp>
        <p:grpSp>
          <p:nvGrpSpPr>
            <p:cNvPr id="40" name="Group 6"/>
            <p:cNvGrpSpPr>
              <a:grpSpLocks/>
            </p:cNvGrpSpPr>
            <p:nvPr/>
          </p:nvGrpSpPr>
          <p:grpSpPr bwMode="auto">
            <a:xfrm>
              <a:off x="481619" y="3209993"/>
              <a:ext cx="549452" cy="547514"/>
              <a:chOff x="864" y="1046"/>
              <a:chExt cx="480" cy="480"/>
            </a:xfrm>
          </p:grpSpPr>
          <p:sp>
            <p:nvSpPr>
              <p:cNvPr id="41" name="Oval 7"/>
              <p:cNvSpPr>
                <a:spLocks noChangeArrowheads="1"/>
              </p:cNvSpPr>
              <p:nvPr/>
            </p:nvSpPr>
            <p:spPr bwMode="auto">
              <a:xfrm>
                <a:off x="864" y="1046"/>
                <a:ext cx="480" cy="480"/>
              </a:xfrm>
              <a:prstGeom prst="ellipse">
                <a:avLst/>
              </a:prstGeom>
              <a:gradFill rotWithShape="0">
                <a:gsLst>
                  <a:gs pos="0">
                    <a:srgbClr val="FFCC66"/>
                  </a:gs>
                  <a:gs pos="100000">
                    <a:srgbClr val="FF0000"/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45" name="Oval 8"/>
              <p:cNvSpPr>
                <a:spLocks noChangeArrowheads="1"/>
              </p:cNvSpPr>
              <p:nvPr/>
            </p:nvSpPr>
            <p:spPr bwMode="auto">
              <a:xfrm>
                <a:off x="926" y="1095"/>
                <a:ext cx="355" cy="355"/>
              </a:xfrm>
              <a:prstGeom prst="ellipse">
                <a:avLst/>
              </a:prstGeom>
              <a:gradFill rotWithShape="0">
                <a:gsLst>
                  <a:gs pos="0">
                    <a:srgbClr val="FF0000"/>
                  </a:gs>
                  <a:gs pos="100000">
                    <a:srgbClr val="FFCC66"/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algn="ctr" eaLnBrk="0" hangingPunct="0"/>
                <a:r>
                  <a:rPr lang="en-US" altLang="ko-KR" sz="2400" b="1" dirty="0" smtClean="0">
                    <a:latin typeface="Verdana" pitchFamily="34" charset="0"/>
                    <a:ea typeface="Gulim" pitchFamily="34" charset="-127"/>
                  </a:rPr>
                  <a:t>6</a:t>
                </a:r>
                <a:endParaRPr lang="ko-KR" altLang="en-US" sz="2400" b="1" dirty="0">
                  <a:latin typeface="Verdana" pitchFamily="34" charset="0"/>
                  <a:ea typeface="Gulim" pitchFamily="34" charset="-127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4865196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直接连接符 3"/>
          <p:cNvCxnSpPr/>
          <p:nvPr/>
        </p:nvCxnSpPr>
        <p:spPr>
          <a:xfrm>
            <a:off x="0" y="981075"/>
            <a:ext cx="6300788" cy="0"/>
          </a:xfrm>
          <a:prstGeom prst="line">
            <a:avLst/>
          </a:prstGeom>
          <a:ln w="28575">
            <a:solidFill>
              <a:schemeClr val="bg1">
                <a:lumMod val="6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矩形 4"/>
          <p:cNvSpPr/>
          <p:nvPr/>
        </p:nvSpPr>
        <p:spPr>
          <a:xfrm>
            <a:off x="6372200" y="692696"/>
            <a:ext cx="2664296" cy="338554"/>
          </a:xfrm>
          <a:prstGeom prst="rect">
            <a:avLst/>
          </a:prstGeom>
          <a:noFill/>
        </p:spPr>
        <p:txBody>
          <a:bodyPr>
            <a:prstTxWarp prst="textPlain">
              <a:avLst/>
            </a:prstTxWarp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1600" b="1" spc="150" dirty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幼圆" pitchFamily="49" charset="-122"/>
                <a:ea typeface="幼圆" pitchFamily="49" charset="-122"/>
              </a:rPr>
              <a:t>贵州省初中学生实用技能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300788" y="209550"/>
            <a:ext cx="2843212" cy="3397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di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1600" dirty="0">
                <a:solidFill>
                  <a:schemeClr val="accent5">
                    <a:lumMod val="75000"/>
                  </a:schemeClr>
                </a:solidFill>
                <a:latin typeface="黑体" pitchFamily="2" charset="-122"/>
                <a:ea typeface="黑体" pitchFamily="2" charset="-122"/>
              </a:rPr>
              <a:t>现代农业技术</a:t>
            </a:r>
          </a:p>
        </p:txBody>
      </p:sp>
      <p:sp>
        <p:nvSpPr>
          <p:cNvPr id="7" name="标题 10"/>
          <p:cNvSpPr txBox="1">
            <a:spLocks/>
          </p:cNvSpPr>
          <p:nvPr/>
        </p:nvSpPr>
        <p:spPr>
          <a:xfrm>
            <a:off x="0" y="44450"/>
            <a:ext cx="6300788" cy="936625"/>
          </a:xfrm>
          <a:prstGeom prst="rect">
            <a:avLst/>
          </a:prstGeom>
        </p:spPr>
        <p:txBody>
          <a:bodyPr anchor="ctr">
            <a:normAutofit fontScale="850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 fontAlgn="auto">
              <a:spcAft>
                <a:spcPts val="0"/>
              </a:spcAft>
              <a:defRPr/>
            </a:pPr>
            <a:r>
              <a:rPr lang="zh-CN" altLang="en-US" b="1" dirty="0">
                <a:solidFill>
                  <a:schemeClr val="accent6">
                    <a:lumMod val="75000"/>
                  </a:schemeClr>
                </a:solidFill>
                <a:latin typeface="黑体" pitchFamily="2" charset="-122"/>
                <a:ea typeface="黑体" pitchFamily="2" charset="-122"/>
              </a:rPr>
              <a:t>三、玉米覆膜育苗移栽技术</a:t>
            </a:r>
            <a:endParaRPr lang="zh-CN" altLang="en-US" dirty="0">
              <a:solidFill>
                <a:schemeClr val="accent6">
                  <a:lumMod val="75000"/>
                </a:schemeClr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36" name="单圆角矩形 35"/>
          <p:cNvSpPr/>
          <p:nvPr/>
        </p:nvSpPr>
        <p:spPr>
          <a:xfrm>
            <a:off x="3603988" y="1268760"/>
            <a:ext cx="2304256" cy="772019"/>
          </a:xfrm>
          <a:prstGeom prst="round1Rect">
            <a:avLst>
              <a:gd name="adj" fmla="val 45058"/>
            </a:avLst>
          </a:prstGeom>
          <a:gradFill rotWithShape="1">
            <a:gsLst>
              <a:gs pos="0">
                <a:srgbClr val="AAFF01"/>
              </a:gs>
              <a:gs pos="28000">
                <a:schemeClr val="accent6">
                  <a:lumMod val="60000"/>
                  <a:lumOff val="40000"/>
                </a:schemeClr>
              </a:gs>
              <a:gs pos="100000">
                <a:srgbClr val="C1DB23"/>
              </a:gs>
            </a:gsLst>
            <a:lin ang="5400000" scaled="1"/>
          </a:gradFill>
          <a:ln>
            <a:noFill/>
          </a:ln>
        </p:spPr>
        <p:txBody>
          <a:bodyPr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3200" kern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itchFamily="34" charset="-122"/>
                <a:ea typeface="微软雅黑" pitchFamily="34" charset="-122"/>
              </a:rPr>
              <a:t>2</a:t>
            </a:r>
            <a:r>
              <a:rPr lang="en-US" altLang="zh-CN" sz="3200" kern="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itchFamily="34" charset="-122"/>
                <a:ea typeface="微软雅黑" pitchFamily="34" charset="-122"/>
              </a:rPr>
              <a:t>.</a:t>
            </a:r>
            <a:r>
              <a:rPr lang="zh-CN" altLang="en-US" sz="3200" kern="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itchFamily="34" charset="-122"/>
                <a:ea typeface="微软雅黑" pitchFamily="34" charset="-122"/>
              </a:rPr>
              <a:t> 移栽</a:t>
            </a:r>
            <a:endParaRPr lang="zh-CN" altLang="en-US" sz="3200" kern="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9" name="矩形 8"/>
          <p:cNvSpPr/>
          <p:nvPr/>
        </p:nvSpPr>
        <p:spPr>
          <a:xfrm>
            <a:off x="1973168" y="2708920"/>
            <a:ext cx="1847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zh-CN" altLang="en-US" dirty="0"/>
          </a:p>
        </p:txBody>
      </p:sp>
      <p:sp>
        <p:nvSpPr>
          <p:cNvPr id="10" name="矩形 9"/>
          <p:cNvSpPr/>
          <p:nvPr/>
        </p:nvSpPr>
        <p:spPr>
          <a:xfrm>
            <a:off x="1973168" y="3469650"/>
            <a:ext cx="1847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zh-CN" altLang="en-US" dirty="0"/>
          </a:p>
        </p:txBody>
      </p:sp>
      <p:sp>
        <p:nvSpPr>
          <p:cNvPr id="43" name="圆角矩形 42"/>
          <p:cNvSpPr/>
          <p:nvPr/>
        </p:nvSpPr>
        <p:spPr bwMode="auto">
          <a:xfrm>
            <a:off x="467544" y="2345898"/>
            <a:ext cx="1757430" cy="547688"/>
          </a:xfrm>
          <a:prstGeom prst="roundRect">
            <a:avLst/>
          </a:prstGeom>
          <a:gradFill rotWithShape="1">
            <a:gsLst>
              <a:gs pos="0">
                <a:schemeClr val="accent6">
                  <a:lumMod val="75000"/>
                </a:schemeClr>
              </a:gs>
              <a:gs pos="68300">
                <a:schemeClr val="bg1">
                  <a:lumMod val="95000"/>
                </a:schemeClr>
              </a:gs>
              <a:gs pos="100000">
                <a:schemeClr val="accent6">
                  <a:lumMod val="40000"/>
                  <a:lumOff val="60000"/>
                </a:schemeClr>
              </a:gs>
            </a:gsLst>
            <a:lin ang="0" scaled="1"/>
          </a:gradFill>
          <a:ln>
            <a:noFill/>
          </a:ln>
        </p:spPr>
        <p:txBody>
          <a:bodyPr wrap="none" anchor="ctr"/>
          <a:lstStyle/>
          <a:p>
            <a:pPr>
              <a:spcBef>
                <a:spcPct val="50000"/>
              </a:spcBef>
              <a:defRPr/>
            </a:pPr>
            <a:r>
              <a:rPr lang="zh-CN" altLang="en-US" sz="2400" b="1" dirty="0">
                <a:solidFill>
                  <a:schemeClr val="accent3">
                    <a:lumMod val="50000"/>
                  </a:schemeClr>
                </a:solidFill>
                <a:ea typeface="黑体" pitchFamily="2" charset="-122"/>
              </a:rPr>
              <a:t>开沟施底肥</a:t>
            </a:r>
          </a:p>
        </p:txBody>
      </p:sp>
      <p:sp>
        <p:nvSpPr>
          <p:cNvPr id="50" name="圆角矩形 49"/>
          <p:cNvSpPr/>
          <p:nvPr/>
        </p:nvSpPr>
        <p:spPr bwMode="auto">
          <a:xfrm>
            <a:off x="5749589" y="2345898"/>
            <a:ext cx="1511572" cy="547688"/>
          </a:xfrm>
          <a:prstGeom prst="roundRect">
            <a:avLst/>
          </a:prstGeom>
          <a:gradFill rotWithShape="1">
            <a:gsLst>
              <a:gs pos="0">
                <a:srgbClr val="92D050"/>
              </a:gs>
              <a:gs pos="68300">
                <a:schemeClr val="bg1">
                  <a:lumMod val="95000"/>
                </a:schemeClr>
              </a:gs>
              <a:gs pos="100000">
                <a:srgbClr val="CAE6EE"/>
              </a:gs>
            </a:gsLst>
            <a:lin ang="0" scaled="1"/>
          </a:gradFill>
          <a:ln>
            <a:noFill/>
          </a:ln>
        </p:spPr>
        <p:txBody>
          <a:bodyPr wrap="none" anchor="ctr"/>
          <a:lstStyle/>
          <a:p>
            <a:pPr algn="ctr"/>
            <a:r>
              <a:rPr lang="zh-CN" altLang="en-US" sz="2400" b="1" dirty="0" smtClean="0">
                <a:solidFill>
                  <a:schemeClr val="accent3">
                    <a:lumMod val="50000"/>
                  </a:schemeClr>
                </a:solidFill>
                <a:ea typeface="黑体" pitchFamily="2" charset="-122"/>
              </a:rPr>
              <a:t>移栽</a:t>
            </a:r>
            <a:endParaRPr lang="zh-CN" altLang="en-US" sz="2400" b="1" dirty="0">
              <a:solidFill>
                <a:schemeClr val="accent3">
                  <a:lumMod val="50000"/>
                </a:schemeClr>
              </a:solidFill>
              <a:ea typeface="黑体" pitchFamily="2" charset="-122"/>
            </a:endParaRPr>
          </a:p>
        </p:txBody>
      </p:sp>
      <p:grpSp>
        <p:nvGrpSpPr>
          <p:cNvPr id="14" name="组合 13"/>
          <p:cNvGrpSpPr/>
          <p:nvPr/>
        </p:nvGrpSpPr>
        <p:grpSpPr>
          <a:xfrm>
            <a:off x="107504" y="3762388"/>
            <a:ext cx="5800740" cy="2551000"/>
            <a:chOff x="5652120" y="3302226"/>
            <a:chExt cx="5404398" cy="2551000"/>
          </a:xfrm>
        </p:grpSpPr>
        <p:sp>
          <p:nvSpPr>
            <p:cNvPr id="69" name="圆角矩形 68"/>
            <p:cNvSpPr/>
            <p:nvPr/>
          </p:nvSpPr>
          <p:spPr bwMode="auto">
            <a:xfrm>
              <a:off x="5652120" y="3302226"/>
              <a:ext cx="5404398" cy="2550999"/>
            </a:xfrm>
            <a:prstGeom prst="roundRect">
              <a:avLst/>
            </a:prstGeom>
            <a:gradFill flip="none" rotWithShape="1">
              <a:gsLst>
                <a:gs pos="0">
                  <a:srgbClr val="D0F7D4"/>
                </a:gs>
                <a:gs pos="17999">
                  <a:srgbClr val="73E77E"/>
                </a:gs>
                <a:gs pos="36000">
                  <a:srgbClr val="73E77E"/>
                </a:gs>
                <a:gs pos="61000">
                  <a:srgbClr val="73E77E"/>
                </a:gs>
                <a:gs pos="82001">
                  <a:srgbClr val="73E77E"/>
                </a:gs>
                <a:gs pos="100000">
                  <a:srgbClr val="CFF7D4"/>
                </a:gs>
              </a:gsLst>
              <a:lin ang="5400000" scaled="1"/>
              <a:tileRect/>
            </a:gradFill>
            <a:ln w="38100">
              <a:solidFill>
                <a:srgbClr val="3C9844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  <a:reflection blurRad="6350" stA="50000" endA="300" endPos="55000" dir="5400000" sy="-100000" algn="bl" rotWithShape="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zh-CN" altLang="en-US"/>
            </a:p>
          </p:txBody>
        </p:sp>
        <p:sp>
          <p:nvSpPr>
            <p:cNvPr id="13" name="矩形 12"/>
            <p:cNvSpPr/>
            <p:nvPr/>
          </p:nvSpPr>
          <p:spPr>
            <a:xfrm>
              <a:off x="5908244" y="3544902"/>
              <a:ext cx="5000460" cy="230832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lang="zh-CN" altLang="en-US" sz="1600" dirty="0">
                  <a:solidFill>
                    <a:srgbClr val="000000"/>
                  </a:solidFill>
                  <a:latin typeface="微软雅黑" pitchFamily="34" charset="-122"/>
                  <a:ea typeface="微软雅黑" pitchFamily="34" charset="-122"/>
                </a:rPr>
                <a:t>移栽时按叶龄和长势</a:t>
              </a:r>
              <a:r>
                <a:rPr lang="zh-CN" altLang="en-US" sz="1600" dirty="0" smtClean="0">
                  <a:solidFill>
                    <a:srgbClr val="000000"/>
                  </a:solidFill>
                  <a:latin typeface="微软雅黑" pitchFamily="34" charset="-122"/>
                  <a:ea typeface="微软雅黑" pitchFamily="34" charset="-122"/>
                </a:rPr>
                <a:t>不同，将</a:t>
              </a:r>
              <a:r>
                <a:rPr lang="zh-CN" altLang="en-US" sz="1600" dirty="0">
                  <a:solidFill>
                    <a:srgbClr val="000000"/>
                  </a:solidFill>
                  <a:latin typeface="微软雅黑" pitchFamily="34" charset="-122"/>
                  <a:ea typeface="微软雅黑" pitchFamily="34" charset="-122"/>
                </a:rPr>
                <a:t>苗分级分行分块</a:t>
              </a:r>
              <a:r>
                <a:rPr lang="zh-CN" altLang="en-US" sz="1600" dirty="0" smtClean="0">
                  <a:solidFill>
                    <a:srgbClr val="000000"/>
                  </a:solidFill>
                  <a:latin typeface="微软雅黑" pitchFamily="34" charset="-122"/>
                  <a:ea typeface="微软雅黑" pitchFamily="34" charset="-122"/>
                </a:rPr>
                <a:t>移栽，切忌</a:t>
              </a:r>
              <a:r>
                <a:rPr lang="zh-CN" altLang="en-US" sz="1600" dirty="0">
                  <a:solidFill>
                    <a:srgbClr val="000000"/>
                  </a:solidFill>
                  <a:latin typeface="微软雅黑" pitchFamily="34" charset="-122"/>
                  <a:ea typeface="微软雅黑" pitchFamily="34" charset="-122"/>
                </a:rPr>
                <a:t>大小</a:t>
              </a:r>
              <a:r>
                <a:rPr lang="zh-CN" altLang="en-US" sz="1600" dirty="0" smtClean="0">
                  <a:solidFill>
                    <a:srgbClr val="000000"/>
                  </a:solidFill>
                  <a:latin typeface="微软雅黑" pitchFamily="34" charset="-122"/>
                  <a:ea typeface="微软雅黑" pitchFamily="34" charset="-122"/>
                </a:rPr>
                <a:t>苗、强弱</a:t>
              </a:r>
              <a:r>
                <a:rPr lang="zh-CN" altLang="en-US" sz="1600" dirty="0">
                  <a:solidFill>
                    <a:srgbClr val="000000"/>
                  </a:solidFill>
                  <a:latin typeface="微软雅黑" pitchFamily="34" charset="-122"/>
                  <a:ea typeface="微软雅黑" pitchFamily="34" charset="-122"/>
                </a:rPr>
                <a:t>株混</a:t>
              </a:r>
              <a:r>
                <a:rPr lang="zh-CN" altLang="en-US" sz="1600" dirty="0" smtClean="0">
                  <a:solidFill>
                    <a:srgbClr val="000000"/>
                  </a:solidFill>
                  <a:latin typeface="微软雅黑" pitchFamily="34" charset="-122"/>
                  <a:ea typeface="微软雅黑" pitchFamily="34" charset="-122"/>
                </a:rPr>
                <a:t>栽。将</a:t>
              </a:r>
              <a:r>
                <a:rPr lang="zh-CN" altLang="en-US" sz="1600" dirty="0">
                  <a:solidFill>
                    <a:srgbClr val="000000"/>
                  </a:solidFill>
                  <a:latin typeface="微软雅黑" pitchFamily="34" charset="-122"/>
                  <a:ea typeface="微软雅黑" pitchFamily="34" charset="-122"/>
                </a:rPr>
                <a:t>苗单</a:t>
              </a:r>
              <a:r>
                <a:rPr lang="zh-CN" altLang="en-US" sz="1600" dirty="0" smtClean="0">
                  <a:solidFill>
                    <a:srgbClr val="000000"/>
                  </a:solidFill>
                  <a:latin typeface="微软雅黑" pitchFamily="34" charset="-122"/>
                  <a:ea typeface="微软雅黑" pitchFamily="34" charset="-122"/>
                </a:rPr>
                <a:t>株、等距</a:t>
              </a:r>
              <a:r>
                <a:rPr lang="zh-CN" altLang="en-US" sz="1600" dirty="0">
                  <a:solidFill>
                    <a:srgbClr val="000000"/>
                  </a:solidFill>
                  <a:latin typeface="微软雅黑" pitchFamily="34" charset="-122"/>
                  <a:ea typeface="微软雅黑" pitchFamily="34" charset="-122"/>
                </a:rPr>
                <a:t>地栽在施肥沟</a:t>
              </a:r>
              <a:r>
                <a:rPr lang="zh-CN" altLang="en-US" sz="1600" dirty="0" smtClean="0">
                  <a:solidFill>
                    <a:srgbClr val="000000"/>
                  </a:solidFill>
                  <a:latin typeface="微软雅黑" pitchFamily="34" charset="-122"/>
                  <a:ea typeface="微软雅黑" pitchFamily="34" charset="-122"/>
                </a:rPr>
                <a:t>中（或</a:t>
              </a:r>
              <a:r>
                <a:rPr lang="zh-CN" altLang="en-US" sz="1600" dirty="0">
                  <a:solidFill>
                    <a:srgbClr val="000000"/>
                  </a:solidFill>
                  <a:latin typeface="微软雅黑" pitchFamily="34" charset="-122"/>
                  <a:ea typeface="微软雅黑" pitchFamily="34" charset="-122"/>
                </a:rPr>
                <a:t>施肥沟</a:t>
              </a:r>
              <a:r>
                <a:rPr lang="zh-CN" altLang="en-US" sz="1600" dirty="0" smtClean="0">
                  <a:solidFill>
                    <a:srgbClr val="000000"/>
                  </a:solidFill>
                  <a:latin typeface="微软雅黑" pitchFamily="34" charset="-122"/>
                  <a:ea typeface="微软雅黑" pitchFamily="34" charset="-122"/>
                </a:rPr>
                <a:t>两边）。</a:t>
              </a:r>
              <a:endParaRPr lang="zh-CN" altLang="en-US" sz="1600" dirty="0">
                <a:solidFill>
                  <a:srgbClr val="000000"/>
                </a:solidFill>
                <a:latin typeface="微软雅黑" pitchFamily="34" charset="-122"/>
                <a:ea typeface="微软雅黑" pitchFamily="34" charset="-122"/>
              </a:endParaRPr>
            </a:p>
            <a:p>
              <a:pPr>
                <a:lnSpc>
                  <a:spcPct val="150000"/>
                </a:lnSpc>
              </a:pPr>
              <a:r>
                <a:rPr lang="zh-CN" altLang="en-US" sz="1600" dirty="0">
                  <a:solidFill>
                    <a:srgbClr val="000000"/>
                  </a:solidFill>
                  <a:latin typeface="微软雅黑" pitchFamily="34" charset="-122"/>
                  <a:ea typeface="微软雅黑" pitchFamily="34" charset="-122"/>
                </a:rPr>
                <a:t>移栽密度依品种或种植方式而</a:t>
              </a:r>
              <a:r>
                <a:rPr lang="zh-CN" altLang="en-US" sz="1600" dirty="0" smtClean="0">
                  <a:solidFill>
                    <a:srgbClr val="000000"/>
                  </a:solidFill>
                  <a:latin typeface="微软雅黑" pitchFamily="34" charset="-122"/>
                  <a:ea typeface="微软雅黑" pitchFamily="34" charset="-122"/>
                </a:rPr>
                <a:t>定。如</a:t>
              </a:r>
              <a:r>
                <a:rPr lang="zh-CN" altLang="en-US" sz="1600" dirty="0">
                  <a:solidFill>
                    <a:srgbClr val="000000"/>
                  </a:solidFill>
                  <a:latin typeface="微软雅黑" pitchFamily="34" charset="-122"/>
                  <a:ea typeface="微软雅黑" pitchFamily="34" charset="-122"/>
                </a:rPr>
                <a:t>可选用</a:t>
              </a:r>
              <a:r>
                <a:rPr lang="zh-CN" altLang="en-US" sz="1600" dirty="0" smtClean="0">
                  <a:solidFill>
                    <a:srgbClr val="000000"/>
                  </a:solidFill>
                  <a:latin typeface="微软雅黑" pitchFamily="34" charset="-122"/>
                  <a:ea typeface="微软雅黑" pitchFamily="34" charset="-122"/>
                </a:rPr>
                <a:t>紧凑型、半</a:t>
              </a:r>
              <a:r>
                <a:rPr lang="zh-CN" altLang="en-US" sz="1600" dirty="0">
                  <a:solidFill>
                    <a:srgbClr val="000000"/>
                  </a:solidFill>
                  <a:latin typeface="微软雅黑" pitchFamily="34" charset="-122"/>
                  <a:ea typeface="微软雅黑" pitchFamily="34" charset="-122"/>
                </a:rPr>
                <a:t>紧凑型品种的</a:t>
              </a:r>
              <a:r>
                <a:rPr lang="zh-CN" altLang="en-US" sz="1600" dirty="0" smtClean="0">
                  <a:solidFill>
                    <a:srgbClr val="000000"/>
                  </a:solidFill>
                  <a:latin typeface="微软雅黑" pitchFamily="34" charset="-122"/>
                  <a:ea typeface="微软雅黑" pitchFamily="34" charset="-122"/>
                </a:rPr>
                <a:t>玉米，适当密植（一般</a:t>
              </a:r>
              <a:r>
                <a:rPr lang="zh-CN" altLang="en-US" sz="1600" dirty="0">
                  <a:solidFill>
                    <a:srgbClr val="000000"/>
                  </a:solidFill>
                  <a:latin typeface="微软雅黑" pitchFamily="34" charset="-122"/>
                  <a:ea typeface="微软雅黑" pitchFamily="34" charset="-122"/>
                </a:rPr>
                <a:t>每亩栽</a:t>
              </a:r>
              <a:r>
                <a:rPr lang="en-US" altLang="zh-CN" sz="1600" dirty="0" smtClean="0">
                  <a:solidFill>
                    <a:srgbClr val="000000"/>
                  </a:solidFill>
                  <a:latin typeface="微软雅黑" pitchFamily="34" charset="-122"/>
                  <a:ea typeface="微软雅黑" pitchFamily="34" charset="-122"/>
                </a:rPr>
                <a:t>3500~4000 </a:t>
              </a:r>
              <a:r>
                <a:rPr lang="zh-CN" altLang="en-US" sz="1600" dirty="0" smtClean="0">
                  <a:solidFill>
                    <a:srgbClr val="000000"/>
                  </a:solidFill>
                  <a:latin typeface="微软雅黑" pitchFamily="34" charset="-122"/>
                  <a:ea typeface="微软雅黑" pitchFamily="34" charset="-122"/>
                </a:rPr>
                <a:t>株），再</a:t>
              </a:r>
              <a:r>
                <a:rPr lang="zh-CN" altLang="en-US" sz="1600" dirty="0">
                  <a:solidFill>
                    <a:srgbClr val="000000"/>
                  </a:solidFill>
                  <a:latin typeface="微软雅黑" pitchFamily="34" charset="-122"/>
                  <a:ea typeface="微软雅黑" pitchFamily="34" charset="-122"/>
                </a:rPr>
                <a:t>搭配高矮适宜的作物</a:t>
              </a:r>
              <a:r>
                <a:rPr lang="zh-CN" altLang="en-US" sz="1600" dirty="0" smtClean="0">
                  <a:solidFill>
                    <a:srgbClr val="000000"/>
                  </a:solidFill>
                  <a:latin typeface="微软雅黑" pitchFamily="34" charset="-122"/>
                  <a:ea typeface="微软雅黑" pitchFamily="34" charset="-122"/>
                </a:rPr>
                <a:t>间作。</a:t>
              </a:r>
              <a:endParaRPr lang="zh-CN" altLang="en-US" sz="1600" dirty="0">
                <a:solidFill>
                  <a:srgbClr val="000000"/>
                </a:solidFill>
                <a:latin typeface="微软雅黑" pitchFamily="34" charset="-122"/>
                <a:ea typeface="微软雅黑" pitchFamily="34" charset="-122"/>
              </a:endParaRPr>
            </a:p>
          </p:txBody>
        </p:sp>
      </p:grp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27628" y="3338261"/>
            <a:ext cx="3026154" cy="3536817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grpSp>
        <p:nvGrpSpPr>
          <p:cNvPr id="18" name="组合 17"/>
          <p:cNvGrpSpPr/>
          <p:nvPr/>
        </p:nvGrpSpPr>
        <p:grpSpPr>
          <a:xfrm>
            <a:off x="1460668" y="3883727"/>
            <a:ext cx="5800740" cy="1561498"/>
            <a:chOff x="6457176" y="2585391"/>
            <a:chExt cx="5404398" cy="2550999"/>
          </a:xfrm>
        </p:grpSpPr>
        <p:sp>
          <p:nvSpPr>
            <p:cNvPr id="19" name="圆角矩形 18"/>
            <p:cNvSpPr/>
            <p:nvPr/>
          </p:nvSpPr>
          <p:spPr bwMode="auto">
            <a:xfrm>
              <a:off x="6457176" y="2585391"/>
              <a:ext cx="5404398" cy="2550999"/>
            </a:xfrm>
            <a:prstGeom prst="roundRect">
              <a:avLst/>
            </a:prstGeom>
            <a:gradFill flip="none" rotWithShape="1">
              <a:gsLst>
                <a:gs pos="0">
                  <a:srgbClr val="D0F7D4"/>
                </a:gs>
                <a:gs pos="17999">
                  <a:srgbClr val="73E77E"/>
                </a:gs>
                <a:gs pos="36000">
                  <a:srgbClr val="73E77E"/>
                </a:gs>
                <a:gs pos="61000">
                  <a:srgbClr val="73E77E"/>
                </a:gs>
                <a:gs pos="82001">
                  <a:srgbClr val="73E77E"/>
                </a:gs>
                <a:gs pos="100000">
                  <a:srgbClr val="CFF7D4"/>
                </a:gs>
              </a:gsLst>
              <a:lin ang="5400000" scaled="1"/>
              <a:tileRect/>
            </a:gradFill>
            <a:ln w="38100">
              <a:solidFill>
                <a:srgbClr val="3C9844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  <a:reflection blurRad="6350" stA="50000" endA="300" endPos="55000" dir="5400000" sy="-100000" algn="bl" rotWithShape="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zh-CN" altLang="en-US"/>
            </a:p>
          </p:txBody>
        </p:sp>
        <p:sp>
          <p:nvSpPr>
            <p:cNvPr id="20" name="矩形 19"/>
            <p:cNvSpPr/>
            <p:nvPr/>
          </p:nvSpPr>
          <p:spPr>
            <a:xfrm>
              <a:off x="6806237" y="2875765"/>
              <a:ext cx="5000460" cy="787523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lang="zh-CN" altLang="en-US" sz="1600" dirty="0">
                  <a:solidFill>
                    <a:srgbClr val="000000"/>
                  </a:solidFill>
                  <a:latin typeface="微软雅黑" pitchFamily="34" charset="-122"/>
                  <a:ea typeface="微软雅黑" pitchFamily="34" charset="-122"/>
                </a:rPr>
                <a:t>移栽前在大田中开沟施入</a:t>
              </a:r>
              <a:r>
                <a:rPr lang="zh-CN" altLang="en-US" sz="1600" dirty="0" smtClean="0">
                  <a:solidFill>
                    <a:srgbClr val="000000"/>
                  </a:solidFill>
                  <a:latin typeface="微软雅黑" pitchFamily="34" charset="-122"/>
                  <a:ea typeface="微软雅黑" pitchFamily="34" charset="-122"/>
                </a:rPr>
                <a:t>有机肥、尿素、过磷酸钙、氯化钾</a:t>
              </a:r>
              <a:r>
                <a:rPr lang="zh-CN" altLang="en-US" sz="1600" dirty="0">
                  <a:solidFill>
                    <a:srgbClr val="000000"/>
                  </a:solidFill>
                  <a:latin typeface="微软雅黑" pitchFamily="34" charset="-122"/>
                  <a:ea typeface="微软雅黑" pitchFamily="34" charset="-122"/>
                </a:rPr>
                <a:t>作</a:t>
              </a:r>
              <a:r>
                <a:rPr lang="zh-CN" altLang="en-US" sz="1600" dirty="0" smtClean="0">
                  <a:solidFill>
                    <a:srgbClr val="000000"/>
                  </a:solidFill>
                  <a:latin typeface="微软雅黑" pitchFamily="34" charset="-122"/>
                  <a:ea typeface="微软雅黑" pitchFamily="34" charset="-122"/>
                </a:rPr>
                <a:t>底肥，并</a:t>
              </a:r>
              <a:r>
                <a:rPr lang="zh-CN" altLang="en-US" sz="1600" dirty="0">
                  <a:solidFill>
                    <a:srgbClr val="000000"/>
                  </a:solidFill>
                  <a:latin typeface="微软雅黑" pitchFamily="34" charset="-122"/>
                  <a:ea typeface="微软雅黑" pitchFamily="34" charset="-122"/>
                </a:rPr>
                <a:t>与土壤拌和</a:t>
              </a:r>
              <a:r>
                <a:rPr lang="zh-CN" altLang="en-US" sz="1600" dirty="0" smtClean="0">
                  <a:solidFill>
                    <a:srgbClr val="000000"/>
                  </a:solidFill>
                  <a:latin typeface="微软雅黑" pitchFamily="34" charset="-122"/>
                  <a:ea typeface="微软雅黑" pitchFamily="34" charset="-122"/>
                </a:rPr>
                <a:t>均匀。</a:t>
              </a:r>
              <a:endParaRPr lang="zh-CN" altLang="en-US" sz="1600" dirty="0">
                <a:solidFill>
                  <a:srgbClr val="000000"/>
                </a:solidFill>
                <a:latin typeface="微软雅黑" pitchFamily="34" charset="-122"/>
                <a:ea typeface="微软雅黑" pitchFamily="34" charset="-122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6" dur="1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1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"/>
                            </p:stCondLst>
                            <p:childTnLst>
                              <p:par>
                                <p:cTn id="25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1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000"/>
                            </p:stCondLst>
                            <p:childTnLst>
                              <p:par>
                                <p:cTn id="29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1" dur="1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 animBg="1"/>
      <p:bldP spid="43" grpId="0" animBg="1"/>
      <p:bldP spid="50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2" name="组合 51"/>
          <p:cNvGrpSpPr>
            <a:grpSpLocks/>
          </p:cNvGrpSpPr>
          <p:nvPr/>
        </p:nvGrpSpPr>
        <p:grpSpPr bwMode="auto">
          <a:xfrm>
            <a:off x="6497498" y="3582307"/>
            <a:ext cx="2449791" cy="2943035"/>
            <a:chOff x="3470840" y="2852274"/>
            <a:chExt cx="4752000" cy="1645036"/>
          </a:xfrm>
        </p:grpSpPr>
        <p:sp>
          <p:nvSpPr>
            <p:cNvPr id="53" name="圆角矩形 52"/>
            <p:cNvSpPr/>
            <p:nvPr/>
          </p:nvSpPr>
          <p:spPr bwMode="auto">
            <a:xfrm>
              <a:off x="3470840" y="2852274"/>
              <a:ext cx="4752000" cy="1645036"/>
            </a:xfrm>
            <a:prstGeom prst="roundRect">
              <a:avLst>
                <a:gd name="adj" fmla="val 9992"/>
              </a:avLst>
            </a:prstGeom>
            <a:solidFill>
              <a:schemeClr val="bg1">
                <a:alpha val="60000"/>
              </a:schemeClr>
            </a:solidFill>
            <a:ln w="25400">
              <a:noFill/>
            </a:ln>
            <a:effectLst>
              <a:outerShdw blurRad="225425" dist="38100" dir="5220000" algn="ctr">
                <a:srgbClr val="000000">
                  <a:alpha val="33000"/>
                </a:srgbClr>
              </a:outerShdw>
            </a:effectLst>
            <a:scene3d>
              <a:camera prst="orthographicFront"/>
              <a:lightRig rig="flat" dir="t"/>
            </a:scene3d>
            <a:sp3d contourW="19050">
              <a:bevelT w="101600" prst="artDeco"/>
              <a:bevelB w="0" h="0"/>
              <a:contourClr>
                <a:schemeClr val="bg1"/>
              </a:contourClr>
            </a:sp3d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anchor="ctr">
              <a:sp3d/>
            </a:bodyPr>
            <a:lstStyle/>
            <a:p>
              <a:pPr marL="0" lvl="2" algn="ctr" eaLnBrk="0" fontAlgn="ctr" hangingPunct="0">
                <a:spcBef>
                  <a:spcPts val="0"/>
                </a:spcBef>
                <a:spcAft>
                  <a:spcPts val="0"/>
                </a:spcAft>
                <a:buClr>
                  <a:srgbClr val="FF0000"/>
                </a:buClr>
                <a:buSzPct val="70000"/>
                <a:buFont typeface="Wingdings" pitchFamily="2" charset="2"/>
                <a:buChar char="u"/>
                <a:tabLst>
                  <a:tab pos="136525" algn="l"/>
                </a:tabLst>
                <a:defRPr/>
              </a:pPr>
              <a:endParaRPr lang="zh-CN" altLang="en-US" sz="1400" dirty="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</a:endParaRPr>
            </a:p>
          </p:txBody>
        </p:sp>
        <p:sp>
          <p:nvSpPr>
            <p:cNvPr id="54" name="TextBox 32"/>
            <p:cNvSpPr txBox="1">
              <a:spLocks noChangeArrowheads="1"/>
            </p:cNvSpPr>
            <p:nvPr/>
          </p:nvSpPr>
          <p:spPr bwMode="auto">
            <a:xfrm>
              <a:off x="3766909" y="3011879"/>
              <a:ext cx="4067188" cy="14450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9pPr>
            </a:lstStyle>
            <a:p>
              <a:pPr eaLnBrk="1" hangingPunct="1"/>
              <a:r>
                <a:rPr lang="zh-CN" altLang="en-US" dirty="0">
                  <a:latin typeface="微软雅黑" pitchFamily="34" charset="-122"/>
                  <a:ea typeface="微软雅黑" pitchFamily="34" charset="-122"/>
                </a:rPr>
                <a:t>玉米的主要病虫害为大小斑</a:t>
              </a:r>
              <a:r>
                <a:rPr lang="zh-CN" altLang="en-US" dirty="0" smtClean="0">
                  <a:latin typeface="微软雅黑" pitchFamily="34" charset="-122"/>
                  <a:ea typeface="微软雅黑" pitchFamily="34" charset="-122"/>
                </a:rPr>
                <a:t>病、纹</a:t>
              </a:r>
              <a:r>
                <a:rPr lang="zh-CN" altLang="en-US" dirty="0">
                  <a:latin typeface="微软雅黑" pitchFamily="34" charset="-122"/>
                  <a:ea typeface="微软雅黑" pitchFamily="34" charset="-122"/>
                </a:rPr>
                <a:t>枯</a:t>
              </a:r>
              <a:r>
                <a:rPr lang="zh-CN" altLang="en-US" dirty="0" smtClean="0">
                  <a:latin typeface="微软雅黑" pitchFamily="34" charset="-122"/>
                  <a:ea typeface="微软雅黑" pitchFamily="34" charset="-122"/>
                </a:rPr>
                <a:t>病、地老虎、玉米螟、大螟、黏虫</a:t>
              </a:r>
              <a:r>
                <a:rPr lang="zh-CN" altLang="en-US" dirty="0">
                  <a:latin typeface="微软雅黑" pitchFamily="34" charset="-122"/>
                  <a:ea typeface="微软雅黑" pitchFamily="34" charset="-122"/>
                </a:rPr>
                <a:t>与</a:t>
              </a:r>
              <a:r>
                <a:rPr lang="zh-CN" altLang="en-US" dirty="0" smtClean="0">
                  <a:latin typeface="微软雅黑" pitchFamily="34" charset="-122"/>
                  <a:ea typeface="微软雅黑" pitchFamily="34" charset="-122"/>
                </a:rPr>
                <a:t>蚜虫、鼠害。防治</a:t>
              </a:r>
              <a:r>
                <a:rPr lang="zh-CN" altLang="en-US" dirty="0">
                  <a:latin typeface="微软雅黑" pitchFamily="34" charset="-122"/>
                  <a:ea typeface="微软雅黑" pitchFamily="34" charset="-122"/>
                </a:rPr>
                <a:t>应以防</a:t>
              </a:r>
              <a:r>
                <a:rPr lang="zh-CN" altLang="en-US" dirty="0" smtClean="0">
                  <a:latin typeface="微软雅黑" pitchFamily="34" charset="-122"/>
                  <a:ea typeface="微软雅黑" pitchFamily="34" charset="-122"/>
                </a:rPr>
                <a:t>为主，综合防治。注意采用高效、低</a:t>
              </a:r>
              <a:r>
                <a:rPr lang="zh-CN" altLang="en-US" dirty="0">
                  <a:latin typeface="微软雅黑" pitchFamily="34" charset="-122"/>
                  <a:ea typeface="微软雅黑" pitchFamily="34" charset="-122"/>
                </a:rPr>
                <a:t>毒的</a:t>
              </a:r>
              <a:r>
                <a:rPr lang="zh-CN" altLang="en-US" dirty="0" smtClean="0">
                  <a:latin typeface="微软雅黑" pitchFamily="34" charset="-122"/>
                  <a:ea typeface="微软雅黑" pitchFamily="34" charset="-122"/>
                </a:rPr>
                <a:t>农药，把握</a:t>
              </a:r>
              <a:r>
                <a:rPr lang="zh-CN" altLang="en-US" dirty="0">
                  <a:latin typeface="微软雅黑" pitchFamily="34" charset="-122"/>
                  <a:ea typeface="微软雅黑" pitchFamily="34" charset="-122"/>
                </a:rPr>
                <a:t>施药</a:t>
              </a:r>
              <a:r>
                <a:rPr lang="zh-CN" altLang="en-US" dirty="0" smtClean="0">
                  <a:latin typeface="微软雅黑" pitchFamily="34" charset="-122"/>
                  <a:ea typeface="微软雅黑" pitchFamily="34" charset="-122"/>
                </a:rPr>
                <a:t>时机。</a:t>
              </a:r>
              <a:endParaRPr lang="zh-CN" altLang="en-US" dirty="0">
                <a:latin typeface="微软雅黑" pitchFamily="34" charset="-122"/>
                <a:ea typeface="微软雅黑" pitchFamily="34" charset="-122"/>
              </a:endParaRPr>
            </a:p>
          </p:txBody>
        </p:sp>
      </p:grpSp>
      <p:grpSp>
        <p:nvGrpSpPr>
          <p:cNvPr id="48" name="组合 47"/>
          <p:cNvGrpSpPr>
            <a:grpSpLocks/>
          </p:cNvGrpSpPr>
          <p:nvPr/>
        </p:nvGrpSpPr>
        <p:grpSpPr bwMode="auto">
          <a:xfrm>
            <a:off x="3430073" y="3582308"/>
            <a:ext cx="2202954" cy="2160567"/>
            <a:chOff x="3470840" y="2852274"/>
            <a:chExt cx="4752000" cy="1242541"/>
          </a:xfrm>
        </p:grpSpPr>
        <p:sp>
          <p:nvSpPr>
            <p:cNvPr id="49" name="圆角矩形 48"/>
            <p:cNvSpPr/>
            <p:nvPr/>
          </p:nvSpPr>
          <p:spPr bwMode="auto">
            <a:xfrm>
              <a:off x="3470840" y="2852274"/>
              <a:ext cx="4752000" cy="1242541"/>
            </a:xfrm>
            <a:prstGeom prst="roundRect">
              <a:avLst>
                <a:gd name="adj" fmla="val 9992"/>
              </a:avLst>
            </a:prstGeom>
            <a:solidFill>
              <a:schemeClr val="bg1">
                <a:alpha val="60000"/>
              </a:schemeClr>
            </a:solidFill>
            <a:ln w="25400">
              <a:noFill/>
            </a:ln>
            <a:effectLst>
              <a:outerShdw blurRad="225425" dist="38100" dir="5220000" algn="ctr">
                <a:srgbClr val="000000">
                  <a:alpha val="33000"/>
                </a:srgbClr>
              </a:outerShdw>
            </a:effectLst>
            <a:scene3d>
              <a:camera prst="orthographicFront"/>
              <a:lightRig rig="flat" dir="t"/>
            </a:scene3d>
            <a:sp3d contourW="19050">
              <a:bevelT w="101600" prst="artDeco"/>
              <a:bevelB w="0" h="0"/>
              <a:contourClr>
                <a:schemeClr val="bg1"/>
              </a:contourClr>
            </a:sp3d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anchor="ctr">
              <a:sp3d/>
            </a:bodyPr>
            <a:lstStyle/>
            <a:p>
              <a:pPr marL="0" lvl="2" algn="ctr" eaLnBrk="0" fontAlgn="ctr" hangingPunct="0">
                <a:spcBef>
                  <a:spcPts val="0"/>
                </a:spcBef>
                <a:spcAft>
                  <a:spcPts val="0"/>
                </a:spcAft>
                <a:buClr>
                  <a:srgbClr val="FF0000"/>
                </a:buClr>
                <a:buSzPct val="70000"/>
                <a:buFont typeface="Wingdings" pitchFamily="2" charset="2"/>
                <a:buChar char="u"/>
                <a:tabLst>
                  <a:tab pos="136525" algn="l"/>
                </a:tabLst>
                <a:defRPr/>
              </a:pPr>
              <a:endParaRPr lang="zh-CN" altLang="en-US" sz="1400" dirty="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</a:endParaRPr>
            </a:p>
          </p:txBody>
        </p:sp>
        <p:sp>
          <p:nvSpPr>
            <p:cNvPr id="51" name="TextBox 32"/>
            <p:cNvSpPr txBox="1">
              <a:spLocks noChangeArrowheads="1"/>
            </p:cNvSpPr>
            <p:nvPr/>
          </p:nvSpPr>
          <p:spPr bwMode="auto">
            <a:xfrm>
              <a:off x="3914824" y="3277382"/>
              <a:ext cx="3969545" cy="5310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9pPr>
            </a:lstStyle>
            <a:p>
              <a:pPr eaLnBrk="1" hangingPunct="1"/>
              <a:r>
                <a:rPr lang="zh-CN" altLang="en-US" dirty="0" smtClean="0">
                  <a:latin typeface="微软雅黑" pitchFamily="34" charset="-122"/>
                  <a:ea typeface="微软雅黑" pitchFamily="34" charset="-122"/>
                </a:rPr>
                <a:t>根据</a:t>
              </a:r>
              <a:r>
                <a:rPr lang="zh-CN" altLang="en-US" dirty="0">
                  <a:latin typeface="微软雅黑" pitchFamily="34" charset="-122"/>
                  <a:ea typeface="微软雅黑" pitchFamily="34" charset="-122"/>
                </a:rPr>
                <a:t>玉米不同生育期的需肥特点合理</a:t>
              </a:r>
              <a:r>
                <a:rPr lang="zh-CN" altLang="en-US" dirty="0" smtClean="0">
                  <a:latin typeface="微软雅黑" pitchFamily="34" charset="-122"/>
                  <a:ea typeface="微软雅黑" pitchFamily="34" charset="-122"/>
                </a:rPr>
                <a:t>追肥。</a:t>
              </a:r>
              <a:endParaRPr lang="zh-CN" altLang="en-US" dirty="0">
                <a:latin typeface="微软雅黑" pitchFamily="34" charset="-122"/>
                <a:ea typeface="微软雅黑" pitchFamily="34" charset="-122"/>
              </a:endParaRPr>
            </a:p>
          </p:txBody>
        </p:sp>
      </p:grpSp>
      <p:cxnSp>
        <p:nvCxnSpPr>
          <p:cNvPr id="4" name="直接连接符 3"/>
          <p:cNvCxnSpPr/>
          <p:nvPr/>
        </p:nvCxnSpPr>
        <p:spPr>
          <a:xfrm>
            <a:off x="0" y="981075"/>
            <a:ext cx="6300788" cy="0"/>
          </a:xfrm>
          <a:prstGeom prst="line">
            <a:avLst/>
          </a:prstGeom>
          <a:ln w="28575">
            <a:solidFill>
              <a:schemeClr val="bg1">
                <a:lumMod val="6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矩形 4"/>
          <p:cNvSpPr/>
          <p:nvPr/>
        </p:nvSpPr>
        <p:spPr>
          <a:xfrm>
            <a:off x="6372200" y="692696"/>
            <a:ext cx="2664296" cy="338554"/>
          </a:xfrm>
          <a:prstGeom prst="rect">
            <a:avLst/>
          </a:prstGeom>
          <a:noFill/>
        </p:spPr>
        <p:txBody>
          <a:bodyPr>
            <a:prstTxWarp prst="textPlain">
              <a:avLst/>
            </a:prstTxWarp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1600" b="1" spc="150" dirty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幼圆" pitchFamily="49" charset="-122"/>
                <a:ea typeface="幼圆" pitchFamily="49" charset="-122"/>
              </a:rPr>
              <a:t>贵州省初中学生实用技能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300788" y="209550"/>
            <a:ext cx="2843212" cy="3397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di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1600" dirty="0">
                <a:solidFill>
                  <a:schemeClr val="accent5">
                    <a:lumMod val="75000"/>
                  </a:schemeClr>
                </a:solidFill>
                <a:latin typeface="黑体" pitchFamily="2" charset="-122"/>
                <a:ea typeface="黑体" pitchFamily="2" charset="-122"/>
              </a:rPr>
              <a:t>现代农业技术</a:t>
            </a:r>
          </a:p>
        </p:txBody>
      </p:sp>
      <p:sp>
        <p:nvSpPr>
          <p:cNvPr id="7" name="标题 10"/>
          <p:cNvSpPr txBox="1">
            <a:spLocks/>
          </p:cNvSpPr>
          <p:nvPr/>
        </p:nvSpPr>
        <p:spPr>
          <a:xfrm>
            <a:off x="0" y="44450"/>
            <a:ext cx="6300788" cy="936625"/>
          </a:xfrm>
          <a:prstGeom prst="rect">
            <a:avLst/>
          </a:prstGeom>
        </p:spPr>
        <p:txBody>
          <a:bodyPr anchor="ctr">
            <a:normAutofit fontScale="850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 fontAlgn="auto">
              <a:spcAft>
                <a:spcPts val="0"/>
              </a:spcAft>
              <a:defRPr/>
            </a:pPr>
            <a:r>
              <a:rPr lang="zh-CN" altLang="en-US" b="1" dirty="0">
                <a:solidFill>
                  <a:schemeClr val="accent6">
                    <a:lumMod val="75000"/>
                  </a:schemeClr>
                </a:solidFill>
                <a:latin typeface="黑体" pitchFamily="2" charset="-122"/>
                <a:ea typeface="黑体" pitchFamily="2" charset="-122"/>
              </a:rPr>
              <a:t>三、玉米覆膜育苗移栽技术</a:t>
            </a:r>
            <a:endParaRPr lang="zh-CN" altLang="en-US" dirty="0">
              <a:solidFill>
                <a:schemeClr val="accent6">
                  <a:lumMod val="75000"/>
                </a:schemeClr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9" name="矩形 8"/>
          <p:cNvSpPr/>
          <p:nvPr/>
        </p:nvSpPr>
        <p:spPr>
          <a:xfrm>
            <a:off x="1973168" y="2708920"/>
            <a:ext cx="1847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zh-CN" altLang="en-US" dirty="0"/>
          </a:p>
        </p:txBody>
      </p:sp>
      <p:sp>
        <p:nvSpPr>
          <p:cNvPr id="10" name="矩形 9"/>
          <p:cNvSpPr/>
          <p:nvPr/>
        </p:nvSpPr>
        <p:spPr>
          <a:xfrm>
            <a:off x="1973168" y="3469650"/>
            <a:ext cx="1847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zh-CN" altLang="en-US" dirty="0"/>
          </a:p>
        </p:txBody>
      </p:sp>
      <p:sp>
        <p:nvSpPr>
          <p:cNvPr id="36" name="单圆角矩形 35"/>
          <p:cNvSpPr/>
          <p:nvPr/>
        </p:nvSpPr>
        <p:spPr>
          <a:xfrm>
            <a:off x="3430073" y="1275654"/>
            <a:ext cx="2304256" cy="772019"/>
          </a:xfrm>
          <a:prstGeom prst="round1Rect">
            <a:avLst>
              <a:gd name="adj" fmla="val 45058"/>
            </a:avLst>
          </a:prstGeom>
          <a:gradFill rotWithShape="1">
            <a:gsLst>
              <a:gs pos="0">
                <a:srgbClr val="AAFF01"/>
              </a:gs>
              <a:gs pos="28000">
                <a:schemeClr val="accent6">
                  <a:lumMod val="60000"/>
                  <a:lumOff val="40000"/>
                </a:schemeClr>
              </a:gs>
              <a:gs pos="100000">
                <a:srgbClr val="C1DB23"/>
              </a:gs>
            </a:gsLst>
            <a:lin ang="5400000" scaled="1"/>
          </a:gradFill>
          <a:ln>
            <a:noFill/>
          </a:ln>
        </p:spPr>
        <p:txBody>
          <a:bodyPr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3200" kern="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itchFamily="34" charset="-122"/>
                <a:ea typeface="微软雅黑" pitchFamily="34" charset="-122"/>
              </a:rPr>
              <a:t>3.</a:t>
            </a:r>
            <a:r>
              <a:rPr lang="zh-CN" altLang="en-US" sz="3200" kern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itchFamily="34" charset="-122"/>
                <a:ea typeface="微软雅黑" pitchFamily="34" charset="-122"/>
              </a:rPr>
              <a:t>大田管理</a:t>
            </a:r>
          </a:p>
        </p:txBody>
      </p:sp>
      <p:grpSp>
        <p:nvGrpSpPr>
          <p:cNvPr id="25" name="组合 24"/>
          <p:cNvGrpSpPr/>
          <p:nvPr/>
        </p:nvGrpSpPr>
        <p:grpSpPr>
          <a:xfrm>
            <a:off x="1115615" y="1916833"/>
            <a:ext cx="3600401" cy="1493090"/>
            <a:chOff x="1115615" y="1916833"/>
            <a:chExt cx="3600401" cy="1493090"/>
          </a:xfrm>
        </p:grpSpPr>
        <p:sp>
          <p:nvSpPr>
            <p:cNvPr id="43" name="圆角矩形 42"/>
            <p:cNvSpPr/>
            <p:nvPr/>
          </p:nvSpPr>
          <p:spPr bwMode="auto">
            <a:xfrm>
              <a:off x="1115615" y="2862235"/>
              <a:ext cx="2314457" cy="547688"/>
            </a:xfrm>
            <a:prstGeom prst="roundRect">
              <a:avLst/>
            </a:prstGeom>
            <a:gradFill rotWithShape="1">
              <a:gsLst>
                <a:gs pos="0">
                  <a:srgbClr val="92D050"/>
                </a:gs>
                <a:gs pos="68300">
                  <a:schemeClr val="bg1">
                    <a:lumMod val="95000"/>
                  </a:schemeClr>
                </a:gs>
                <a:gs pos="100000">
                  <a:srgbClr val="CAE6EE"/>
                </a:gs>
              </a:gsLst>
              <a:lin ang="0" scaled="1"/>
            </a:gradFill>
            <a:ln>
              <a:noFill/>
            </a:ln>
          </p:spPr>
          <p:txBody>
            <a:bodyPr wrap="none" anchor="ctr"/>
            <a:lstStyle/>
            <a:p>
              <a:pPr algn="ctr">
                <a:defRPr/>
              </a:pPr>
              <a:r>
                <a:rPr lang="zh-CN" altLang="en-US" sz="2400" b="1" dirty="0">
                  <a:solidFill>
                    <a:schemeClr val="accent3">
                      <a:lumMod val="50000"/>
                    </a:schemeClr>
                  </a:solidFill>
                  <a:ea typeface="黑体" pitchFamily="2" charset="-122"/>
                </a:rPr>
                <a:t>中耕松土和除草</a:t>
              </a:r>
            </a:p>
          </p:txBody>
        </p:sp>
        <p:sp>
          <p:nvSpPr>
            <p:cNvPr id="45" name="任意多边形 44"/>
            <p:cNvSpPr/>
            <p:nvPr/>
          </p:nvSpPr>
          <p:spPr bwMode="auto">
            <a:xfrm>
              <a:off x="2711604" y="1916833"/>
              <a:ext cx="2004412" cy="887576"/>
            </a:xfrm>
            <a:custGeom>
              <a:avLst/>
              <a:gdLst>
                <a:gd name="connsiteX0" fmla="*/ 0 w 1092530"/>
                <a:gd name="connsiteY0" fmla="*/ 1068780 h 1068780"/>
                <a:gd name="connsiteX1" fmla="*/ 1092530 w 1092530"/>
                <a:gd name="connsiteY1" fmla="*/ 0 h 10687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092530" h="1068780">
                  <a:moveTo>
                    <a:pt x="0" y="1068780"/>
                  </a:moveTo>
                  <a:lnTo>
                    <a:pt x="1092530" y="0"/>
                  </a:lnTo>
                </a:path>
              </a:pathLst>
            </a:custGeom>
            <a:noFill/>
            <a:ln w="38100">
              <a:solidFill>
                <a:schemeClr val="tx1">
                  <a:lumMod val="65000"/>
                  <a:lumOff val="35000"/>
                  <a:alpha val="50000"/>
                </a:schemeClr>
              </a:solidFill>
              <a:headEnd type="oval"/>
              <a:tailEnd type="oval"/>
            </a:ln>
            <a:effectLst>
              <a:outerShdw blurRad="50800" dist="25400" dir="2700000" algn="tl" rotWithShape="0">
                <a:prstClr val="black">
                  <a:alpha val="50000"/>
                </a:prstClr>
              </a:outerShdw>
            </a:effectLst>
            <a:scene3d>
              <a:camera prst="orthographicFront"/>
              <a:lightRig rig="flat" dir="t"/>
            </a:scene3d>
            <a:sp3d contourW="12700">
              <a:contourClr>
                <a:schemeClr val="bg1"/>
              </a:contourClr>
            </a:sp3d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anchor="ctr">
              <a:sp3d/>
            </a:bodyPr>
            <a:lstStyle/>
            <a:p>
              <a:pPr algn="ctr" eaLnBrk="0" fontAlgn="ctr" hangingPunct="0">
                <a:spcBef>
                  <a:spcPts val="0"/>
                </a:spcBef>
                <a:spcAft>
                  <a:spcPts val="0"/>
                </a:spcAft>
                <a:buClr>
                  <a:srgbClr val="FF0000"/>
                </a:buClr>
                <a:buSzPct val="70000"/>
                <a:defRPr/>
              </a:pPr>
              <a:endParaRPr lang="zh-CN" altLang="en-US" sz="1600" b="1" dirty="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</a:endParaRPr>
            </a:p>
          </p:txBody>
        </p:sp>
      </p:grpSp>
      <p:grpSp>
        <p:nvGrpSpPr>
          <p:cNvPr id="28" name="组合 27"/>
          <p:cNvGrpSpPr/>
          <p:nvPr/>
        </p:nvGrpSpPr>
        <p:grpSpPr>
          <a:xfrm>
            <a:off x="4716016" y="1916832"/>
            <a:ext cx="2985235" cy="1447798"/>
            <a:chOff x="4716016" y="1916832"/>
            <a:chExt cx="2985235" cy="1447798"/>
          </a:xfrm>
        </p:grpSpPr>
        <p:sp>
          <p:nvSpPr>
            <p:cNvPr id="15" name="圆角矩形 14"/>
            <p:cNvSpPr/>
            <p:nvPr/>
          </p:nvSpPr>
          <p:spPr bwMode="auto">
            <a:xfrm>
              <a:off x="5941153" y="2816942"/>
              <a:ext cx="1760098" cy="547688"/>
            </a:xfrm>
            <a:prstGeom prst="roundRect">
              <a:avLst/>
            </a:prstGeom>
            <a:gradFill rotWithShape="1">
              <a:gsLst>
                <a:gs pos="0">
                  <a:srgbClr val="92D050"/>
                </a:gs>
                <a:gs pos="68300">
                  <a:schemeClr val="bg1">
                    <a:lumMod val="95000"/>
                  </a:schemeClr>
                </a:gs>
                <a:gs pos="100000">
                  <a:srgbClr val="CAE6EE"/>
                </a:gs>
              </a:gsLst>
              <a:lin ang="0" scaled="1"/>
            </a:gradFill>
            <a:ln>
              <a:noFill/>
            </a:ln>
          </p:spPr>
          <p:txBody>
            <a:bodyPr wrap="none" anchor="ctr"/>
            <a:lstStyle/>
            <a:p>
              <a:pPr algn="ctr"/>
              <a:r>
                <a:rPr lang="zh-CN" altLang="en-US" sz="2400" b="1" dirty="0" smtClean="0">
                  <a:solidFill>
                    <a:schemeClr val="accent3">
                      <a:lumMod val="50000"/>
                    </a:schemeClr>
                  </a:solidFill>
                  <a:ea typeface="黑体" pitchFamily="2" charset="-122"/>
                </a:rPr>
                <a:t>病虫害</a:t>
              </a:r>
              <a:r>
                <a:rPr lang="zh-CN" altLang="en-US" sz="2400" b="1" dirty="0">
                  <a:solidFill>
                    <a:schemeClr val="accent3">
                      <a:lumMod val="50000"/>
                    </a:schemeClr>
                  </a:solidFill>
                  <a:ea typeface="黑体" pitchFamily="2" charset="-122"/>
                </a:rPr>
                <a:t>防治</a:t>
              </a:r>
            </a:p>
          </p:txBody>
        </p:sp>
        <p:sp>
          <p:nvSpPr>
            <p:cNvPr id="46" name="任意多边形 45"/>
            <p:cNvSpPr/>
            <p:nvPr/>
          </p:nvSpPr>
          <p:spPr bwMode="auto">
            <a:xfrm flipH="1">
              <a:off x="4716016" y="1916832"/>
              <a:ext cx="1510229" cy="842283"/>
            </a:xfrm>
            <a:custGeom>
              <a:avLst/>
              <a:gdLst>
                <a:gd name="connsiteX0" fmla="*/ 0 w 1092530"/>
                <a:gd name="connsiteY0" fmla="*/ 1068780 h 1068780"/>
                <a:gd name="connsiteX1" fmla="*/ 1092530 w 1092530"/>
                <a:gd name="connsiteY1" fmla="*/ 0 h 10687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092530" h="1068780">
                  <a:moveTo>
                    <a:pt x="0" y="1068780"/>
                  </a:moveTo>
                  <a:lnTo>
                    <a:pt x="1092530" y="0"/>
                  </a:lnTo>
                </a:path>
              </a:pathLst>
            </a:custGeom>
            <a:noFill/>
            <a:ln w="38100">
              <a:solidFill>
                <a:schemeClr val="tx1">
                  <a:lumMod val="65000"/>
                  <a:lumOff val="35000"/>
                  <a:alpha val="50000"/>
                </a:schemeClr>
              </a:solidFill>
              <a:headEnd type="oval"/>
              <a:tailEnd type="oval"/>
            </a:ln>
            <a:effectLst>
              <a:outerShdw blurRad="50800" dist="25400" dir="2700000" algn="tl" rotWithShape="0">
                <a:prstClr val="black">
                  <a:alpha val="50000"/>
                </a:prstClr>
              </a:outerShdw>
            </a:effectLst>
            <a:scene3d>
              <a:camera prst="orthographicFront"/>
              <a:lightRig rig="flat" dir="t"/>
            </a:scene3d>
            <a:sp3d contourW="12700">
              <a:contourClr>
                <a:schemeClr val="bg1"/>
              </a:contourClr>
            </a:sp3d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anchor="ctr">
              <a:sp3d/>
            </a:bodyPr>
            <a:lstStyle/>
            <a:p>
              <a:pPr algn="ctr" eaLnBrk="0" fontAlgn="ctr" hangingPunct="0">
                <a:spcBef>
                  <a:spcPts val="0"/>
                </a:spcBef>
                <a:spcAft>
                  <a:spcPts val="0"/>
                </a:spcAft>
                <a:buClr>
                  <a:srgbClr val="FF0000"/>
                </a:buClr>
                <a:buSzPct val="70000"/>
                <a:defRPr/>
              </a:pPr>
              <a:endParaRPr lang="zh-CN" altLang="en-US" sz="1600" b="1" dirty="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</a:endParaRPr>
            </a:p>
          </p:txBody>
        </p:sp>
      </p:grpSp>
      <p:grpSp>
        <p:nvGrpSpPr>
          <p:cNvPr id="27" name="组合 26"/>
          <p:cNvGrpSpPr/>
          <p:nvPr/>
        </p:nvGrpSpPr>
        <p:grpSpPr>
          <a:xfrm>
            <a:off x="4157501" y="1916833"/>
            <a:ext cx="823987" cy="1512167"/>
            <a:chOff x="4157501" y="1916833"/>
            <a:chExt cx="823987" cy="1512167"/>
          </a:xfrm>
        </p:grpSpPr>
        <p:sp>
          <p:nvSpPr>
            <p:cNvPr id="50" name="圆角矩形 49"/>
            <p:cNvSpPr/>
            <p:nvPr/>
          </p:nvSpPr>
          <p:spPr bwMode="auto">
            <a:xfrm>
              <a:off x="4157501" y="2881312"/>
              <a:ext cx="823987" cy="547688"/>
            </a:xfrm>
            <a:prstGeom prst="roundRect">
              <a:avLst/>
            </a:prstGeom>
            <a:gradFill rotWithShape="1">
              <a:gsLst>
                <a:gs pos="0">
                  <a:srgbClr val="92D050"/>
                </a:gs>
                <a:gs pos="68300">
                  <a:schemeClr val="bg1">
                    <a:lumMod val="95000"/>
                  </a:schemeClr>
                </a:gs>
                <a:gs pos="100000">
                  <a:srgbClr val="CAE6EE"/>
                </a:gs>
              </a:gsLst>
              <a:lin ang="0" scaled="1"/>
            </a:gradFill>
            <a:ln>
              <a:noFill/>
            </a:ln>
          </p:spPr>
          <p:txBody>
            <a:bodyPr wrap="none" anchor="ctr"/>
            <a:lstStyle/>
            <a:p>
              <a:pPr algn="ctr"/>
              <a:r>
                <a:rPr lang="zh-CN" altLang="en-US" sz="2400" b="1" dirty="0" smtClean="0">
                  <a:solidFill>
                    <a:schemeClr val="accent3">
                      <a:lumMod val="50000"/>
                    </a:schemeClr>
                  </a:solidFill>
                  <a:ea typeface="黑体" pitchFamily="2" charset="-122"/>
                </a:rPr>
                <a:t>肥</a:t>
              </a:r>
              <a:endParaRPr lang="zh-CN" altLang="en-US" sz="2400" b="1" dirty="0">
                <a:solidFill>
                  <a:schemeClr val="accent3">
                    <a:lumMod val="50000"/>
                  </a:schemeClr>
                </a:solidFill>
                <a:ea typeface="黑体" pitchFamily="2" charset="-122"/>
              </a:endParaRPr>
            </a:p>
          </p:txBody>
        </p:sp>
        <p:sp>
          <p:nvSpPr>
            <p:cNvPr id="47" name="任意多边形 46"/>
            <p:cNvSpPr/>
            <p:nvPr/>
          </p:nvSpPr>
          <p:spPr bwMode="auto">
            <a:xfrm>
              <a:off x="4670297" y="1916833"/>
              <a:ext cx="45719" cy="887576"/>
            </a:xfrm>
            <a:custGeom>
              <a:avLst/>
              <a:gdLst>
                <a:gd name="connsiteX0" fmla="*/ 0 w 1092530"/>
                <a:gd name="connsiteY0" fmla="*/ 1068780 h 1068780"/>
                <a:gd name="connsiteX1" fmla="*/ 1092530 w 1092530"/>
                <a:gd name="connsiteY1" fmla="*/ 0 h 10687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092530" h="1068780">
                  <a:moveTo>
                    <a:pt x="0" y="1068780"/>
                  </a:moveTo>
                  <a:lnTo>
                    <a:pt x="1092530" y="0"/>
                  </a:lnTo>
                </a:path>
              </a:pathLst>
            </a:custGeom>
            <a:noFill/>
            <a:ln w="38100">
              <a:solidFill>
                <a:schemeClr val="tx1">
                  <a:lumMod val="65000"/>
                  <a:lumOff val="35000"/>
                  <a:alpha val="50000"/>
                </a:schemeClr>
              </a:solidFill>
              <a:headEnd type="oval"/>
              <a:tailEnd type="oval"/>
            </a:ln>
            <a:effectLst>
              <a:outerShdw blurRad="50800" dist="25400" dir="2700000" algn="tl" rotWithShape="0">
                <a:prstClr val="black">
                  <a:alpha val="50000"/>
                </a:prstClr>
              </a:outerShdw>
            </a:effectLst>
            <a:scene3d>
              <a:camera prst="orthographicFront"/>
              <a:lightRig rig="flat" dir="t"/>
            </a:scene3d>
            <a:sp3d contourW="12700">
              <a:contourClr>
                <a:schemeClr val="bg1"/>
              </a:contourClr>
            </a:sp3d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anchor="ctr">
              <a:sp3d/>
            </a:bodyPr>
            <a:lstStyle/>
            <a:p>
              <a:pPr algn="ctr" eaLnBrk="0" fontAlgn="ctr" hangingPunct="0">
                <a:spcBef>
                  <a:spcPts val="0"/>
                </a:spcBef>
                <a:spcAft>
                  <a:spcPts val="0"/>
                </a:spcAft>
                <a:buClr>
                  <a:srgbClr val="FF0000"/>
                </a:buClr>
                <a:buSzPct val="70000"/>
                <a:defRPr/>
              </a:pPr>
              <a:endParaRPr lang="zh-CN" altLang="en-US" sz="1600" b="1" dirty="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2462909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6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00"/>
                            </p:stCondLst>
                            <p:childTnLst>
                              <p:par>
                                <p:cTn id="2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直接连接符 3"/>
          <p:cNvCxnSpPr/>
          <p:nvPr/>
        </p:nvCxnSpPr>
        <p:spPr>
          <a:xfrm>
            <a:off x="0" y="981075"/>
            <a:ext cx="6300788" cy="0"/>
          </a:xfrm>
          <a:prstGeom prst="line">
            <a:avLst/>
          </a:prstGeom>
          <a:ln w="28575">
            <a:solidFill>
              <a:schemeClr val="bg1">
                <a:lumMod val="6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矩形 4"/>
          <p:cNvSpPr/>
          <p:nvPr/>
        </p:nvSpPr>
        <p:spPr>
          <a:xfrm>
            <a:off x="6372200" y="692696"/>
            <a:ext cx="2664296" cy="338554"/>
          </a:xfrm>
          <a:prstGeom prst="rect">
            <a:avLst/>
          </a:prstGeom>
          <a:noFill/>
        </p:spPr>
        <p:txBody>
          <a:bodyPr>
            <a:prstTxWarp prst="textPlain">
              <a:avLst/>
            </a:prstTxWarp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1600" b="1" spc="150" dirty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幼圆" pitchFamily="49" charset="-122"/>
                <a:ea typeface="幼圆" pitchFamily="49" charset="-122"/>
              </a:rPr>
              <a:t>贵州省初中学生实用技能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300788" y="209550"/>
            <a:ext cx="2843212" cy="3397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di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1600" dirty="0">
                <a:solidFill>
                  <a:schemeClr val="accent5">
                    <a:lumMod val="75000"/>
                  </a:schemeClr>
                </a:solidFill>
                <a:latin typeface="黑体" pitchFamily="2" charset="-122"/>
                <a:ea typeface="黑体" pitchFamily="2" charset="-122"/>
              </a:rPr>
              <a:t>现代农业技术</a:t>
            </a:r>
          </a:p>
        </p:txBody>
      </p:sp>
      <p:sp>
        <p:nvSpPr>
          <p:cNvPr id="7" name="标题 10"/>
          <p:cNvSpPr txBox="1">
            <a:spLocks/>
          </p:cNvSpPr>
          <p:nvPr/>
        </p:nvSpPr>
        <p:spPr>
          <a:xfrm>
            <a:off x="0" y="44450"/>
            <a:ext cx="6300788" cy="936625"/>
          </a:xfrm>
          <a:prstGeom prst="rect">
            <a:avLst/>
          </a:prstGeom>
        </p:spPr>
        <p:txBody>
          <a:bodyPr anchor="ctr">
            <a:normAutofit fontScale="850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 fontAlgn="auto">
              <a:spcAft>
                <a:spcPts val="0"/>
              </a:spcAft>
              <a:defRPr/>
            </a:pPr>
            <a:r>
              <a:rPr lang="zh-CN" altLang="en-US" b="1" dirty="0">
                <a:solidFill>
                  <a:schemeClr val="accent6">
                    <a:lumMod val="75000"/>
                  </a:schemeClr>
                </a:solidFill>
                <a:latin typeface="黑体" pitchFamily="2" charset="-122"/>
                <a:ea typeface="黑体" pitchFamily="2" charset="-122"/>
              </a:rPr>
              <a:t>三、玉米覆膜育苗移栽技术</a:t>
            </a:r>
            <a:endParaRPr lang="zh-CN" altLang="en-US" dirty="0">
              <a:solidFill>
                <a:schemeClr val="accent6">
                  <a:lumMod val="75000"/>
                </a:schemeClr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36" name="单圆角矩形 35"/>
          <p:cNvSpPr/>
          <p:nvPr/>
        </p:nvSpPr>
        <p:spPr>
          <a:xfrm>
            <a:off x="3354734" y="1340768"/>
            <a:ext cx="3558846" cy="772019"/>
          </a:xfrm>
          <a:prstGeom prst="round1Rect">
            <a:avLst>
              <a:gd name="adj" fmla="val 45058"/>
            </a:avLst>
          </a:prstGeom>
          <a:gradFill rotWithShape="1">
            <a:gsLst>
              <a:gs pos="0">
                <a:srgbClr val="AAFF01"/>
              </a:gs>
              <a:gs pos="28000">
                <a:schemeClr val="accent6">
                  <a:lumMod val="60000"/>
                  <a:lumOff val="40000"/>
                </a:schemeClr>
              </a:gs>
              <a:gs pos="100000">
                <a:srgbClr val="C1DB23"/>
              </a:gs>
            </a:gsLst>
            <a:lin ang="5400000" scaled="1"/>
          </a:gradFill>
          <a:ln>
            <a:noFill/>
          </a:ln>
        </p:spPr>
        <p:txBody>
          <a:bodyPr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3200" kern="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itchFamily="34" charset="-122"/>
                <a:ea typeface="微软雅黑" pitchFamily="34" charset="-122"/>
              </a:rPr>
              <a:t>4</a:t>
            </a:r>
            <a:r>
              <a:rPr lang="en-US" altLang="zh-CN" sz="3200" kern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itchFamily="34" charset="-122"/>
                <a:ea typeface="微软雅黑" pitchFamily="34" charset="-122"/>
              </a:rPr>
              <a:t>. </a:t>
            </a:r>
            <a:r>
              <a:rPr lang="zh-CN" altLang="en-US" sz="3200" kern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itchFamily="34" charset="-122"/>
                <a:ea typeface="微软雅黑" pitchFamily="34" charset="-122"/>
              </a:rPr>
              <a:t>采收与贮藏</a:t>
            </a:r>
          </a:p>
        </p:txBody>
      </p:sp>
      <p:sp>
        <p:nvSpPr>
          <p:cNvPr id="9" name="矩形 8"/>
          <p:cNvSpPr/>
          <p:nvPr/>
        </p:nvSpPr>
        <p:spPr>
          <a:xfrm>
            <a:off x="1973168" y="2708920"/>
            <a:ext cx="1847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zh-CN" altLang="en-US" dirty="0"/>
          </a:p>
        </p:txBody>
      </p:sp>
      <p:sp>
        <p:nvSpPr>
          <p:cNvPr id="10" name="矩形 9"/>
          <p:cNvSpPr/>
          <p:nvPr/>
        </p:nvSpPr>
        <p:spPr>
          <a:xfrm>
            <a:off x="1973168" y="3469650"/>
            <a:ext cx="1847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zh-CN" altLang="en-US" dirty="0"/>
          </a:p>
        </p:txBody>
      </p:sp>
      <p:grpSp>
        <p:nvGrpSpPr>
          <p:cNvPr id="14" name="组合 13"/>
          <p:cNvGrpSpPr/>
          <p:nvPr/>
        </p:nvGrpSpPr>
        <p:grpSpPr>
          <a:xfrm>
            <a:off x="2433857" y="2708920"/>
            <a:ext cx="5400599" cy="2114140"/>
            <a:chOff x="2433857" y="2485572"/>
            <a:chExt cx="5400599" cy="2337488"/>
          </a:xfrm>
        </p:grpSpPr>
        <p:sp>
          <p:nvSpPr>
            <p:cNvPr id="69" name="圆角矩形 68"/>
            <p:cNvSpPr/>
            <p:nvPr/>
          </p:nvSpPr>
          <p:spPr bwMode="auto">
            <a:xfrm>
              <a:off x="2433857" y="2485572"/>
              <a:ext cx="5400599" cy="2337488"/>
            </a:xfrm>
            <a:prstGeom prst="roundRect">
              <a:avLst/>
            </a:prstGeom>
            <a:gradFill flip="none" rotWithShape="1">
              <a:gsLst>
                <a:gs pos="0">
                  <a:srgbClr val="D0F7D4"/>
                </a:gs>
                <a:gs pos="17999">
                  <a:srgbClr val="73E77E"/>
                </a:gs>
                <a:gs pos="36000">
                  <a:srgbClr val="73E77E"/>
                </a:gs>
                <a:gs pos="61000">
                  <a:srgbClr val="73E77E"/>
                </a:gs>
                <a:gs pos="82001">
                  <a:srgbClr val="73E77E"/>
                </a:gs>
                <a:gs pos="100000">
                  <a:srgbClr val="CFF7D4"/>
                </a:gs>
              </a:gsLst>
              <a:lin ang="5400000" scaled="1"/>
              <a:tileRect/>
            </a:gradFill>
            <a:ln w="38100">
              <a:solidFill>
                <a:srgbClr val="3C9844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  <a:reflection blurRad="6350" stA="50000" endA="300" endPos="55000" dir="5400000" sy="-100000" algn="bl" rotWithShape="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zh-CN" altLang="en-US"/>
            </a:p>
          </p:txBody>
        </p:sp>
        <p:sp>
          <p:nvSpPr>
            <p:cNvPr id="13" name="矩形 12"/>
            <p:cNvSpPr/>
            <p:nvPr/>
          </p:nvSpPr>
          <p:spPr>
            <a:xfrm>
              <a:off x="2743988" y="2893586"/>
              <a:ext cx="4780339" cy="83099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lang="zh-CN" altLang="en-US" sz="1600" dirty="0">
                  <a:solidFill>
                    <a:srgbClr val="000000"/>
                  </a:solidFill>
                  <a:latin typeface="微软雅黑" pitchFamily="34" charset="-122"/>
                  <a:ea typeface="微软雅黑" pitchFamily="34" charset="-122"/>
                </a:rPr>
                <a:t>当苞叶全部变黄开始</a:t>
              </a:r>
              <a:r>
                <a:rPr lang="zh-CN" altLang="en-US" sz="1600" dirty="0" smtClean="0">
                  <a:solidFill>
                    <a:srgbClr val="000000"/>
                  </a:solidFill>
                  <a:latin typeface="微软雅黑" pitchFamily="34" charset="-122"/>
                  <a:ea typeface="微软雅黑" pitchFamily="34" charset="-122"/>
                </a:rPr>
                <a:t>干枯、茎</a:t>
              </a:r>
              <a:r>
                <a:rPr lang="zh-CN" altLang="en-US" sz="1600" dirty="0">
                  <a:solidFill>
                    <a:srgbClr val="000000"/>
                  </a:solidFill>
                  <a:latin typeface="微软雅黑" pitchFamily="34" charset="-122"/>
                  <a:ea typeface="微软雅黑" pitchFamily="34" charset="-122"/>
                </a:rPr>
                <a:t>叶普遍变黄时</a:t>
              </a:r>
              <a:r>
                <a:rPr lang="zh-CN" altLang="en-US" sz="1600" dirty="0" smtClean="0">
                  <a:solidFill>
                    <a:srgbClr val="000000"/>
                  </a:solidFill>
                  <a:latin typeface="微软雅黑" pitchFamily="34" charset="-122"/>
                  <a:ea typeface="微软雅黑" pitchFamily="34" charset="-122"/>
                </a:rPr>
                <a:t>采收。 </a:t>
              </a:r>
              <a:r>
                <a:rPr lang="zh-CN" altLang="en-US" sz="1600" dirty="0">
                  <a:solidFill>
                    <a:srgbClr val="000000"/>
                  </a:solidFill>
                  <a:latin typeface="微软雅黑" pitchFamily="34" charset="-122"/>
                  <a:ea typeface="微软雅黑" pitchFamily="34" charset="-122"/>
                </a:rPr>
                <a:t>收获后应进行</a:t>
              </a:r>
              <a:r>
                <a:rPr lang="zh-CN" altLang="en-US" sz="1600" dirty="0" smtClean="0">
                  <a:solidFill>
                    <a:srgbClr val="000000"/>
                  </a:solidFill>
                  <a:latin typeface="微软雅黑" pitchFamily="34" charset="-122"/>
                  <a:ea typeface="微软雅黑" pitchFamily="34" charset="-122"/>
                </a:rPr>
                <a:t>晾晒，使其充分干燥，然后</a:t>
              </a:r>
              <a:r>
                <a:rPr lang="zh-CN" altLang="en-US" sz="1600" dirty="0">
                  <a:solidFill>
                    <a:srgbClr val="000000"/>
                  </a:solidFill>
                  <a:latin typeface="微软雅黑" pitchFamily="34" charset="-122"/>
                  <a:ea typeface="微软雅黑" pitchFamily="34" charset="-122"/>
                </a:rPr>
                <a:t>入库</a:t>
              </a:r>
              <a:r>
                <a:rPr lang="zh-CN" altLang="en-US" sz="1600" dirty="0" smtClean="0">
                  <a:solidFill>
                    <a:srgbClr val="000000"/>
                  </a:solidFill>
                  <a:latin typeface="微软雅黑" pitchFamily="34" charset="-122"/>
                  <a:ea typeface="微软雅黑" pitchFamily="34" charset="-122"/>
                </a:rPr>
                <a:t>贮藏。</a:t>
              </a:r>
              <a:endParaRPr lang="zh-CN" altLang="en-US" sz="1600" dirty="0">
                <a:solidFill>
                  <a:srgbClr val="000000"/>
                </a:solidFill>
                <a:latin typeface="微软雅黑" pitchFamily="34" charset="-122"/>
                <a:ea typeface="微软雅黑" pitchFamily="34" charset="-122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0944201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194" name="组合 63"/>
          <p:cNvGrpSpPr>
            <a:grpSpLocks/>
          </p:cNvGrpSpPr>
          <p:nvPr/>
        </p:nvGrpSpPr>
        <p:grpSpPr bwMode="auto">
          <a:xfrm>
            <a:off x="129725" y="1703388"/>
            <a:ext cx="2017713" cy="4181475"/>
            <a:chOff x="251520" y="1704169"/>
            <a:chExt cx="2016224" cy="4179911"/>
          </a:xfrm>
        </p:grpSpPr>
        <p:sp>
          <p:nvSpPr>
            <p:cNvPr id="56" name="圆角矩形 55"/>
            <p:cNvSpPr/>
            <p:nvPr/>
          </p:nvSpPr>
          <p:spPr>
            <a:xfrm>
              <a:off x="251520" y="2020343"/>
              <a:ext cx="2016224" cy="3863737"/>
            </a:xfrm>
            <a:prstGeom prst="roundRect">
              <a:avLst/>
            </a:prstGeom>
            <a:gradFill flip="none" rotWithShape="1">
              <a:gsLst>
                <a:gs pos="0">
                  <a:srgbClr val="BDE0F7"/>
                </a:gs>
                <a:gs pos="17999">
                  <a:srgbClr val="3CA1E6"/>
                </a:gs>
                <a:gs pos="36000">
                  <a:srgbClr val="3CA1E6"/>
                </a:gs>
                <a:gs pos="61000">
                  <a:srgbClr val="3CA1E6"/>
                </a:gs>
                <a:gs pos="82001">
                  <a:srgbClr val="3CA1E6"/>
                </a:gs>
                <a:gs pos="100000">
                  <a:srgbClr val="BDE0F7"/>
                </a:gs>
              </a:gsLst>
              <a:lin ang="5400000" scaled="1"/>
              <a:tileRect/>
            </a:gradFill>
            <a:ln w="38100">
              <a:solidFill>
                <a:srgbClr val="4486BF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  <a:reflection blurRad="6350" stA="50000" endA="300" endPos="55000" dir="5400000" sy="-100000" algn="bl" rotWithShape="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zh-CN" altLang="en-US"/>
            </a:p>
          </p:txBody>
        </p:sp>
        <p:sp>
          <p:nvSpPr>
            <p:cNvPr id="8232" name="Text Box 65"/>
            <p:cNvSpPr txBox="1">
              <a:spLocks noChangeArrowheads="1"/>
            </p:cNvSpPr>
            <p:nvPr/>
          </p:nvSpPr>
          <p:spPr bwMode="gray">
            <a:xfrm>
              <a:off x="251520" y="2565357"/>
              <a:ext cx="2016224" cy="193826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9pPr>
            </a:lstStyle>
            <a:p>
              <a:pPr eaLnBrk="1" hangingPunct="1">
                <a:lnSpc>
                  <a:spcPct val="150000"/>
                </a:lnSpc>
              </a:pPr>
              <a:r>
                <a:rPr lang="zh-CN" altLang="en-US" sz="1600" dirty="0">
                  <a:solidFill>
                    <a:srgbClr val="000000"/>
                  </a:solidFill>
                  <a:latin typeface="微软雅黑" pitchFamily="34" charset="-122"/>
                  <a:ea typeface="微软雅黑" pitchFamily="34" charset="-122"/>
                </a:rPr>
                <a:t>在玉米生长期</a:t>
              </a:r>
              <a:r>
                <a:rPr lang="zh-CN" altLang="en-US" sz="1600" dirty="0" smtClean="0">
                  <a:solidFill>
                    <a:srgbClr val="000000"/>
                  </a:solidFill>
                  <a:latin typeface="微软雅黑" pitchFamily="34" charset="-122"/>
                  <a:ea typeface="微软雅黑" pitchFamily="34" charset="-122"/>
                </a:rPr>
                <a:t>间，经常</a:t>
              </a:r>
              <a:r>
                <a:rPr lang="zh-CN" altLang="en-US" sz="1600" dirty="0">
                  <a:solidFill>
                    <a:srgbClr val="000000"/>
                  </a:solidFill>
                  <a:latin typeface="微软雅黑" pitchFamily="34" charset="-122"/>
                  <a:ea typeface="微软雅黑" pitchFamily="34" charset="-122"/>
                </a:rPr>
                <a:t>到地里去</a:t>
              </a:r>
              <a:r>
                <a:rPr lang="zh-CN" altLang="en-US" sz="1600" dirty="0" smtClean="0">
                  <a:solidFill>
                    <a:srgbClr val="000000"/>
                  </a:solidFill>
                  <a:latin typeface="微软雅黑" pitchFamily="34" charset="-122"/>
                  <a:ea typeface="微软雅黑" pitchFamily="34" charset="-122"/>
                </a:rPr>
                <a:t>观察，用</a:t>
              </a:r>
              <a:r>
                <a:rPr lang="zh-CN" altLang="en-US" sz="1600" dirty="0">
                  <a:solidFill>
                    <a:srgbClr val="000000"/>
                  </a:solidFill>
                  <a:latin typeface="微软雅黑" pitchFamily="34" charset="-122"/>
                  <a:ea typeface="微软雅黑" pitchFamily="34" charset="-122"/>
                </a:rPr>
                <a:t>文字和图来记录玉米</a:t>
              </a:r>
            </a:p>
            <a:p>
              <a:pPr eaLnBrk="1" hangingPunct="1">
                <a:lnSpc>
                  <a:spcPct val="150000"/>
                </a:lnSpc>
              </a:pPr>
              <a:r>
                <a:rPr lang="zh-CN" altLang="en-US" sz="1600" dirty="0">
                  <a:solidFill>
                    <a:srgbClr val="000000"/>
                  </a:solidFill>
                  <a:latin typeface="微软雅黑" pitchFamily="34" charset="-122"/>
                  <a:ea typeface="微软雅黑" pitchFamily="34" charset="-122"/>
                </a:rPr>
                <a:t>各生长发育期的外观</a:t>
              </a:r>
              <a:r>
                <a:rPr lang="zh-CN" altLang="en-US" sz="1600" dirty="0" smtClean="0">
                  <a:solidFill>
                    <a:srgbClr val="000000"/>
                  </a:solidFill>
                  <a:latin typeface="微软雅黑" pitchFamily="34" charset="-122"/>
                  <a:ea typeface="微软雅黑" pitchFamily="34" charset="-122"/>
                </a:rPr>
                <a:t>特征。</a:t>
              </a:r>
              <a:endParaRPr lang="en-US" altLang="zh-CN" sz="1600" dirty="0">
                <a:latin typeface="微软雅黑" pitchFamily="34" charset="-122"/>
                <a:ea typeface="微软雅黑" pitchFamily="34" charset="-122"/>
              </a:endParaRPr>
            </a:p>
          </p:txBody>
        </p:sp>
        <p:grpSp>
          <p:nvGrpSpPr>
            <p:cNvPr id="8233" name="组合 44"/>
            <p:cNvGrpSpPr>
              <a:grpSpLocks/>
            </p:cNvGrpSpPr>
            <p:nvPr/>
          </p:nvGrpSpPr>
          <p:grpSpPr bwMode="auto">
            <a:xfrm>
              <a:off x="938163" y="1704169"/>
              <a:ext cx="642938" cy="642938"/>
              <a:chOff x="924049" y="2057400"/>
              <a:chExt cx="642938" cy="642938"/>
            </a:xfrm>
          </p:grpSpPr>
          <p:grpSp>
            <p:nvGrpSpPr>
              <p:cNvPr id="8234" name="Group 58"/>
              <p:cNvGrpSpPr>
                <a:grpSpLocks/>
              </p:cNvGrpSpPr>
              <p:nvPr/>
            </p:nvGrpSpPr>
            <p:grpSpPr bwMode="auto">
              <a:xfrm>
                <a:off x="924049" y="2057400"/>
                <a:ext cx="642938" cy="642938"/>
                <a:chOff x="1289" y="582"/>
                <a:chExt cx="668" cy="668"/>
              </a:xfrm>
            </p:grpSpPr>
            <p:sp>
              <p:nvSpPr>
                <p:cNvPr id="8236" name="Oval 59"/>
                <p:cNvSpPr>
                  <a:spLocks noChangeArrowheads="1"/>
                </p:cNvSpPr>
                <p:nvPr/>
              </p:nvSpPr>
              <p:spPr bwMode="gray">
                <a:xfrm>
                  <a:off x="1289" y="582"/>
                  <a:ext cx="668" cy="668"/>
                </a:xfrm>
                <a:prstGeom prst="ellipse">
                  <a:avLst/>
                </a:prstGeom>
                <a:solidFill>
                  <a:srgbClr val="33333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38100" algn="ctr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anchor="ctr">
                  <a:spAutoFit/>
                </a:bodyPr>
                <a:lstStyle/>
                <a:p>
                  <a:endParaRPr lang="zh-CN" altLang="en-US"/>
                </a:p>
              </p:txBody>
            </p:sp>
            <p:sp>
              <p:nvSpPr>
                <p:cNvPr id="8237" name="Oval 60"/>
                <p:cNvSpPr>
                  <a:spLocks noChangeArrowheads="1"/>
                </p:cNvSpPr>
                <p:nvPr/>
              </p:nvSpPr>
              <p:spPr bwMode="gray">
                <a:xfrm>
                  <a:off x="1296" y="587"/>
                  <a:ext cx="646" cy="647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636869"/>
                    </a:gs>
                    <a:gs pos="100000">
                      <a:srgbClr val="D6E1E2"/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algn="ctr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eaVert" wrap="none" anchor="ctr"/>
                <a:lstStyle/>
                <a:p>
                  <a:endParaRPr lang="zh-CN" altLang="en-US"/>
                </a:p>
              </p:txBody>
            </p:sp>
            <p:sp>
              <p:nvSpPr>
                <p:cNvPr id="8238" name="Oval 61"/>
                <p:cNvSpPr>
                  <a:spLocks noChangeArrowheads="1"/>
                </p:cNvSpPr>
                <p:nvPr/>
              </p:nvSpPr>
              <p:spPr bwMode="gray">
                <a:xfrm>
                  <a:off x="1304" y="591"/>
                  <a:ext cx="631" cy="631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D6E1E2">
                        <a:alpha val="0"/>
                      </a:srgbClr>
                    </a:gs>
                    <a:gs pos="100000">
                      <a:srgbClr val="F1F5F5"/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algn="ctr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eaVert" wrap="none" anchor="ctr"/>
                <a:lstStyle/>
                <a:p>
                  <a:endParaRPr lang="zh-CN" altLang="en-US"/>
                </a:p>
              </p:txBody>
            </p:sp>
            <p:sp>
              <p:nvSpPr>
                <p:cNvPr id="8239" name="Oval 62"/>
                <p:cNvSpPr>
                  <a:spLocks noChangeArrowheads="1"/>
                </p:cNvSpPr>
                <p:nvPr/>
              </p:nvSpPr>
              <p:spPr bwMode="gray">
                <a:xfrm>
                  <a:off x="1311" y="597"/>
                  <a:ext cx="600" cy="589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AAB2B3"/>
                    </a:gs>
                    <a:gs pos="100000">
                      <a:srgbClr val="D6E1E2">
                        <a:alpha val="48000"/>
                      </a:srgbClr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algn="ctr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eaVert" wrap="none" anchor="ctr"/>
                <a:lstStyle/>
                <a:p>
                  <a:endParaRPr lang="zh-CN" altLang="en-US"/>
                </a:p>
              </p:txBody>
            </p:sp>
            <p:sp>
              <p:nvSpPr>
                <p:cNvPr id="8240" name="Oval 63"/>
                <p:cNvSpPr>
                  <a:spLocks noChangeArrowheads="1"/>
                </p:cNvSpPr>
                <p:nvPr/>
              </p:nvSpPr>
              <p:spPr bwMode="gray">
                <a:xfrm>
                  <a:off x="1346" y="613"/>
                  <a:ext cx="533" cy="479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rgbClr val="D6E1E2">
                        <a:alpha val="37999"/>
                      </a:srgbClr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algn="ctr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eaVert" wrap="none" anchor="ctr"/>
                <a:lstStyle/>
                <a:p>
                  <a:endParaRPr lang="zh-CN" altLang="en-US"/>
                </a:p>
              </p:txBody>
            </p:sp>
          </p:grpSp>
          <p:sp>
            <p:nvSpPr>
              <p:cNvPr id="8235" name="Text Box 64"/>
              <p:cNvSpPr txBox="1">
                <a:spLocks noChangeArrowheads="1"/>
              </p:cNvSpPr>
              <p:nvPr/>
            </p:nvSpPr>
            <p:spPr bwMode="gray">
              <a:xfrm>
                <a:off x="1062162" y="2149475"/>
                <a:ext cx="354012" cy="4572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9pPr>
              </a:lstStyle>
              <a:p>
                <a:pPr algn="ctr" eaLnBrk="1" hangingPunct="1"/>
                <a:r>
                  <a:rPr lang="en-US" altLang="zh-CN" sz="2400">
                    <a:solidFill>
                      <a:srgbClr val="000000"/>
                    </a:solidFill>
                    <a:latin typeface="Arial" charset="0"/>
                  </a:rPr>
                  <a:t>1</a:t>
                </a:r>
                <a:endParaRPr lang="en-US" altLang="zh-CN">
                  <a:latin typeface="Arial" charset="0"/>
                </a:endParaRPr>
              </a:p>
            </p:txBody>
          </p:sp>
        </p:grpSp>
      </p:grpSp>
      <p:grpSp>
        <p:nvGrpSpPr>
          <p:cNvPr id="8195" name="组合 64"/>
          <p:cNvGrpSpPr>
            <a:grpSpLocks/>
          </p:cNvGrpSpPr>
          <p:nvPr/>
        </p:nvGrpSpPr>
        <p:grpSpPr bwMode="auto">
          <a:xfrm>
            <a:off x="3445416" y="1703388"/>
            <a:ext cx="2019300" cy="4181475"/>
            <a:chOff x="2412281" y="1704169"/>
            <a:chExt cx="2020193" cy="4179911"/>
          </a:xfrm>
        </p:grpSpPr>
        <p:sp>
          <p:nvSpPr>
            <p:cNvPr id="58" name="圆角矩形 57"/>
            <p:cNvSpPr/>
            <p:nvPr/>
          </p:nvSpPr>
          <p:spPr>
            <a:xfrm>
              <a:off x="2416250" y="2020343"/>
              <a:ext cx="2016224" cy="3863737"/>
            </a:xfrm>
            <a:prstGeom prst="roundRect">
              <a:avLst/>
            </a:prstGeom>
            <a:gradFill flip="none" rotWithShape="1">
              <a:gsLst>
                <a:gs pos="0">
                  <a:srgbClr val="D0F7D4"/>
                </a:gs>
                <a:gs pos="17999">
                  <a:srgbClr val="73E77E"/>
                </a:gs>
                <a:gs pos="36000">
                  <a:srgbClr val="73E77E"/>
                </a:gs>
                <a:gs pos="61000">
                  <a:srgbClr val="73E77E"/>
                </a:gs>
                <a:gs pos="82001">
                  <a:srgbClr val="73E77E"/>
                </a:gs>
                <a:gs pos="100000">
                  <a:srgbClr val="CFF7D4"/>
                </a:gs>
              </a:gsLst>
              <a:lin ang="5400000" scaled="1"/>
              <a:tileRect/>
            </a:gradFill>
            <a:ln w="38100">
              <a:solidFill>
                <a:srgbClr val="3C9844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  <a:reflection blurRad="6350" stA="50000" endA="300" endPos="55000" dir="5400000" sy="-100000" algn="bl" rotWithShape="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zh-CN" altLang="en-US"/>
            </a:p>
          </p:txBody>
        </p:sp>
        <p:grpSp>
          <p:nvGrpSpPr>
            <p:cNvPr id="8223" name="组合 45"/>
            <p:cNvGrpSpPr>
              <a:grpSpLocks/>
            </p:cNvGrpSpPr>
            <p:nvPr/>
          </p:nvGrpSpPr>
          <p:grpSpPr bwMode="auto">
            <a:xfrm>
              <a:off x="3102893" y="1704169"/>
              <a:ext cx="642938" cy="642938"/>
              <a:chOff x="3286249" y="2057400"/>
              <a:chExt cx="642938" cy="642938"/>
            </a:xfrm>
          </p:grpSpPr>
          <p:sp>
            <p:nvSpPr>
              <p:cNvPr id="8225" name="Oval 71"/>
              <p:cNvSpPr>
                <a:spLocks noChangeArrowheads="1"/>
              </p:cNvSpPr>
              <p:nvPr/>
            </p:nvSpPr>
            <p:spPr bwMode="gray">
              <a:xfrm>
                <a:off x="3286249" y="2057400"/>
                <a:ext cx="642938" cy="642938"/>
              </a:xfrm>
              <a:prstGeom prst="ellipse">
                <a:avLst/>
              </a:prstGeom>
              <a:solidFill>
                <a:srgbClr val="33333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810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ctr">
                <a:spAutoFit/>
              </a:bodyPr>
              <a:lstStyle/>
              <a:p>
                <a:endParaRPr lang="zh-CN" altLang="en-US"/>
              </a:p>
            </p:txBody>
          </p:sp>
          <p:sp>
            <p:nvSpPr>
              <p:cNvPr id="8226" name="Oval 72"/>
              <p:cNvSpPr>
                <a:spLocks noChangeArrowheads="1"/>
              </p:cNvSpPr>
              <p:nvPr/>
            </p:nvSpPr>
            <p:spPr bwMode="gray">
              <a:xfrm>
                <a:off x="3292599" y="2062163"/>
                <a:ext cx="622300" cy="622300"/>
              </a:xfrm>
              <a:prstGeom prst="ellipse">
                <a:avLst/>
              </a:prstGeom>
              <a:gradFill rotWithShape="1">
                <a:gsLst>
                  <a:gs pos="0">
                    <a:srgbClr val="636869"/>
                  </a:gs>
                  <a:gs pos="100000">
                    <a:srgbClr val="D6E1E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eaVert" wrap="none" anchor="ctr"/>
              <a:lstStyle/>
              <a:p>
                <a:endParaRPr lang="zh-CN" altLang="en-US"/>
              </a:p>
            </p:txBody>
          </p:sp>
          <p:sp>
            <p:nvSpPr>
              <p:cNvPr id="8227" name="Oval 73"/>
              <p:cNvSpPr>
                <a:spLocks noChangeArrowheads="1"/>
              </p:cNvSpPr>
              <p:nvPr/>
            </p:nvSpPr>
            <p:spPr bwMode="gray">
              <a:xfrm>
                <a:off x="3300537" y="2065338"/>
                <a:ext cx="608012" cy="608012"/>
              </a:xfrm>
              <a:prstGeom prst="ellipse">
                <a:avLst/>
              </a:prstGeom>
              <a:gradFill rotWithShape="1">
                <a:gsLst>
                  <a:gs pos="0">
                    <a:srgbClr val="D6E1E2">
                      <a:alpha val="0"/>
                    </a:srgbClr>
                  </a:gs>
                  <a:gs pos="100000">
                    <a:srgbClr val="F1F5F5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eaVert" wrap="none" anchor="ctr"/>
              <a:lstStyle/>
              <a:p>
                <a:endParaRPr lang="zh-CN" altLang="en-US"/>
              </a:p>
            </p:txBody>
          </p:sp>
          <p:sp>
            <p:nvSpPr>
              <p:cNvPr id="8228" name="Oval 74"/>
              <p:cNvSpPr>
                <a:spLocks noChangeArrowheads="1"/>
              </p:cNvSpPr>
              <p:nvPr/>
            </p:nvSpPr>
            <p:spPr bwMode="gray">
              <a:xfrm>
                <a:off x="3306887" y="2071688"/>
                <a:ext cx="577850" cy="566737"/>
              </a:xfrm>
              <a:prstGeom prst="ellipse">
                <a:avLst/>
              </a:prstGeom>
              <a:gradFill rotWithShape="1">
                <a:gsLst>
                  <a:gs pos="0">
                    <a:srgbClr val="AAB2B3"/>
                  </a:gs>
                  <a:gs pos="100000">
                    <a:srgbClr val="D6E1E2">
                      <a:alpha val="48000"/>
                    </a:srgb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eaVert" wrap="none" anchor="ctr"/>
              <a:lstStyle/>
              <a:p>
                <a:endParaRPr lang="zh-CN" altLang="en-US"/>
              </a:p>
            </p:txBody>
          </p:sp>
          <p:sp>
            <p:nvSpPr>
              <p:cNvPr id="8229" name="Oval 75"/>
              <p:cNvSpPr>
                <a:spLocks noChangeArrowheads="1"/>
              </p:cNvSpPr>
              <p:nvPr/>
            </p:nvSpPr>
            <p:spPr bwMode="gray">
              <a:xfrm>
                <a:off x="3341812" y="2087563"/>
                <a:ext cx="512762" cy="460375"/>
              </a:xfrm>
              <a:prstGeom prst="ellipse">
                <a:avLst/>
              </a:prstGeom>
              <a:gradFill rotWithShape="1">
                <a:gsLst>
                  <a:gs pos="0">
                    <a:srgbClr val="FFFFFF"/>
                  </a:gs>
                  <a:gs pos="100000">
                    <a:srgbClr val="D6E1E2">
                      <a:alpha val="37999"/>
                    </a:srgb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eaVert" wrap="none" anchor="ctr"/>
              <a:lstStyle/>
              <a:p>
                <a:endParaRPr lang="zh-CN" altLang="en-US"/>
              </a:p>
            </p:txBody>
          </p:sp>
          <p:sp>
            <p:nvSpPr>
              <p:cNvPr id="8230" name="Text Box 76"/>
              <p:cNvSpPr txBox="1">
                <a:spLocks noChangeArrowheads="1"/>
              </p:cNvSpPr>
              <p:nvPr/>
            </p:nvSpPr>
            <p:spPr bwMode="gray">
              <a:xfrm>
                <a:off x="3424362" y="2149475"/>
                <a:ext cx="354012" cy="4572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9pPr>
              </a:lstStyle>
              <a:p>
                <a:pPr algn="ctr" eaLnBrk="1" hangingPunct="1"/>
                <a:r>
                  <a:rPr lang="en-US" altLang="zh-CN" sz="2400">
                    <a:solidFill>
                      <a:srgbClr val="000000"/>
                    </a:solidFill>
                    <a:latin typeface="Arial" charset="0"/>
                  </a:rPr>
                  <a:t>2</a:t>
                </a:r>
                <a:endParaRPr lang="en-US" altLang="zh-CN">
                  <a:latin typeface="Arial" charset="0"/>
                </a:endParaRPr>
              </a:p>
            </p:txBody>
          </p:sp>
        </p:grpSp>
        <p:sp>
          <p:nvSpPr>
            <p:cNvPr id="8224" name="Text Box 65"/>
            <p:cNvSpPr txBox="1">
              <a:spLocks noChangeArrowheads="1"/>
            </p:cNvSpPr>
            <p:nvPr/>
          </p:nvSpPr>
          <p:spPr bwMode="gray">
            <a:xfrm>
              <a:off x="2412281" y="2565357"/>
              <a:ext cx="2016224" cy="15690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9pPr>
            </a:lstStyle>
            <a:p>
              <a:pPr eaLnBrk="1" hangingPunct="1">
                <a:lnSpc>
                  <a:spcPct val="150000"/>
                </a:lnSpc>
              </a:pPr>
              <a:r>
                <a:rPr lang="zh-CN" altLang="en-US" sz="1600" dirty="0" smtClean="0">
                  <a:solidFill>
                    <a:srgbClr val="000000"/>
                  </a:solidFill>
                  <a:latin typeface="微软雅黑" pitchFamily="34" charset="-122"/>
                  <a:ea typeface="微软雅黑" pitchFamily="34" charset="-122"/>
                </a:rPr>
                <a:t>调查</a:t>
              </a:r>
              <a:r>
                <a:rPr lang="zh-CN" altLang="en-US" sz="1600" dirty="0">
                  <a:solidFill>
                    <a:srgbClr val="000000"/>
                  </a:solidFill>
                  <a:latin typeface="微软雅黑" pitchFamily="34" charset="-122"/>
                  <a:ea typeface="微软雅黑" pitchFamily="34" charset="-122"/>
                </a:rPr>
                <a:t>本地区的哪些作物采用了覆膜技术</a:t>
              </a:r>
              <a:r>
                <a:rPr lang="zh-CN" altLang="en-US" sz="1600" dirty="0" smtClean="0">
                  <a:solidFill>
                    <a:srgbClr val="000000"/>
                  </a:solidFill>
                  <a:latin typeface="微软雅黑" pitchFamily="34" charset="-122"/>
                  <a:ea typeface="微软雅黑" pitchFamily="34" charset="-122"/>
                </a:rPr>
                <a:t>栽培，覆膜</a:t>
              </a:r>
              <a:r>
                <a:rPr lang="zh-CN" altLang="en-US" sz="1600" dirty="0">
                  <a:solidFill>
                    <a:srgbClr val="000000"/>
                  </a:solidFill>
                  <a:latin typeface="微软雅黑" pitchFamily="34" charset="-122"/>
                  <a:ea typeface="微软雅黑" pitchFamily="34" charset="-122"/>
                </a:rPr>
                <a:t>技术有哪</a:t>
              </a:r>
            </a:p>
            <a:p>
              <a:pPr eaLnBrk="1" hangingPunct="1">
                <a:lnSpc>
                  <a:spcPct val="150000"/>
                </a:lnSpc>
              </a:pPr>
              <a:r>
                <a:rPr lang="zh-CN" altLang="en-US" sz="1600" dirty="0">
                  <a:solidFill>
                    <a:srgbClr val="000000"/>
                  </a:solidFill>
                  <a:latin typeface="微软雅黑" pitchFamily="34" charset="-122"/>
                  <a:ea typeface="微软雅黑" pitchFamily="34" charset="-122"/>
                </a:rPr>
                <a:t>些</a:t>
              </a:r>
              <a:r>
                <a:rPr lang="zh-CN" altLang="en-US" sz="1600" dirty="0" smtClean="0">
                  <a:solidFill>
                    <a:srgbClr val="000000"/>
                  </a:solidFill>
                  <a:latin typeface="微软雅黑" pitchFamily="34" charset="-122"/>
                  <a:ea typeface="微软雅黑" pitchFamily="34" charset="-122"/>
                </a:rPr>
                <a:t>优点。</a:t>
              </a:r>
              <a:endParaRPr lang="zh-CN" altLang="en-US" sz="1600" dirty="0">
                <a:solidFill>
                  <a:srgbClr val="000000"/>
                </a:solidFill>
                <a:latin typeface="微软雅黑" pitchFamily="34" charset="-122"/>
                <a:ea typeface="微软雅黑" pitchFamily="34" charset="-122"/>
              </a:endParaRPr>
            </a:p>
          </p:txBody>
        </p:sp>
      </p:grpSp>
      <p:grpSp>
        <p:nvGrpSpPr>
          <p:cNvPr id="2" name="组合 1"/>
          <p:cNvGrpSpPr/>
          <p:nvPr/>
        </p:nvGrpSpPr>
        <p:grpSpPr>
          <a:xfrm>
            <a:off x="6762693" y="1631936"/>
            <a:ext cx="2016125" cy="4181475"/>
            <a:chOff x="4621213" y="1703388"/>
            <a:chExt cx="2016125" cy="4181475"/>
          </a:xfrm>
        </p:grpSpPr>
        <p:sp>
          <p:nvSpPr>
            <p:cNvPr id="59" name="圆角矩形 58"/>
            <p:cNvSpPr/>
            <p:nvPr/>
          </p:nvSpPr>
          <p:spPr bwMode="auto">
            <a:xfrm>
              <a:off x="4621213" y="2019680"/>
              <a:ext cx="2016125" cy="3865183"/>
            </a:xfrm>
            <a:prstGeom prst="roundRect">
              <a:avLst/>
            </a:prstGeom>
            <a:gradFill flip="none" rotWithShape="1">
              <a:gsLst>
                <a:gs pos="0">
                  <a:srgbClr val="F8F5CC"/>
                </a:gs>
                <a:gs pos="17999">
                  <a:srgbClr val="E9E065"/>
                </a:gs>
                <a:gs pos="36000">
                  <a:srgbClr val="E9E065"/>
                </a:gs>
                <a:gs pos="61000">
                  <a:srgbClr val="E9E065"/>
                </a:gs>
                <a:gs pos="82001">
                  <a:srgbClr val="E9E065"/>
                </a:gs>
                <a:gs pos="100000">
                  <a:srgbClr val="F8F5CC"/>
                </a:gs>
              </a:gsLst>
              <a:lin ang="5400000" scaled="1"/>
              <a:tileRect/>
            </a:gradFill>
            <a:ln w="38100">
              <a:solidFill>
                <a:srgbClr val="978D48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  <a:reflection blurRad="6350" stA="50000" endA="300" endPos="55000" dir="5400000" sy="-100000" algn="bl" rotWithShape="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zh-CN" altLang="en-US"/>
            </a:p>
          </p:txBody>
        </p:sp>
        <p:grpSp>
          <p:nvGrpSpPr>
            <p:cNvPr id="8213" name="组合 46"/>
            <p:cNvGrpSpPr>
              <a:grpSpLocks/>
            </p:cNvGrpSpPr>
            <p:nvPr/>
          </p:nvGrpSpPr>
          <p:grpSpPr bwMode="auto">
            <a:xfrm>
              <a:off x="5307822" y="1703388"/>
              <a:ext cx="642906" cy="643179"/>
              <a:chOff x="5648449" y="2057400"/>
              <a:chExt cx="642938" cy="642938"/>
            </a:xfrm>
          </p:grpSpPr>
          <p:grpSp>
            <p:nvGrpSpPr>
              <p:cNvPr id="8215" name="Group 85"/>
              <p:cNvGrpSpPr>
                <a:grpSpLocks/>
              </p:cNvGrpSpPr>
              <p:nvPr/>
            </p:nvGrpSpPr>
            <p:grpSpPr bwMode="auto">
              <a:xfrm>
                <a:off x="5648449" y="2057400"/>
                <a:ext cx="642938" cy="642938"/>
                <a:chOff x="1289" y="582"/>
                <a:chExt cx="668" cy="668"/>
              </a:xfrm>
            </p:grpSpPr>
            <p:sp>
              <p:nvSpPr>
                <p:cNvPr id="8217" name="Oval 86"/>
                <p:cNvSpPr>
                  <a:spLocks noChangeArrowheads="1"/>
                </p:cNvSpPr>
                <p:nvPr/>
              </p:nvSpPr>
              <p:spPr bwMode="gray">
                <a:xfrm>
                  <a:off x="1289" y="582"/>
                  <a:ext cx="668" cy="668"/>
                </a:xfrm>
                <a:prstGeom prst="ellipse">
                  <a:avLst/>
                </a:prstGeom>
                <a:solidFill>
                  <a:srgbClr val="33333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38100" algn="ctr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anchor="ctr">
                  <a:spAutoFit/>
                </a:bodyPr>
                <a:lstStyle/>
                <a:p>
                  <a:endParaRPr lang="zh-CN" altLang="en-US"/>
                </a:p>
              </p:txBody>
            </p:sp>
            <p:sp>
              <p:nvSpPr>
                <p:cNvPr id="8218" name="Oval 87"/>
                <p:cNvSpPr>
                  <a:spLocks noChangeArrowheads="1"/>
                </p:cNvSpPr>
                <p:nvPr/>
              </p:nvSpPr>
              <p:spPr bwMode="gray">
                <a:xfrm>
                  <a:off x="1296" y="587"/>
                  <a:ext cx="646" cy="647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636869"/>
                    </a:gs>
                    <a:gs pos="100000">
                      <a:srgbClr val="D6E1E2"/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algn="ctr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eaVert" wrap="none" anchor="ctr"/>
                <a:lstStyle/>
                <a:p>
                  <a:endParaRPr lang="zh-CN" altLang="en-US"/>
                </a:p>
              </p:txBody>
            </p:sp>
            <p:sp>
              <p:nvSpPr>
                <p:cNvPr id="8219" name="Oval 88"/>
                <p:cNvSpPr>
                  <a:spLocks noChangeArrowheads="1"/>
                </p:cNvSpPr>
                <p:nvPr/>
              </p:nvSpPr>
              <p:spPr bwMode="gray">
                <a:xfrm>
                  <a:off x="1304" y="591"/>
                  <a:ext cx="631" cy="631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D6E1E2">
                        <a:alpha val="0"/>
                      </a:srgbClr>
                    </a:gs>
                    <a:gs pos="100000">
                      <a:srgbClr val="F1F5F5"/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algn="ctr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eaVert" wrap="none" anchor="ctr"/>
                <a:lstStyle/>
                <a:p>
                  <a:endParaRPr lang="zh-CN" altLang="en-US"/>
                </a:p>
              </p:txBody>
            </p:sp>
            <p:sp>
              <p:nvSpPr>
                <p:cNvPr id="8220" name="Oval 89"/>
                <p:cNvSpPr>
                  <a:spLocks noChangeArrowheads="1"/>
                </p:cNvSpPr>
                <p:nvPr/>
              </p:nvSpPr>
              <p:spPr bwMode="gray">
                <a:xfrm>
                  <a:off x="1311" y="597"/>
                  <a:ext cx="600" cy="589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AAB2B3"/>
                    </a:gs>
                    <a:gs pos="100000">
                      <a:srgbClr val="D6E1E2">
                        <a:alpha val="48000"/>
                      </a:srgbClr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algn="ctr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eaVert" wrap="none" anchor="ctr"/>
                <a:lstStyle/>
                <a:p>
                  <a:endParaRPr lang="zh-CN" altLang="en-US"/>
                </a:p>
              </p:txBody>
            </p:sp>
            <p:sp>
              <p:nvSpPr>
                <p:cNvPr id="8221" name="Oval 90"/>
                <p:cNvSpPr>
                  <a:spLocks noChangeArrowheads="1"/>
                </p:cNvSpPr>
                <p:nvPr/>
              </p:nvSpPr>
              <p:spPr bwMode="gray">
                <a:xfrm>
                  <a:off x="1346" y="613"/>
                  <a:ext cx="533" cy="479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rgbClr val="D6E1E2">
                        <a:alpha val="37999"/>
                      </a:srgbClr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algn="ctr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eaVert" wrap="none" anchor="ctr"/>
                <a:lstStyle/>
                <a:p>
                  <a:endParaRPr lang="zh-CN" altLang="en-US"/>
                </a:p>
              </p:txBody>
            </p:sp>
          </p:grpSp>
          <p:sp>
            <p:nvSpPr>
              <p:cNvPr id="8216" name="Text Box 91"/>
              <p:cNvSpPr txBox="1">
                <a:spLocks noChangeArrowheads="1"/>
              </p:cNvSpPr>
              <p:nvPr/>
            </p:nvSpPr>
            <p:spPr bwMode="gray">
              <a:xfrm>
                <a:off x="5786562" y="2149475"/>
                <a:ext cx="354012" cy="4572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9pPr>
              </a:lstStyle>
              <a:p>
                <a:pPr algn="ctr" eaLnBrk="1" hangingPunct="1"/>
                <a:r>
                  <a:rPr lang="en-US" altLang="zh-CN" sz="2400">
                    <a:solidFill>
                      <a:srgbClr val="000000"/>
                    </a:solidFill>
                    <a:latin typeface="Arial" charset="0"/>
                  </a:rPr>
                  <a:t>3</a:t>
                </a:r>
                <a:endParaRPr lang="en-US" altLang="zh-CN">
                  <a:latin typeface="Arial" charset="0"/>
                </a:endParaRPr>
              </a:p>
            </p:txBody>
          </p:sp>
        </p:grpSp>
        <p:sp>
          <p:nvSpPr>
            <p:cNvPr id="8214" name="Text Box 65"/>
            <p:cNvSpPr txBox="1">
              <a:spLocks noChangeArrowheads="1"/>
            </p:cNvSpPr>
            <p:nvPr/>
          </p:nvSpPr>
          <p:spPr bwMode="gray">
            <a:xfrm>
              <a:off x="4621213" y="2564898"/>
              <a:ext cx="2016125" cy="15696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9pPr>
            </a:lstStyle>
            <a:p>
              <a:pPr eaLnBrk="1" hangingPunct="1">
                <a:lnSpc>
                  <a:spcPct val="150000"/>
                </a:lnSpc>
              </a:pPr>
              <a:r>
                <a:rPr lang="zh-CN" altLang="en-US" sz="1600" dirty="0" smtClean="0">
                  <a:solidFill>
                    <a:srgbClr val="000000"/>
                  </a:solidFill>
                  <a:latin typeface="微软雅黑" pitchFamily="34" charset="-122"/>
                  <a:ea typeface="微软雅黑" pitchFamily="34" charset="-122"/>
                </a:rPr>
                <a:t>搭建</a:t>
              </a:r>
              <a:r>
                <a:rPr lang="zh-CN" altLang="en-US" sz="1600" dirty="0">
                  <a:solidFill>
                    <a:srgbClr val="000000"/>
                  </a:solidFill>
                  <a:latin typeface="微软雅黑" pitchFamily="34" charset="-122"/>
                  <a:ea typeface="微软雅黑" pitchFamily="34" charset="-122"/>
                </a:rPr>
                <a:t>用拱架支撑的近地面覆盖的</a:t>
              </a:r>
              <a:r>
                <a:rPr lang="zh-CN" altLang="en-US" sz="1600" dirty="0" smtClean="0">
                  <a:solidFill>
                    <a:srgbClr val="000000"/>
                  </a:solidFill>
                  <a:latin typeface="微软雅黑" pitchFamily="34" charset="-122"/>
                  <a:ea typeface="微软雅黑" pitchFamily="34" charset="-122"/>
                </a:rPr>
                <a:t>地膜，并测量、比较</a:t>
              </a:r>
              <a:r>
                <a:rPr lang="zh-CN" altLang="en-US" sz="1600" dirty="0">
                  <a:solidFill>
                    <a:srgbClr val="000000"/>
                  </a:solidFill>
                  <a:latin typeface="微软雅黑" pitchFamily="34" charset="-122"/>
                  <a:ea typeface="微软雅黑" pitchFamily="34" charset="-122"/>
                </a:rPr>
                <a:t>地膜内外</a:t>
              </a:r>
            </a:p>
            <a:p>
              <a:pPr eaLnBrk="1" hangingPunct="1">
                <a:lnSpc>
                  <a:spcPct val="150000"/>
                </a:lnSpc>
              </a:pPr>
              <a:r>
                <a:rPr lang="zh-CN" altLang="en-US" sz="1600" dirty="0">
                  <a:solidFill>
                    <a:srgbClr val="000000"/>
                  </a:solidFill>
                  <a:latin typeface="微软雅黑" pitchFamily="34" charset="-122"/>
                  <a:ea typeface="微软雅黑" pitchFamily="34" charset="-122"/>
                </a:rPr>
                <a:t>的温度和土壤的</a:t>
              </a:r>
              <a:r>
                <a:rPr lang="zh-CN" altLang="en-US" sz="1600" dirty="0" smtClean="0">
                  <a:solidFill>
                    <a:srgbClr val="000000"/>
                  </a:solidFill>
                  <a:latin typeface="微软雅黑" pitchFamily="34" charset="-122"/>
                  <a:ea typeface="微软雅黑" pitchFamily="34" charset="-122"/>
                </a:rPr>
                <a:t>湿度。</a:t>
              </a:r>
              <a:endParaRPr lang="zh-CN" altLang="en-US" sz="1600" dirty="0">
                <a:solidFill>
                  <a:srgbClr val="000000"/>
                </a:solidFill>
                <a:latin typeface="微软雅黑" pitchFamily="34" charset="-122"/>
                <a:ea typeface="微软雅黑" pitchFamily="34" charset="-122"/>
              </a:endParaRPr>
            </a:p>
          </p:txBody>
        </p:sp>
      </p:grpSp>
      <p:cxnSp>
        <p:nvCxnSpPr>
          <p:cNvPr id="68" name="直接连接符 67"/>
          <p:cNvCxnSpPr/>
          <p:nvPr/>
        </p:nvCxnSpPr>
        <p:spPr>
          <a:xfrm>
            <a:off x="0" y="1003300"/>
            <a:ext cx="6300788" cy="0"/>
          </a:xfrm>
          <a:prstGeom prst="line">
            <a:avLst/>
          </a:prstGeom>
          <a:ln w="28575">
            <a:solidFill>
              <a:schemeClr val="bg1">
                <a:lumMod val="6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9" name="矩形 68"/>
          <p:cNvSpPr/>
          <p:nvPr/>
        </p:nvSpPr>
        <p:spPr>
          <a:xfrm>
            <a:off x="6372200" y="714182"/>
            <a:ext cx="2664296" cy="338554"/>
          </a:xfrm>
          <a:prstGeom prst="rect">
            <a:avLst/>
          </a:prstGeom>
          <a:noFill/>
        </p:spPr>
        <p:txBody>
          <a:bodyPr>
            <a:prstTxWarp prst="textPlain">
              <a:avLst/>
            </a:prstTxWarp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1600" b="1" spc="150" dirty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幼圆" pitchFamily="49" charset="-122"/>
                <a:ea typeface="幼圆" pitchFamily="49" charset="-122"/>
              </a:rPr>
              <a:t>贵州省初中学生实用技能</a:t>
            </a:r>
          </a:p>
        </p:txBody>
      </p:sp>
      <p:sp>
        <p:nvSpPr>
          <p:cNvPr id="70" name="TextBox 69"/>
          <p:cNvSpPr txBox="1"/>
          <p:nvPr/>
        </p:nvSpPr>
        <p:spPr>
          <a:xfrm>
            <a:off x="6300788" y="231775"/>
            <a:ext cx="2843212" cy="3397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di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1600" dirty="0">
                <a:solidFill>
                  <a:schemeClr val="accent5">
                    <a:lumMod val="75000"/>
                  </a:schemeClr>
                </a:solidFill>
                <a:latin typeface="黑体" pitchFamily="2" charset="-122"/>
                <a:ea typeface="黑体" pitchFamily="2" charset="-122"/>
              </a:rPr>
              <a:t>现代农业技术</a:t>
            </a:r>
          </a:p>
        </p:txBody>
      </p:sp>
      <p:sp>
        <p:nvSpPr>
          <p:cNvPr id="71" name="标题 10"/>
          <p:cNvSpPr txBox="1">
            <a:spLocks/>
          </p:cNvSpPr>
          <p:nvPr/>
        </p:nvSpPr>
        <p:spPr>
          <a:xfrm>
            <a:off x="0" y="66675"/>
            <a:ext cx="6300788" cy="936625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r>
              <a:rPr lang="zh-CN" altLang="en-US" dirty="0" smtClean="0">
                <a:solidFill>
                  <a:schemeClr val="accent6">
                    <a:lumMod val="75000"/>
                  </a:schemeClr>
                </a:solidFill>
                <a:latin typeface="微软雅黑" pitchFamily="34" charset="-122"/>
                <a:ea typeface="微软雅黑" pitchFamily="34" charset="-122"/>
              </a:rPr>
              <a:t>思考与实践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1110</TotalTime>
  <Words>636</Words>
  <Application>Microsoft Office PowerPoint</Application>
  <PresentationFormat>全屏显示(4:3)</PresentationFormat>
  <Paragraphs>86</Paragraphs>
  <Slides>9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9</vt:i4>
      </vt:variant>
    </vt:vector>
  </HeadingPairs>
  <TitlesOfParts>
    <vt:vector size="10" baseType="lpstr">
      <vt:lpstr>Office 主题​​</vt:lpstr>
      <vt:lpstr>现代农业技术</vt:lpstr>
      <vt:lpstr>玉 米</vt:lpstr>
      <vt:lpstr>一、玉米对环境条件的要求</vt:lpstr>
      <vt:lpstr>二、选种及播种时期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番茄花园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dwb</dc:creator>
  <cp:lastModifiedBy>USER</cp:lastModifiedBy>
  <cp:revision>117</cp:revision>
  <dcterms:created xsi:type="dcterms:W3CDTF">2012-01-31T05:34:08Z</dcterms:created>
  <dcterms:modified xsi:type="dcterms:W3CDTF">2012-04-26T02:39:39Z</dcterms:modified>
</cp:coreProperties>
</file>