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64" r:id="rId5"/>
    <p:sldId id="273" r:id="rId6"/>
    <p:sldId id="274" r:id="rId7"/>
    <p:sldId id="261" r:id="rId8"/>
    <p:sldId id="262" r:id="rId9"/>
    <p:sldId id="272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F37"/>
    <a:srgbClr val="19FFC8"/>
    <a:srgbClr val="51D3E1"/>
    <a:srgbClr val="D9FFF6"/>
    <a:srgbClr val="D6F5F8"/>
    <a:srgbClr val="BCF9FC"/>
    <a:srgbClr val="FFFFFF"/>
    <a:srgbClr val="AAFF01"/>
    <a:srgbClr val="FBDDF5"/>
    <a:srgbClr val="F4A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13D0-2817-4577-974C-C22045A38999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03B2C-0E96-41AA-9835-8AC3E7E9A7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37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0031-AFAD-47E2-ADA0-04EBFDBF036D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A0CA9-A34F-425A-BA7F-C5D127B8FD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27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7D0B7-7702-42C3-911F-280111F0B11F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9CCE-27A5-43E2-9DF1-CB21B7005A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583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D77DA-BB30-4E18-B0A3-C7FBF36231A6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A1131-4E7A-4B53-8418-9AE55FE2B8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78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8FEB9-CF97-4AE9-B969-C4CEA155505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435D7-2D07-418F-B588-336CA154E7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196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E12E-E087-420A-83E5-57FB2BA88AB3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1ADF9-6F00-4B0D-8E1F-07E1A5139F0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1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672D2-E8C2-46EF-9468-F380965EB42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29818-7440-431B-8049-D0ED4C614D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37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62B7-1EEC-4392-84B3-436E6F55EC31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25AB5-07C0-4B77-BE0E-8F38DB9C0F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52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BA970-2EF8-48DB-8D3E-FFAD2F1505DE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747CB-5912-4858-9F86-C5963BE8238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13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CA27-F0CC-4D02-9AE1-9D4807D4C1A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E60DD-BE33-4494-BDF9-E177BC40C3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68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6A0FA-6A77-4C5C-974D-681E4BB3EC3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9DB51-669A-4DFB-B3DE-61C3C3976D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591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18000">
              <a:srgbClr val="ADD9E5">
                <a:lumMod val="25000"/>
                <a:lumOff val="75000"/>
              </a:srgbClr>
            </a:gs>
            <a:gs pos="0">
              <a:schemeClr val="accent5">
                <a:lumMod val="60000"/>
                <a:lumOff val="40000"/>
              </a:schemeClr>
            </a:gs>
            <a:gs pos="89000">
              <a:schemeClr val="bg1"/>
            </a:gs>
            <a:gs pos="100000">
              <a:schemeClr val="accent5">
                <a:lumMod val="60000"/>
                <a:lumOff val="40000"/>
              </a:schemeClr>
            </a:gs>
          </a:gsLst>
          <a:lin ang="5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E428E5-20EA-4477-8641-07EDB910DB9A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408211D-731D-44F9-9730-19B4B9DEC33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5">
                <a:lumMod val="30000"/>
                <a:lumOff val="70000"/>
              </a:schemeClr>
            </a:gs>
            <a:gs pos="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0" y="1444625"/>
            <a:ext cx="9144000" cy="2160588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 dirty="0">
              <a:solidFill>
                <a:schemeClr val="bg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52536" y="1224440"/>
            <a:ext cx="9144000" cy="1470025"/>
          </a:xfrm>
          <a:extLst/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 contourW="25400">
              <a:bevelT w="25400" h="57150" prst="artDeco"/>
              <a:contourClr>
                <a:schemeClr val="bg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  <a:cs typeface="Times New Roman" pitchFamily="18" charset="0"/>
              </a:rPr>
              <a:t>现代农业技术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484688" y="5546725"/>
            <a:ext cx="4406900" cy="690563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b="1" dirty="0" smtClean="0">
                <a:latin typeface="幼圆" pitchFamily="49" charset="-122"/>
                <a:ea typeface="幼圆" pitchFamily="49" charset="-122"/>
              </a:rPr>
              <a:t>上海科技教育出版社</a:t>
            </a:r>
          </a:p>
        </p:txBody>
      </p:sp>
      <p:pic>
        <p:nvPicPr>
          <p:cNvPr id="33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484313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76475"/>
            <a:ext cx="338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722438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6858000"/>
            <a:ext cx="1214437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7000875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7000875"/>
            <a:ext cx="642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矩形 51"/>
          <p:cNvSpPr/>
          <p:nvPr/>
        </p:nvSpPr>
        <p:spPr>
          <a:xfrm>
            <a:off x="408481" y="354142"/>
            <a:ext cx="2795367" cy="55457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pic>
        <p:nvPicPr>
          <p:cNvPr id="53" name="图片 52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504" y="5672608"/>
            <a:ext cx="424096" cy="407132"/>
          </a:xfrm>
          <a:prstGeom prst="rect">
            <a:avLst/>
          </a:prstGeom>
        </p:spPr>
      </p:pic>
      <p:sp>
        <p:nvSpPr>
          <p:cNvPr id="54" name="副标题 2"/>
          <p:cNvSpPr txBox="1">
            <a:spLocks/>
          </p:cNvSpPr>
          <p:nvPr/>
        </p:nvSpPr>
        <p:spPr>
          <a:xfrm>
            <a:off x="2074863" y="2908300"/>
            <a:ext cx="6816725" cy="6969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课 病</a:t>
            </a:r>
            <a:r>
              <a:rPr lang="zh-CN" altLang="en-US" sz="3600" b="1" dirty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虫草害防治</a:t>
            </a:r>
            <a:endParaRPr lang="zh-CN" altLang="en-US" sz="3600" b="1" dirty="0" smtClean="0">
              <a:solidFill>
                <a:schemeClr val="tx2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9095" l="0" r="9957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26" y="3429000"/>
            <a:ext cx="3055243" cy="28855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6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C -0.00104 -0.00764 -0.00121 -0.01551 -0.00277 -0.02269 C -0.00399 -0.02778 -0.00763 -0.03125 -0.00972 -0.03495 C -0.01579 -0.04583 -0.02222 -0.05463 -0.02916 -0.06366 C -0.03333 -0.06921 -0.0375 -0.07477 -0.04166 -0.08009 C -0.04461 -0.08403 -0.04722 -0.08843 -0.05 -0.09259 C -0.05138 -0.09468 -0.05416 -0.09861 -0.05416 -0.09838 C -0.0559 -0.10648 -0.05694 -0.10972 -0.05694 -0.11921 C -0.05694 -0.14445 -0.05677 -0.21574 -0.03194 -0.22801 C -0.02673 -0.23982 -0.02326 -0.25093 -0.01527 -0.2588 C -0.00781 -0.27523 -0.01753 -0.25556 -0.00833 -0.26921 C -0.00347 -0.27639 -0.00121 -0.28634 0.00556 -0.28958 C 0.00816 -0.30093 0.01441 -0.30486 0.01945 -0.31227 C 0.025 -0.32037 0.03369 -0.33403 0.03612 -0.34514 C 0.03768 -0.35208 0.03976 -0.36505 0.04445 -0.36968 C 0.04723 -0.37245 0.05278 -0.37801 0.05278 -0.37778 C 0.05921 -0.39236 0.05556 -0.3875 0.0625 -0.39445 C 0.06511 -0.4 0.06754 -0.40671 0.06945 -0.41296 C 0.07066 -0.41667 0.07136 -0.42107 0.07223 -0.42523 C 0.07275 -0.42732 0.07362 -0.43125 0.07362 -0.43102 C 0.07101 -0.44259 0.07066 -0.44722 0.06389 -0.45394 C 0.06112 -0.4662 0.05487 -0.47593 0.05 -0.48681 C 0.04775 -0.50023 0.03994 -0.50833 0.03473 -0.51968 C 0.03282 -0.53102 0.02917 -0.53611 0.02362 -0.54421 C 0.02014 -0.55995 0.00816 -0.58982 -4.44444E-6 -0.60185 C -0.00329 -0.61644 -0.01406 -0.62917 -0.02083 -0.64074 C -0.025 -0.64792 -0.03194 -0.66343 -0.03194 -0.6632 C -0.03368 -0.67107 -0.03715 -0.67407 -0.03888 -0.68195 C -0.04218 -0.71551 -0.03715 -0.73912 -0.025 -0.76597 C -0.02361 -0.77662 -0.025 -0.78125 -0.01805 -0.78449 C -0.01666 -0.78657 -0.01493 -0.7882 -0.01388 -0.79074 C -0.01302 -0.79329 -0.01354 -0.79653 -0.0125 -0.79884 C -0.00607 -0.81273 0.00521 -0.81921 0.0125 -0.83171 C 0.0257 -0.85463 0.00712 -0.82616 0.02223 -0.84607 C 0.02518 -0.85 0.03056 -0.85857 0.03056 -0.8581 C 0.03316 -0.86991 0.03091 -0.8632 0.04028 -0.87685 L 0.04028 -0.87662 C 0.04167 -0.88032 0.04254 -0.88449 0.04445 -0.88727 C 0.04549 -0.88866 0.04723 -0.88843 0.04862 -0.88935 C 0.054 -0.89977 0.05625 -0.91065 0.06528 -0.91389 C 0.06737 -0.91829 0.07049 -0.92153 0.07223 -0.92616 C 0.07362 -0.93009 0.075 -0.93866 0.075 -0.9382 C 0.07379 -0.96736 0.07448 -0.96644 0.07084 -0.9919 C 0.0691 -1.00394 0.06389 -1.01644 0.05973 -1.02685 C 0.05799 -1.03148 0.05747 -1.03681 0.05556 -1.0412 C 0.05452 -1.04352 0.05261 -1.04514 0.05139 -1.04722 C 0.04514 -1.05903 0.04063 -1.0713 0.03334 -1.08218 " pathEditMode="relative" rAng="0" ptsTypes="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" y="-54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416 C -0.06337 -0.03033 -0.12431 -0.06482 -0.08143 -0.13473 C -0.03854 -0.2051 0.25486 -0.32709 0.25468 -0.41621 C 0.25451 -0.50533 -0.07223 -0.58542 -0.08282 -0.66991 C -0.09341 -0.7544 0.19201 -0.85394 0.1908 -0.92362 C 0.18958 -0.99329 -0.07535 -1.05487 -0.08976 -1.08843 " pathEditMode="relative" rAng="0" ptsTypes="aaaaaA">
                                      <p:cBhvr>
                                        <p:cTn id="14" dur="7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0" y="-54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231 C -0.00139 0.00717 -0.00209 0.01226 0.00781 -0.00509 C 0.01771 -0.02243 0.04809 -0.06173 0.0592 -0.1015 C 0.07031 -0.14104 0.07934 -0.19491 0.07448 -0.24208 C 0.06962 -0.28971 0.04409 -0.34636 0.03003 -0.38659 C 0.01597 -0.42728 -0.00521 -0.4467 -0.01025 -0.48485 C -0.01528 -0.52277 -0.00834 -0.5785 -0.00052 -0.61433 C 0.00729 -0.6504 0.02673 -0.66405 0.03698 -0.69942 C 0.04722 -0.73526 0.05989 -0.77618 0.06059 -0.82728 C 0.06128 -0.87861 0.05017 -0.96069 0.04114 -1.00694 C 0.03212 -1.05364 0.01284 -1.07237 0.00642 -1.10705 " pathEditMode="relative" rAng="0" ptsTypes="aaaaaaaaa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-549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C -0.00209 -0.00856 -0.00643 -0.01782 -0.01111 -0.02407 C -0.01354 -0.03356 -0.01528 -0.03518 -0.01667 -0.0463 C -0.01563 -0.0625 -0.01354 -0.07338 -0.01528 -0.08889 C -0.01424 -0.11296 -0.0132 -0.1375 -0.00973 -0.16111 C -0.01198 -0.17037 -0.00955 -0.18264 -0.00556 -0.19074 C -0.00504 -0.19375 -0.00521 -0.19722 -0.00417 -0.2 C -0.00278 -0.20417 0.00139 -0.21111 0.00139 -0.21111 C 0.00312 -0.22083 0.01111 -0.23518 0.01666 -0.24259 C 0.02604 -0.29306 0.01909 -0.34306 0.01805 -0.3963 C 0.01788 -0.40301 0.01684 -0.41643 0.01389 -0.42222 C 0.0118 -0.42616 0.00902 -0.42963 0.00694 -0.43333 C 0.00486 -0.44421 0.00121 -0.45347 -0.00278 -0.46296 C -0.00434 -0.4669 -0.00729 -0.46991 -0.00834 -0.47407 C -0.01302 -0.49259 -0.02136 -0.50532 -0.02778 -0.52245 C -0.02986 -0.53588 -0.02778 -0.52917 -0.03473 -0.54259 L -0.03473 -0.54259 C -0.03681 -0.55116 -0.03872 -0.55972 -0.04028 -0.56852 C -0.03959 -0.58518 -0.04028 -0.60556 -0.03611 -0.62222 C -0.03403 -0.64514 -0.02882 -0.65116 -0.02084 -0.67037 C -0.01823 -0.67662 -0.01823 -0.68472 -0.01528 -0.69074 C -0.01146 -0.69838 -0.00886 -0.70764 -0.00695 -0.71667 C -0.00434 -0.72893 -0.00052 -0.74005 0.00277 -0.75185 C 0.00434 -0.75741 0.00694 -0.76875 0.00694 -0.76875 C 0.00885 -0.79676 0.01597 -0.81898 0.01944 -0.8463 C 0.01909 -0.87037 0.025 -0.95694 0.0125 -0.99838 C 0.01093 -1.01597 0.00833 -1.03333 0.00416 -1.05 C 0.00173 -1.08241 -0.00087 -1.11435 -0.00556 -1.1463 C -0.01146 -1.18773 -0.01111 -1.16528 -0.01111 -1.18518 " pathEditMode="relative" ptsTypes="fffffffffffffffFffffffffffffA">
                                      <p:cBhvr>
                                        <p:cTn id="18" dur="1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C -0.00694 -0.02408 -0.01389 -0.04815 -0.01389 -0.07778 C -0.01389 -0.10741 -0.00226 -0.14167 3.33333E-6 -0.17778 C 0.00226 -0.21389 0.00469 -0.2257 3.33333E-6 -0.29445 C -0.00469 -0.3632 -0.02969 -0.50857 -0.02778 -0.59074 C -0.02587 -0.67292 0.01267 -0.71042 0.01111 -0.78704 C 0.00955 -0.86366 -0.03194 -0.98958 -0.0375 -1.05 C -0.04305 -1.11042 -0.04288 -1.1831 -0.02222 -1.15 " pathEditMode="relative" ptsTypes="aaaaaaaA">
                                      <p:cBhvr>
                                        <p:cTn id="20" dur="7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2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4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 smtClean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  <a:endParaRPr lang="zh-CN" altLang="en-US" sz="1600" dirty="0">
              <a:solidFill>
                <a:schemeClr val="accent5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、作物病虫草害</a:t>
            </a:r>
            <a:endParaRPr lang="zh-CN" altLang="en-US" dirty="0" smtClean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1" name="组合 30"/>
          <p:cNvGrpSpPr>
            <a:grpSpLocks/>
          </p:cNvGrpSpPr>
          <p:nvPr/>
        </p:nvGrpSpPr>
        <p:grpSpPr bwMode="auto">
          <a:xfrm>
            <a:off x="1971675" y="1925340"/>
            <a:ext cx="2600325" cy="2944814"/>
            <a:chOff x="1972085" y="3077181"/>
            <a:chExt cx="2599915" cy="2944107"/>
          </a:xfrm>
        </p:grpSpPr>
        <p:grpSp>
          <p:nvGrpSpPr>
            <p:cNvPr id="33" name="组合 38"/>
            <p:cNvGrpSpPr>
              <a:grpSpLocks/>
            </p:cNvGrpSpPr>
            <p:nvPr/>
          </p:nvGrpSpPr>
          <p:grpSpPr bwMode="auto">
            <a:xfrm>
              <a:off x="1979712" y="3077181"/>
              <a:ext cx="2587238" cy="1346272"/>
              <a:chOff x="1979712" y="3077182"/>
              <a:chExt cx="2587238" cy="1346273"/>
            </a:xfrm>
          </p:grpSpPr>
          <p:grpSp>
            <p:nvGrpSpPr>
              <p:cNvPr id="39" name="组合 2"/>
              <p:cNvGrpSpPr>
                <a:grpSpLocks/>
              </p:cNvGrpSpPr>
              <p:nvPr/>
            </p:nvGrpSpPr>
            <p:grpSpPr bwMode="auto">
              <a:xfrm>
                <a:off x="2797698" y="3077182"/>
                <a:ext cx="1769252" cy="841571"/>
                <a:chOff x="2797698" y="3077182"/>
                <a:chExt cx="1769252" cy="841571"/>
              </a:xfrm>
            </p:grpSpPr>
            <p:sp>
              <p:nvSpPr>
                <p:cNvPr id="41" name="五边形 40"/>
                <p:cNvSpPr/>
                <p:nvPr/>
              </p:nvSpPr>
              <p:spPr bwMode="auto">
                <a:xfrm>
                  <a:off x="2797698" y="3077182"/>
                  <a:ext cx="1769252" cy="841571"/>
                </a:xfrm>
                <a:prstGeom prst="homePlate">
                  <a:avLst/>
                </a:prstGeom>
                <a:gradFill flip="none" rotWithShape="1">
                  <a:gsLst>
                    <a:gs pos="0">
                      <a:srgbClr val="FFCF01"/>
                    </a:gs>
                    <a:gs pos="90000">
                      <a:srgbClr val="E22000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225425" dist="38100" dir="5220000" algn="ctr">
                    <a:srgbClr val="000000">
                      <a:alpha val="33000"/>
                    </a:srgbClr>
                  </a:outerShdw>
                </a:effectLst>
                <a:scene3d>
                  <a:camera prst="orthographicFront"/>
                  <a:lightRig rig="flat" dir="t"/>
                </a:scene3d>
                <a:sp3d extrusionH="304800" contourW="19050">
                  <a:bevelT w="101600" prst="convex"/>
                  <a:bevelB w="0" h="63500"/>
                  <a:contourClr>
                    <a:srgbClr val="FFE593"/>
                  </a:contourClr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p3d/>
                </a:bodyPr>
                <a:lstStyle/>
                <a:p>
                  <a:pPr algn="ctr" eaLnBrk="0" fontAlgn="ctr" hangingPunct="0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0000"/>
                    </a:buClr>
                    <a:buSzPct val="70000"/>
                    <a:buFont typeface="Wingdings" pitchFamily="2" charset="2"/>
                    <a:buChar char="u"/>
                    <a:defRPr/>
                  </a:pPr>
                  <a:endParaRPr lang="zh-CN" altLang="en-US" sz="1600" b="1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  <p:sp>
              <p:nvSpPr>
                <p:cNvPr id="42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890070" y="3289340"/>
                  <a:ext cx="1358797" cy="369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9pPr>
                </a:lstStyle>
                <a:p>
                  <a:pPr algn="ctr" eaLnBrk="1" hangingPunct="1"/>
                  <a:r>
                    <a:rPr lang="zh-CN" altLang="en-US" dirty="0">
                      <a:solidFill>
                        <a:schemeClr val="bg1"/>
                      </a:solidFill>
                      <a:latin typeface="微软雅黑" pitchFamily="34" charset="-122"/>
                      <a:ea typeface="微软雅黑" pitchFamily="34" charset="-122"/>
                    </a:rPr>
                    <a:t>病害</a:t>
                  </a:r>
                </a:p>
              </p:txBody>
            </p:sp>
          </p:grpSp>
          <p:sp>
            <p:nvSpPr>
              <p:cNvPr id="40" name="任意多边形 39"/>
              <p:cNvSpPr/>
              <p:nvPr/>
            </p:nvSpPr>
            <p:spPr>
              <a:xfrm>
                <a:off x="1979712" y="3414052"/>
                <a:ext cx="900000" cy="1009403"/>
              </a:xfrm>
              <a:custGeom>
                <a:avLst/>
                <a:gdLst>
                  <a:gd name="connsiteX0" fmla="*/ 0 w 1092530"/>
                  <a:gd name="connsiteY0" fmla="*/ 1068780 h 1068780"/>
                  <a:gd name="connsiteX1" fmla="*/ 1092530 w 1092530"/>
                  <a:gd name="connsiteY1" fmla="*/ 0 h 1068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92530" h="1068780">
                    <a:moveTo>
                      <a:pt x="0" y="1068780"/>
                    </a:moveTo>
                    <a:lnTo>
                      <a:pt x="1092530" y="0"/>
                    </a:lnTo>
                  </a:path>
                </a:pathLst>
              </a:custGeom>
              <a:noFill/>
              <a:ln w="38100">
                <a:solidFill>
                  <a:schemeClr val="tx1">
                    <a:lumMod val="65000"/>
                    <a:lumOff val="35000"/>
                    <a:alpha val="50000"/>
                  </a:schemeClr>
                </a:solidFill>
                <a:headEnd type="oval"/>
                <a:tailEnd type="oval"/>
              </a:ln>
              <a:effectLst>
                <a:outerShdw blurRad="50800" dist="25400" dir="2700000" algn="tl" rotWithShape="0">
                  <a:prstClr val="black">
                    <a:alpha val="50000"/>
                  </a:prstClr>
                </a:outerShdw>
              </a:effectLst>
              <a:scene3d>
                <a:camera prst="orthographicFront"/>
                <a:lightRig rig="flat" dir="t"/>
              </a:scene3d>
              <a:sp3d contourW="12700">
                <a:contourClr>
                  <a:schemeClr val="bg1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defRPr/>
                </a:pPr>
                <a:endParaRPr lang="zh-CN" altLang="en-US" sz="16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grpSp>
          <p:nvGrpSpPr>
            <p:cNvPr id="34" name="组合 39"/>
            <p:cNvGrpSpPr>
              <a:grpSpLocks/>
            </p:cNvGrpSpPr>
            <p:nvPr/>
          </p:nvGrpSpPr>
          <p:grpSpPr bwMode="auto">
            <a:xfrm>
              <a:off x="1972085" y="4581477"/>
              <a:ext cx="2599915" cy="1439811"/>
              <a:chOff x="1972085" y="4581477"/>
              <a:chExt cx="2599915" cy="1439811"/>
            </a:xfrm>
          </p:grpSpPr>
          <p:grpSp>
            <p:nvGrpSpPr>
              <p:cNvPr id="35" name="组合 35"/>
              <p:cNvGrpSpPr>
                <a:grpSpLocks/>
              </p:cNvGrpSpPr>
              <p:nvPr/>
            </p:nvGrpSpPr>
            <p:grpSpPr bwMode="auto">
              <a:xfrm>
                <a:off x="2797698" y="5202179"/>
                <a:ext cx="1774302" cy="819109"/>
                <a:chOff x="2797698" y="5202179"/>
                <a:chExt cx="1774302" cy="819109"/>
              </a:xfrm>
            </p:grpSpPr>
            <p:sp>
              <p:nvSpPr>
                <p:cNvPr id="37" name="五边形 36"/>
                <p:cNvSpPr/>
                <p:nvPr/>
              </p:nvSpPr>
              <p:spPr bwMode="auto">
                <a:xfrm>
                  <a:off x="2797698" y="5202179"/>
                  <a:ext cx="1774302" cy="819109"/>
                </a:xfrm>
                <a:prstGeom prst="homePlate">
                  <a:avLst/>
                </a:prstGeom>
                <a:gradFill flip="none" rotWithShape="1">
                  <a:gsLst>
                    <a:gs pos="0">
                      <a:srgbClr val="FFCF01"/>
                    </a:gs>
                    <a:gs pos="90000">
                      <a:srgbClr val="E22000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225425" dist="38100" dir="5220000" algn="ctr">
                    <a:srgbClr val="000000">
                      <a:alpha val="33000"/>
                    </a:srgbClr>
                  </a:outerShdw>
                </a:effectLst>
                <a:scene3d>
                  <a:camera prst="orthographicFront"/>
                  <a:lightRig rig="flat" dir="t"/>
                </a:scene3d>
                <a:sp3d extrusionH="304800" contourW="19050">
                  <a:bevelT w="101600" prst="convex"/>
                  <a:bevelB w="0" h="63500"/>
                  <a:contourClr>
                    <a:srgbClr val="FFE593"/>
                  </a:contourClr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p3d/>
                </a:bodyPr>
                <a:lstStyle/>
                <a:p>
                  <a:pPr algn="ctr" eaLnBrk="0" fontAlgn="ctr" hangingPunct="0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FF0000"/>
                    </a:buClr>
                    <a:buSzPct val="70000"/>
                    <a:buFont typeface="Wingdings" pitchFamily="2" charset="2"/>
                    <a:buChar char="u"/>
                    <a:defRPr/>
                  </a:pPr>
                  <a:endParaRPr lang="zh-CN" altLang="en-US" sz="1600" b="1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  <p:sp>
              <p:nvSpPr>
                <p:cNvPr id="38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902570" y="5427112"/>
                  <a:ext cx="1363847" cy="369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9pPr>
                </a:lstStyle>
                <a:p>
                  <a:pPr algn="ctr" eaLnBrk="1" hangingPunct="1"/>
                  <a:r>
                    <a:rPr lang="zh-CN" altLang="en-US" dirty="0" smtClean="0">
                      <a:solidFill>
                        <a:schemeClr val="bg1"/>
                      </a:solidFill>
                      <a:latin typeface="微软雅黑" pitchFamily="34" charset="-122"/>
                      <a:ea typeface="微软雅黑" pitchFamily="34" charset="-122"/>
                    </a:rPr>
                    <a:t>虫害</a:t>
                  </a:r>
                  <a:endParaRPr lang="zh-CN" altLang="en-US" dirty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endParaRPr>
                </a:p>
              </p:txBody>
            </p:sp>
          </p:grpSp>
          <p:sp>
            <p:nvSpPr>
              <p:cNvPr id="36" name="任意多边形 35"/>
              <p:cNvSpPr/>
              <p:nvPr/>
            </p:nvSpPr>
            <p:spPr>
              <a:xfrm flipV="1">
                <a:off x="1972085" y="4581477"/>
                <a:ext cx="900000" cy="1009403"/>
              </a:xfrm>
              <a:custGeom>
                <a:avLst/>
                <a:gdLst>
                  <a:gd name="connsiteX0" fmla="*/ 0 w 1092530"/>
                  <a:gd name="connsiteY0" fmla="*/ 1068780 h 1068780"/>
                  <a:gd name="connsiteX1" fmla="*/ 1092530 w 1092530"/>
                  <a:gd name="connsiteY1" fmla="*/ 0 h 1068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92530" h="1068780">
                    <a:moveTo>
                      <a:pt x="0" y="1068780"/>
                    </a:moveTo>
                    <a:lnTo>
                      <a:pt x="1092530" y="0"/>
                    </a:lnTo>
                  </a:path>
                </a:pathLst>
              </a:custGeom>
              <a:noFill/>
              <a:ln w="38100">
                <a:solidFill>
                  <a:schemeClr val="tx1">
                    <a:lumMod val="65000"/>
                    <a:lumOff val="35000"/>
                    <a:alpha val="50000"/>
                  </a:schemeClr>
                </a:solidFill>
                <a:headEnd type="oval"/>
                <a:tailEnd type="oval"/>
              </a:ln>
              <a:effectLst>
                <a:outerShdw blurRad="50800" dist="25400" dir="2700000" algn="tl" rotWithShape="0">
                  <a:prstClr val="black">
                    <a:alpha val="50000"/>
                  </a:prstClr>
                </a:outerShdw>
              </a:effectLst>
              <a:scene3d>
                <a:camera prst="orthographicFront"/>
                <a:lightRig rig="flat" dir="t"/>
              </a:scene3d>
              <a:sp3d contourW="12700">
                <a:contourClr>
                  <a:schemeClr val="bg1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defRPr/>
                </a:pPr>
                <a:endParaRPr lang="zh-CN" altLang="en-US" sz="16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43" name="组合 42"/>
          <p:cNvGrpSpPr>
            <a:grpSpLocks/>
          </p:cNvGrpSpPr>
          <p:nvPr/>
        </p:nvGrpSpPr>
        <p:grpSpPr bwMode="auto">
          <a:xfrm>
            <a:off x="323850" y="2065041"/>
            <a:ext cx="2180886" cy="2157413"/>
            <a:chOff x="324423" y="3215758"/>
            <a:chExt cx="2179631" cy="2158225"/>
          </a:xfrm>
        </p:grpSpPr>
        <p:sp>
          <p:nvSpPr>
            <p:cNvPr id="44" name="Oval 93"/>
            <p:cNvSpPr>
              <a:spLocks noChangeAspect="1" noChangeArrowheads="1"/>
            </p:cNvSpPr>
            <p:nvPr/>
          </p:nvSpPr>
          <p:spPr bwMode="auto">
            <a:xfrm>
              <a:off x="324423" y="3215758"/>
              <a:ext cx="2159345" cy="2158225"/>
            </a:xfrm>
            <a:prstGeom prst="ellipse">
              <a:avLst/>
            </a:prstGeom>
            <a:gradFill flip="none" rotWithShape="1">
              <a:gsLst>
                <a:gs pos="0">
                  <a:srgbClr val="00DFF6"/>
                </a:gs>
                <a:gs pos="90000">
                  <a:srgbClr val="002774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isometricOffAxis1Top">
                <a:rot lat="17699988" lon="0" rev="0"/>
              </a:camera>
              <a:lightRig rig="flat" dir="t"/>
            </a:scene3d>
            <a:sp3d extrusionH="177800" contourW="19050">
              <a:bevelT w="101600" prst="convex"/>
              <a:bevelB w="0" h="25400"/>
              <a:contourClr>
                <a:srgbClr val="AFEAFF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344709" y="4093976"/>
              <a:ext cx="2159345" cy="40011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000" dirty="0" smtClean="0">
                  <a:solidFill>
                    <a:schemeClr val="bg1"/>
                  </a:solidFill>
                  <a:effectLst>
                    <a:reflection blurRad="6350" stA="50000" endA="300" endPos="50000" dist="60007" dir="5400000" sy="-100000" algn="bl" rotWithShape="0"/>
                  </a:effectLst>
                  <a:latin typeface="微软雅黑" pitchFamily="34" charset="-122"/>
                  <a:ea typeface="微软雅黑" pitchFamily="34" charset="-122"/>
                </a:rPr>
                <a:t>作物</a:t>
              </a:r>
              <a:r>
                <a:rPr lang="zh-CN" altLang="en-US" sz="2000" dirty="0">
                  <a:solidFill>
                    <a:schemeClr val="bg1"/>
                  </a:solidFill>
                  <a:effectLst>
                    <a:reflection blurRad="6350" stA="50000" endA="300" endPos="50000" dist="60007" dir="5400000" sy="-100000" algn="bl" rotWithShape="0"/>
                  </a:effectLst>
                  <a:latin typeface="微软雅黑" pitchFamily="34" charset="-122"/>
                  <a:ea typeface="微软雅黑" pitchFamily="34" charset="-122"/>
                </a:rPr>
                <a:t>病虫草害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4333849" y="1226719"/>
            <a:ext cx="3206418" cy="4565168"/>
            <a:chOff x="4333849" y="1226719"/>
            <a:chExt cx="3206418" cy="456516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3849" y="1226719"/>
              <a:ext cx="3051907" cy="223901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7984" y="3717032"/>
              <a:ext cx="3112283" cy="207485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组合 81"/>
          <p:cNvGrpSpPr>
            <a:grpSpLocks/>
          </p:cNvGrpSpPr>
          <p:nvPr/>
        </p:nvGrpSpPr>
        <p:grpSpPr bwMode="auto">
          <a:xfrm>
            <a:off x="779810" y="3867840"/>
            <a:ext cx="7032550" cy="1108075"/>
            <a:chOff x="1198487" y="4553378"/>
            <a:chExt cx="6829897" cy="1107869"/>
          </a:xfrm>
        </p:grpSpPr>
        <p:sp>
          <p:nvSpPr>
            <p:cNvPr id="83" name="圆角矩形 82"/>
            <p:cNvSpPr/>
            <p:nvPr/>
          </p:nvSpPr>
          <p:spPr>
            <a:xfrm rot="2400000">
              <a:off x="1198487" y="4553378"/>
              <a:ext cx="1764000" cy="72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4" name="圆角矩形 83"/>
            <p:cNvSpPr/>
            <p:nvPr/>
          </p:nvSpPr>
          <p:spPr bwMode="auto">
            <a:xfrm>
              <a:off x="2840915" y="4589377"/>
              <a:ext cx="5187469" cy="1071870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5" name="矩形 87"/>
            <p:cNvSpPr>
              <a:spLocks noChangeArrowheads="1"/>
            </p:cNvSpPr>
            <p:nvPr/>
          </p:nvSpPr>
          <p:spPr bwMode="auto">
            <a:xfrm>
              <a:off x="2956422" y="4663733"/>
              <a:ext cx="5071962" cy="923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农药的负面影响：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农副产品中农药残留量的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增加，农药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造成人畜的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急、慢性中毒，农药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对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水、土壤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等资源的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污染，农药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对有益生物的危害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等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6" name="AutoShape 3"/>
            <p:cNvSpPr>
              <a:spLocks noChangeAspect="1" noChangeArrowheads="1"/>
            </p:cNvSpPr>
            <p:nvPr/>
          </p:nvSpPr>
          <p:spPr bwMode="auto">
            <a:xfrm>
              <a:off x="2670672" y="4973357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72" name="组合 71"/>
          <p:cNvGrpSpPr>
            <a:grpSpLocks/>
          </p:cNvGrpSpPr>
          <p:nvPr/>
        </p:nvGrpSpPr>
        <p:grpSpPr bwMode="auto">
          <a:xfrm>
            <a:off x="989189" y="2545449"/>
            <a:ext cx="6967186" cy="1065212"/>
            <a:chOff x="1407811" y="3230939"/>
            <a:chExt cx="6766488" cy="1064378"/>
          </a:xfrm>
        </p:grpSpPr>
        <p:sp>
          <p:nvSpPr>
            <p:cNvPr id="73" name="圆角矩形 72"/>
            <p:cNvSpPr/>
            <p:nvPr/>
          </p:nvSpPr>
          <p:spPr>
            <a:xfrm rot="19834317">
              <a:off x="1407811" y="4059671"/>
              <a:ext cx="1537327" cy="72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4" name="圆角矩形 73"/>
            <p:cNvSpPr/>
            <p:nvPr/>
          </p:nvSpPr>
          <p:spPr bwMode="auto">
            <a:xfrm>
              <a:off x="2840914" y="3230939"/>
              <a:ext cx="5187471" cy="1064378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5" name="矩形 87"/>
            <p:cNvSpPr>
              <a:spLocks noChangeArrowheads="1"/>
            </p:cNvSpPr>
            <p:nvPr/>
          </p:nvSpPr>
          <p:spPr bwMode="auto">
            <a:xfrm>
              <a:off x="2956421" y="3534013"/>
              <a:ext cx="5217878" cy="369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农药的作用：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抵抗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病虫草害、卫生防疫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6" name="AutoShape 3"/>
            <p:cNvSpPr>
              <a:spLocks noChangeAspect="1" noChangeArrowheads="1"/>
            </p:cNvSpPr>
            <p:nvPr/>
          </p:nvSpPr>
          <p:spPr bwMode="auto">
            <a:xfrm>
              <a:off x="2670672" y="3558711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77" name="组合 76"/>
          <p:cNvGrpSpPr>
            <a:grpSpLocks/>
          </p:cNvGrpSpPr>
          <p:nvPr/>
        </p:nvGrpSpPr>
        <p:grpSpPr bwMode="auto">
          <a:xfrm>
            <a:off x="1763613" y="1230999"/>
            <a:ext cx="6192763" cy="2138040"/>
            <a:chOff x="2181796" y="1916832"/>
            <a:chExt cx="6193785" cy="2137959"/>
          </a:xfrm>
        </p:grpSpPr>
        <p:sp>
          <p:nvSpPr>
            <p:cNvPr id="78" name="圆角矩形 77"/>
            <p:cNvSpPr/>
            <p:nvPr/>
          </p:nvSpPr>
          <p:spPr>
            <a:xfrm rot="18385781">
              <a:off x="1335983" y="3136962"/>
              <a:ext cx="1763642" cy="7201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9" name="圆角矩形 78"/>
            <p:cNvSpPr/>
            <p:nvPr/>
          </p:nvSpPr>
          <p:spPr bwMode="auto">
            <a:xfrm>
              <a:off x="2840915" y="1916832"/>
              <a:ext cx="5390626" cy="1031516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0" name="矩形 87"/>
            <p:cNvSpPr>
              <a:spLocks noChangeArrowheads="1"/>
            </p:cNvSpPr>
            <p:nvPr/>
          </p:nvSpPr>
          <p:spPr bwMode="auto">
            <a:xfrm>
              <a:off x="2956421" y="2091238"/>
              <a:ext cx="5419160" cy="646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农药的</a:t>
              </a: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种类：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杀虫剂、杀菌剂、除草剂、杀螨剂、</a:t>
              </a:r>
              <a:endParaRPr lang="en-US" altLang="zh-CN" dirty="0" smtClean="0">
                <a:latin typeface="微软雅黑" pitchFamily="34" charset="-122"/>
                <a:ea typeface="微软雅黑" pitchFamily="34" charset="-122"/>
              </a:endParaRPr>
            </a:p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杀鼠剂、杀线虫剂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1" name="AutoShape 3"/>
            <p:cNvSpPr>
              <a:spLocks noChangeAspect="1" noChangeArrowheads="1"/>
            </p:cNvSpPr>
            <p:nvPr/>
          </p:nvSpPr>
          <p:spPr bwMode="auto">
            <a:xfrm>
              <a:off x="2670672" y="2261680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二、农药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20480" name="组合 20479"/>
          <p:cNvGrpSpPr/>
          <p:nvPr/>
        </p:nvGrpSpPr>
        <p:grpSpPr>
          <a:xfrm>
            <a:off x="1619608" y="3557773"/>
            <a:ext cx="6192753" cy="2887511"/>
            <a:chOff x="1619608" y="3557773"/>
            <a:chExt cx="6192753" cy="2887511"/>
          </a:xfrm>
        </p:grpSpPr>
        <p:sp>
          <p:nvSpPr>
            <p:cNvPr id="93" name="圆角矩形 92"/>
            <p:cNvSpPr/>
            <p:nvPr/>
          </p:nvSpPr>
          <p:spPr bwMode="auto">
            <a:xfrm>
              <a:off x="2456313" y="5373216"/>
              <a:ext cx="5356048" cy="1072068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5" name="圆角矩形 94"/>
            <p:cNvSpPr/>
            <p:nvPr/>
          </p:nvSpPr>
          <p:spPr bwMode="auto">
            <a:xfrm rot="3365798" flipV="1">
              <a:off x="369341" y="4808040"/>
              <a:ext cx="2576087" cy="75553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4" name="AutoShape 3"/>
            <p:cNvSpPr>
              <a:spLocks noChangeAspect="1" noChangeArrowheads="1"/>
            </p:cNvSpPr>
            <p:nvPr/>
          </p:nvSpPr>
          <p:spPr bwMode="auto">
            <a:xfrm>
              <a:off x="2265927" y="5757267"/>
              <a:ext cx="323978" cy="32406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6" name="矩形 87"/>
            <p:cNvSpPr>
              <a:spLocks noChangeArrowheads="1"/>
            </p:cNvSpPr>
            <p:nvPr/>
          </p:nvSpPr>
          <p:spPr bwMode="auto">
            <a:xfrm>
              <a:off x="2506007" y="5586084"/>
              <a:ext cx="501832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农药</a:t>
              </a: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的</a:t>
              </a:r>
              <a:r>
                <a:rPr lang="zh-CN" altLang="en-US" dirty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发展</a:t>
              </a: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方向：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高效、低毒、低残留、与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环境相容</a:t>
              </a:r>
            </a:p>
          </p:txBody>
        </p:sp>
      </p:grpSp>
      <p:grpSp>
        <p:nvGrpSpPr>
          <p:cNvPr id="87" name="组合 56"/>
          <p:cNvGrpSpPr>
            <a:grpSpLocks/>
          </p:cNvGrpSpPr>
          <p:nvPr/>
        </p:nvGrpSpPr>
        <p:grpSpPr bwMode="auto">
          <a:xfrm>
            <a:off x="408335" y="2817174"/>
            <a:ext cx="1450975" cy="1398588"/>
            <a:chOff x="3440653" y="2680764"/>
            <a:chExt cx="2329340" cy="2245772"/>
          </a:xfrm>
        </p:grpSpPr>
        <p:grpSp>
          <p:nvGrpSpPr>
            <p:cNvPr id="88" name="组合 43"/>
            <p:cNvGrpSpPr>
              <a:grpSpLocks noChangeAspect="1"/>
            </p:cNvGrpSpPr>
            <p:nvPr/>
          </p:nvGrpSpPr>
          <p:grpSpPr bwMode="auto">
            <a:xfrm>
              <a:off x="3440653" y="2680764"/>
              <a:ext cx="2245772" cy="2245772"/>
              <a:chOff x="5217600" y="3058600"/>
              <a:chExt cx="1116000" cy="1116000"/>
            </a:xfrm>
          </p:grpSpPr>
          <p:sp>
            <p:nvSpPr>
              <p:cNvPr id="90" name="Oval 2"/>
              <p:cNvSpPr>
                <a:spLocks noChangeAspect="1" noChangeArrowheads="1"/>
              </p:cNvSpPr>
              <p:nvPr/>
            </p:nvSpPr>
            <p:spPr bwMode="auto">
              <a:xfrm>
                <a:off x="5217600" y="3058600"/>
                <a:ext cx="1116000" cy="1116000"/>
              </a:xfrm>
              <a:prstGeom prst="ellipse">
                <a:avLst/>
              </a:prstGeom>
              <a:gradFill flip="none" rotWithShape="1">
                <a:gsLst>
                  <a:gs pos="0">
                    <a:srgbClr val="FFCF01"/>
                  </a:gs>
                  <a:gs pos="90000">
                    <a:srgbClr val="E22000"/>
                  </a:gs>
                </a:gsLst>
                <a:lin ang="2700000" scaled="1"/>
                <a:tileRect/>
              </a:gradFill>
              <a:ln w="25400">
                <a:noFill/>
              </a:ln>
              <a:effectLst>
                <a:outerShdw blurRad="225425" dist="381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flat" dir="t"/>
              </a:scene3d>
              <a:sp3d extrusionH="304800" contourW="19050">
                <a:bevelT prst="convex"/>
                <a:bevelB w="0" h="0"/>
                <a:contourClr>
                  <a:srgbClr val="FFE593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defRPr/>
                </a:pPr>
                <a:endParaRPr lang="fr-FR" altLang="zh-CN" sz="16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91" name="椭圆 90"/>
              <p:cNvSpPr>
                <a:spLocks/>
              </p:cNvSpPr>
              <p:nvPr/>
            </p:nvSpPr>
            <p:spPr>
              <a:xfrm rot="19388639">
                <a:off x="5221399" y="3127004"/>
                <a:ext cx="757332" cy="53963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45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FFFFFF"/>
                  </a:solidFill>
                  <a:ea typeface="微软雅黑" pitchFamily="34" charset="-122"/>
                </a:endParaRPr>
              </a:p>
            </p:txBody>
          </p:sp>
          <p:sp>
            <p:nvSpPr>
              <p:cNvPr id="92" name="椭圆 91"/>
              <p:cNvSpPr/>
              <p:nvPr/>
            </p:nvSpPr>
            <p:spPr>
              <a:xfrm>
                <a:off x="5327131" y="3179241"/>
                <a:ext cx="846138" cy="849318"/>
              </a:xfrm>
              <a:prstGeom prst="ellipse">
                <a:avLst/>
              </a:prstGeom>
              <a:gradFill flip="none" rotWithShape="1">
                <a:gsLst>
                  <a:gs pos="10000">
                    <a:srgbClr val="FFC000">
                      <a:alpha val="60000"/>
                    </a:srgbClr>
                  </a:gs>
                  <a:gs pos="70000">
                    <a:schemeClr val="bg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 dirty="0">
                  <a:solidFill>
                    <a:srgbClr val="FFFFFF"/>
                  </a:solidFill>
                  <a:ea typeface="微软雅黑" pitchFamily="34" charset="-122"/>
                </a:endParaRPr>
              </a:p>
            </p:txBody>
          </p:sp>
        </p:grpSp>
        <p:sp>
          <p:nvSpPr>
            <p:cNvPr id="89" name="Text Box 29"/>
            <p:cNvSpPr txBox="1">
              <a:spLocks noChangeArrowheads="1"/>
            </p:cNvSpPr>
            <p:nvPr/>
          </p:nvSpPr>
          <p:spPr bwMode="gray">
            <a:xfrm>
              <a:off x="3464942" y="3393771"/>
              <a:ext cx="2305051" cy="741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zh-CN" altLang="en-US" sz="2400" dirty="0" smtClean="0">
                  <a:solidFill>
                    <a:schemeClr val="bg1"/>
                  </a:solidFill>
                  <a:effectLst>
                    <a:reflection blurRad="6350" stA="50000" endA="300" endPos="50000" dist="29997" dir="5400000" sy="-100000" algn="bl" rotWithShape="0"/>
                  </a:effectLst>
                  <a:latin typeface="微软雅黑" pitchFamily="34" charset="-122"/>
                  <a:ea typeface="微软雅黑" pitchFamily="34" charset="-122"/>
                </a:rPr>
                <a:t>农药</a:t>
              </a:r>
              <a:endParaRPr kumimoji="1" lang="zh-CN" altLang="en-US" sz="24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93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五角星 40"/>
          <p:cNvSpPr/>
          <p:nvPr/>
        </p:nvSpPr>
        <p:spPr bwMode="auto">
          <a:xfrm rot="20273768">
            <a:off x="2253186" y="2625601"/>
            <a:ext cx="893762" cy="769938"/>
          </a:xfrm>
          <a:prstGeom prst="star5">
            <a:avLst>
              <a:gd name="adj" fmla="val 25643"/>
              <a:gd name="hf" fmla="val 105146"/>
              <a:gd name="vf" fmla="val 110557"/>
            </a:avLst>
          </a:prstGeom>
          <a:gradFill rotWithShape="1">
            <a:gsLst>
              <a:gs pos="0">
                <a:srgbClr val="EEEEEE"/>
              </a:gs>
              <a:gs pos="100000">
                <a:srgbClr val="B8B8B8"/>
              </a:gs>
            </a:gsLst>
            <a:lin ang="5400000" scaled="1"/>
          </a:gradFill>
          <a:ln w="9525">
            <a:solidFill>
              <a:srgbClr val="FEFFFF"/>
            </a:solidFill>
            <a:miter lim="800000"/>
            <a:headEnd/>
            <a:tailEnd/>
          </a:ln>
          <a:effectLst>
            <a:outerShdw dist="35921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0" y="1314346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368573"/>
            <a:ext cx="5796136" cy="648246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防治病虫草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害的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/>
            </a:r>
            <a:b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</a:br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其他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方法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8" name="组合 1"/>
          <p:cNvGrpSpPr>
            <a:grpSpLocks/>
          </p:cNvGrpSpPr>
          <p:nvPr/>
        </p:nvGrpSpPr>
        <p:grpSpPr bwMode="auto">
          <a:xfrm>
            <a:off x="0" y="3166308"/>
            <a:ext cx="4364038" cy="3700325"/>
            <a:chOff x="0" y="3166308"/>
            <a:chExt cx="4364038" cy="3700325"/>
          </a:xfrm>
        </p:grpSpPr>
        <p:grpSp>
          <p:nvGrpSpPr>
            <p:cNvPr id="9" name="组合 14"/>
            <p:cNvGrpSpPr>
              <a:grpSpLocks/>
            </p:cNvGrpSpPr>
            <p:nvPr/>
          </p:nvGrpSpPr>
          <p:grpSpPr bwMode="auto">
            <a:xfrm>
              <a:off x="0" y="3543300"/>
              <a:ext cx="1843088" cy="3086100"/>
              <a:chOff x="0" y="3543300"/>
              <a:chExt cx="1843088" cy="3086100"/>
            </a:xfrm>
          </p:grpSpPr>
          <p:sp>
            <p:nvSpPr>
              <p:cNvPr id="39" name="AutoShape 4"/>
              <p:cNvSpPr>
                <a:spLocks noChangeArrowheads="1"/>
              </p:cNvSpPr>
              <p:nvPr/>
            </p:nvSpPr>
            <p:spPr bwMode="gray">
              <a:xfrm>
                <a:off x="1614488" y="35433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7"/>
              <p:cNvSpPr>
                <a:spLocks noChangeShapeType="1"/>
              </p:cNvSpPr>
              <p:nvPr/>
            </p:nvSpPr>
            <p:spPr bwMode="gray">
              <a:xfrm flipH="1">
                <a:off x="0" y="3751263"/>
                <a:ext cx="1665288" cy="2878137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组合 17"/>
            <p:cNvGrpSpPr>
              <a:grpSpLocks/>
            </p:cNvGrpSpPr>
            <p:nvPr/>
          </p:nvGrpSpPr>
          <p:grpSpPr bwMode="auto">
            <a:xfrm>
              <a:off x="0" y="5334000"/>
              <a:ext cx="3113088" cy="1295400"/>
              <a:chOff x="0" y="5334000"/>
              <a:chExt cx="3113088" cy="1295400"/>
            </a:xfrm>
          </p:grpSpPr>
          <p:sp>
            <p:nvSpPr>
              <p:cNvPr id="37" name="AutoShape 6"/>
              <p:cNvSpPr>
                <a:spLocks noChangeArrowheads="1"/>
              </p:cNvSpPr>
              <p:nvPr/>
            </p:nvSpPr>
            <p:spPr bwMode="gray">
              <a:xfrm>
                <a:off x="2884488" y="53340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8"/>
              <p:cNvSpPr>
                <a:spLocks noChangeShapeType="1"/>
              </p:cNvSpPr>
              <p:nvPr/>
            </p:nvSpPr>
            <p:spPr bwMode="gray">
              <a:xfrm flipH="1">
                <a:off x="0" y="5481638"/>
                <a:ext cx="2895600" cy="1147762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组合 26"/>
            <p:cNvGrpSpPr>
              <a:grpSpLocks/>
            </p:cNvGrpSpPr>
            <p:nvPr/>
          </p:nvGrpSpPr>
          <p:grpSpPr bwMode="auto">
            <a:xfrm>
              <a:off x="0" y="4032250"/>
              <a:ext cx="2735263" cy="2825750"/>
              <a:chOff x="0" y="4032250"/>
              <a:chExt cx="2735263" cy="2825751"/>
            </a:xfrm>
          </p:grpSpPr>
          <p:sp>
            <p:nvSpPr>
              <p:cNvPr id="35" name="AutoShape 5"/>
              <p:cNvSpPr>
                <a:spLocks noChangeArrowheads="1"/>
              </p:cNvSpPr>
              <p:nvPr/>
            </p:nvSpPr>
            <p:spPr bwMode="gray">
              <a:xfrm>
                <a:off x="2506663" y="403225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gray">
              <a:xfrm flipH="1">
                <a:off x="0" y="4260851"/>
                <a:ext cx="2527300" cy="259715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" name="组合 32"/>
            <p:cNvGrpSpPr>
              <a:grpSpLocks/>
            </p:cNvGrpSpPr>
            <p:nvPr/>
          </p:nvGrpSpPr>
          <p:grpSpPr bwMode="auto">
            <a:xfrm>
              <a:off x="0" y="6302375"/>
              <a:ext cx="3048000" cy="327025"/>
              <a:chOff x="0" y="6302375"/>
              <a:chExt cx="3048000" cy="327025"/>
            </a:xfrm>
          </p:grpSpPr>
          <p:sp>
            <p:nvSpPr>
              <p:cNvPr id="31" name="Line 2"/>
              <p:cNvSpPr>
                <a:spLocks noChangeShapeType="1"/>
              </p:cNvSpPr>
              <p:nvPr/>
            </p:nvSpPr>
            <p:spPr bwMode="gray">
              <a:xfrm flipH="1">
                <a:off x="0" y="6400800"/>
                <a:ext cx="2819400" cy="22860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AutoShape 24"/>
              <p:cNvSpPr>
                <a:spLocks noChangeArrowheads="1"/>
              </p:cNvSpPr>
              <p:nvPr/>
            </p:nvSpPr>
            <p:spPr bwMode="gray">
              <a:xfrm>
                <a:off x="2819400" y="6302375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7" name="Line 10"/>
            <p:cNvSpPr>
              <a:spLocks noChangeShapeType="1"/>
            </p:cNvSpPr>
            <p:nvPr/>
          </p:nvSpPr>
          <p:spPr bwMode="gray">
            <a:xfrm flipH="1">
              <a:off x="239713" y="3166308"/>
              <a:ext cx="2309695" cy="3059868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6" name="组合 41"/>
            <p:cNvGrpSpPr>
              <a:grpSpLocks/>
            </p:cNvGrpSpPr>
            <p:nvPr/>
          </p:nvGrpSpPr>
          <p:grpSpPr bwMode="auto">
            <a:xfrm>
              <a:off x="347663" y="4079875"/>
              <a:ext cx="3541712" cy="2343150"/>
              <a:chOff x="0" y="4286355"/>
              <a:chExt cx="3541988" cy="2343045"/>
            </a:xfrm>
          </p:grpSpPr>
          <p:sp>
            <p:nvSpPr>
              <p:cNvPr id="25" name="Line 11"/>
              <p:cNvSpPr>
                <a:spLocks noChangeShapeType="1"/>
              </p:cNvSpPr>
              <p:nvPr/>
            </p:nvSpPr>
            <p:spPr bwMode="gray">
              <a:xfrm flipH="1">
                <a:off x="0" y="4837113"/>
                <a:ext cx="2846388" cy="1792287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五角星 25"/>
              <p:cNvSpPr/>
              <p:nvPr/>
            </p:nvSpPr>
            <p:spPr>
              <a:xfrm rot="20273768">
                <a:off x="2648156" y="4286355"/>
                <a:ext cx="893832" cy="769903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44"/>
            <p:cNvGrpSpPr>
              <a:grpSpLocks/>
            </p:cNvGrpSpPr>
            <p:nvPr/>
          </p:nvGrpSpPr>
          <p:grpSpPr bwMode="auto">
            <a:xfrm>
              <a:off x="207963" y="5445125"/>
              <a:ext cx="4156075" cy="1003300"/>
              <a:chOff x="0" y="5626127"/>
              <a:chExt cx="4156108" cy="1003273"/>
            </a:xfrm>
          </p:grpSpPr>
          <p:sp>
            <p:nvSpPr>
              <p:cNvPr id="23" name="Line 12"/>
              <p:cNvSpPr>
                <a:spLocks noChangeShapeType="1"/>
              </p:cNvSpPr>
              <p:nvPr/>
            </p:nvSpPr>
            <p:spPr bwMode="gray">
              <a:xfrm flipH="1">
                <a:off x="0" y="5883275"/>
                <a:ext cx="3867150" cy="746125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五角星 23"/>
              <p:cNvSpPr/>
              <p:nvPr/>
            </p:nvSpPr>
            <p:spPr>
              <a:xfrm rot="20273768">
                <a:off x="3262338" y="5626127"/>
                <a:ext cx="893770" cy="769917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8" name="组合 47"/>
            <p:cNvGrpSpPr>
              <a:grpSpLocks/>
            </p:cNvGrpSpPr>
            <p:nvPr/>
          </p:nvGrpSpPr>
          <p:grpSpPr bwMode="auto">
            <a:xfrm>
              <a:off x="0" y="4567238"/>
              <a:ext cx="2286000" cy="2290762"/>
              <a:chOff x="0" y="4567238"/>
              <a:chExt cx="2286000" cy="2290763"/>
            </a:xfrm>
          </p:grpSpPr>
          <p:sp>
            <p:nvSpPr>
              <p:cNvPr id="20" name="Arc 14"/>
              <p:cNvSpPr>
                <a:spLocks/>
              </p:cNvSpPr>
              <p:nvPr/>
            </p:nvSpPr>
            <p:spPr bwMode="gray">
              <a:xfrm>
                <a:off x="0" y="4567238"/>
                <a:ext cx="2286000" cy="2290763"/>
              </a:xfrm>
              <a:custGeom>
                <a:avLst/>
                <a:gdLst>
                  <a:gd name="T0" fmla="*/ 0 w 21600"/>
                  <a:gd name="T1" fmla="*/ 0 h 21600"/>
                  <a:gd name="T2" fmla="*/ 96 w 21600"/>
                  <a:gd name="T3" fmla="*/ 96 h 21600"/>
                  <a:gd name="T4" fmla="*/ 0 w 21600"/>
                  <a:gd name="T5" fmla="*/ 9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1" name="Arc 16"/>
              <p:cNvSpPr>
                <a:spLocks/>
              </p:cNvSpPr>
              <p:nvPr/>
            </p:nvSpPr>
            <p:spPr bwMode="gray">
              <a:xfrm>
                <a:off x="0" y="4667250"/>
                <a:ext cx="2193925" cy="2190750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Arc 17"/>
              <p:cNvSpPr>
                <a:spLocks/>
              </p:cNvSpPr>
              <p:nvPr/>
            </p:nvSpPr>
            <p:spPr bwMode="gray">
              <a:xfrm>
                <a:off x="0" y="4645024"/>
                <a:ext cx="2193925" cy="2212975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0E1C6">
                      <a:alpha val="0"/>
                    </a:srgbClr>
                  </a:gs>
                  <a:gs pos="100000">
                    <a:srgbClr val="DDA44F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" name="Text Box 18"/>
            <p:cNvSpPr txBox="1">
              <a:spLocks noChangeArrowheads="1"/>
            </p:cNvSpPr>
            <p:nvPr/>
          </p:nvSpPr>
          <p:spPr bwMode="gray">
            <a:xfrm>
              <a:off x="73024" y="5481638"/>
              <a:ext cx="1906687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防治病虫草害的</a:t>
              </a:r>
              <a:r>
                <a:rPr lang="en-US" altLang="zh-CN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2800" b="1" dirty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其他</a:t>
              </a:r>
              <a:r>
                <a:rPr lang="zh-CN" altLang="en-US" sz="2800" b="1" dirty="0" smtClean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方法</a:t>
              </a:r>
              <a:endParaRPr lang="en-US" altLang="zh-CN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</p:txBody>
        </p:sp>
      </p:grp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3298122" y="2659892"/>
            <a:ext cx="16273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农业防治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404" y="2589599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圆角矩形 42"/>
          <p:cNvSpPr/>
          <p:nvPr/>
        </p:nvSpPr>
        <p:spPr bwMode="auto">
          <a:xfrm>
            <a:off x="5004048" y="1938433"/>
            <a:ext cx="3600400" cy="1695687"/>
          </a:xfrm>
          <a:prstGeom prst="roundRect">
            <a:avLst>
              <a:gd name="adj" fmla="val 9992"/>
            </a:avLst>
          </a:prstGeom>
          <a:solidFill>
            <a:schemeClr val="bg1">
              <a:alpha val="60000"/>
            </a:schemeClr>
          </a:solidFill>
          <a:ln w="25400">
            <a:noFill/>
          </a:ln>
          <a:effectLst>
            <a:outerShdw blurRad="225425" dist="381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contourW="19050">
            <a:bevelT w="101600" prst="artDeco"/>
            <a:bevelB w="0" h="0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marL="0" lvl="2"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buFont typeface="Wingdings" pitchFamily="2" charset="2"/>
              <a:buChar char="u"/>
              <a:tabLst>
                <a:tab pos="136525" algn="l"/>
              </a:tabLst>
              <a:defRPr/>
            </a:pPr>
            <a:endParaRPr lang="zh-CN" alt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67982" y="2204864"/>
            <a:ext cx="3312368" cy="1200329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农业防治是指综合利用各项农业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措施，创造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不利于病虫草害发生的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环境，达到消灭和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抑制病虫草害发生的目的。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3" y="3790156"/>
            <a:ext cx="3729491" cy="2610644"/>
          </a:xfrm>
          <a:prstGeom prst="ellipse">
            <a:avLst/>
          </a:prstGeom>
          <a:ln w="28575">
            <a:solidFill>
              <a:srgbClr val="DD4F37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35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 animBg="1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1314346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368573"/>
            <a:ext cx="5796136" cy="648246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防治病虫草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害的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/>
            </a:r>
            <a:b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</a:br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其他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方法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8" name="组合 1"/>
          <p:cNvGrpSpPr>
            <a:grpSpLocks/>
          </p:cNvGrpSpPr>
          <p:nvPr/>
        </p:nvGrpSpPr>
        <p:grpSpPr bwMode="auto">
          <a:xfrm>
            <a:off x="0" y="3166308"/>
            <a:ext cx="4364038" cy="3700325"/>
            <a:chOff x="0" y="3166308"/>
            <a:chExt cx="4364038" cy="3700325"/>
          </a:xfrm>
        </p:grpSpPr>
        <p:grpSp>
          <p:nvGrpSpPr>
            <p:cNvPr id="9" name="组合 14"/>
            <p:cNvGrpSpPr>
              <a:grpSpLocks/>
            </p:cNvGrpSpPr>
            <p:nvPr/>
          </p:nvGrpSpPr>
          <p:grpSpPr bwMode="auto">
            <a:xfrm>
              <a:off x="0" y="3543300"/>
              <a:ext cx="1843088" cy="3086100"/>
              <a:chOff x="0" y="3543300"/>
              <a:chExt cx="1843088" cy="3086100"/>
            </a:xfrm>
          </p:grpSpPr>
          <p:sp>
            <p:nvSpPr>
              <p:cNvPr id="39" name="AutoShape 4"/>
              <p:cNvSpPr>
                <a:spLocks noChangeArrowheads="1"/>
              </p:cNvSpPr>
              <p:nvPr/>
            </p:nvSpPr>
            <p:spPr bwMode="gray">
              <a:xfrm>
                <a:off x="1614488" y="35433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7"/>
              <p:cNvSpPr>
                <a:spLocks noChangeShapeType="1"/>
              </p:cNvSpPr>
              <p:nvPr/>
            </p:nvSpPr>
            <p:spPr bwMode="gray">
              <a:xfrm flipH="1">
                <a:off x="0" y="3751263"/>
                <a:ext cx="1665288" cy="2878137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组合 17"/>
            <p:cNvGrpSpPr>
              <a:grpSpLocks/>
            </p:cNvGrpSpPr>
            <p:nvPr/>
          </p:nvGrpSpPr>
          <p:grpSpPr bwMode="auto">
            <a:xfrm>
              <a:off x="0" y="5334000"/>
              <a:ext cx="3113088" cy="1295400"/>
              <a:chOff x="0" y="5334000"/>
              <a:chExt cx="3113088" cy="1295400"/>
            </a:xfrm>
          </p:grpSpPr>
          <p:sp>
            <p:nvSpPr>
              <p:cNvPr id="37" name="AutoShape 6"/>
              <p:cNvSpPr>
                <a:spLocks noChangeArrowheads="1"/>
              </p:cNvSpPr>
              <p:nvPr/>
            </p:nvSpPr>
            <p:spPr bwMode="gray">
              <a:xfrm>
                <a:off x="2884488" y="53340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8"/>
              <p:cNvSpPr>
                <a:spLocks noChangeShapeType="1"/>
              </p:cNvSpPr>
              <p:nvPr/>
            </p:nvSpPr>
            <p:spPr bwMode="gray">
              <a:xfrm flipH="1">
                <a:off x="0" y="5481638"/>
                <a:ext cx="2895600" cy="1147762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组合 26"/>
            <p:cNvGrpSpPr>
              <a:grpSpLocks/>
            </p:cNvGrpSpPr>
            <p:nvPr/>
          </p:nvGrpSpPr>
          <p:grpSpPr bwMode="auto">
            <a:xfrm>
              <a:off x="0" y="4032250"/>
              <a:ext cx="2735263" cy="2825750"/>
              <a:chOff x="0" y="4032250"/>
              <a:chExt cx="2735263" cy="2825751"/>
            </a:xfrm>
          </p:grpSpPr>
          <p:sp>
            <p:nvSpPr>
              <p:cNvPr id="35" name="AutoShape 5"/>
              <p:cNvSpPr>
                <a:spLocks noChangeArrowheads="1"/>
              </p:cNvSpPr>
              <p:nvPr/>
            </p:nvSpPr>
            <p:spPr bwMode="gray">
              <a:xfrm>
                <a:off x="2506663" y="403225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gray">
              <a:xfrm flipH="1">
                <a:off x="0" y="4260851"/>
                <a:ext cx="2527300" cy="259715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" name="组合 32"/>
            <p:cNvGrpSpPr>
              <a:grpSpLocks/>
            </p:cNvGrpSpPr>
            <p:nvPr/>
          </p:nvGrpSpPr>
          <p:grpSpPr bwMode="auto">
            <a:xfrm>
              <a:off x="0" y="6302375"/>
              <a:ext cx="3048000" cy="327025"/>
              <a:chOff x="0" y="6302375"/>
              <a:chExt cx="3048000" cy="327025"/>
            </a:xfrm>
          </p:grpSpPr>
          <p:sp>
            <p:nvSpPr>
              <p:cNvPr id="31" name="Line 2"/>
              <p:cNvSpPr>
                <a:spLocks noChangeShapeType="1"/>
              </p:cNvSpPr>
              <p:nvPr/>
            </p:nvSpPr>
            <p:spPr bwMode="gray">
              <a:xfrm flipH="1">
                <a:off x="0" y="6400800"/>
                <a:ext cx="2819400" cy="22860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AutoShape 24"/>
              <p:cNvSpPr>
                <a:spLocks noChangeArrowheads="1"/>
              </p:cNvSpPr>
              <p:nvPr/>
            </p:nvSpPr>
            <p:spPr bwMode="gray">
              <a:xfrm>
                <a:off x="2819400" y="6302375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7" name="Line 10"/>
            <p:cNvSpPr>
              <a:spLocks noChangeShapeType="1"/>
            </p:cNvSpPr>
            <p:nvPr/>
          </p:nvSpPr>
          <p:spPr bwMode="gray">
            <a:xfrm flipH="1">
              <a:off x="239713" y="3166308"/>
              <a:ext cx="2309695" cy="3059868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6" name="组合 41"/>
            <p:cNvGrpSpPr>
              <a:grpSpLocks/>
            </p:cNvGrpSpPr>
            <p:nvPr/>
          </p:nvGrpSpPr>
          <p:grpSpPr bwMode="auto">
            <a:xfrm>
              <a:off x="347663" y="4079875"/>
              <a:ext cx="3541712" cy="2343150"/>
              <a:chOff x="0" y="4286355"/>
              <a:chExt cx="3541988" cy="2343045"/>
            </a:xfrm>
          </p:grpSpPr>
          <p:sp>
            <p:nvSpPr>
              <p:cNvPr id="25" name="Line 11"/>
              <p:cNvSpPr>
                <a:spLocks noChangeShapeType="1"/>
              </p:cNvSpPr>
              <p:nvPr/>
            </p:nvSpPr>
            <p:spPr bwMode="gray">
              <a:xfrm flipH="1">
                <a:off x="0" y="4837113"/>
                <a:ext cx="2846388" cy="1792287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五角星 25"/>
              <p:cNvSpPr/>
              <p:nvPr/>
            </p:nvSpPr>
            <p:spPr>
              <a:xfrm rot="20273768">
                <a:off x="2648156" y="4286355"/>
                <a:ext cx="893832" cy="769903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44"/>
            <p:cNvGrpSpPr>
              <a:grpSpLocks/>
            </p:cNvGrpSpPr>
            <p:nvPr/>
          </p:nvGrpSpPr>
          <p:grpSpPr bwMode="auto">
            <a:xfrm>
              <a:off x="207963" y="5445125"/>
              <a:ext cx="4156075" cy="1003300"/>
              <a:chOff x="0" y="5626127"/>
              <a:chExt cx="4156108" cy="1003273"/>
            </a:xfrm>
          </p:grpSpPr>
          <p:sp>
            <p:nvSpPr>
              <p:cNvPr id="23" name="Line 12"/>
              <p:cNvSpPr>
                <a:spLocks noChangeShapeType="1"/>
              </p:cNvSpPr>
              <p:nvPr/>
            </p:nvSpPr>
            <p:spPr bwMode="gray">
              <a:xfrm flipH="1">
                <a:off x="0" y="5883275"/>
                <a:ext cx="3867150" cy="746125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五角星 23"/>
              <p:cNvSpPr/>
              <p:nvPr/>
            </p:nvSpPr>
            <p:spPr>
              <a:xfrm rot="20273768">
                <a:off x="3262338" y="5626127"/>
                <a:ext cx="893770" cy="769917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8" name="组合 47"/>
            <p:cNvGrpSpPr>
              <a:grpSpLocks/>
            </p:cNvGrpSpPr>
            <p:nvPr/>
          </p:nvGrpSpPr>
          <p:grpSpPr bwMode="auto">
            <a:xfrm>
              <a:off x="0" y="4567238"/>
              <a:ext cx="2286000" cy="2290762"/>
              <a:chOff x="0" y="4567238"/>
              <a:chExt cx="2286000" cy="2290763"/>
            </a:xfrm>
          </p:grpSpPr>
          <p:sp>
            <p:nvSpPr>
              <p:cNvPr id="20" name="Arc 14"/>
              <p:cNvSpPr>
                <a:spLocks/>
              </p:cNvSpPr>
              <p:nvPr/>
            </p:nvSpPr>
            <p:spPr bwMode="gray">
              <a:xfrm>
                <a:off x="0" y="4567238"/>
                <a:ext cx="2286000" cy="2290763"/>
              </a:xfrm>
              <a:custGeom>
                <a:avLst/>
                <a:gdLst>
                  <a:gd name="T0" fmla="*/ 0 w 21600"/>
                  <a:gd name="T1" fmla="*/ 0 h 21600"/>
                  <a:gd name="T2" fmla="*/ 96 w 21600"/>
                  <a:gd name="T3" fmla="*/ 96 h 21600"/>
                  <a:gd name="T4" fmla="*/ 0 w 21600"/>
                  <a:gd name="T5" fmla="*/ 9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1" name="Arc 16"/>
              <p:cNvSpPr>
                <a:spLocks/>
              </p:cNvSpPr>
              <p:nvPr/>
            </p:nvSpPr>
            <p:spPr bwMode="gray">
              <a:xfrm>
                <a:off x="0" y="4667250"/>
                <a:ext cx="2193925" cy="2190750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Arc 17"/>
              <p:cNvSpPr>
                <a:spLocks/>
              </p:cNvSpPr>
              <p:nvPr/>
            </p:nvSpPr>
            <p:spPr bwMode="gray">
              <a:xfrm>
                <a:off x="0" y="4645024"/>
                <a:ext cx="2193925" cy="2212975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0E1C6">
                      <a:alpha val="0"/>
                    </a:srgbClr>
                  </a:gs>
                  <a:gs pos="100000">
                    <a:srgbClr val="DDA44F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" name="Text Box 18"/>
            <p:cNvSpPr txBox="1">
              <a:spLocks noChangeArrowheads="1"/>
            </p:cNvSpPr>
            <p:nvPr/>
          </p:nvSpPr>
          <p:spPr bwMode="gray">
            <a:xfrm>
              <a:off x="73024" y="5481638"/>
              <a:ext cx="1906687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防治病虫草害的</a:t>
              </a:r>
              <a:r>
                <a:rPr lang="en-US" altLang="zh-CN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2800" b="1" dirty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其他</a:t>
              </a:r>
              <a:r>
                <a:rPr lang="zh-CN" altLang="en-US" sz="2800" b="1" dirty="0" smtClean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方法</a:t>
              </a:r>
              <a:endParaRPr lang="en-US" altLang="zh-CN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</p:txBody>
        </p:sp>
      </p:grp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3298122" y="2659892"/>
            <a:ext cx="16273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农业防治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404" y="2589599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圆角矩形 42"/>
          <p:cNvSpPr/>
          <p:nvPr/>
        </p:nvSpPr>
        <p:spPr bwMode="auto">
          <a:xfrm>
            <a:off x="5004048" y="1938433"/>
            <a:ext cx="3600400" cy="1695687"/>
          </a:xfrm>
          <a:prstGeom prst="roundRect">
            <a:avLst>
              <a:gd name="adj" fmla="val 9992"/>
            </a:avLst>
          </a:prstGeom>
          <a:solidFill>
            <a:schemeClr val="bg1">
              <a:alpha val="60000"/>
            </a:schemeClr>
          </a:solidFill>
          <a:ln w="25400">
            <a:noFill/>
          </a:ln>
          <a:effectLst>
            <a:outerShdw blurRad="225425" dist="381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contourW="19050">
            <a:bevelT w="101600" prst="artDeco"/>
            <a:bevelB w="0" h="0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marL="0" lvl="2"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buFont typeface="Wingdings" pitchFamily="2" charset="2"/>
              <a:buChar char="u"/>
              <a:tabLst>
                <a:tab pos="136525" algn="l"/>
              </a:tabLst>
              <a:defRPr/>
            </a:pPr>
            <a:endParaRPr lang="zh-CN" alt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48064" y="2140274"/>
            <a:ext cx="3312368" cy="1477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生物防治是利用有益生物及其产品来防治病虫草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害。它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利用了生物物种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间的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相互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关系，以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一种或一类生物抑制另一种或另一类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生物。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326" y="4091781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1"/>
          <p:cNvSpPr txBox="1">
            <a:spLocks noChangeArrowheads="1"/>
          </p:cNvSpPr>
          <p:nvPr/>
        </p:nvSpPr>
        <p:spPr bwMode="auto">
          <a:xfrm>
            <a:off x="4001390" y="4175207"/>
            <a:ext cx="16273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生物防治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558" y="3905854"/>
            <a:ext cx="3303847" cy="2149665"/>
          </a:xfrm>
          <a:prstGeom prst="ellipse">
            <a:avLst/>
          </a:prstGeom>
          <a:ln w="28575">
            <a:solidFill>
              <a:srgbClr val="DD4F37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04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1314346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368573"/>
            <a:ext cx="5796136" cy="648246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防治病虫草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害的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/>
            </a:r>
            <a:b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</a:br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 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其他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方法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8" name="组合 1"/>
          <p:cNvGrpSpPr>
            <a:grpSpLocks/>
          </p:cNvGrpSpPr>
          <p:nvPr/>
        </p:nvGrpSpPr>
        <p:grpSpPr bwMode="auto">
          <a:xfrm>
            <a:off x="0" y="3166308"/>
            <a:ext cx="4364038" cy="3700325"/>
            <a:chOff x="0" y="3166308"/>
            <a:chExt cx="4364038" cy="3700325"/>
          </a:xfrm>
        </p:grpSpPr>
        <p:grpSp>
          <p:nvGrpSpPr>
            <p:cNvPr id="9" name="组合 14"/>
            <p:cNvGrpSpPr>
              <a:grpSpLocks/>
            </p:cNvGrpSpPr>
            <p:nvPr/>
          </p:nvGrpSpPr>
          <p:grpSpPr bwMode="auto">
            <a:xfrm>
              <a:off x="0" y="3543300"/>
              <a:ext cx="1843088" cy="3086100"/>
              <a:chOff x="0" y="3543300"/>
              <a:chExt cx="1843088" cy="3086100"/>
            </a:xfrm>
          </p:grpSpPr>
          <p:sp>
            <p:nvSpPr>
              <p:cNvPr id="39" name="AutoShape 4"/>
              <p:cNvSpPr>
                <a:spLocks noChangeArrowheads="1"/>
              </p:cNvSpPr>
              <p:nvPr/>
            </p:nvSpPr>
            <p:spPr bwMode="gray">
              <a:xfrm>
                <a:off x="1614488" y="35433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Line 7"/>
              <p:cNvSpPr>
                <a:spLocks noChangeShapeType="1"/>
              </p:cNvSpPr>
              <p:nvPr/>
            </p:nvSpPr>
            <p:spPr bwMode="gray">
              <a:xfrm flipH="1">
                <a:off x="0" y="3751263"/>
                <a:ext cx="1665288" cy="2878137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" name="组合 17"/>
            <p:cNvGrpSpPr>
              <a:grpSpLocks/>
            </p:cNvGrpSpPr>
            <p:nvPr/>
          </p:nvGrpSpPr>
          <p:grpSpPr bwMode="auto">
            <a:xfrm>
              <a:off x="0" y="5334000"/>
              <a:ext cx="3113088" cy="1295400"/>
              <a:chOff x="0" y="5334000"/>
              <a:chExt cx="3113088" cy="1295400"/>
            </a:xfrm>
          </p:grpSpPr>
          <p:sp>
            <p:nvSpPr>
              <p:cNvPr id="37" name="AutoShape 6"/>
              <p:cNvSpPr>
                <a:spLocks noChangeArrowheads="1"/>
              </p:cNvSpPr>
              <p:nvPr/>
            </p:nvSpPr>
            <p:spPr bwMode="gray">
              <a:xfrm>
                <a:off x="2884488" y="533400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8" name="Line 8"/>
              <p:cNvSpPr>
                <a:spLocks noChangeShapeType="1"/>
              </p:cNvSpPr>
              <p:nvPr/>
            </p:nvSpPr>
            <p:spPr bwMode="gray">
              <a:xfrm flipH="1">
                <a:off x="0" y="5481638"/>
                <a:ext cx="2895600" cy="1147762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组合 26"/>
            <p:cNvGrpSpPr>
              <a:grpSpLocks/>
            </p:cNvGrpSpPr>
            <p:nvPr/>
          </p:nvGrpSpPr>
          <p:grpSpPr bwMode="auto">
            <a:xfrm>
              <a:off x="0" y="4032250"/>
              <a:ext cx="2735263" cy="2825750"/>
              <a:chOff x="0" y="4032250"/>
              <a:chExt cx="2735263" cy="2825751"/>
            </a:xfrm>
          </p:grpSpPr>
          <p:sp>
            <p:nvSpPr>
              <p:cNvPr id="35" name="AutoShape 5"/>
              <p:cNvSpPr>
                <a:spLocks noChangeArrowheads="1"/>
              </p:cNvSpPr>
              <p:nvPr/>
            </p:nvSpPr>
            <p:spPr bwMode="gray">
              <a:xfrm>
                <a:off x="2506663" y="4032250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15"/>
              <p:cNvSpPr>
                <a:spLocks noChangeShapeType="1"/>
              </p:cNvSpPr>
              <p:nvPr/>
            </p:nvSpPr>
            <p:spPr bwMode="gray">
              <a:xfrm flipH="1">
                <a:off x="0" y="4260851"/>
                <a:ext cx="2527300" cy="259715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" name="组合 32"/>
            <p:cNvGrpSpPr>
              <a:grpSpLocks/>
            </p:cNvGrpSpPr>
            <p:nvPr/>
          </p:nvGrpSpPr>
          <p:grpSpPr bwMode="auto">
            <a:xfrm>
              <a:off x="0" y="6302375"/>
              <a:ext cx="3048000" cy="327025"/>
              <a:chOff x="0" y="6302375"/>
              <a:chExt cx="3048000" cy="327025"/>
            </a:xfrm>
          </p:grpSpPr>
          <p:sp>
            <p:nvSpPr>
              <p:cNvPr id="31" name="Line 2"/>
              <p:cNvSpPr>
                <a:spLocks noChangeShapeType="1"/>
              </p:cNvSpPr>
              <p:nvPr/>
            </p:nvSpPr>
            <p:spPr bwMode="gray">
              <a:xfrm flipH="1">
                <a:off x="0" y="6400800"/>
                <a:ext cx="2819400" cy="228600"/>
              </a:xfrm>
              <a:prstGeom prst="line">
                <a:avLst/>
              </a:prstGeom>
              <a:noFill/>
              <a:ln w="9525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AutoShape 24"/>
              <p:cNvSpPr>
                <a:spLocks noChangeArrowheads="1"/>
              </p:cNvSpPr>
              <p:nvPr/>
            </p:nvSpPr>
            <p:spPr bwMode="gray">
              <a:xfrm>
                <a:off x="2819400" y="6302375"/>
                <a:ext cx="228600" cy="228600"/>
              </a:xfrm>
              <a:custGeom>
                <a:avLst/>
                <a:gdLst>
                  <a:gd name="T0" fmla="*/ 1433957032 w 21600"/>
                  <a:gd name="T1" fmla="*/ 0 h 21600"/>
                  <a:gd name="T2" fmla="*/ 419962425 w 21600"/>
                  <a:gd name="T3" fmla="*/ 419962425 h 21600"/>
                  <a:gd name="T4" fmla="*/ 0 w 21600"/>
                  <a:gd name="T5" fmla="*/ 1433957032 h 21600"/>
                  <a:gd name="T6" fmla="*/ 419962425 w 21600"/>
                  <a:gd name="T7" fmla="*/ 2147483647 h 21600"/>
                  <a:gd name="T8" fmla="*/ 1433957032 w 21600"/>
                  <a:gd name="T9" fmla="*/ 2147483647 h 21600"/>
                  <a:gd name="T10" fmla="*/ 2147483647 w 21600"/>
                  <a:gd name="T11" fmla="*/ 2147483647 h 21600"/>
                  <a:gd name="T12" fmla="*/ 2147483647 w 21600"/>
                  <a:gd name="T13" fmla="*/ 1433957032 h 21600"/>
                  <a:gd name="T14" fmla="*/ 2147483647 w 21600"/>
                  <a:gd name="T15" fmla="*/ 419962425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3 w 21600"/>
                  <a:gd name="T25" fmla="*/ 3163 h 21600"/>
                  <a:gd name="T26" fmla="*/ 18437 w 21600"/>
                  <a:gd name="T27" fmla="*/ 1843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7" name="Line 10"/>
            <p:cNvSpPr>
              <a:spLocks noChangeShapeType="1"/>
            </p:cNvSpPr>
            <p:nvPr/>
          </p:nvSpPr>
          <p:spPr bwMode="gray">
            <a:xfrm flipH="1">
              <a:off x="239713" y="3166308"/>
              <a:ext cx="2309695" cy="3059868"/>
            </a:xfrm>
            <a:prstGeom prst="line">
              <a:avLst/>
            </a:prstGeom>
            <a:noFill/>
            <a:ln w="1905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6" name="组合 41"/>
            <p:cNvGrpSpPr>
              <a:grpSpLocks/>
            </p:cNvGrpSpPr>
            <p:nvPr/>
          </p:nvGrpSpPr>
          <p:grpSpPr bwMode="auto">
            <a:xfrm>
              <a:off x="347663" y="4079875"/>
              <a:ext cx="3541712" cy="2343150"/>
              <a:chOff x="0" y="4286355"/>
              <a:chExt cx="3541988" cy="2343045"/>
            </a:xfrm>
          </p:grpSpPr>
          <p:sp>
            <p:nvSpPr>
              <p:cNvPr id="25" name="Line 11"/>
              <p:cNvSpPr>
                <a:spLocks noChangeShapeType="1"/>
              </p:cNvSpPr>
              <p:nvPr/>
            </p:nvSpPr>
            <p:spPr bwMode="gray">
              <a:xfrm flipH="1">
                <a:off x="0" y="4837113"/>
                <a:ext cx="2846388" cy="1792287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五角星 25"/>
              <p:cNvSpPr/>
              <p:nvPr/>
            </p:nvSpPr>
            <p:spPr>
              <a:xfrm rot="20273768">
                <a:off x="2648156" y="4286355"/>
                <a:ext cx="893832" cy="769903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44"/>
            <p:cNvGrpSpPr>
              <a:grpSpLocks/>
            </p:cNvGrpSpPr>
            <p:nvPr/>
          </p:nvGrpSpPr>
          <p:grpSpPr bwMode="auto">
            <a:xfrm>
              <a:off x="207963" y="5445125"/>
              <a:ext cx="4156075" cy="1003300"/>
              <a:chOff x="0" y="5626127"/>
              <a:chExt cx="4156108" cy="1003273"/>
            </a:xfrm>
          </p:grpSpPr>
          <p:sp>
            <p:nvSpPr>
              <p:cNvPr id="23" name="Line 12"/>
              <p:cNvSpPr>
                <a:spLocks noChangeShapeType="1"/>
              </p:cNvSpPr>
              <p:nvPr/>
            </p:nvSpPr>
            <p:spPr bwMode="gray">
              <a:xfrm flipH="1">
                <a:off x="0" y="5883275"/>
                <a:ext cx="3867150" cy="746125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五角星 23"/>
              <p:cNvSpPr/>
              <p:nvPr/>
            </p:nvSpPr>
            <p:spPr>
              <a:xfrm rot="20273768">
                <a:off x="3262338" y="5626127"/>
                <a:ext cx="893770" cy="769917"/>
              </a:xfrm>
              <a:prstGeom prst="star5">
                <a:avLst>
                  <a:gd name="adj" fmla="val 25643"/>
                  <a:gd name="hf" fmla="val 105146"/>
                  <a:gd name="vf" fmla="val 110557"/>
                </a:avLst>
              </a:prstGeom>
              <a:gradFill rotWithShape="1">
                <a:gsLst>
                  <a:gs pos="0">
                    <a:srgbClr val="EEEEEE"/>
                  </a:gs>
                  <a:gs pos="100000">
                    <a:srgbClr val="B8B8B8"/>
                  </a:gs>
                </a:gsLst>
                <a:lin ang="5400000" scaled="1"/>
              </a:gradFill>
              <a:ln w="9525">
                <a:solidFill>
                  <a:srgbClr val="FEFFFF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80808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  <p:grpSp>
          <p:nvGrpSpPr>
            <p:cNvPr id="18" name="组合 47"/>
            <p:cNvGrpSpPr>
              <a:grpSpLocks/>
            </p:cNvGrpSpPr>
            <p:nvPr/>
          </p:nvGrpSpPr>
          <p:grpSpPr bwMode="auto">
            <a:xfrm>
              <a:off x="0" y="4567238"/>
              <a:ext cx="2286000" cy="2290762"/>
              <a:chOff x="0" y="4567238"/>
              <a:chExt cx="2286000" cy="2290763"/>
            </a:xfrm>
          </p:grpSpPr>
          <p:sp>
            <p:nvSpPr>
              <p:cNvPr id="20" name="Arc 14"/>
              <p:cNvSpPr>
                <a:spLocks/>
              </p:cNvSpPr>
              <p:nvPr/>
            </p:nvSpPr>
            <p:spPr bwMode="gray">
              <a:xfrm>
                <a:off x="0" y="4567238"/>
                <a:ext cx="2286000" cy="2290763"/>
              </a:xfrm>
              <a:custGeom>
                <a:avLst/>
                <a:gdLst>
                  <a:gd name="T0" fmla="*/ 0 w 21600"/>
                  <a:gd name="T1" fmla="*/ 0 h 21600"/>
                  <a:gd name="T2" fmla="*/ 96 w 21600"/>
                  <a:gd name="T3" fmla="*/ 96 h 21600"/>
                  <a:gd name="T4" fmla="*/ 0 w 21600"/>
                  <a:gd name="T5" fmla="*/ 96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21" name="Arc 16"/>
              <p:cNvSpPr>
                <a:spLocks/>
              </p:cNvSpPr>
              <p:nvPr/>
            </p:nvSpPr>
            <p:spPr bwMode="gray">
              <a:xfrm>
                <a:off x="0" y="4667250"/>
                <a:ext cx="2193925" cy="2190750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Arc 17"/>
              <p:cNvSpPr>
                <a:spLocks/>
              </p:cNvSpPr>
              <p:nvPr/>
            </p:nvSpPr>
            <p:spPr bwMode="gray">
              <a:xfrm>
                <a:off x="0" y="4645024"/>
                <a:ext cx="2193925" cy="2212975"/>
              </a:xfrm>
              <a:custGeom>
                <a:avLst/>
                <a:gdLst>
                  <a:gd name="T0" fmla="*/ 0 w 21600"/>
                  <a:gd name="T1" fmla="*/ 0 h 21600"/>
                  <a:gd name="T2" fmla="*/ 2147483647 w 21600"/>
                  <a:gd name="T3" fmla="*/ 2147483647 h 21600"/>
                  <a:gd name="T4" fmla="*/ 0 w 21600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0E1C6">
                      <a:alpha val="0"/>
                    </a:srgbClr>
                  </a:gs>
                  <a:gs pos="100000">
                    <a:srgbClr val="DDA44F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9" name="Text Box 18"/>
            <p:cNvSpPr txBox="1">
              <a:spLocks noChangeArrowheads="1"/>
            </p:cNvSpPr>
            <p:nvPr/>
          </p:nvSpPr>
          <p:spPr bwMode="gray">
            <a:xfrm>
              <a:off x="73024" y="5481638"/>
              <a:ext cx="1906687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防治病虫草害的</a:t>
              </a:r>
              <a:r>
                <a:rPr lang="en-US" altLang="zh-CN" sz="2800" b="1" dirty="0">
                  <a:solidFill>
                    <a:schemeClr val="bg1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2800" b="1" dirty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其他</a:t>
              </a:r>
              <a:r>
                <a:rPr lang="zh-CN" altLang="en-US" sz="2800" b="1" dirty="0" smtClean="0">
                  <a:solidFill>
                    <a:schemeClr val="accent6">
                      <a:lumMod val="75000"/>
                    </a:schemeClr>
                  </a:solidFill>
                  <a:latin typeface="黑体" pitchFamily="2" charset="-122"/>
                  <a:ea typeface="黑体" pitchFamily="2" charset="-122"/>
                </a:rPr>
                <a:t>方法</a:t>
              </a:r>
              <a:endParaRPr lang="en-US" altLang="zh-CN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endParaRPr>
            </a:p>
          </p:txBody>
        </p:sp>
      </p:grp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3298122" y="2659892"/>
            <a:ext cx="16273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农业防治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404" y="2589599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圆角矩形 42"/>
          <p:cNvSpPr/>
          <p:nvPr/>
        </p:nvSpPr>
        <p:spPr bwMode="auto">
          <a:xfrm>
            <a:off x="4982095" y="1664096"/>
            <a:ext cx="3600400" cy="1227875"/>
          </a:xfrm>
          <a:prstGeom prst="roundRect">
            <a:avLst>
              <a:gd name="adj" fmla="val 9992"/>
            </a:avLst>
          </a:prstGeom>
          <a:solidFill>
            <a:schemeClr val="bg1">
              <a:alpha val="60000"/>
            </a:schemeClr>
          </a:solidFill>
          <a:ln w="25400">
            <a:noFill/>
          </a:ln>
          <a:effectLst>
            <a:outerShdw blurRad="225425" dist="381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contourW="19050">
            <a:bevelT w="101600" prst="artDeco"/>
            <a:bevelB w="0" h="0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marL="0" lvl="2"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buFont typeface="Wingdings" pitchFamily="2" charset="2"/>
              <a:buChar char="u"/>
              <a:tabLst>
                <a:tab pos="136525" algn="l"/>
              </a:tabLst>
              <a:defRPr/>
            </a:pPr>
            <a:endParaRPr lang="zh-CN" alt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48064" y="1816368"/>
            <a:ext cx="3312368" cy="923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物理防治是用简单机械和各种物理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因素（如光、热、电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）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来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防治病虫草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害。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326" y="4091781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1"/>
          <p:cNvSpPr txBox="1">
            <a:spLocks noChangeArrowheads="1"/>
          </p:cNvSpPr>
          <p:nvPr/>
        </p:nvSpPr>
        <p:spPr bwMode="auto">
          <a:xfrm>
            <a:off x="4001390" y="4175207"/>
            <a:ext cx="16273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生物防治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989" y="5443415"/>
            <a:ext cx="9874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TextBox 1"/>
          <p:cNvSpPr txBox="1">
            <a:spLocks noChangeArrowheads="1"/>
          </p:cNvSpPr>
          <p:nvPr/>
        </p:nvSpPr>
        <p:spPr bwMode="auto">
          <a:xfrm>
            <a:off x="4476053" y="5526841"/>
            <a:ext cx="16273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物理</a:t>
            </a:r>
            <a:r>
              <a:rPr lang="zh-CN" altLang="en-US" sz="2800" b="1" dirty="0" smtClean="0">
                <a:solidFill>
                  <a:srgbClr val="0070C0"/>
                </a:solidFill>
                <a:latin typeface="黑体" pitchFamily="2" charset="-122"/>
                <a:ea typeface="黑体" pitchFamily="2" charset="-122"/>
              </a:rPr>
              <a:t>防治</a:t>
            </a:r>
            <a:endParaRPr lang="zh-CN" altLang="en-US" sz="2800" b="1" dirty="0">
              <a:solidFill>
                <a:srgbClr val="0070C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422" y="3004400"/>
            <a:ext cx="2642343" cy="3418625"/>
          </a:xfrm>
          <a:prstGeom prst="ellipse">
            <a:avLst/>
          </a:prstGeom>
          <a:ln w="28575">
            <a:solidFill>
              <a:srgbClr val="DD4F37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853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四、科学防治病虫草害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8" name="AutoShape 3"/>
          <p:cNvSpPr>
            <a:spLocks noChangeArrowheads="1"/>
          </p:cNvSpPr>
          <p:nvPr/>
        </p:nvSpPr>
        <p:spPr bwMode="gray">
          <a:xfrm rot="5400000">
            <a:off x="-2484437" y="1484312"/>
            <a:ext cx="4430712" cy="4430713"/>
          </a:xfrm>
          <a:custGeom>
            <a:avLst/>
            <a:gdLst>
              <a:gd name="G0" fmla="+- 10527 0 0"/>
              <a:gd name="G1" fmla="+- 11670910 0 0"/>
              <a:gd name="G2" fmla="+- 0 0 11670910"/>
              <a:gd name="T0" fmla="*/ 0 256 1"/>
              <a:gd name="T1" fmla="*/ 180 256 1"/>
              <a:gd name="G3" fmla="+- 11670910 T0 T1"/>
              <a:gd name="T2" fmla="*/ 0 256 1"/>
              <a:gd name="T3" fmla="*/ 90 256 1"/>
              <a:gd name="G4" fmla="+- 11670910 T2 T3"/>
              <a:gd name="G5" fmla="*/ G4 2 1"/>
              <a:gd name="T4" fmla="*/ 90 256 1"/>
              <a:gd name="T5" fmla="*/ 0 256 1"/>
              <a:gd name="G6" fmla="+- 11670910 T4 T5"/>
              <a:gd name="G7" fmla="*/ G6 2 1"/>
              <a:gd name="G8" fmla="abs 1167091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527"/>
              <a:gd name="G18" fmla="*/ 10527 1 2"/>
              <a:gd name="G19" fmla="+- G18 5400 0"/>
              <a:gd name="G20" fmla="cos G19 11670910"/>
              <a:gd name="G21" fmla="sin G19 11670910"/>
              <a:gd name="G22" fmla="+- G20 10800 0"/>
              <a:gd name="G23" fmla="+- G21 10800 0"/>
              <a:gd name="G24" fmla="+- 10800 0 G20"/>
              <a:gd name="G25" fmla="+- 10527 10800 0"/>
              <a:gd name="G26" fmla="?: G9 G17 G25"/>
              <a:gd name="G27" fmla="?: G9 0 21600"/>
              <a:gd name="G28" fmla="cos 10800 11670910"/>
              <a:gd name="G29" fmla="sin 10800 11670910"/>
              <a:gd name="G30" fmla="sin 10527 11670910"/>
              <a:gd name="G31" fmla="+- G28 10800 0"/>
              <a:gd name="G32" fmla="+- G29 10800 0"/>
              <a:gd name="G33" fmla="+- G30 10800 0"/>
              <a:gd name="G34" fmla="?: G4 0 G31"/>
              <a:gd name="G35" fmla="?: 11670910 G34 0"/>
              <a:gd name="G36" fmla="?: G6 G35 G31"/>
              <a:gd name="G37" fmla="+- 21600 0 G36"/>
              <a:gd name="G38" fmla="?: G4 0 G33"/>
              <a:gd name="G39" fmla="?: 1167091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41 w 21600"/>
              <a:gd name="T15" fmla="*/ 11156 h 21600"/>
              <a:gd name="T16" fmla="*/ 10800 w 21600"/>
              <a:gd name="T17" fmla="*/ 273 h 21600"/>
              <a:gd name="T18" fmla="*/ 21459 w 21600"/>
              <a:gd name="T19" fmla="*/ 1115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78" y="11151"/>
                </a:moveTo>
                <a:cubicBezTo>
                  <a:pt x="274" y="11034"/>
                  <a:pt x="273" y="10917"/>
                  <a:pt x="273" y="10800"/>
                </a:cubicBezTo>
                <a:cubicBezTo>
                  <a:pt x="273" y="4986"/>
                  <a:pt x="4986" y="273"/>
                  <a:pt x="10800" y="273"/>
                </a:cubicBezTo>
                <a:cubicBezTo>
                  <a:pt x="16613" y="273"/>
                  <a:pt x="21327" y="4986"/>
                  <a:pt x="21327" y="10800"/>
                </a:cubicBezTo>
                <a:cubicBezTo>
                  <a:pt x="21327" y="10917"/>
                  <a:pt x="21325" y="11034"/>
                  <a:pt x="21321" y="11151"/>
                </a:cubicBezTo>
                <a:lnTo>
                  <a:pt x="21593" y="11161"/>
                </a:lnTo>
                <a:cubicBezTo>
                  <a:pt x="21597" y="11040"/>
                  <a:pt x="21600" y="10920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920"/>
                  <a:pt x="2" y="11040"/>
                  <a:pt x="6" y="11161"/>
                </a:cubicBezTo>
                <a:close/>
              </a:path>
            </a:pathLst>
          </a:custGeom>
          <a:gradFill rotWithShape="0">
            <a:gsLst>
              <a:gs pos="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gray">
          <a:xfrm rot="5400000">
            <a:off x="-2224882" y="1812132"/>
            <a:ext cx="3768725" cy="3767138"/>
          </a:xfrm>
          <a:custGeom>
            <a:avLst/>
            <a:gdLst>
              <a:gd name="T0" fmla="*/ 328779873 w 21600"/>
              <a:gd name="T1" fmla="*/ 0 h 21600"/>
              <a:gd name="T2" fmla="*/ 153065184 w 21600"/>
              <a:gd name="T3" fmla="*/ 330388783 h 21600"/>
              <a:gd name="T4" fmla="*/ 328779873 w 21600"/>
              <a:gd name="T5" fmla="*/ 305872746 h 21600"/>
              <a:gd name="T6" fmla="*/ 504494432 w 21600"/>
              <a:gd name="T7" fmla="*/ 33038878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8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056" y="10807"/>
                </a:moveTo>
                <a:cubicBezTo>
                  <a:pt x="10056" y="10805"/>
                  <a:pt x="10056" y="10802"/>
                  <a:pt x="10056" y="10800"/>
                </a:cubicBezTo>
                <a:cubicBezTo>
                  <a:pt x="10056" y="10389"/>
                  <a:pt x="10389" y="10056"/>
                  <a:pt x="10800" y="10056"/>
                </a:cubicBezTo>
                <a:cubicBezTo>
                  <a:pt x="11210" y="10056"/>
                  <a:pt x="11544" y="10389"/>
                  <a:pt x="11544" y="10800"/>
                </a:cubicBezTo>
                <a:cubicBezTo>
                  <a:pt x="11544" y="10802"/>
                  <a:pt x="11543" y="10805"/>
                  <a:pt x="11543" y="10807"/>
                </a:cubicBezTo>
                <a:lnTo>
                  <a:pt x="21599" y="10916"/>
                </a:lnTo>
                <a:cubicBezTo>
                  <a:pt x="21599" y="10877"/>
                  <a:pt x="21600" y="10838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38"/>
                  <a:pt x="0" y="10877"/>
                  <a:pt x="0" y="10916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84" name="Rectangle 47"/>
          <p:cNvSpPr>
            <a:spLocks noChangeArrowheads="1"/>
          </p:cNvSpPr>
          <p:nvPr/>
        </p:nvSpPr>
        <p:spPr bwMode="gray">
          <a:xfrm>
            <a:off x="8470" y="2986088"/>
            <a:ext cx="137160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4400" b="1" dirty="0">
                <a:solidFill>
                  <a:schemeClr val="bg1"/>
                </a:solidFill>
                <a:latin typeface="黑体" pitchFamily="2" charset="-122"/>
                <a:ea typeface="黑体" pitchFamily="2" charset="-122"/>
              </a:rPr>
              <a:t>科学防治</a:t>
            </a:r>
            <a:endParaRPr lang="en-US" altLang="zh-CN" sz="4400" b="1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162584" y="2007360"/>
            <a:ext cx="6492166" cy="530225"/>
            <a:chOff x="815975" y="1695450"/>
            <a:chExt cx="6492166" cy="530225"/>
          </a:xfrm>
        </p:grpSpPr>
        <p:sp>
          <p:nvSpPr>
            <p:cNvPr id="56" name="AutoShape 34"/>
            <p:cNvSpPr>
              <a:spLocks noChangeArrowheads="1"/>
            </p:cNvSpPr>
            <p:nvPr/>
          </p:nvSpPr>
          <p:spPr bwMode="gray">
            <a:xfrm>
              <a:off x="1258888" y="1695450"/>
              <a:ext cx="3108326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Oval 36"/>
            <p:cNvSpPr>
              <a:spLocks noChangeArrowheads="1"/>
            </p:cNvSpPr>
            <p:nvPr/>
          </p:nvSpPr>
          <p:spPr bwMode="gray">
            <a:xfrm>
              <a:off x="815975" y="174307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205" name="Text Box 11"/>
            <p:cNvSpPr txBox="1">
              <a:spLocks noChangeArrowheads="1"/>
            </p:cNvSpPr>
            <p:nvPr/>
          </p:nvSpPr>
          <p:spPr bwMode="blackWhite">
            <a:xfrm>
              <a:off x="1426288" y="1775896"/>
              <a:ext cx="588185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综合防治病虫草害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339620" y="4590120"/>
            <a:ext cx="6746824" cy="530225"/>
            <a:chOff x="1425575" y="2387600"/>
            <a:chExt cx="6746824" cy="530225"/>
          </a:xfrm>
        </p:grpSpPr>
        <p:sp>
          <p:nvSpPr>
            <p:cNvPr id="77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2881777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201" name="Text Box 14"/>
            <p:cNvSpPr txBox="1">
              <a:spLocks noChangeArrowheads="1"/>
            </p:cNvSpPr>
            <p:nvPr/>
          </p:nvSpPr>
          <p:spPr bwMode="blackWhite">
            <a:xfrm>
              <a:off x="2037892" y="2468046"/>
              <a:ext cx="61345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正确、 安全地使用农药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611571" y="4115869"/>
            <a:ext cx="2716744" cy="862118"/>
            <a:chOff x="4611571" y="4115869"/>
            <a:chExt cx="2716744" cy="862118"/>
          </a:xfrm>
        </p:grpSpPr>
        <p:sp>
          <p:nvSpPr>
            <p:cNvPr id="85" name="矩形 84"/>
            <p:cNvSpPr/>
            <p:nvPr/>
          </p:nvSpPr>
          <p:spPr bwMode="auto">
            <a:xfrm>
              <a:off x="5217396" y="4115869"/>
              <a:ext cx="2110919" cy="328728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选用适宜的农药</a:t>
              </a:r>
            </a:p>
          </p:txBody>
        </p:sp>
        <p:cxnSp>
          <p:nvCxnSpPr>
            <p:cNvPr id="88" name="直接连接符 87"/>
            <p:cNvCxnSpPr>
              <a:endCxn id="85" idx="1"/>
            </p:cNvCxnSpPr>
            <p:nvPr/>
          </p:nvCxnSpPr>
          <p:spPr bwMode="auto">
            <a:xfrm flipV="1">
              <a:off x="4611571" y="4280233"/>
              <a:ext cx="605825" cy="697754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组合 28"/>
          <p:cNvGrpSpPr/>
          <p:nvPr/>
        </p:nvGrpSpPr>
        <p:grpSpPr>
          <a:xfrm>
            <a:off x="4609576" y="4800610"/>
            <a:ext cx="2935740" cy="328727"/>
            <a:chOff x="4609576" y="4800610"/>
            <a:chExt cx="2935740" cy="328727"/>
          </a:xfrm>
        </p:grpSpPr>
        <p:sp>
          <p:nvSpPr>
            <p:cNvPr id="97" name="矩形 96"/>
            <p:cNvSpPr/>
            <p:nvPr/>
          </p:nvSpPr>
          <p:spPr bwMode="auto">
            <a:xfrm>
              <a:off x="5217396" y="4800610"/>
              <a:ext cx="2327920" cy="328727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科学施用农药</a:t>
              </a:r>
            </a:p>
          </p:txBody>
        </p:sp>
        <p:cxnSp>
          <p:nvCxnSpPr>
            <p:cNvPr id="98" name="直接连接符 97"/>
            <p:cNvCxnSpPr>
              <a:endCxn id="97" idx="1"/>
            </p:cNvCxnSpPr>
            <p:nvPr/>
          </p:nvCxnSpPr>
          <p:spPr bwMode="auto">
            <a:xfrm>
              <a:off x="4609576" y="4964974"/>
              <a:ext cx="607820" cy="0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组合 23"/>
          <p:cNvGrpSpPr/>
          <p:nvPr/>
        </p:nvGrpSpPr>
        <p:grpSpPr>
          <a:xfrm>
            <a:off x="4652022" y="1485279"/>
            <a:ext cx="2641488" cy="850910"/>
            <a:chOff x="4652022" y="1485279"/>
            <a:chExt cx="2641488" cy="850910"/>
          </a:xfrm>
        </p:grpSpPr>
        <p:sp>
          <p:nvSpPr>
            <p:cNvPr id="100" name="矩形 99"/>
            <p:cNvSpPr/>
            <p:nvPr/>
          </p:nvSpPr>
          <p:spPr bwMode="auto">
            <a:xfrm>
              <a:off x="5261365" y="1485279"/>
              <a:ext cx="2032145" cy="400883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加强预防</a:t>
              </a:r>
            </a:p>
          </p:txBody>
        </p:sp>
        <p:cxnSp>
          <p:nvCxnSpPr>
            <p:cNvPr id="101" name="直接连接符 100"/>
            <p:cNvCxnSpPr>
              <a:endCxn id="100" idx="1"/>
            </p:cNvCxnSpPr>
            <p:nvPr/>
          </p:nvCxnSpPr>
          <p:spPr bwMode="auto">
            <a:xfrm flipV="1">
              <a:off x="4652022" y="1685721"/>
              <a:ext cx="609343" cy="650468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组合 24"/>
          <p:cNvGrpSpPr/>
          <p:nvPr/>
        </p:nvGrpSpPr>
        <p:grpSpPr>
          <a:xfrm>
            <a:off x="4652022" y="2135747"/>
            <a:ext cx="2419611" cy="400882"/>
            <a:chOff x="4652022" y="2135747"/>
            <a:chExt cx="2419611" cy="400882"/>
          </a:xfrm>
        </p:grpSpPr>
        <p:sp>
          <p:nvSpPr>
            <p:cNvPr id="102" name="矩形 101"/>
            <p:cNvSpPr/>
            <p:nvPr/>
          </p:nvSpPr>
          <p:spPr bwMode="auto">
            <a:xfrm>
              <a:off x="5261367" y="2135747"/>
              <a:ext cx="1810266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认真监测</a:t>
              </a:r>
            </a:p>
          </p:txBody>
        </p:sp>
        <p:cxnSp>
          <p:nvCxnSpPr>
            <p:cNvPr id="103" name="直接连接符 102"/>
            <p:cNvCxnSpPr>
              <a:endCxn id="102" idx="1"/>
            </p:cNvCxnSpPr>
            <p:nvPr/>
          </p:nvCxnSpPr>
          <p:spPr bwMode="auto">
            <a:xfrm flipV="1">
              <a:off x="4652022" y="2336188"/>
              <a:ext cx="609345" cy="554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组合 25"/>
          <p:cNvGrpSpPr/>
          <p:nvPr/>
        </p:nvGrpSpPr>
        <p:grpSpPr>
          <a:xfrm>
            <a:off x="4652022" y="2336188"/>
            <a:ext cx="2274743" cy="852012"/>
            <a:chOff x="4652022" y="2336188"/>
            <a:chExt cx="2274743" cy="852012"/>
          </a:xfrm>
        </p:grpSpPr>
        <p:sp>
          <p:nvSpPr>
            <p:cNvPr id="104" name="矩形 103"/>
            <p:cNvSpPr/>
            <p:nvPr/>
          </p:nvSpPr>
          <p:spPr bwMode="auto">
            <a:xfrm>
              <a:off x="5263359" y="2787318"/>
              <a:ext cx="1663406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综合治理</a:t>
              </a:r>
            </a:p>
          </p:txBody>
        </p:sp>
        <p:cxnSp>
          <p:nvCxnSpPr>
            <p:cNvPr id="105" name="直接连接符 104"/>
            <p:cNvCxnSpPr>
              <a:endCxn id="104" idx="1"/>
            </p:cNvCxnSpPr>
            <p:nvPr/>
          </p:nvCxnSpPr>
          <p:spPr bwMode="auto">
            <a:xfrm>
              <a:off x="4652022" y="2336188"/>
              <a:ext cx="611337" cy="651571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组合 30"/>
          <p:cNvGrpSpPr/>
          <p:nvPr/>
        </p:nvGrpSpPr>
        <p:grpSpPr>
          <a:xfrm>
            <a:off x="4609576" y="4964973"/>
            <a:ext cx="2932878" cy="852012"/>
            <a:chOff x="4609576" y="5017867"/>
            <a:chExt cx="2932878" cy="852012"/>
          </a:xfrm>
        </p:grpSpPr>
        <p:sp>
          <p:nvSpPr>
            <p:cNvPr id="45" name="矩形 44"/>
            <p:cNvSpPr/>
            <p:nvPr/>
          </p:nvSpPr>
          <p:spPr bwMode="auto">
            <a:xfrm>
              <a:off x="5224592" y="5468997"/>
              <a:ext cx="2317862" cy="4008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注意使用安全</a:t>
              </a:r>
            </a:p>
          </p:txBody>
        </p:sp>
        <p:cxnSp>
          <p:nvCxnSpPr>
            <p:cNvPr id="46" name="直接连接符 45"/>
            <p:cNvCxnSpPr>
              <a:endCxn id="45" idx="1"/>
            </p:cNvCxnSpPr>
            <p:nvPr/>
          </p:nvCxnSpPr>
          <p:spPr bwMode="auto">
            <a:xfrm>
              <a:off x="4609576" y="5017867"/>
              <a:ext cx="615016" cy="651571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组合 63"/>
          <p:cNvGrpSpPr>
            <a:grpSpLocks/>
          </p:cNvGrpSpPr>
          <p:nvPr/>
        </p:nvGrpSpPr>
        <p:grpSpPr bwMode="auto">
          <a:xfrm>
            <a:off x="250825" y="1703388"/>
            <a:ext cx="2017713" cy="4181475"/>
            <a:chOff x="251520" y="1704169"/>
            <a:chExt cx="2016224" cy="4179911"/>
          </a:xfrm>
        </p:grpSpPr>
        <p:sp>
          <p:nvSpPr>
            <p:cNvPr id="56" name="圆角矩形 55"/>
            <p:cNvSpPr/>
            <p:nvPr/>
          </p:nvSpPr>
          <p:spPr>
            <a:xfrm>
              <a:off x="25152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BDE0F7"/>
                </a:gs>
                <a:gs pos="17999">
                  <a:srgbClr val="3CA1E6"/>
                </a:gs>
                <a:gs pos="36000">
                  <a:srgbClr val="3CA1E6"/>
                </a:gs>
                <a:gs pos="61000">
                  <a:srgbClr val="3CA1E6"/>
                </a:gs>
                <a:gs pos="82001">
                  <a:srgbClr val="3CA1E6"/>
                </a:gs>
                <a:gs pos="100000">
                  <a:srgbClr val="BDE0F7"/>
                </a:gs>
              </a:gsLst>
              <a:lin ang="5400000" scaled="1"/>
              <a:tileRect/>
            </a:gradFill>
            <a:ln w="38100">
              <a:solidFill>
                <a:srgbClr val="4486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232" name="Text Box 65"/>
            <p:cNvSpPr txBox="1">
              <a:spLocks noChangeArrowheads="1"/>
            </p:cNvSpPr>
            <p:nvPr/>
          </p:nvSpPr>
          <p:spPr bwMode="gray">
            <a:xfrm>
              <a:off x="251520" y="2565357"/>
              <a:ext cx="2016224" cy="1938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调查自己的家乡曾大面积暴发过哪些病虫草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害，当时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防治的主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要措施是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什么，成效如何。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8233" name="组合 44"/>
            <p:cNvGrpSpPr>
              <a:grpSpLocks/>
            </p:cNvGrpSpPr>
            <p:nvPr/>
          </p:nvGrpSpPr>
          <p:grpSpPr bwMode="auto">
            <a:xfrm>
              <a:off x="938163" y="1704169"/>
              <a:ext cx="642938" cy="642938"/>
              <a:chOff x="924049" y="2057400"/>
              <a:chExt cx="642938" cy="642938"/>
            </a:xfrm>
          </p:grpSpPr>
          <p:grpSp>
            <p:nvGrpSpPr>
              <p:cNvPr id="8234" name="Group 58"/>
              <p:cNvGrpSpPr>
                <a:grpSpLocks/>
              </p:cNvGrpSpPr>
              <p:nvPr/>
            </p:nvGrpSpPr>
            <p:grpSpPr bwMode="auto">
              <a:xfrm>
                <a:off x="9240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36" name="Oval 59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37" name="Oval 6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8" name="Oval 6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9" name="Oval 6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40" name="Oval 6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35" name="Text Box 64"/>
              <p:cNvSpPr txBox="1">
                <a:spLocks noChangeArrowheads="1"/>
              </p:cNvSpPr>
              <p:nvPr/>
            </p:nvSpPr>
            <p:spPr bwMode="gray">
              <a:xfrm>
                <a:off x="10621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1</a:t>
                </a:r>
                <a:endParaRPr lang="en-US" altLang="zh-CN">
                  <a:latin typeface="Arial" charset="0"/>
                </a:endParaRPr>
              </a:p>
            </p:txBody>
          </p:sp>
        </p:grpSp>
      </p:grpSp>
      <p:grpSp>
        <p:nvGrpSpPr>
          <p:cNvPr id="8195" name="组合 64"/>
          <p:cNvGrpSpPr>
            <a:grpSpLocks/>
          </p:cNvGrpSpPr>
          <p:nvPr/>
        </p:nvGrpSpPr>
        <p:grpSpPr bwMode="auto">
          <a:xfrm>
            <a:off x="3472762" y="1703388"/>
            <a:ext cx="2019300" cy="4181475"/>
            <a:chOff x="2412281" y="1704169"/>
            <a:chExt cx="2020193" cy="4179911"/>
          </a:xfrm>
        </p:grpSpPr>
        <p:sp>
          <p:nvSpPr>
            <p:cNvPr id="58" name="圆角矩形 57"/>
            <p:cNvSpPr/>
            <p:nvPr/>
          </p:nvSpPr>
          <p:spPr>
            <a:xfrm>
              <a:off x="241625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23" name="组合 45"/>
            <p:cNvGrpSpPr>
              <a:grpSpLocks/>
            </p:cNvGrpSpPr>
            <p:nvPr/>
          </p:nvGrpSpPr>
          <p:grpSpPr bwMode="auto">
            <a:xfrm>
              <a:off x="3102893" y="1704169"/>
              <a:ext cx="642938" cy="642938"/>
              <a:chOff x="3286249" y="2057400"/>
              <a:chExt cx="642938" cy="642938"/>
            </a:xfrm>
          </p:grpSpPr>
          <p:sp>
            <p:nvSpPr>
              <p:cNvPr id="8225" name="Oval 71"/>
              <p:cNvSpPr>
                <a:spLocks noChangeArrowheads="1"/>
              </p:cNvSpPr>
              <p:nvPr/>
            </p:nvSpPr>
            <p:spPr bwMode="gray">
              <a:xfrm>
                <a:off x="3286249" y="2057400"/>
                <a:ext cx="642938" cy="64293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8226" name="Oval 72"/>
              <p:cNvSpPr>
                <a:spLocks noChangeArrowheads="1"/>
              </p:cNvSpPr>
              <p:nvPr/>
            </p:nvSpPr>
            <p:spPr bwMode="gray">
              <a:xfrm>
                <a:off x="3292599" y="2062163"/>
                <a:ext cx="622300" cy="62230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7" name="Oval 73"/>
              <p:cNvSpPr>
                <a:spLocks noChangeArrowheads="1"/>
              </p:cNvSpPr>
              <p:nvPr/>
            </p:nvSpPr>
            <p:spPr bwMode="gray">
              <a:xfrm>
                <a:off x="3300537" y="2065338"/>
                <a:ext cx="608012" cy="60801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8" name="Oval 74"/>
              <p:cNvSpPr>
                <a:spLocks noChangeArrowheads="1"/>
              </p:cNvSpPr>
              <p:nvPr/>
            </p:nvSpPr>
            <p:spPr bwMode="gray">
              <a:xfrm>
                <a:off x="3306887" y="2071688"/>
                <a:ext cx="577850" cy="566737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9" name="Oval 75"/>
              <p:cNvSpPr>
                <a:spLocks noChangeArrowheads="1"/>
              </p:cNvSpPr>
              <p:nvPr/>
            </p:nvSpPr>
            <p:spPr bwMode="gray">
              <a:xfrm>
                <a:off x="3341812" y="2087563"/>
                <a:ext cx="512762" cy="46037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30" name="Text Box 76"/>
              <p:cNvSpPr txBox="1">
                <a:spLocks noChangeArrowheads="1"/>
              </p:cNvSpPr>
              <p:nvPr/>
            </p:nvSpPr>
            <p:spPr bwMode="gray">
              <a:xfrm>
                <a:off x="34243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2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8224" name="Text Box 65"/>
            <p:cNvSpPr txBox="1">
              <a:spLocks noChangeArrowheads="1"/>
            </p:cNvSpPr>
            <p:nvPr/>
          </p:nvSpPr>
          <p:spPr bwMode="gray">
            <a:xfrm>
              <a:off x="2412281" y="2565357"/>
              <a:ext cx="2016224" cy="1938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选择本地常用的一种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农药，阅读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农药的使用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说明书，了解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该农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药的使用方法和安全注意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事项。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6696285" y="1712054"/>
            <a:ext cx="2016125" cy="4181475"/>
            <a:chOff x="4621213" y="1703388"/>
            <a:chExt cx="2016125" cy="4181475"/>
          </a:xfrm>
        </p:grpSpPr>
        <p:sp>
          <p:nvSpPr>
            <p:cNvPr id="59" name="圆角矩形 58"/>
            <p:cNvSpPr/>
            <p:nvPr/>
          </p:nvSpPr>
          <p:spPr bwMode="auto">
            <a:xfrm>
              <a:off x="4621213" y="2019680"/>
              <a:ext cx="2016125" cy="3865183"/>
            </a:xfrm>
            <a:prstGeom prst="roundRect">
              <a:avLst/>
            </a:prstGeom>
            <a:gradFill flip="none" rotWithShape="1">
              <a:gsLst>
                <a:gs pos="0">
                  <a:srgbClr val="F8F5CC"/>
                </a:gs>
                <a:gs pos="17999">
                  <a:srgbClr val="E9E065"/>
                </a:gs>
                <a:gs pos="36000">
                  <a:srgbClr val="E9E065"/>
                </a:gs>
                <a:gs pos="61000">
                  <a:srgbClr val="E9E065"/>
                </a:gs>
                <a:gs pos="82001">
                  <a:srgbClr val="E9E065"/>
                </a:gs>
                <a:gs pos="100000">
                  <a:srgbClr val="F8F5CC"/>
                </a:gs>
              </a:gsLst>
              <a:lin ang="5400000" scaled="1"/>
              <a:tileRect/>
            </a:gradFill>
            <a:ln w="38100">
              <a:solidFill>
                <a:srgbClr val="978D48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13" name="组合 46"/>
            <p:cNvGrpSpPr>
              <a:grpSpLocks/>
            </p:cNvGrpSpPr>
            <p:nvPr/>
          </p:nvGrpSpPr>
          <p:grpSpPr bwMode="auto">
            <a:xfrm>
              <a:off x="5307822" y="1703388"/>
              <a:ext cx="642906" cy="643179"/>
              <a:chOff x="5648449" y="2057400"/>
              <a:chExt cx="642938" cy="642938"/>
            </a:xfrm>
          </p:grpSpPr>
          <p:grpSp>
            <p:nvGrpSpPr>
              <p:cNvPr id="8215" name="Group 85"/>
              <p:cNvGrpSpPr>
                <a:grpSpLocks/>
              </p:cNvGrpSpPr>
              <p:nvPr/>
            </p:nvGrpSpPr>
            <p:grpSpPr bwMode="auto">
              <a:xfrm>
                <a:off x="56484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17" name="Oval 8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18" name="Oval 8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19" name="Oval 8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20" name="Oval 8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21" name="Oval 9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16" name="Text Box 91"/>
              <p:cNvSpPr txBox="1">
                <a:spLocks noChangeArrowheads="1"/>
              </p:cNvSpPr>
              <p:nvPr/>
            </p:nvSpPr>
            <p:spPr bwMode="gray">
              <a:xfrm>
                <a:off x="57865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3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8214" name="Text Box 65"/>
            <p:cNvSpPr txBox="1">
              <a:spLocks noChangeArrowheads="1"/>
            </p:cNvSpPr>
            <p:nvPr/>
          </p:nvSpPr>
          <p:spPr bwMode="gray">
            <a:xfrm>
              <a:off x="4621213" y="2564898"/>
              <a:ext cx="2016125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过度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依赖、滥用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农药会产生哪些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后果？试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着进行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调查，用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事实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来说明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滥用农药的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后果。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68" name="直接连接符 67"/>
          <p:cNvCxnSpPr/>
          <p:nvPr/>
        </p:nvCxnSpPr>
        <p:spPr>
          <a:xfrm>
            <a:off x="0" y="100330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6372200" y="714182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00788" y="231775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1" name="标题 10"/>
          <p:cNvSpPr txBox="1">
            <a:spLocks/>
          </p:cNvSpPr>
          <p:nvPr/>
        </p:nvSpPr>
        <p:spPr>
          <a:xfrm>
            <a:off x="0" y="66675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思考与实践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组合 63"/>
          <p:cNvGrpSpPr>
            <a:grpSpLocks/>
          </p:cNvGrpSpPr>
          <p:nvPr/>
        </p:nvGrpSpPr>
        <p:grpSpPr bwMode="auto">
          <a:xfrm>
            <a:off x="5076056" y="1703386"/>
            <a:ext cx="2017713" cy="4181475"/>
            <a:chOff x="251520" y="1704169"/>
            <a:chExt cx="2016224" cy="4179911"/>
          </a:xfrm>
        </p:grpSpPr>
        <p:sp>
          <p:nvSpPr>
            <p:cNvPr id="56" name="圆角矩形 55"/>
            <p:cNvSpPr/>
            <p:nvPr/>
          </p:nvSpPr>
          <p:spPr>
            <a:xfrm>
              <a:off x="25152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BDE0F7"/>
                </a:gs>
                <a:gs pos="17999">
                  <a:srgbClr val="3CA1E6"/>
                </a:gs>
                <a:gs pos="36000">
                  <a:srgbClr val="3CA1E6"/>
                </a:gs>
                <a:gs pos="61000">
                  <a:srgbClr val="3CA1E6"/>
                </a:gs>
                <a:gs pos="82001">
                  <a:srgbClr val="3CA1E6"/>
                </a:gs>
                <a:gs pos="100000">
                  <a:srgbClr val="BDE0F7"/>
                </a:gs>
              </a:gsLst>
              <a:lin ang="5400000" scaled="1"/>
              <a:tileRect/>
            </a:gradFill>
            <a:ln w="38100">
              <a:solidFill>
                <a:srgbClr val="4486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232" name="Text Box 65"/>
            <p:cNvSpPr txBox="1">
              <a:spLocks noChangeArrowheads="1"/>
            </p:cNvSpPr>
            <p:nvPr/>
          </p:nvSpPr>
          <p:spPr bwMode="gray">
            <a:xfrm>
              <a:off x="251520" y="2565357"/>
              <a:ext cx="2016224" cy="1894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调查一种复合肥如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磷酸铵，了解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其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优点、适用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的作物及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土壤、施用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方法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等，并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向大家作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介绍。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8233" name="组合 44"/>
            <p:cNvGrpSpPr>
              <a:grpSpLocks/>
            </p:cNvGrpSpPr>
            <p:nvPr/>
          </p:nvGrpSpPr>
          <p:grpSpPr bwMode="auto">
            <a:xfrm>
              <a:off x="938163" y="1704169"/>
              <a:ext cx="642938" cy="642938"/>
              <a:chOff x="924049" y="2057400"/>
              <a:chExt cx="642938" cy="642938"/>
            </a:xfrm>
          </p:grpSpPr>
          <p:grpSp>
            <p:nvGrpSpPr>
              <p:cNvPr id="8234" name="Group 58"/>
              <p:cNvGrpSpPr>
                <a:grpSpLocks/>
              </p:cNvGrpSpPr>
              <p:nvPr/>
            </p:nvGrpSpPr>
            <p:grpSpPr bwMode="auto">
              <a:xfrm>
                <a:off x="9240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36" name="Oval 59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37" name="Oval 6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8" name="Oval 6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9" name="Oval 6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40" name="Oval 6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35" name="Text Box 64"/>
              <p:cNvSpPr txBox="1">
                <a:spLocks noChangeArrowheads="1"/>
              </p:cNvSpPr>
              <p:nvPr/>
            </p:nvSpPr>
            <p:spPr bwMode="gray">
              <a:xfrm>
                <a:off x="10621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 dirty="0" smtClean="0">
                    <a:solidFill>
                      <a:srgbClr val="000000"/>
                    </a:solidFill>
                    <a:latin typeface="Arial" charset="0"/>
                  </a:rPr>
                  <a:t>5</a:t>
                </a:r>
                <a:endParaRPr lang="en-US" altLang="zh-CN" dirty="0">
                  <a:latin typeface="Arial" charset="0"/>
                </a:endParaRPr>
              </a:p>
            </p:txBody>
          </p:sp>
        </p:grpSp>
      </p:grpSp>
      <p:cxnSp>
        <p:nvCxnSpPr>
          <p:cNvPr id="68" name="直接连接符 67"/>
          <p:cNvCxnSpPr/>
          <p:nvPr/>
        </p:nvCxnSpPr>
        <p:spPr>
          <a:xfrm>
            <a:off x="0" y="100330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6372200" y="714182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00788" y="231775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1" name="标题 10"/>
          <p:cNvSpPr txBox="1">
            <a:spLocks/>
          </p:cNvSpPr>
          <p:nvPr/>
        </p:nvSpPr>
        <p:spPr>
          <a:xfrm>
            <a:off x="0" y="66675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思考与实践</a:t>
            </a:r>
          </a:p>
        </p:txBody>
      </p:sp>
      <p:grpSp>
        <p:nvGrpSpPr>
          <p:cNvPr id="27" name="组合 66"/>
          <p:cNvGrpSpPr>
            <a:grpSpLocks/>
          </p:cNvGrpSpPr>
          <p:nvPr/>
        </p:nvGrpSpPr>
        <p:grpSpPr bwMode="auto">
          <a:xfrm>
            <a:off x="1354828" y="1703386"/>
            <a:ext cx="2016125" cy="4181475"/>
            <a:chOff x="6804248" y="1704169"/>
            <a:chExt cx="2016224" cy="4179911"/>
          </a:xfrm>
        </p:grpSpPr>
        <p:sp>
          <p:nvSpPr>
            <p:cNvPr id="28" name="圆角矩形 27"/>
            <p:cNvSpPr/>
            <p:nvPr/>
          </p:nvSpPr>
          <p:spPr>
            <a:xfrm>
              <a:off x="6804248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FBDDF5"/>
                </a:gs>
                <a:gs pos="17999">
                  <a:srgbClr val="F4A6E6"/>
                </a:gs>
                <a:gs pos="36000">
                  <a:srgbClr val="F4A6E6"/>
                </a:gs>
                <a:gs pos="61000">
                  <a:srgbClr val="F4A6E6"/>
                </a:gs>
                <a:gs pos="82001">
                  <a:srgbClr val="F4A6E6"/>
                </a:gs>
                <a:gs pos="100000">
                  <a:srgbClr val="FBDDF5"/>
                </a:gs>
              </a:gsLst>
              <a:lin ang="5400000" scaled="1"/>
              <a:tileRect/>
            </a:gradFill>
            <a:ln w="38100">
              <a:solidFill>
                <a:srgbClr val="DD4F3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29" name="组合 47"/>
            <p:cNvGrpSpPr>
              <a:grpSpLocks/>
            </p:cNvGrpSpPr>
            <p:nvPr/>
          </p:nvGrpSpPr>
          <p:grpSpPr bwMode="auto">
            <a:xfrm>
              <a:off x="7490891" y="1704169"/>
              <a:ext cx="642938" cy="642938"/>
              <a:chOff x="5648449" y="2057400"/>
              <a:chExt cx="642938" cy="642938"/>
            </a:xfrm>
          </p:grpSpPr>
          <p:grpSp>
            <p:nvGrpSpPr>
              <p:cNvPr id="31" name="Group 85"/>
              <p:cNvGrpSpPr>
                <a:grpSpLocks/>
              </p:cNvGrpSpPr>
              <p:nvPr/>
            </p:nvGrpSpPr>
            <p:grpSpPr bwMode="auto">
              <a:xfrm>
                <a:off x="5648449" y="2057400"/>
                <a:ext cx="642938" cy="642938"/>
                <a:chOff x="1289" y="582"/>
                <a:chExt cx="668" cy="668"/>
              </a:xfrm>
            </p:grpSpPr>
            <p:sp>
              <p:nvSpPr>
                <p:cNvPr id="33" name="Oval 8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4" name="Oval 8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5" name="Oval 8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6" name="Oval 8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7" name="Oval 9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32" name="Text Box 91"/>
              <p:cNvSpPr txBox="1">
                <a:spLocks noChangeArrowheads="1"/>
              </p:cNvSpPr>
              <p:nvPr/>
            </p:nvSpPr>
            <p:spPr bwMode="gray">
              <a:xfrm>
                <a:off x="57865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4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30" name="Text Box 65"/>
            <p:cNvSpPr txBox="1">
              <a:spLocks noChangeArrowheads="1"/>
            </p:cNvSpPr>
            <p:nvPr/>
          </p:nvSpPr>
          <p:spPr bwMode="gray">
            <a:xfrm>
              <a:off x="6804248" y="2565357"/>
              <a:ext cx="2016224" cy="1525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很多农民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相信“多施肥、多产出”。查找资料，调查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这一说法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是否科学，为什么。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184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</TotalTime>
  <Words>481</Words>
  <Application>Microsoft Office PowerPoint</Application>
  <PresentationFormat>全屏显示(4:3)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主题​​</vt:lpstr>
      <vt:lpstr>现代农业技术</vt:lpstr>
      <vt:lpstr>一、作物病虫草害</vt:lpstr>
      <vt:lpstr>二、农药</vt:lpstr>
      <vt:lpstr>三、防治病虫草害的     其他方法</vt:lpstr>
      <vt:lpstr>三、防治病虫草害的     其他方法</vt:lpstr>
      <vt:lpstr>三、防治病虫草害的     其他方法</vt:lpstr>
      <vt:lpstr>PowerPoint 演示文稿</vt:lpstr>
      <vt:lpstr>PowerPoint 演示文稿</vt:lpstr>
      <vt:lpstr>PowerPoint 演示文稿</vt:lpstr>
    </vt:vector>
  </TitlesOfParts>
  <Company>番茄花园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dwb</dc:creator>
  <cp:lastModifiedBy>USER</cp:lastModifiedBy>
  <cp:revision>91</cp:revision>
  <dcterms:created xsi:type="dcterms:W3CDTF">2012-01-31T05:34:08Z</dcterms:created>
  <dcterms:modified xsi:type="dcterms:W3CDTF">2012-04-26T02:35:49Z</dcterms:modified>
</cp:coreProperties>
</file>