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3" r:id="rId4"/>
    <p:sldId id="264" r:id="rId5"/>
    <p:sldId id="265" r:id="rId6"/>
    <p:sldId id="266" r:id="rId7"/>
    <p:sldId id="268" r:id="rId8"/>
    <p:sldId id="267" r:id="rId9"/>
    <p:sldId id="270" r:id="rId10"/>
    <p:sldId id="271" r:id="rId11"/>
    <p:sldId id="259" r:id="rId12"/>
    <p:sldId id="261" r:id="rId13"/>
    <p:sldId id="262" r:id="rId14"/>
    <p:sldId id="272" r:id="rId1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FFC8"/>
    <a:srgbClr val="51D3E1"/>
    <a:srgbClr val="D9FFF6"/>
    <a:srgbClr val="D6F5F8"/>
    <a:srgbClr val="BCF9FC"/>
    <a:srgbClr val="FFFFFF"/>
    <a:srgbClr val="DD4F37"/>
    <a:srgbClr val="AAFF01"/>
    <a:srgbClr val="FBDDF5"/>
    <a:srgbClr val="F4A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5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E13D0-2817-4577-974C-C22045A38999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03B2C-0E96-41AA-9835-8AC3E7E9A7B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7371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90031-AFAD-47E2-ADA0-04EBFDBF036D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A0CA9-A34F-425A-BA7F-C5D127B8FD7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5279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7D0B7-7702-42C3-911F-280111F0B11F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89CCE-27A5-43E2-9DF1-CB21B7005AB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583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D77DA-BB30-4E18-B0A3-C7FBF36231A6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A1131-4E7A-4B53-8418-9AE55FE2B88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1786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8FEB9-CF97-4AE9-B969-C4CEA155505B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435D7-2D07-418F-B588-336CA154E7C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196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6E12E-E087-420A-83E5-57FB2BA88AB3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1ADF9-6F00-4B0D-8E1F-07E1A5139F0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917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672D2-E8C2-46EF-9468-F380965EB425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29818-7440-431B-8049-D0ED4C614D3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2379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362B7-1EEC-4392-84B3-436E6F55EC31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25AB5-07C0-4B77-BE0E-8F38DB9C0FF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4523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BA970-2EF8-48DB-8D3E-FFAD2F1505DE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747CB-5912-4858-9F86-C5963BE8238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131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9CA27-F0CC-4D02-9AE1-9D4807D4C1A5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E60DD-BE33-4494-BDF9-E177BC40C3B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3686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6A0FA-6A77-4C5C-974D-681E4BB3EC3B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9DB51-669A-4DFB-B3DE-61C3C3976DE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5916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bg1"/>
            </a:gs>
            <a:gs pos="18000">
              <a:srgbClr val="ADD9E5">
                <a:lumMod val="25000"/>
                <a:lumOff val="75000"/>
              </a:srgbClr>
            </a:gs>
            <a:gs pos="0">
              <a:schemeClr val="accent5">
                <a:lumMod val="60000"/>
                <a:lumOff val="40000"/>
              </a:schemeClr>
            </a:gs>
            <a:gs pos="89000">
              <a:schemeClr val="bg1"/>
            </a:gs>
            <a:gs pos="100000">
              <a:schemeClr val="accent5">
                <a:lumMod val="60000"/>
                <a:lumOff val="40000"/>
              </a:schemeClr>
            </a:gs>
          </a:gsLst>
          <a:lin ang="5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9E428E5-20EA-4477-8641-07EDB910DB9A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408211D-731D-44F9-9730-19B4B9DEC33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accent5">
                <a:lumMod val="30000"/>
                <a:lumOff val="70000"/>
              </a:schemeClr>
            </a:gs>
            <a:gs pos="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矩形 55"/>
          <p:cNvSpPr/>
          <p:nvPr/>
        </p:nvSpPr>
        <p:spPr>
          <a:xfrm>
            <a:off x="0" y="1444625"/>
            <a:ext cx="9144000" cy="2160588"/>
          </a:xfrm>
          <a:prstGeom prst="rect">
            <a:avLst/>
          </a:prstGeom>
          <a:solidFill>
            <a:schemeClr val="bg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4400" dirty="0">
              <a:solidFill>
                <a:schemeClr val="bg1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-252536" y="1224440"/>
            <a:ext cx="9144000" cy="1470025"/>
          </a:xfrm>
          <a:extLst/>
        </p:spPr>
        <p:txBody>
          <a:bodyPr rtlCol="0">
            <a:normAutofit/>
            <a:scene3d>
              <a:camera prst="orthographicFront"/>
              <a:lightRig rig="threePt" dir="t"/>
            </a:scene3d>
            <a:sp3d extrusionH="57150" contourW="25400">
              <a:bevelT w="25400" h="57150" prst="artDeco"/>
              <a:contourClr>
                <a:schemeClr val="bg1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itchFamily="2" charset="-122"/>
                <a:ea typeface="黑体" pitchFamily="2" charset="-122"/>
                <a:cs typeface="Times New Roman" pitchFamily="18" charset="0"/>
              </a:rPr>
              <a:t>现代农业技术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484688" y="5546725"/>
            <a:ext cx="4406900" cy="690563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b="1" dirty="0" smtClean="0">
                <a:latin typeface="幼圆" pitchFamily="49" charset="-122"/>
                <a:ea typeface="幼圆" pitchFamily="49" charset="-122"/>
              </a:rPr>
              <a:t>上海科技教育出版社</a:t>
            </a:r>
          </a:p>
        </p:txBody>
      </p:sp>
      <p:pic>
        <p:nvPicPr>
          <p:cNvPr id="33" name="Picture 47" descr="C:\Documents and Settings\Administrator.WWW-80B321E85A2\桌面\ppt\未命名-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1484313"/>
            <a:ext cx="3381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47" descr="C:\Documents and Settings\Administrator.WWW-80B321E85A2\桌面\ppt\未命名-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2276475"/>
            <a:ext cx="3381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47" descr="C:\Documents and Settings\Administrator.WWW-80B321E85A2\桌面\ppt\未命名-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1722438"/>
            <a:ext cx="3381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6858000"/>
            <a:ext cx="1214437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6858000"/>
            <a:ext cx="642938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7000875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75" y="6858000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7000875"/>
            <a:ext cx="642937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6858000"/>
            <a:ext cx="642938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438" y="6858000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矩形 51"/>
          <p:cNvSpPr/>
          <p:nvPr/>
        </p:nvSpPr>
        <p:spPr>
          <a:xfrm>
            <a:off x="408481" y="354142"/>
            <a:ext cx="2795367" cy="554578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pic>
        <p:nvPicPr>
          <p:cNvPr id="53" name="图片 52"/>
          <p:cNvPicPr>
            <a:picLocks noChangeAspect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9504" y="5672608"/>
            <a:ext cx="424096" cy="407132"/>
          </a:xfrm>
          <a:prstGeom prst="rect">
            <a:avLst/>
          </a:prstGeom>
        </p:spPr>
      </p:pic>
      <p:sp>
        <p:nvSpPr>
          <p:cNvPr id="54" name="副标题 2"/>
          <p:cNvSpPr txBox="1">
            <a:spLocks/>
          </p:cNvSpPr>
          <p:nvPr/>
        </p:nvSpPr>
        <p:spPr>
          <a:xfrm>
            <a:off x="2074863" y="2908300"/>
            <a:ext cx="6816725" cy="6969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r>
              <a:rPr lang="zh-CN" altLang="en-US" sz="3600" b="1" dirty="0" smtClean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第</a:t>
            </a:r>
            <a:r>
              <a:rPr lang="en-US" altLang="zh-CN" sz="3600" b="1" dirty="0" smtClean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1</a:t>
            </a:r>
            <a:r>
              <a:rPr lang="zh-CN" altLang="en-US" sz="3600" b="1" dirty="0" smtClean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课 种植</a:t>
            </a:r>
            <a:r>
              <a:rPr lang="zh-CN" altLang="en-US" sz="3600" b="1" dirty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基本常识</a:t>
            </a:r>
            <a:endParaRPr lang="zh-CN" altLang="en-US" sz="3600" b="1" dirty="0" smtClean="0">
              <a:solidFill>
                <a:schemeClr val="tx2">
                  <a:lumMod val="75000"/>
                </a:schemeClr>
              </a:solidFill>
              <a:latin typeface="黑体" pitchFamily="2" charset="-122"/>
              <a:ea typeface="黑体" pitchFamily="2" charset="-122"/>
            </a:endParaRPr>
          </a:p>
        </p:txBody>
      </p:sp>
      <p:pic>
        <p:nvPicPr>
          <p:cNvPr id="19" name="图片 18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99095" l="0" r="9957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226" y="3429000"/>
            <a:ext cx="3055243" cy="28855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6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6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7.40741E-7 C -0.00104 -0.00764 -0.00121 -0.01551 -0.00277 -0.02269 C -0.00399 -0.02778 -0.00763 -0.03125 -0.00972 -0.03495 C -0.01579 -0.04583 -0.02222 -0.05463 -0.02916 -0.06366 C -0.03333 -0.06921 -0.0375 -0.07477 -0.04166 -0.08009 C -0.04461 -0.08403 -0.04722 -0.08843 -0.05 -0.09259 C -0.05138 -0.09468 -0.05416 -0.09861 -0.05416 -0.09838 C -0.0559 -0.10648 -0.05694 -0.10972 -0.05694 -0.11921 C -0.05694 -0.14445 -0.05677 -0.21574 -0.03194 -0.22801 C -0.02673 -0.23982 -0.02326 -0.25093 -0.01527 -0.2588 C -0.00781 -0.27523 -0.01753 -0.25556 -0.00833 -0.26921 C -0.00347 -0.27639 -0.00121 -0.28634 0.00556 -0.28958 C 0.00816 -0.30093 0.01441 -0.30486 0.01945 -0.31227 C 0.025 -0.32037 0.03369 -0.33403 0.03612 -0.34514 C 0.03768 -0.35208 0.03976 -0.36505 0.04445 -0.36968 C 0.04723 -0.37245 0.05278 -0.37801 0.05278 -0.37778 C 0.05921 -0.39236 0.05556 -0.3875 0.0625 -0.39445 C 0.06511 -0.4 0.06754 -0.40671 0.06945 -0.41296 C 0.07066 -0.41667 0.07136 -0.42107 0.07223 -0.42523 C 0.07275 -0.42732 0.07362 -0.43125 0.07362 -0.43102 C 0.07101 -0.44259 0.07066 -0.44722 0.06389 -0.45394 C 0.06112 -0.4662 0.05487 -0.47593 0.05 -0.48681 C 0.04775 -0.50023 0.03994 -0.50833 0.03473 -0.51968 C 0.03282 -0.53102 0.02917 -0.53611 0.02362 -0.54421 C 0.02014 -0.55995 0.00816 -0.58982 -4.44444E-6 -0.60185 C -0.00329 -0.61644 -0.01406 -0.62917 -0.02083 -0.64074 C -0.025 -0.64792 -0.03194 -0.66343 -0.03194 -0.6632 C -0.03368 -0.67107 -0.03715 -0.67407 -0.03888 -0.68195 C -0.04218 -0.71551 -0.03715 -0.73912 -0.025 -0.76597 C -0.02361 -0.77662 -0.025 -0.78125 -0.01805 -0.78449 C -0.01666 -0.78657 -0.01493 -0.7882 -0.01388 -0.79074 C -0.01302 -0.79329 -0.01354 -0.79653 -0.0125 -0.79884 C -0.00607 -0.81273 0.00521 -0.81921 0.0125 -0.83171 C 0.0257 -0.85463 0.00712 -0.82616 0.02223 -0.84607 C 0.02518 -0.85 0.03056 -0.85857 0.03056 -0.8581 C 0.03316 -0.86991 0.03091 -0.8632 0.04028 -0.87685 L 0.04028 -0.87662 C 0.04167 -0.88032 0.04254 -0.88449 0.04445 -0.88727 C 0.04549 -0.88866 0.04723 -0.88843 0.04862 -0.88935 C 0.054 -0.89977 0.05625 -0.91065 0.06528 -0.91389 C 0.06737 -0.91829 0.07049 -0.92153 0.07223 -0.92616 C 0.07362 -0.93009 0.075 -0.93866 0.075 -0.9382 C 0.07379 -0.96736 0.07448 -0.96644 0.07084 -0.9919 C 0.0691 -1.00394 0.06389 -1.01644 0.05973 -1.02685 C 0.05799 -1.03148 0.05747 -1.03681 0.05556 -1.0412 C 0.05452 -1.04352 0.05261 -1.04514 0.05139 -1.04722 C 0.04514 -1.05903 0.04063 -1.0713 0.03334 -1.08218 " pathEditMode="relative" rAng="0" ptsTypes="fffffffffffffffffffffffffffffffffffFffffffffffA">
                                      <p:cBhvr>
                                        <p:cTn id="12" dur="5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0" y="-541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0.00416 C -0.06337 -0.03033 -0.12431 -0.06482 -0.08143 -0.13473 C -0.03854 -0.2051 0.25486 -0.32709 0.25468 -0.41621 C 0.25451 -0.50533 -0.07223 -0.58542 -0.08282 -0.66991 C -0.09341 -0.7544 0.19201 -0.85394 0.1908 -0.92362 C 0.18958 -0.99329 -0.07535 -1.05487 -0.08976 -1.08843 " pathEditMode="relative" rAng="0" ptsTypes="aaaaaA">
                                      <p:cBhvr>
                                        <p:cTn id="14" dur="7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00" y="-546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0231 C -0.00139 0.00717 -0.00209 0.01226 0.00781 -0.00509 C 0.01771 -0.02243 0.04809 -0.06173 0.0592 -0.1015 C 0.07031 -0.14104 0.07934 -0.19491 0.07448 -0.24208 C 0.06962 -0.28971 0.04409 -0.34636 0.03003 -0.38659 C 0.01597 -0.42728 -0.00521 -0.4467 -0.01025 -0.48485 C -0.01528 -0.52277 -0.00834 -0.5785 -0.00052 -0.61433 C 0.00729 -0.6504 0.02673 -0.66405 0.03698 -0.69942 C 0.04722 -0.73526 0.05989 -0.77618 0.06059 -0.82728 C 0.06128 -0.87861 0.05017 -0.96069 0.04114 -1.00694 C 0.03212 -1.05364 0.01284 -1.07237 0.00642 -1.10705 " pathEditMode="relative" rAng="0" ptsTypes="aaaaaaaaaaA">
                                      <p:cBhvr>
                                        <p:cTn id="1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47" y="-5498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7 C -0.00209 -0.00856 -0.00643 -0.01782 -0.01111 -0.02407 C -0.01354 -0.03356 -0.01528 -0.03518 -0.01667 -0.0463 C -0.01563 -0.0625 -0.01354 -0.07338 -0.01528 -0.08889 C -0.01424 -0.11296 -0.0132 -0.1375 -0.00973 -0.16111 C -0.01198 -0.17037 -0.00955 -0.18264 -0.00556 -0.19074 C -0.00504 -0.19375 -0.00521 -0.19722 -0.00417 -0.2 C -0.00278 -0.20417 0.00139 -0.21111 0.00139 -0.21111 C 0.00312 -0.22083 0.01111 -0.23518 0.01666 -0.24259 C 0.02604 -0.29306 0.01909 -0.34306 0.01805 -0.3963 C 0.01788 -0.40301 0.01684 -0.41643 0.01389 -0.42222 C 0.0118 -0.42616 0.00902 -0.42963 0.00694 -0.43333 C 0.00486 -0.44421 0.00121 -0.45347 -0.00278 -0.46296 C -0.00434 -0.4669 -0.00729 -0.46991 -0.00834 -0.47407 C -0.01302 -0.49259 -0.02136 -0.50532 -0.02778 -0.52245 C -0.02986 -0.53588 -0.02778 -0.52917 -0.03473 -0.54259 L -0.03473 -0.54259 C -0.03681 -0.55116 -0.03872 -0.55972 -0.04028 -0.56852 C -0.03959 -0.58518 -0.04028 -0.60556 -0.03611 -0.62222 C -0.03403 -0.64514 -0.02882 -0.65116 -0.02084 -0.67037 C -0.01823 -0.67662 -0.01823 -0.68472 -0.01528 -0.69074 C -0.01146 -0.69838 -0.00886 -0.70764 -0.00695 -0.71667 C -0.00434 -0.72893 -0.00052 -0.74005 0.00277 -0.75185 C 0.00434 -0.75741 0.00694 -0.76875 0.00694 -0.76875 C 0.00885 -0.79676 0.01597 -0.81898 0.01944 -0.8463 C 0.01909 -0.87037 0.025 -0.95694 0.0125 -0.99838 C 0.01093 -1.01597 0.00833 -1.03333 0.00416 -1.05 C 0.00173 -1.08241 -0.00087 -1.11435 -0.00556 -1.1463 C -0.01146 -1.18773 -0.01111 -1.16528 -0.01111 -1.18518 " pathEditMode="relative" ptsTypes="fffffffffffffffFffffffffffffA">
                                      <p:cBhvr>
                                        <p:cTn id="18" dur="1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C -0.00694 -0.02408 -0.01389 -0.04815 -0.01389 -0.07778 C -0.01389 -0.10741 -0.00226 -0.14167 3.33333E-6 -0.17778 C 0.00226 -0.21389 0.00469 -0.2257 3.33333E-6 -0.29445 C -0.00469 -0.3632 -0.02969 -0.50857 -0.02778 -0.59074 C -0.02587 -0.67292 0.01267 -0.71042 0.01111 -0.78704 C 0.00955 -0.86366 -0.03194 -0.98958 -0.0375 -1.05 C -0.04305 -1.11042 -0.04288 -1.1831 -0.02222 -1.15 " pathEditMode="relative" ptsTypes="aaaaaaaA">
                                      <p:cBhvr>
                                        <p:cTn id="20" dur="7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81481E-6 C -0.03837 -0.06413 -0.07657 -0.12801 -0.09028 -0.19815 C -0.104 -0.26829 -0.09844 -0.35463 -0.08195 -0.42038 C -0.06546 -0.48612 -0.01441 -0.53079 0.00833 -0.5926 C 0.03107 -0.6544 0.06111 -0.73519 0.05416 -0.79075 C 0.04722 -0.8463 0.00121 -0.88033 -0.03334 -0.92593 C -0.06789 -0.97153 -0.13004 -1.02963 -0.15278 -1.06482 C -0.17553 -1.1 -0.17275 -1.13681 -0.16945 -1.13704 " pathEditMode="relative" ptsTypes="aaaaaaaA">
                                      <p:cBhvr>
                                        <p:cTn id="22" dur="5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81481E-6 C -0.03837 -0.06413 -0.07657 -0.12801 -0.09028 -0.19815 C -0.104 -0.26829 -0.09844 -0.35463 -0.08195 -0.42038 C -0.06546 -0.48612 -0.01441 -0.53079 0.00833 -0.5926 C 0.03107 -0.6544 0.06111 -0.73519 0.05416 -0.79075 C 0.04722 -0.8463 0.00121 -0.88033 -0.03334 -0.92593 C -0.06789 -0.97153 -0.13004 -1.02963 -0.15278 -1.06482 C -0.17553 -1.1 -0.17275 -1.13681 -0.16945 -1.13704 " pathEditMode="relative" ptsTypes="aaaaaaaA">
                                      <p:cBhvr>
                                        <p:cTn id="24" dur="5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11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6300788" cy="93662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四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、</a:t>
            </a:r>
            <a:r>
              <a:rPr lang="zh-CN" altLang="en-US" sz="4000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土壤的组成和种类</a:t>
            </a:r>
          </a:p>
        </p:txBody>
      </p:sp>
      <p:sp>
        <p:nvSpPr>
          <p:cNvPr id="34" name="内容占位符 2"/>
          <p:cNvSpPr>
            <a:spLocks noGrp="1"/>
          </p:cNvSpPr>
          <p:nvPr>
            <p:ph idx="1"/>
          </p:nvPr>
        </p:nvSpPr>
        <p:spPr>
          <a:xfrm>
            <a:off x="457200" y="1484313"/>
            <a:ext cx="8291513" cy="1109662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华文细黑" pitchFamily="2" charset="-122"/>
                <a:ea typeface="华文细黑" pitchFamily="2" charset="-122"/>
              </a:rPr>
              <a:t>贵州省的土壤</a:t>
            </a:r>
          </a:p>
        </p:txBody>
      </p:sp>
      <p:sp>
        <p:nvSpPr>
          <p:cNvPr id="64" name="TextBox 22"/>
          <p:cNvSpPr txBox="1">
            <a:spLocks noChangeArrowheads="1"/>
          </p:cNvSpPr>
          <p:nvPr/>
        </p:nvSpPr>
        <p:spPr bwMode="auto">
          <a:xfrm>
            <a:off x="1691680" y="4725144"/>
            <a:ext cx="13590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sz="2800" b="1" dirty="0" smtClean="0">
                <a:solidFill>
                  <a:srgbClr val="0070C0"/>
                </a:solidFill>
                <a:latin typeface="黑体" pitchFamily="2" charset="-122"/>
                <a:ea typeface="黑体" pitchFamily="2" charset="-122"/>
              </a:rPr>
              <a:t>黄 壤</a:t>
            </a:r>
            <a:endParaRPr lang="zh-CN" altLang="en-US" sz="24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420888"/>
            <a:ext cx="3451277" cy="223224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042" y="2420889"/>
            <a:ext cx="3279442" cy="220087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6" name="TextBox 22"/>
          <p:cNvSpPr txBox="1">
            <a:spLocks noChangeArrowheads="1"/>
          </p:cNvSpPr>
          <p:nvPr/>
        </p:nvSpPr>
        <p:spPr bwMode="auto">
          <a:xfrm>
            <a:off x="5796136" y="4646895"/>
            <a:ext cx="13590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sz="2800" b="1" dirty="0" smtClean="0">
                <a:solidFill>
                  <a:srgbClr val="0070C0"/>
                </a:solidFill>
                <a:latin typeface="黑体" pitchFamily="2" charset="-122"/>
                <a:ea typeface="黑体" pitchFamily="2" charset="-122"/>
              </a:rPr>
              <a:t>红 壤</a:t>
            </a:r>
            <a:endParaRPr lang="zh-CN" altLang="en-US" sz="24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70786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build="p"/>
      <p:bldP spid="64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11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6300788" cy="93662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五、肥料</a:t>
            </a:r>
            <a:endParaRPr lang="zh-CN" altLang="en-US" dirty="0" smtClean="0">
              <a:solidFill>
                <a:schemeClr val="accent6">
                  <a:lumMod val="7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7" name="组合 6"/>
          <p:cNvGrpSpPr>
            <a:grpSpLocks/>
          </p:cNvGrpSpPr>
          <p:nvPr/>
        </p:nvGrpSpPr>
        <p:grpSpPr bwMode="auto">
          <a:xfrm>
            <a:off x="3470275" y="3825579"/>
            <a:ext cx="4752975" cy="1260475"/>
            <a:chOff x="3470840" y="4977272"/>
            <a:chExt cx="4752000" cy="1260040"/>
          </a:xfrm>
        </p:grpSpPr>
        <p:sp>
          <p:nvSpPr>
            <p:cNvPr id="8" name="圆角矩形 7"/>
            <p:cNvSpPr/>
            <p:nvPr/>
          </p:nvSpPr>
          <p:spPr bwMode="auto">
            <a:xfrm>
              <a:off x="3470840" y="4977272"/>
              <a:ext cx="4752000" cy="1260040"/>
            </a:xfrm>
            <a:prstGeom prst="roundRect">
              <a:avLst>
                <a:gd name="adj" fmla="val 9992"/>
              </a:avLst>
            </a:prstGeom>
            <a:solidFill>
              <a:schemeClr val="bg1">
                <a:alpha val="60000"/>
              </a:schemeClr>
            </a:soli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9" name="TextBox 32"/>
            <p:cNvSpPr txBox="1">
              <a:spLocks noChangeArrowheads="1"/>
            </p:cNvSpPr>
            <p:nvPr/>
          </p:nvSpPr>
          <p:spPr bwMode="auto">
            <a:xfrm>
              <a:off x="4572000" y="5284127"/>
              <a:ext cx="3312368" cy="646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/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又称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无机肥料，具有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肥分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高、肥效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持久等优点</a:t>
              </a:r>
            </a:p>
          </p:txBody>
        </p:sp>
      </p:grpSp>
      <p:grpSp>
        <p:nvGrpSpPr>
          <p:cNvPr id="12" name="组合 11"/>
          <p:cNvGrpSpPr>
            <a:grpSpLocks/>
          </p:cNvGrpSpPr>
          <p:nvPr/>
        </p:nvGrpSpPr>
        <p:grpSpPr bwMode="auto">
          <a:xfrm>
            <a:off x="3470275" y="1701504"/>
            <a:ext cx="4752975" cy="1241425"/>
            <a:chOff x="3470840" y="2852274"/>
            <a:chExt cx="4752000" cy="1242541"/>
          </a:xfrm>
        </p:grpSpPr>
        <p:sp>
          <p:nvSpPr>
            <p:cNvPr id="13" name="圆角矩形 12"/>
            <p:cNvSpPr/>
            <p:nvPr/>
          </p:nvSpPr>
          <p:spPr bwMode="auto">
            <a:xfrm>
              <a:off x="3470840" y="2852274"/>
              <a:ext cx="4752000" cy="1242541"/>
            </a:xfrm>
            <a:prstGeom prst="roundRect">
              <a:avLst>
                <a:gd name="adj" fmla="val 9992"/>
              </a:avLst>
            </a:prstGeom>
            <a:solidFill>
              <a:schemeClr val="bg1">
                <a:alpha val="60000"/>
              </a:schemeClr>
            </a:soli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4" name="TextBox 32"/>
            <p:cNvSpPr txBox="1">
              <a:spLocks noChangeArrowheads="1"/>
            </p:cNvSpPr>
            <p:nvPr/>
          </p:nvSpPr>
          <p:spPr bwMode="auto">
            <a:xfrm>
              <a:off x="4572000" y="3011879"/>
              <a:ext cx="3312368" cy="924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/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又称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农家肥，包括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粪尿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肥、绿</a:t>
              </a:r>
              <a:endParaRPr lang="zh-CN" altLang="en-US" dirty="0">
                <a:latin typeface="微软雅黑" pitchFamily="34" charset="-122"/>
                <a:ea typeface="微软雅黑" pitchFamily="34" charset="-122"/>
              </a:endParaRPr>
            </a:p>
            <a:p>
              <a:pPr eaLnBrk="1" hangingPunct="1"/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肥、厩肥、堆肥、泥炭、废弃物肥料等</a:t>
              </a:r>
              <a:endParaRPr lang="zh-CN" altLang="en-US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15" name="组合 14"/>
          <p:cNvGrpSpPr>
            <a:grpSpLocks/>
          </p:cNvGrpSpPr>
          <p:nvPr/>
        </p:nvGrpSpPr>
        <p:grpSpPr bwMode="auto">
          <a:xfrm>
            <a:off x="1971675" y="1925341"/>
            <a:ext cx="2600325" cy="2944813"/>
            <a:chOff x="1972085" y="3077182"/>
            <a:chExt cx="2599915" cy="2944106"/>
          </a:xfrm>
        </p:grpSpPr>
        <p:grpSp>
          <p:nvGrpSpPr>
            <p:cNvPr id="16" name="组合 38"/>
            <p:cNvGrpSpPr>
              <a:grpSpLocks/>
            </p:cNvGrpSpPr>
            <p:nvPr/>
          </p:nvGrpSpPr>
          <p:grpSpPr bwMode="auto">
            <a:xfrm>
              <a:off x="1979712" y="3077182"/>
              <a:ext cx="2587238" cy="1346273"/>
              <a:chOff x="1979712" y="3077182"/>
              <a:chExt cx="2587238" cy="1346273"/>
            </a:xfrm>
          </p:grpSpPr>
          <p:grpSp>
            <p:nvGrpSpPr>
              <p:cNvPr id="22" name="组合 2"/>
              <p:cNvGrpSpPr>
                <a:grpSpLocks/>
              </p:cNvGrpSpPr>
              <p:nvPr/>
            </p:nvGrpSpPr>
            <p:grpSpPr bwMode="auto">
              <a:xfrm>
                <a:off x="2797698" y="3077182"/>
                <a:ext cx="1769252" cy="841571"/>
                <a:chOff x="2797698" y="3077182"/>
                <a:chExt cx="1769252" cy="841571"/>
              </a:xfrm>
            </p:grpSpPr>
            <p:sp>
              <p:nvSpPr>
                <p:cNvPr id="24" name="五边形 23"/>
                <p:cNvSpPr/>
                <p:nvPr/>
              </p:nvSpPr>
              <p:spPr bwMode="auto">
                <a:xfrm>
                  <a:off x="2797698" y="3077182"/>
                  <a:ext cx="1769252" cy="841571"/>
                </a:xfrm>
                <a:prstGeom prst="homePlate">
                  <a:avLst/>
                </a:prstGeom>
                <a:gradFill flip="none" rotWithShape="1">
                  <a:gsLst>
                    <a:gs pos="0">
                      <a:srgbClr val="FFCF01"/>
                    </a:gs>
                    <a:gs pos="90000">
                      <a:srgbClr val="E22000"/>
                    </a:gs>
                  </a:gsLst>
                  <a:lin ang="2700000" scaled="1"/>
                  <a:tileRect/>
                </a:gradFill>
                <a:ln w="25400">
                  <a:noFill/>
                </a:ln>
                <a:effectLst>
                  <a:outerShdw blurRad="225425" dist="38100" dir="5220000" algn="ctr">
                    <a:srgbClr val="000000">
                      <a:alpha val="33000"/>
                    </a:srgbClr>
                  </a:outerShdw>
                </a:effectLst>
                <a:scene3d>
                  <a:camera prst="orthographicFront"/>
                  <a:lightRig rig="flat" dir="t"/>
                </a:scene3d>
                <a:sp3d extrusionH="304800" contourW="19050">
                  <a:bevelT w="101600" prst="convex"/>
                  <a:bevelB w="0" h="63500"/>
                  <a:contourClr>
                    <a:srgbClr val="FFE593"/>
                  </a:contourClr>
                </a:sp3d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anchor="ctr">
                  <a:sp3d/>
                </a:bodyPr>
                <a:lstStyle/>
                <a:p>
                  <a:pPr algn="ctr" eaLnBrk="0" fontAlgn="ctr" hangingPunct="0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FF0000"/>
                    </a:buClr>
                    <a:buSzPct val="70000"/>
                    <a:buFont typeface="Wingdings" pitchFamily="2" charset="2"/>
                    <a:buChar char="u"/>
                    <a:defRPr/>
                  </a:pPr>
                  <a:endParaRPr lang="zh-CN" altLang="en-US" sz="1600" b="1" dirty="0">
                    <a:solidFill>
                      <a:schemeClr val="bg1"/>
                    </a:solidFill>
                    <a:latin typeface="微软雅黑" pitchFamily="34" charset="-122"/>
                    <a:ea typeface="微软雅黑" pitchFamily="34" charset="-122"/>
                  </a:endParaRPr>
                </a:p>
              </p:txBody>
            </p:sp>
            <p:sp>
              <p:nvSpPr>
                <p:cNvPr id="25" name="TextBox 22"/>
                <p:cNvSpPr txBox="1">
                  <a:spLocks noChangeArrowheads="1"/>
                </p:cNvSpPr>
                <p:nvPr/>
              </p:nvSpPr>
              <p:spPr bwMode="auto">
                <a:xfrm>
                  <a:off x="2925171" y="3313345"/>
                  <a:ext cx="1358797" cy="3692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9pPr>
                </a:lstStyle>
                <a:p>
                  <a:pPr algn="ctr" eaLnBrk="1" hangingPunct="1"/>
                  <a:r>
                    <a:rPr lang="zh-CN" altLang="en-US" dirty="0">
                      <a:solidFill>
                        <a:schemeClr val="bg1"/>
                      </a:solidFill>
                      <a:latin typeface="微软雅黑" pitchFamily="34" charset="-122"/>
                      <a:ea typeface="微软雅黑" pitchFamily="34" charset="-122"/>
                    </a:rPr>
                    <a:t>有机肥</a:t>
                  </a:r>
                </a:p>
              </p:txBody>
            </p:sp>
          </p:grpSp>
          <p:sp>
            <p:nvSpPr>
              <p:cNvPr id="23" name="任意多边形 22"/>
              <p:cNvSpPr/>
              <p:nvPr/>
            </p:nvSpPr>
            <p:spPr>
              <a:xfrm>
                <a:off x="1979712" y="3414052"/>
                <a:ext cx="900000" cy="1009403"/>
              </a:xfrm>
              <a:custGeom>
                <a:avLst/>
                <a:gdLst>
                  <a:gd name="connsiteX0" fmla="*/ 0 w 1092530"/>
                  <a:gd name="connsiteY0" fmla="*/ 1068780 h 1068780"/>
                  <a:gd name="connsiteX1" fmla="*/ 1092530 w 1092530"/>
                  <a:gd name="connsiteY1" fmla="*/ 0 h 1068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92530" h="1068780">
                    <a:moveTo>
                      <a:pt x="0" y="1068780"/>
                    </a:moveTo>
                    <a:lnTo>
                      <a:pt x="1092530" y="0"/>
                    </a:lnTo>
                  </a:path>
                </a:pathLst>
              </a:custGeom>
              <a:noFill/>
              <a:ln w="38100">
                <a:solidFill>
                  <a:schemeClr val="tx1">
                    <a:lumMod val="65000"/>
                    <a:lumOff val="35000"/>
                    <a:alpha val="50000"/>
                  </a:schemeClr>
                </a:solidFill>
                <a:headEnd type="oval"/>
                <a:tailEnd type="oval"/>
              </a:ln>
              <a:effectLst>
                <a:outerShdw blurRad="50800" dist="25400" dir="2700000" algn="tl" rotWithShape="0">
                  <a:prstClr val="black">
                    <a:alpha val="50000"/>
                  </a:prstClr>
                </a:outerShdw>
              </a:effectLst>
              <a:scene3d>
                <a:camera prst="orthographicFront"/>
                <a:lightRig rig="flat" dir="t"/>
              </a:scene3d>
              <a:sp3d contourW="12700">
                <a:contourClr>
                  <a:schemeClr val="bg1"/>
                </a:contourClr>
              </a:sp3d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anchor="ctr">
                <a:sp3d/>
              </a:bodyPr>
              <a:lstStyle/>
              <a:p>
                <a:pPr algn="ctr" eaLnBrk="0" fontAlgn="ctr" hangingPunct="0">
                  <a:spcBef>
                    <a:spcPts val="0"/>
                  </a:spcBef>
                  <a:spcAft>
                    <a:spcPts val="0"/>
                  </a:spcAft>
                  <a:buClr>
                    <a:srgbClr val="FF0000"/>
                  </a:buClr>
                  <a:buSzPct val="70000"/>
                  <a:defRPr/>
                </a:pPr>
                <a:endParaRPr lang="zh-CN" altLang="en-US" sz="16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17" name="组合 39"/>
            <p:cNvGrpSpPr>
              <a:grpSpLocks/>
            </p:cNvGrpSpPr>
            <p:nvPr/>
          </p:nvGrpSpPr>
          <p:grpSpPr bwMode="auto">
            <a:xfrm>
              <a:off x="1972085" y="4581477"/>
              <a:ext cx="2599915" cy="1439811"/>
              <a:chOff x="1972085" y="4581477"/>
              <a:chExt cx="2599915" cy="1439811"/>
            </a:xfrm>
          </p:grpSpPr>
          <p:grpSp>
            <p:nvGrpSpPr>
              <p:cNvPr id="18" name="组合 35"/>
              <p:cNvGrpSpPr>
                <a:grpSpLocks/>
              </p:cNvGrpSpPr>
              <p:nvPr/>
            </p:nvGrpSpPr>
            <p:grpSpPr bwMode="auto">
              <a:xfrm>
                <a:off x="2797698" y="5202179"/>
                <a:ext cx="1774302" cy="819109"/>
                <a:chOff x="2797698" y="5202179"/>
                <a:chExt cx="1774302" cy="819109"/>
              </a:xfrm>
            </p:grpSpPr>
            <p:sp>
              <p:nvSpPr>
                <p:cNvPr id="20" name="五边形 19"/>
                <p:cNvSpPr/>
                <p:nvPr/>
              </p:nvSpPr>
              <p:spPr bwMode="auto">
                <a:xfrm>
                  <a:off x="2797698" y="5202179"/>
                  <a:ext cx="1774302" cy="819109"/>
                </a:xfrm>
                <a:prstGeom prst="homePlate">
                  <a:avLst/>
                </a:prstGeom>
                <a:gradFill flip="none" rotWithShape="1">
                  <a:gsLst>
                    <a:gs pos="0">
                      <a:srgbClr val="FFCF01"/>
                    </a:gs>
                    <a:gs pos="90000">
                      <a:srgbClr val="E22000"/>
                    </a:gs>
                  </a:gsLst>
                  <a:lin ang="2700000" scaled="1"/>
                  <a:tileRect/>
                </a:gradFill>
                <a:ln w="25400">
                  <a:noFill/>
                </a:ln>
                <a:effectLst>
                  <a:outerShdw blurRad="225425" dist="38100" dir="5220000" algn="ctr">
                    <a:srgbClr val="000000">
                      <a:alpha val="33000"/>
                    </a:srgbClr>
                  </a:outerShdw>
                </a:effectLst>
                <a:scene3d>
                  <a:camera prst="orthographicFront"/>
                  <a:lightRig rig="flat" dir="t"/>
                </a:scene3d>
                <a:sp3d extrusionH="304800" contourW="19050">
                  <a:bevelT w="101600" prst="convex"/>
                  <a:bevelB w="0" h="63500"/>
                  <a:contourClr>
                    <a:srgbClr val="FFE593"/>
                  </a:contourClr>
                </a:sp3d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anchor="ctr">
                  <a:sp3d/>
                </a:bodyPr>
                <a:lstStyle/>
                <a:p>
                  <a:pPr algn="ctr" eaLnBrk="0" fontAlgn="ctr" hangingPunct="0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FF0000"/>
                    </a:buClr>
                    <a:buSzPct val="70000"/>
                    <a:buFont typeface="Wingdings" pitchFamily="2" charset="2"/>
                    <a:buChar char="u"/>
                    <a:defRPr/>
                  </a:pPr>
                  <a:endParaRPr lang="zh-CN" altLang="en-US" sz="1600" b="1" dirty="0">
                    <a:solidFill>
                      <a:schemeClr val="bg1"/>
                    </a:solidFill>
                    <a:latin typeface="微软雅黑" pitchFamily="34" charset="-122"/>
                    <a:ea typeface="微软雅黑" pitchFamily="34" charset="-122"/>
                  </a:endParaRPr>
                </a:p>
              </p:txBody>
            </p:sp>
            <p:sp>
              <p:nvSpPr>
                <p:cNvPr id="21" name="TextBox 22"/>
                <p:cNvSpPr txBox="1">
                  <a:spLocks noChangeArrowheads="1"/>
                </p:cNvSpPr>
                <p:nvPr/>
              </p:nvSpPr>
              <p:spPr bwMode="auto">
                <a:xfrm>
                  <a:off x="2902570" y="5427112"/>
                  <a:ext cx="1363847" cy="3692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9pPr>
                </a:lstStyle>
                <a:p>
                  <a:pPr algn="ctr" eaLnBrk="1" hangingPunct="1"/>
                  <a:r>
                    <a:rPr lang="zh-CN" altLang="en-US" dirty="0">
                      <a:solidFill>
                        <a:schemeClr val="bg1"/>
                      </a:solidFill>
                      <a:latin typeface="微软雅黑" pitchFamily="34" charset="-122"/>
                      <a:ea typeface="微软雅黑" pitchFamily="34" charset="-122"/>
                    </a:rPr>
                    <a:t>化肥</a:t>
                  </a:r>
                </a:p>
              </p:txBody>
            </p:sp>
          </p:grpSp>
          <p:sp>
            <p:nvSpPr>
              <p:cNvPr id="19" name="任意多边形 18"/>
              <p:cNvSpPr/>
              <p:nvPr/>
            </p:nvSpPr>
            <p:spPr>
              <a:xfrm flipV="1">
                <a:off x="1972085" y="4581477"/>
                <a:ext cx="900000" cy="1009403"/>
              </a:xfrm>
              <a:custGeom>
                <a:avLst/>
                <a:gdLst>
                  <a:gd name="connsiteX0" fmla="*/ 0 w 1092530"/>
                  <a:gd name="connsiteY0" fmla="*/ 1068780 h 1068780"/>
                  <a:gd name="connsiteX1" fmla="*/ 1092530 w 1092530"/>
                  <a:gd name="connsiteY1" fmla="*/ 0 h 1068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92530" h="1068780">
                    <a:moveTo>
                      <a:pt x="0" y="1068780"/>
                    </a:moveTo>
                    <a:lnTo>
                      <a:pt x="1092530" y="0"/>
                    </a:lnTo>
                  </a:path>
                </a:pathLst>
              </a:custGeom>
              <a:noFill/>
              <a:ln w="38100">
                <a:solidFill>
                  <a:schemeClr val="tx1">
                    <a:lumMod val="65000"/>
                    <a:lumOff val="35000"/>
                    <a:alpha val="50000"/>
                  </a:schemeClr>
                </a:solidFill>
                <a:headEnd type="oval"/>
                <a:tailEnd type="oval"/>
              </a:ln>
              <a:effectLst>
                <a:outerShdw blurRad="50800" dist="25400" dir="2700000" algn="tl" rotWithShape="0">
                  <a:prstClr val="black">
                    <a:alpha val="50000"/>
                  </a:prstClr>
                </a:outerShdw>
              </a:effectLst>
              <a:scene3d>
                <a:camera prst="orthographicFront"/>
                <a:lightRig rig="flat" dir="t"/>
              </a:scene3d>
              <a:sp3d contourW="12700">
                <a:contourClr>
                  <a:schemeClr val="bg1"/>
                </a:contourClr>
              </a:sp3d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anchor="ctr">
                <a:sp3d/>
              </a:bodyPr>
              <a:lstStyle/>
              <a:p>
                <a:pPr algn="ctr" eaLnBrk="0" fontAlgn="ctr" hangingPunct="0">
                  <a:spcBef>
                    <a:spcPts val="0"/>
                  </a:spcBef>
                  <a:spcAft>
                    <a:spcPts val="0"/>
                  </a:spcAft>
                  <a:buClr>
                    <a:srgbClr val="FF0000"/>
                  </a:buClr>
                  <a:buSzPct val="70000"/>
                  <a:defRPr/>
                </a:pPr>
                <a:endParaRPr lang="zh-CN" altLang="en-US" sz="16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</p:grpSp>
      <p:grpSp>
        <p:nvGrpSpPr>
          <p:cNvPr id="26" name="组合 25"/>
          <p:cNvGrpSpPr>
            <a:grpSpLocks/>
          </p:cNvGrpSpPr>
          <p:nvPr/>
        </p:nvGrpSpPr>
        <p:grpSpPr bwMode="auto">
          <a:xfrm>
            <a:off x="323850" y="2065041"/>
            <a:ext cx="2160588" cy="2157413"/>
            <a:chOff x="324423" y="3215758"/>
            <a:chExt cx="2159345" cy="2158225"/>
          </a:xfrm>
        </p:grpSpPr>
        <p:sp>
          <p:nvSpPr>
            <p:cNvPr id="27" name="Oval 93"/>
            <p:cNvSpPr>
              <a:spLocks noChangeAspect="1" noChangeArrowheads="1"/>
            </p:cNvSpPr>
            <p:nvPr/>
          </p:nvSpPr>
          <p:spPr bwMode="auto">
            <a:xfrm>
              <a:off x="324423" y="3215758"/>
              <a:ext cx="2159345" cy="2158225"/>
            </a:xfrm>
            <a:prstGeom prst="ellipse">
              <a:avLst/>
            </a:prstGeom>
            <a:gradFill flip="none" rotWithShape="1">
              <a:gsLst>
                <a:gs pos="0">
                  <a:srgbClr val="00DFF6"/>
                </a:gs>
                <a:gs pos="90000">
                  <a:srgbClr val="002774"/>
                </a:gs>
              </a:gsLst>
              <a:lin ang="27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isometricOffAxis1Top">
                <a:rot lat="17699988" lon="0" rev="0"/>
              </a:camera>
              <a:lightRig rig="flat" dir="t"/>
            </a:scene3d>
            <a:sp3d extrusionH="177800" contourW="19050">
              <a:bevelT w="101600" prst="convex"/>
              <a:bevelB w="0" h="25400"/>
              <a:contourClr>
                <a:srgbClr val="AFEAFF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28" name="TextBox 27"/>
            <p:cNvSpPr txBox="1"/>
            <p:nvPr/>
          </p:nvSpPr>
          <p:spPr bwMode="auto">
            <a:xfrm>
              <a:off x="324423" y="4094815"/>
              <a:ext cx="2159345" cy="40011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000" dirty="0" smtClean="0">
                  <a:solidFill>
                    <a:schemeClr val="bg1"/>
                  </a:solidFill>
                  <a:effectLst>
                    <a:reflection blurRad="6350" stA="50000" endA="300" endPos="50000" dist="60007" dir="5400000" sy="-100000" algn="bl" rotWithShape="0"/>
                  </a:effectLst>
                  <a:latin typeface="微软雅黑" pitchFamily="34" charset="-122"/>
                  <a:ea typeface="微软雅黑" pitchFamily="34" charset="-122"/>
                </a:rPr>
                <a:t>肥    料</a:t>
              </a:r>
              <a:endParaRPr lang="zh-CN" altLang="en-US" sz="2000" dirty="0">
                <a:solidFill>
                  <a:schemeClr val="bg1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" name="标题 10"/>
          <p:cNvSpPr txBox="1">
            <a:spLocks/>
          </p:cNvSpPr>
          <p:nvPr/>
        </p:nvSpPr>
        <p:spPr>
          <a:xfrm>
            <a:off x="0" y="44450"/>
            <a:ext cx="6300788" cy="93662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六、施肥的方法</a:t>
            </a:r>
            <a:endParaRPr lang="zh-CN" altLang="en-US" dirty="0">
              <a:solidFill>
                <a:schemeClr val="accent6">
                  <a:lumMod val="7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8" name="AutoShape 3"/>
          <p:cNvSpPr>
            <a:spLocks noChangeArrowheads="1"/>
          </p:cNvSpPr>
          <p:nvPr/>
        </p:nvSpPr>
        <p:spPr bwMode="gray">
          <a:xfrm rot="5400000">
            <a:off x="-2484437" y="1484312"/>
            <a:ext cx="4430712" cy="4430713"/>
          </a:xfrm>
          <a:custGeom>
            <a:avLst/>
            <a:gdLst>
              <a:gd name="G0" fmla="+- 10527 0 0"/>
              <a:gd name="G1" fmla="+- 11670910 0 0"/>
              <a:gd name="G2" fmla="+- 0 0 11670910"/>
              <a:gd name="T0" fmla="*/ 0 256 1"/>
              <a:gd name="T1" fmla="*/ 180 256 1"/>
              <a:gd name="G3" fmla="+- 11670910 T0 T1"/>
              <a:gd name="T2" fmla="*/ 0 256 1"/>
              <a:gd name="T3" fmla="*/ 90 256 1"/>
              <a:gd name="G4" fmla="+- 11670910 T2 T3"/>
              <a:gd name="G5" fmla="*/ G4 2 1"/>
              <a:gd name="T4" fmla="*/ 90 256 1"/>
              <a:gd name="T5" fmla="*/ 0 256 1"/>
              <a:gd name="G6" fmla="+- 11670910 T4 T5"/>
              <a:gd name="G7" fmla="*/ G6 2 1"/>
              <a:gd name="G8" fmla="abs 1167091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527"/>
              <a:gd name="G18" fmla="*/ 10527 1 2"/>
              <a:gd name="G19" fmla="+- G18 5400 0"/>
              <a:gd name="G20" fmla="cos G19 11670910"/>
              <a:gd name="G21" fmla="sin G19 11670910"/>
              <a:gd name="G22" fmla="+- G20 10800 0"/>
              <a:gd name="G23" fmla="+- G21 10800 0"/>
              <a:gd name="G24" fmla="+- 10800 0 G20"/>
              <a:gd name="G25" fmla="+- 10527 10800 0"/>
              <a:gd name="G26" fmla="?: G9 G17 G25"/>
              <a:gd name="G27" fmla="?: G9 0 21600"/>
              <a:gd name="G28" fmla="cos 10800 11670910"/>
              <a:gd name="G29" fmla="sin 10800 11670910"/>
              <a:gd name="G30" fmla="sin 10527 11670910"/>
              <a:gd name="G31" fmla="+- G28 10800 0"/>
              <a:gd name="G32" fmla="+- G29 10800 0"/>
              <a:gd name="G33" fmla="+- G30 10800 0"/>
              <a:gd name="G34" fmla="?: G4 0 G31"/>
              <a:gd name="G35" fmla="?: 11670910 G34 0"/>
              <a:gd name="G36" fmla="?: G6 G35 G31"/>
              <a:gd name="G37" fmla="+- 21600 0 G36"/>
              <a:gd name="G38" fmla="?: G4 0 G33"/>
              <a:gd name="G39" fmla="?: 1167091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41 w 21600"/>
              <a:gd name="T15" fmla="*/ 11156 h 21600"/>
              <a:gd name="T16" fmla="*/ 10800 w 21600"/>
              <a:gd name="T17" fmla="*/ 273 h 21600"/>
              <a:gd name="T18" fmla="*/ 21459 w 21600"/>
              <a:gd name="T19" fmla="*/ 11156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278" y="11151"/>
                </a:moveTo>
                <a:cubicBezTo>
                  <a:pt x="274" y="11034"/>
                  <a:pt x="273" y="10917"/>
                  <a:pt x="273" y="10800"/>
                </a:cubicBezTo>
                <a:cubicBezTo>
                  <a:pt x="273" y="4986"/>
                  <a:pt x="4986" y="273"/>
                  <a:pt x="10800" y="273"/>
                </a:cubicBezTo>
                <a:cubicBezTo>
                  <a:pt x="16613" y="273"/>
                  <a:pt x="21327" y="4986"/>
                  <a:pt x="21327" y="10800"/>
                </a:cubicBezTo>
                <a:cubicBezTo>
                  <a:pt x="21327" y="10917"/>
                  <a:pt x="21325" y="11034"/>
                  <a:pt x="21321" y="11151"/>
                </a:cubicBezTo>
                <a:lnTo>
                  <a:pt x="21593" y="11161"/>
                </a:lnTo>
                <a:cubicBezTo>
                  <a:pt x="21597" y="11040"/>
                  <a:pt x="21600" y="10920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0920"/>
                  <a:pt x="2" y="11040"/>
                  <a:pt x="6" y="11161"/>
                </a:cubicBezTo>
                <a:close/>
              </a:path>
            </a:pathLst>
          </a:custGeom>
          <a:gradFill rotWithShape="0">
            <a:gsLst>
              <a:gs pos="0">
                <a:schemeClr val="hlink">
                  <a:gamma/>
                  <a:tint val="0"/>
                  <a:invGamma/>
                  <a:alpha val="0"/>
                </a:schemeClr>
              </a:gs>
              <a:gs pos="100000">
                <a:schemeClr val="accent6">
                  <a:lumMod val="75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30" name="AutoShape 4"/>
          <p:cNvSpPr>
            <a:spLocks noChangeArrowheads="1"/>
          </p:cNvSpPr>
          <p:nvPr/>
        </p:nvSpPr>
        <p:spPr bwMode="gray">
          <a:xfrm rot="5400000">
            <a:off x="-2224882" y="1812132"/>
            <a:ext cx="3768725" cy="3767138"/>
          </a:xfrm>
          <a:custGeom>
            <a:avLst/>
            <a:gdLst>
              <a:gd name="T0" fmla="*/ 328779873 w 21600"/>
              <a:gd name="T1" fmla="*/ 0 h 21600"/>
              <a:gd name="T2" fmla="*/ 153065184 w 21600"/>
              <a:gd name="T3" fmla="*/ 330388783 h 21600"/>
              <a:gd name="T4" fmla="*/ 328779873 w 21600"/>
              <a:gd name="T5" fmla="*/ 305872746 h 21600"/>
              <a:gd name="T6" fmla="*/ 504494432 w 21600"/>
              <a:gd name="T7" fmla="*/ 33038878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83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056" y="10807"/>
                </a:moveTo>
                <a:cubicBezTo>
                  <a:pt x="10056" y="10805"/>
                  <a:pt x="10056" y="10802"/>
                  <a:pt x="10056" y="10800"/>
                </a:cubicBezTo>
                <a:cubicBezTo>
                  <a:pt x="10056" y="10389"/>
                  <a:pt x="10389" y="10056"/>
                  <a:pt x="10800" y="10056"/>
                </a:cubicBezTo>
                <a:cubicBezTo>
                  <a:pt x="11210" y="10056"/>
                  <a:pt x="11544" y="10389"/>
                  <a:pt x="11544" y="10800"/>
                </a:cubicBezTo>
                <a:cubicBezTo>
                  <a:pt x="11544" y="10802"/>
                  <a:pt x="11543" y="10805"/>
                  <a:pt x="11543" y="10807"/>
                </a:cubicBezTo>
                <a:lnTo>
                  <a:pt x="21599" y="10916"/>
                </a:lnTo>
                <a:cubicBezTo>
                  <a:pt x="21599" y="10877"/>
                  <a:pt x="21600" y="10838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0838"/>
                  <a:pt x="0" y="10877"/>
                  <a:pt x="0" y="10916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84" name="Rectangle 47"/>
          <p:cNvSpPr>
            <a:spLocks noChangeArrowheads="1"/>
          </p:cNvSpPr>
          <p:nvPr/>
        </p:nvSpPr>
        <p:spPr bwMode="gray">
          <a:xfrm>
            <a:off x="-195263" y="2986088"/>
            <a:ext cx="1371601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sz="4400" b="1" dirty="0" smtClean="0">
                <a:solidFill>
                  <a:schemeClr val="bg1"/>
                </a:solidFill>
                <a:latin typeface="华文新魏" pitchFamily="2" charset="-122"/>
                <a:ea typeface="华文新魏" pitchFamily="2" charset="-122"/>
              </a:rPr>
              <a:t>方</a:t>
            </a:r>
            <a:endParaRPr lang="en-US" altLang="zh-CN" sz="4400" b="1" dirty="0" smtClean="0">
              <a:solidFill>
                <a:schemeClr val="bg1"/>
              </a:solidFill>
              <a:latin typeface="华文新魏" pitchFamily="2" charset="-122"/>
              <a:ea typeface="华文新魏" pitchFamily="2" charset="-122"/>
            </a:endParaRPr>
          </a:p>
          <a:p>
            <a:pPr algn="ctr"/>
            <a:r>
              <a:rPr lang="zh-CN" altLang="en-US" sz="4400" b="1" dirty="0" smtClean="0">
                <a:solidFill>
                  <a:schemeClr val="bg1"/>
                </a:solidFill>
                <a:latin typeface="华文新魏" pitchFamily="2" charset="-122"/>
                <a:ea typeface="华文新魏" pitchFamily="2" charset="-122"/>
              </a:rPr>
              <a:t>法</a:t>
            </a:r>
            <a:endParaRPr lang="en-US" altLang="zh-CN" sz="4400" b="1" dirty="0">
              <a:solidFill>
                <a:schemeClr val="bg1"/>
              </a:solidFill>
              <a:latin typeface="华文新魏" pitchFamily="2" charset="-122"/>
              <a:ea typeface="华文新魏" pitchFamily="2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815975" y="1695450"/>
            <a:ext cx="6492166" cy="530225"/>
            <a:chOff x="815975" y="1695450"/>
            <a:chExt cx="6492166" cy="530225"/>
          </a:xfrm>
        </p:grpSpPr>
        <p:sp>
          <p:nvSpPr>
            <p:cNvPr id="56" name="AutoShape 34"/>
            <p:cNvSpPr>
              <a:spLocks noChangeArrowheads="1"/>
            </p:cNvSpPr>
            <p:nvPr/>
          </p:nvSpPr>
          <p:spPr bwMode="gray">
            <a:xfrm>
              <a:off x="1258888" y="1695450"/>
              <a:ext cx="3108326" cy="530225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6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8" name="Oval 36"/>
            <p:cNvSpPr>
              <a:spLocks noChangeArrowheads="1"/>
            </p:cNvSpPr>
            <p:nvPr/>
          </p:nvSpPr>
          <p:spPr bwMode="gray">
            <a:xfrm>
              <a:off x="815975" y="1743075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205" name="Text Box 11"/>
            <p:cNvSpPr txBox="1">
              <a:spLocks noChangeArrowheads="1"/>
            </p:cNvSpPr>
            <p:nvPr/>
          </p:nvSpPr>
          <p:spPr bwMode="blackWhite">
            <a:xfrm>
              <a:off x="1426288" y="1775896"/>
              <a:ext cx="588185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基肥，播种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前或移植前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施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1391325" y="3143560"/>
            <a:ext cx="6746824" cy="530225"/>
            <a:chOff x="1425575" y="2387600"/>
            <a:chExt cx="6746824" cy="530225"/>
          </a:xfrm>
        </p:grpSpPr>
        <p:sp>
          <p:nvSpPr>
            <p:cNvPr id="77" name="AutoShape 34"/>
            <p:cNvSpPr>
              <a:spLocks noChangeArrowheads="1"/>
            </p:cNvSpPr>
            <p:nvPr/>
          </p:nvSpPr>
          <p:spPr bwMode="gray">
            <a:xfrm>
              <a:off x="1868489" y="2387600"/>
              <a:ext cx="4935760" cy="530225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6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9" name="Oval 36"/>
            <p:cNvSpPr>
              <a:spLocks noChangeArrowheads="1"/>
            </p:cNvSpPr>
            <p:nvPr/>
          </p:nvSpPr>
          <p:spPr bwMode="gray">
            <a:xfrm>
              <a:off x="1425575" y="2435225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201" name="Text Box 14"/>
            <p:cNvSpPr txBox="1">
              <a:spLocks noChangeArrowheads="1"/>
            </p:cNvSpPr>
            <p:nvPr/>
          </p:nvSpPr>
          <p:spPr bwMode="blackWhite">
            <a:xfrm>
              <a:off x="2037892" y="2468046"/>
              <a:ext cx="613450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种肥，播种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时和种子同时施下或与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种子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拌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混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928089" y="5131124"/>
            <a:ext cx="4296966" cy="530225"/>
            <a:chOff x="1427162" y="4432638"/>
            <a:chExt cx="4296966" cy="530225"/>
          </a:xfrm>
        </p:grpSpPr>
        <p:sp>
          <p:nvSpPr>
            <p:cNvPr id="86" name="AutoShape 34"/>
            <p:cNvSpPr>
              <a:spLocks noChangeArrowheads="1"/>
            </p:cNvSpPr>
            <p:nvPr/>
          </p:nvSpPr>
          <p:spPr bwMode="gray">
            <a:xfrm>
              <a:off x="1870075" y="4432638"/>
              <a:ext cx="3854053" cy="530225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6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87" name="Oval 36"/>
            <p:cNvSpPr>
              <a:spLocks noChangeArrowheads="1"/>
            </p:cNvSpPr>
            <p:nvPr/>
          </p:nvSpPr>
          <p:spPr bwMode="gray">
            <a:xfrm>
              <a:off x="1427162" y="4480263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7197" name="Text Box 25"/>
            <p:cNvSpPr txBox="1">
              <a:spLocks noChangeArrowheads="1"/>
            </p:cNvSpPr>
            <p:nvPr/>
          </p:nvSpPr>
          <p:spPr bwMode="blackWhite">
            <a:xfrm>
              <a:off x="2042473" y="4513084"/>
              <a:ext cx="339362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追肥，在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作物生长过程中加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施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83" name="组合 82"/>
          <p:cNvGrpSpPr/>
          <p:nvPr/>
        </p:nvGrpSpPr>
        <p:grpSpPr>
          <a:xfrm>
            <a:off x="6719779" y="2710466"/>
            <a:ext cx="1969138" cy="1396411"/>
            <a:chOff x="4305413" y="1173369"/>
            <a:chExt cx="1312977" cy="1702921"/>
          </a:xfrm>
        </p:grpSpPr>
        <p:sp>
          <p:nvSpPr>
            <p:cNvPr id="85" name="矩形 84"/>
            <p:cNvSpPr/>
            <p:nvPr/>
          </p:nvSpPr>
          <p:spPr bwMode="auto">
            <a:xfrm>
              <a:off x="4608293" y="1173369"/>
              <a:ext cx="1010097" cy="400883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拌种和浸种</a:t>
              </a:r>
            </a:p>
          </p:txBody>
        </p:sp>
        <p:cxnSp>
          <p:nvCxnSpPr>
            <p:cNvPr id="88" name="直接连接符 87"/>
            <p:cNvCxnSpPr>
              <a:endCxn id="85" idx="1"/>
            </p:cNvCxnSpPr>
            <p:nvPr/>
          </p:nvCxnSpPr>
          <p:spPr bwMode="auto">
            <a:xfrm flipV="1">
              <a:off x="4305413" y="1373811"/>
              <a:ext cx="302880" cy="650468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矩形 96"/>
            <p:cNvSpPr/>
            <p:nvPr/>
          </p:nvSpPr>
          <p:spPr bwMode="auto">
            <a:xfrm>
              <a:off x="4609284" y="2475408"/>
              <a:ext cx="826812" cy="4008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蘸秧根</a:t>
              </a:r>
            </a:p>
          </p:txBody>
        </p:sp>
        <p:cxnSp>
          <p:nvCxnSpPr>
            <p:cNvPr id="98" name="直接连接符 97"/>
            <p:cNvCxnSpPr>
              <a:endCxn id="97" idx="1"/>
            </p:cNvCxnSpPr>
            <p:nvPr/>
          </p:nvCxnSpPr>
          <p:spPr bwMode="auto">
            <a:xfrm>
              <a:off x="4305413" y="2024278"/>
              <a:ext cx="303871" cy="651571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组合 98"/>
          <p:cNvGrpSpPr/>
          <p:nvPr/>
        </p:nvGrpSpPr>
        <p:grpSpPr>
          <a:xfrm>
            <a:off x="4305413" y="1173369"/>
            <a:ext cx="1312977" cy="1702921"/>
            <a:chOff x="4305413" y="1173369"/>
            <a:chExt cx="1312977" cy="1702921"/>
          </a:xfrm>
        </p:grpSpPr>
        <p:sp>
          <p:nvSpPr>
            <p:cNvPr id="100" name="矩形 99"/>
            <p:cNvSpPr/>
            <p:nvPr/>
          </p:nvSpPr>
          <p:spPr bwMode="auto">
            <a:xfrm>
              <a:off x="4608293" y="1173369"/>
              <a:ext cx="1010097" cy="400883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撒施</a:t>
              </a:r>
            </a:p>
          </p:txBody>
        </p:sp>
        <p:cxnSp>
          <p:nvCxnSpPr>
            <p:cNvPr id="101" name="直接连接符 100"/>
            <p:cNvCxnSpPr>
              <a:endCxn id="100" idx="1"/>
            </p:cNvCxnSpPr>
            <p:nvPr/>
          </p:nvCxnSpPr>
          <p:spPr bwMode="auto">
            <a:xfrm flipV="1">
              <a:off x="4305413" y="1373811"/>
              <a:ext cx="302880" cy="650468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矩形 101"/>
            <p:cNvSpPr/>
            <p:nvPr/>
          </p:nvSpPr>
          <p:spPr bwMode="auto">
            <a:xfrm>
              <a:off x="4608294" y="1823837"/>
              <a:ext cx="899810" cy="4008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条施</a:t>
              </a:r>
            </a:p>
          </p:txBody>
        </p:sp>
        <p:cxnSp>
          <p:nvCxnSpPr>
            <p:cNvPr id="103" name="直接连接符 102"/>
            <p:cNvCxnSpPr>
              <a:endCxn id="102" idx="1"/>
            </p:cNvCxnSpPr>
            <p:nvPr/>
          </p:nvCxnSpPr>
          <p:spPr bwMode="auto">
            <a:xfrm flipV="1">
              <a:off x="4305413" y="2024278"/>
              <a:ext cx="302881" cy="554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矩形 103"/>
            <p:cNvSpPr/>
            <p:nvPr/>
          </p:nvSpPr>
          <p:spPr bwMode="auto">
            <a:xfrm>
              <a:off x="4609284" y="2475408"/>
              <a:ext cx="826812" cy="4008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穴施</a:t>
              </a:r>
            </a:p>
          </p:txBody>
        </p:sp>
        <p:cxnSp>
          <p:nvCxnSpPr>
            <p:cNvPr id="105" name="直接连接符 104"/>
            <p:cNvCxnSpPr>
              <a:endCxn id="104" idx="1"/>
            </p:cNvCxnSpPr>
            <p:nvPr/>
          </p:nvCxnSpPr>
          <p:spPr bwMode="auto">
            <a:xfrm>
              <a:off x="4305413" y="2024278"/>
              <a:ext cx="303871" cy="651571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74" name="组合 7173"/>
          <p:cNvGrpSpPr/>
          <p:nvPr/>
        </p:nvGrpSpPr>
        <p:grpSpPr>
          <a:xfrm>
            <a:off x="5225055" y="4106877"/>
            <a:ext cx="1721846" cy="2646932"/>
            <a:chOff x="5225055" y="4106877"/>
            <a:chExt cx="1721846" cy="2646932"/>
          </a:xfrm>
        </p:grpSpPr>
        <p:sp>
          <p:nvSpPr>
            <p:cNvPr id="65" name="矩形 64"/>
            <p:cNvSpPr/>
            <p:nvPr/>
          </p:nvSpPr>
          <p:spPr bwMode="auto">
            <a:xfrm>
              <a:off x="5508214" y="4106877"/>
              <a:ext cx="998976" cy="400883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撒施</a:t>
              </a:r>
            </a:p>
          </p:txBody>
        </p:sp>
        <p:cxnSp>
          <p:nvCxnSpPr>
            <p:cNvPr id="67" name="直接连接符 66"/>
            <p:cNvCxnSpPr>
              <a:stCxn id="86" idx="3"/>
              <a:endCxn id="65" idx="1"/>
            </p:cNvCxnSpPr>
            <p:nvPr/>
          </p:nvCxnSpPr>
          <p:spPr bwMode="auto">
            <a:xfrm flipV="1">
              <a:off x="5225055" y="4307319"/>
              <a:ext cx="283159" cy="1088918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矩形 68"/>
            <p:cNvSpPr/>
            <p:nvPr/>
          </p:nvSpPr>
          <p:spPr bwMode="auto">
            <a:xfrm>
              <a:off x="5508214" y="4668390"/>
              <a:ext cx="889903" cy="4008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条施</a:t>
              </a:r>
            </a:p>
          </p:txBody>
        </p:sp>
        <p:cxnSp>
          <p:nvCxnSpPr>
            <p:cNvPr id="71" name="直接连接符 70"/>
            <p:cNvCxnSpPr>
              <a:stCxn id="86" idx="3"/>
              <a:endCxn id="69" idx="1"/>
            </p:cNvCxnSpPr>
            <p:nvPr/>
          </p:nvCxnSpPr>
          <p:spPr bwMode="auto">
            <a:xfrm flipV="1">
              <a:off x="5225055" y="4868831"/>
              <a:ext cx="283159" cy="527406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矩形 72"/>
            <p:cNvSpPr/>
            <p:nvPr/>
          </p:nvSpPr>
          <p:spPr bwMode="auto">
            <a:xfrm>
              <a:off x="5508214" y="5229902"/>
              <a:ext cx="817709" cy="4008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穴施</a:t>
              </a:r>
            </a:p>
          </p:txBody>
        </p:sp>
        <p:cxnSp>
          <p:nvCxnSpPr>
            <p:cNvPr id="75" name="直接连接符 74"/>
            <p:cNvCxnSpPr>
              <a:stCxn id="86" idx="3"/>
              <a:endCxn id="73" idx="1"/>
            </p:cNvCxnSpPr>
            <p:nvPr/>
          </p:nvCxnSpPr>
          <p:spPr bwMode="auto">
            <a:xfrm>
              <a:off x="5225055" y="5396237"/>
              <a:ext cx="283159" cy="34106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矩形 105"/>
            <p:cNvSpPr/>
            <p:nvPr/>
          </p:nvSpPr>
          <p:spPr bwMode="auto">
            <a:xfrm>
              <a:off x="5508214" y="6352927"/>
              <a:ext cx="1438687" cy="4008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根外追肥</a:t>
              </a:r>
            </a:p>
          </p:txBody>
        </p:sp>
        <p:cxnSp>
          <p:nvCxnSpPr>
            <p:cNvPr id="107" name="直接连接符 106"/>
            <p:cNvCxnSpPr>
              <a:stCxn id="86" idx="3"/>
              <a:endCxn id="106" idx="1"/>
            </p:cNvCxnSpPr>
            <p:nvPr/>
          </p:nvCxnSpPr>
          <p:spPr bwMode="auto">
            <a:xfrm>
              <a:off x="5225055" y="5396237"/>
              <a:ext cx="283159" cy="1157131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矩形 107"/>
            <p:cNvSpPr/>
            <p:nvPr/>
          </p:nvSpPr>
          <p:spPr bwMode="auto">
            <a:xfrm>
              <a:off x="5508214" y="5791414"/>
              <a:ext cx="817709" cy="4008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环施</a:t>
              </a:r>
            </a:p>
          </p:txBody>
        </p:sp>
        <p:cxnSp>
          <p:nvCxnSpPr>
            <p:cNvPr id="109" name="直接连接符 108"/>
            <p:cNvCxnSpPr>
              <a:stCxn id="86" idx="3"/>
            </p:cNvCxnSpPr>
            <p:nvPr/>
          </p:nvCxnSpPr>
          <p:spPr bwMode="auto">
            <a:xfrm>
              <a:off x="5225055" y="5396237"/>
              <a:ext cx="267469" cy="481053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组合 63"/>
          <p:cNvGrpSpPr>
            <a:grpSpLocks/>
          </p:cNvGrpSpPr>
          <p:nvPr/>
        </p:nvGrpSpPr>
        <p:grpSpPr bwMode="auto">
          <a:xfrm>
            <a:off x="250825" y="1703388"/>
            <a:ext cx="2017713" cy="4181475"/>
            <a:chOff x="251520" y="1704169"/>
            <a:chExt cx="2016224" cy="4179911"/>
          </a:xfrm>
        </p:grpSpPr>
        <p:sp>
          <p:nvSpPr>
            <p:cNvPr id="56" name="圆角矩形 55"/>
            <p:cNvSpPr/>
            <p:nvPr/>
          </p:nvSpPr>
          <p:spPr>
            <a:xfrm>
              <a:off x="251520" y="2020343"/>
              <a:ext cx="2016224" cy="3863737"/>
            </a:xfrm>
            <a:prstGeom prst="roundRect">
              <a:avLst/>
            </a:prstGeom>
            <a:gradFill flip="none" rotWithShape="1">
              <a:gsLst>
                <a:gs pos="0">
                  <a:srgbClr val="BDE0F7"/>
                </a:gs>
                <a:gs pos="17999">
                  <a:srgbClr val="3CA1E6"/>
                </a:gs>
                <a:gs pos="36000">
                  <a:srgbClr val="3CA1E6"/>
                </a:gs>
                <a:gs pos="61000">
                  <a:srgbClr val="3CA1E6"/>
                </a:gs>
                <a:gs pos="82001">
                  <a:srgbClr val="3CA1E6"/>
                </a:gs>
                <a:gs pos="100000">
                  <a:srgbClr val="BDE0F7"/>
                </a:gs>
              </a:gsLst>
              <a:lin ang="5400000" scaled="1"/>
              <a:tileRect/>
            </a:gradFill>
            <a:ln w="38100">
              <a:solidFill>
                <a:srgbClr val="4486BF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8232" name="Text Box 65"/>
            <p:cNvSpPr txBox="1">
              <a:spLocks noChangeArrowheads="1"/>
            </p:cNvSpPr>
            <p:nvPr/>
          </p:nvSpPr>
          <p:spPr bwMode="gray">
            <a:xfrm>
              <a:off x="251520" y="2565357"/>
              <a:ext cx="2016224" cy="15690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调查自己的家乡普遍种植哪些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粮食作物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、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经济作物、绿肥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及饲</a:t>
              </a:r>
            </a:p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料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作物。</a:t>
              </a:r>
              <a:endParaRPr lang="en-US" altLang="zh-CN" sz="1600" dirty="0">
                <a:latin typeface="微软雅黑" pitchFamily="34" charset="-122"/>
                <a:ea typeface="微软雅黑" pitchFamily="34" charset="-122"/>
              </a:endParaRPr>
            </a:p>
          </p:txBody>
        </p:sp>
        <p:grpSp>
          <p:nvGrpSpPr>
            <p:cNvPr id="8233" name="组合 44"/>
            <p:cNvGrpSpPr>
              <a:grpSpLocks/>
            </p:cNvGrpSpPr>
            <p:nvPr/>
          </p:nvGrpSpPr>
          <p:grpSpPr bwMode="auto">
            <a:xfrm>
              <a:off x="938163" y="1704169"/>
              <a:ext cx="642938" cy="642938"/>
              <a:chOff x="924049" y="2057400"/>
              <a:chExt cx="642938" cy="642938"/>
            </a:xfrm>
          </p:grpSpPr>
          <p:grpSp>
            <p:nvGrpSpPr>
              <p:cNvPr id="8234" name="Group 58"/>
              <p:cNvGrpSpPr>
                <a:grpSpLocks/>
              </p:cNvGrpSpPr>
              <p:nvPr/>
            </p:nvGrpSpPr>
            <p:grpSpPr bwMode="auto">
              <a:xfrm>
                <a:off x="924049" y="2057400"/>
                <a:ext cx="642938" cy="642938"/>
                <a:chOff x="1289" y="582"/>
                <a:chExt cx="668" cy="668"/>
              </a:xfrm>
            </p:grpSpPr>
            <p:sp>
              <p:nvSpPr>
                <p:cNvPr id="8236" name="Oval 59"/>
                <p:cNvSpPr>
                  <a:spLocks noChangeArrowheads="1"/>
                </p:cNvSpPr>
                <p:nvPr/>
              </p:nvSpPr>
              <p:spPr bwMode="gray">
                <a:xfrm>
                  <a:off x="1289" y="582"/>
                  <a:ext cx="668" cy="66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237" name="Oval 60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38" name="Oval 61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39" name="Oval 62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40" name="Oval 63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8235" name="Text Box 64"/>
              <p:cNvSpPr txBox="1">
                <a:spLocks noChangeArrowheads="1"/>
              </p:cNvSpPr>
              <p:nvPr/>
            </p:nvSpPr>
            <p:spPr bwMode="gray">
              <a:xfrm>
                <a:off x="1062162" y="2149475"/>
                <a:ext cx="354012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>
                    <a:solidFill>
                      <a:srgbClr val="000000"/>
                    </a:solidFill>
                    <a:latin typeface="Arial" charset="0"/>
                  </a:rPr>
                  <a:t>1</a:t>
                </a:r>
                <a:endParaRPr lang="en-US" altLang="zh-CN">
                  <a:latin typeface="Arial" charset="0"/>
                </a:endParaRPr>
              </a:p>
            </p:txBody>
          </p:sp>
        </p:grpSp>
      </p:grpSp>
      <p:grpSp>
        <p:nvGrpSpPr>
          <p:cNvPr id="8195" name="组合 64"/>
          <p:cNvGrpSpPr>
            <a:grpSpLocks/>
          </p:cNvGrpSpPr>
          <p:nvPr/>
        </p:nvGrpSpPr>
        <p:grpSpPr bwMode="auto">
          <a:xfrm>
            <a:off x="2435225" y="1703388"/>
            <a:ext cx="2019300" cy="4181475"/>
            <a:chOff x="2412281" y="1704169"/>
            <a:chExt cx="2020193" cy="4179911"/>
          </a:xfrm>
        </p:grpSpPr>
        <p:sp>
          <p:nvSpPr>
            <p:cNvPr id="58" name="圆角矩形 57"/>
            <p:cNvSpPr/>
            <p:nvPr/>
          </p:nvSpPr>
          <p:spPr>
            <a:xfrm>
              <a:off x="2416250" y="2020343"/>
              <a:ext cx="2016224" cy="3863737"/>
            </a:xfrm>
            <a:prstGeom prst="roundRect">
              <a:avLst/>
            </a:prstGeom>
            <a:gradFill flip="none" rotWithShape="1">
              <a:gsLst>
                <a:gs pos="0">
                  <a:srgbClr val="D0F7D4"/>
                </a:gs>
                <a:gs pos="17999">
                  <a:srgbClr val="73E77E"/>
                </a:gs>
                <a:gs pos="36000">
                  <a:srgbClr val="73E77E"/>
                </a:gs>
                <a:gs pos="61000">
                  <a:srgbClr val="73E77E"/>
                </a:gs>
                <a:gs pos="82001">
                  <a:srgbClr val="73E77E"/>
                </a:gs>
                <a:gs pos="100000">
                  <a:srgbClr val="CFF7D4"/>
                </a:gs>
              </a:gsLst>
              <a:lin ang="5400000" scaled="1"/>
              <a:tileRect/>
            </a:gradFill>
            <a:ln w="38100">
              <a:solidFill>
                <a:srgbClr val="3C984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grpSp>
          <p:nvGrpSpPr>
            <p:cNvPr id="8223" name="组合 45"/>
            <p:cNvGrpSpPr>
              <a:grpSpLocks/>
            </p:cNvGrpSpPr>
            <p:nvPr/>
          </p:nvGrpSpPr>
          <p:grpSpPr bwMode="auto">
            <a:xfrm>
              <a:off x="3102893" y="1704169"/>
              <a:ext cx="642938" cy="642938"/>
              <a:chOff x="3286249" y="2057400"/>
              <a:chExt cx="642938" cy="642938"/>
            </a:xfrm>
          </p:grpSpPr>
          <p:sp>
            <p:nvSpPr>
              <p:cNvPr id="8225" name="Oval 71"/>
              <p:cNvSpPr>
                <a:spLocks noChangeArrowheads="1"/>
              </p:cNvSpPr>
              <p:nvPr/>
            </p:nvSpPr>
            <p:spPr bwMode="gray">
              <a:xfrm>
                <a:off x="3286249" y="2057400"/>
                <a:ext cx="642938" cy="64293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8226" name="Oval 72"/>
              <p:cNvSpPr>
                <a:spLocks noChangeArrowheads="1"/>
              </p:cNvSpPr>
              <p:nvPr/>
            </p:nvSpPr>
            <p:spPr bwMode="gray">
              <a:xfrm>
                <a:off x="3292599" y="2062163"/>
                <a:ext cx="622300" cy="622300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27" name="Oval 73"/>
              <p:cNvSpPr>
                <a:spLocks noChangeArrowheads="1"/>
              </p:cNvSpPr>
              <p:nvPr/>
            </p:nvSpPr>
            <p:spPr bwMode="gray">
              <a:xfrm>
                <a:off x="3300537" y="2065338"/>
                <a:ext cx="608012" cy="60801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28" name="Oval 74"/>
              <p:cNvSpPr>
                <a:spLocks noChangeArrowheads="1"/>
              </p:cNvSpPr>
              <p:nvPr/>
            </p:nvSpPr>
            <p:spPr bwMode="gray">
              <a:xfrm>
                <a:off x="3306887" y="2071688"/>
                <a:ext cx="577850" cy="566737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29" name="Oval 75"/>
              <p:cNvSpPr>
                <a:spLocks noChangeArrowheads="1"/>
              </p:cNvSpPr>
              <p:nvPr/>
            </p:nvSpPr>
            <p:spPr bwMode="gray">
              <a:xfrm>
                <a:off x="3341812" y="2087563"/>
                <a:ext cx="512762" cy="460375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30" name="Text Box 76"/>
              <p:cNvSpPr txBox="1">
                <a:spLocks noChangeArrowheads="1"/>
              </p:cNvSpPr>
              <p:nvPr/>
            </p:nvSpPr>
            <p:spPr bwMode="gray">
              <a:xfrm>
                <a:off x="3424362" y="2149475"/>
                <a:ext cx="354012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>
                    <a:solidFill>
                      <a:srgbClr val="000000"/>
                    </a:solidFill>
                    <a:latin typeface="Arial" charset="0"/>
                  </a:rPr>
                  <a:t>2</a:t>
                </a:r>
                <a:endParaRPr lang="en-US" altLang="zh-CN">
                  <a:latin typeface="Arial" charset="0"/>
                </a:endParaRPr>
              </a:p>
            </p:txBody>
          </p:sp>
        </p:grpSp>
        <p:sp>
          <p:nvSpPr>
            <p:cNvPr id="8224" name="Text Box 65"/>
            <p:cNvSpPr txBox="1">
              <a:spLocks noChangeArrowheads="1"/>
            </p:cNvSpPr>
            <p:nvPr/>
          </p:nvSpPr>
          <p:spPr bwMode="gray">
            <a:xfrm>
              <a:off x="2412281" y="2565357"/>
              <a:ext cx="2016224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走访本地区的种子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站，了解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本地推广的优良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种子。</a:t>
              </a:r>
              <a:endParaRPr lang="en-US" altLang="zh-CN" sz="1600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59" name="圆角矩形 58"/>
          <p:cNvSpPr/>
          <p:nvPr/>
        </p:nvSpPr>
        <p:spPr bwMode="auto">
          <a:xfrm>
            <a:off x="4621213" y="2019680"/>
            <a:ext cx="2016125" cy="3865183"/>
          </a:xfrm>
          <a:prstGeom prst="roundRect">
            <a:avLst/>
          </a:prstGeom>
          <a:gradFill flip="none" rotWithShape="1">
            <a:gsLst>
              <a:gs pos="0">
                <a:srgbClr val="F8F5CC"/>
              </a:gs>
              <a:gs pos="17999">
                <a:srgbClr val="E9E065"/>
              </a:gs>
              <a:gs pos="36000">
                <a:srgbClr val="E9E065"/>
              </a:gs>
              <a:gs pos="61000">
                <a:srgbClr val="E9E065"/>
              </a:gs>
              <a:gs pos="82001">
                <a:srgbClr val="E9E065"/>
              </a:gs>
              <a:gs pos="100000">
                <a:srgbClr val="F8F5CC"/>
              </a:gs>
            </a:gsLst>
            <a:lin ang="5400000" scaled="1"/>
            <a:tileRect/>
          </a:gradFill>
          <a:ln w="38100">
            <a:solidFill>
              <a:srgbClr val="978D48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grpSp>
        <p:nvGrpSpPr>
          <p:cNvPr id="8213" name="组合 46"/>
          <p:cNvGrpSpPr>
            <a:grpSpLocks/>
          </p:cNvGrpSpPr>
          <p:nvPr/>
        </p:nvGrpSpPr>
        <p:grpSpPr bwMode="auto">
          <a:xfrm>
            <a:off x="5307822" y="1703388"/>
            <a:ext cx="642906" cy="643179"/>
            <a:chOff x="5648449" y="2057400"/>
            <a:chExt cx="642938" cy="642938"/>
          </a:xfrm>
        </p:grpSpPr>
        <p:grpSp>
          <p:nvGrpSpPr>
            <p:cNvPr id="8215" name="Group 85"/>
            <p:cNvGrpSpPr>
              <a:grpSpLocks/>
            </p:cNvGrpSpPr>
            <p:nvPr/>
          </p:nvGrpSpPr>
          <p:grpSpPr bwMode="auto">
            <a:xfrm>
              <a:off x="5648449" y="2057400"/>
              <a:ext cx="642938" cy="642938"/>
              <a:chOff x="1289" y="582"/>
              <a:chExt cx="668" cy="668"/>
            </a:xfrm>
          </p:grpSpPr>
          <p:sp>
            <p:nvSpPr>
              <p:cNvPr id="8217" name="Oval 86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8218" name="Oval 87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19" name="Oval 88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20" name="Oval 89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21" name="Oval 90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8216" name="Text Box 91"/>
            <p:cNvSpPr txBox="1">
              <a:spLocks noChangeArrowheads="1"/>
            </p:cNvSpPr>
            <p:nvPr/>
          </p:nvSpPr>
          <p:spPr bwMode="gray">
            <a:xfrm>
              <a:off x="5786562" y="2149475"/>
              <a:ext cx="354012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r>
                <a:rPr lang="en-US" altLang="zh-CN" sz="24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altLang="zh-CN">
                <a:latin typeface="Arial" charset="0"/>
              </a:endParaRPr>
            </a:p>
          </p:txBody>
        </p:sp>
      </p:grpSp>
      <p:sp>
        <p:nvSpPr>
          <p:cNvPr id="8214" name="Text Box 65"/>
          <p:cNvSpPr txBox="1">
            <a:spLocks noChangeArrowheads="1"/>
          </p:cNvSpPr>
          <p:nvPr/>
        </p:nvSpPr>
        <p:spPr bwMode="gray">
          <a:xfrm>
            <a:off x="4621213" y="2564898"/>
            <a:ext cx="2016125" cy="1895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了解袁隆平培育杂交水稻的</a:t>
            </a:r>
            <a:r>
              <a:rPr lang="zh-CN" altLang="en-US" sz="16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故事，调查</a:t>
            </a:r>
            <a:r>
              <a: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杂交水稻的培育成功对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世界粮食生产带来的</a:t>
            </a:r>
            <a:r>
              <a:rPr lang="zh-CN" altLang="en-US" sz="16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贡献。</a:t>
            </a:r>
            <a:endParaRPr lang="en-US" altLang="zh-CN" sz="1600" dirty="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8197" name="组合 66"/>
          <p:cNvGrpSpPr>
            <a:grpSpLocks/>
          </p:cNvGrpSpPr>
          <p:nvPr/>
        </p:nvGrpSpPr>
        <p:grpSpPr bwMode="auto">
          <a:xfrm>
            <a:off x="6804025" y="1703388"/>
            <a:ext cx="2016125" cy="4181475"/>
            <a:chOff x="6804248" y="1704169"/>
            <a:chExt cx="2016224" cy="4179911"/>
          </a:xfrm>
        </p:grpSpPr>
        <p:sp>
          <p:nvSpPr>
            <p:cNvPr id="60" name="圆角矩形 59"/>
            <p:cNvSpPr/>
            <p:nvPr/>
          </p:nvSpPr>
          <p:spPr>
            <a:xfrm>
              <a:off x="6804248" y="2020343"/>
              <a:ext cx="2016224" cy="3863737"/>
            </a:xfrm>
            <a:prstGeom prst="roundRect">
              <a:avLst/>
            </a:prstGeom>
            <a:gradFill flip="none" rotWithShape="1">
              <a:gsLst>
                <a:gs pos="0">
                  <a:srgbClr val="FBDDF5"/>
                </a:gs>
                <a:gs pos="17999">
                  <a:srgbClr val="F4A6E6"/>
                </a:gs>
                <a:gs pos="36000">
                  <a:srgbClr val="F4A6E6"/>
                </a:gs>
                <a:gs pos="61000">
                  <a:srgbClr val="F4A6E6"/>
                </a:gs>
                <a:gs pos="82001">
                  <a:srgbClr val="F4A6E6"/>
                </a:gs>
                <a:gs pos="100000">
                  <a:srgbClr val="FBDDF5"/>
                </a:gs>
              </a:gsLst>
              <a:lin ang="5400000" scaled="1"/>
              <a:tileRect/>
            </a:gradFill>
            <a:ln w="38100">
              <a:solidFill>
                <a:srgbClr val="DD4F37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grpSp>
          <p:nvGrpSpPr>
            <p:cNvPr id="8203" name="组合 47"/>
            <p:cNvGrpSpPr>
              <a:grpSpLocks/>
            </p:cNvGrpSpPr>
            <p:nvPr/>
          </p:nvGrpSpPr>
          <p:grpSpPr bwMode="auto">
            <a:xfrm>
              <a:off x="7490891" y="1704169"/>
              <a:ext cx="642938" cy="642938"/>
              <a:chOff x="5648449" y="2057400"/>
              <a:chExt cx="642938" cy="642938"/>
            </a:xfrm>
          </p:grpSpPr>
          <p:grpSp>
            <p:nvGrpSpPr>
              <p:cNvPr id="8205" name="Group 85"/>
              <p:cNvGrpSpPr>
                <a:grpSpLocks/>
              </p:cNvGrpSpPr>
              <p:nvPr/>
            </p:nvGrpSpPr>
            <p:grpSpPr bwMode="auto">
              <a:xfrm>
                <a:off x="5648449" y="2057400"/>
                <a:ext cx="642938" cy="642938"/>
                <a:chOff x="1289" y="582"/>
                <a:chExt cx="668" cy="668"/>
              </a:xfrm>
            </p:grpSpPr>
            <p:sp>
              <p:nvSpPr>
                <p:cNvPr id="8207" name="Oval 86"/>
                <p:cNvSpPr>
                  <a:spLocks noChangeArrowheads="1"/>
                </p:cNvSpPr>
                <p:nvPr/>
              </p:nvSpPr>
              <p:spPr bwMode="gray">
                <a:xfrm>
                  <a:off x="1289" y="582"/>
                  <a:ext cx="668" cy="66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208" name="Oval 87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09" name="Oval 88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10" name="Oval 89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11" name="Oval 90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8206" name="Text Box 91"/>
              <p:cNvSpPr txBox="1">
                <a:spLocks noChangeArrowheads="1"/>
              </p:cNvSpPr>
              <p:nvPr/>
            </p:nvSpPr>
            <p:spPr bwMode="gray">
              <a:xfrm>
                <a:off x="5786562" y="2149475"/>
                <a:ext cx="354012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>
                    <a:solidFill>
                      <a:srgbClr val="000000"/>
                    </a:solidFill>
                    <a:latin typeface="Arial" charset="0"/>
                  </a:rPr>
                  <a:t>4</a:t>
                </a:r>
                <a:endParaRPr lang="en-US" altLang="zh-CN">
                  <a:latin typeface="Arial" charset="0"/>
                </a:endParaRPr>
              </a:p>
            </p:txBody>
          </p:sp>
        </p:grpSp>
        <p:sp>
          <p:nvSpPr>
            <p:cNvPr id="8204" name="Text Box 65"/>
            <p:cNvSpPr txBox="1">
              <a:spLocks noChangeArrowheads="1"/>
            </p:cNvSpPr>
            <p:nvPr/>
          </p:nvSpPr>
          <p:spPr bwMode="gray">
            <a:xfrm>
              <a:off x="6804248" y="2565357"/>
              <a:ext cx="2016224" cy="1525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很多农民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相信“多施肥、多产出”。查找资料，调查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这一说法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是否科学，为什么。</a:t>
              </a:r>
              <a:endParaRPr lang="en-US" altLang="zh-CN" sz="1600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cxnSp>
        <p:nvCxnSpPr>
          <p:cNvPr id="68" name="直接连接符 67"/>
          <p:cNvCxnSpPr/>
          <p:nvPr/>
        </p:nvCxnSpPr>
        <p:spPr>
          <a:xfrm>
            <a:off x="0" y="1003300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矩形 68"/>
          <p:cNvSpPr/>
          <p:nvPr/>
        </p:nvSpPr>
        <p:spPr>
          <a:xfrm>
            <a:off x="6372200" y="714182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300788" y="231775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1" name="标题 10"/>
          <p:cNvSpPr txBox="1">
            <a:spLocks/>
          </p:cNvSpPr>
          <p:nvPr/>
        </p:nvSpPr>
        <p:spPr>
          <a:xfrm>
            <a:off x="0" y="66675"/>
            <a:ext cx="6300788" cy="93662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zh-CN" altLang="en-US" dirty="0" smtClean="0">
                <a:solidFill>
                  <a:schemeClr val="accent6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rPr>
              <a:t>思考与实践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组合 63"/>
          <p:cNvGrpSpPr>
            <a:grpSpLocks/>
          </p:cNvGrpSpPr>
          <p:nvPr/>
        </p:nvGrpSpPr>
        <p:grpSpPr bwMode="auto">
          <a:xfrm>
            <a:off x="1402159" y="1703388"/>
            <a:ext cx="2017713" cy="4181475"/>
            <a:chOff x="251520" y="1704169"/>
            <a:chExt cx="2016224" cy="4179911"/>
          </a:xfrm>
        </p:grpSpPr>
        <p:sp>
          <p:nvSpPr>
            <p:cNvPr id="56" name="圆角矩形 55"/>
            <p:cNvSpPr/>
            <p:nvPr/>
          </p:nvSpPr>
          <p:spPr>
            <a:xfrm>
              <a:off x="251520" y="2020343"/>
              <a:ext cx="2016224" cy="3863737"/>
            </a:xfrm>
            <a:prstGeom prst="roundRect">
              <a:avLst/>
            </a:prstGeom>
            <a:gradFill flip="none" rotWithShape="1">
              <a:gsLst>
                <a:gs pos="0">
                  <a:srgbClr val="BDE0F7"/>
                </a:gs>
                <a:gs pos="17999">
                  <a:srgbClr val="3CA1E6"/>
                </a:gs>
                <a:gs pos="36000">
                  <a:srgbClr val="3CA1E6"/>
                </a:gs>
                <a:gs pos="61000">
                  <a:srgbClr val="3CA1E6"/>
                </a:gs>
                <a:gs pos="82001">
                  <a:srgbClr val="3CA1E6"/>
                </a:gs>
                <a:gs pos="100000">
                  <a:srgbClr val="BDE0F7"/>
                </a:gs>
              </a:gsLst>
              <a:lin ang="5400000" scaled="1"/>
              <a:tileRect/>
            </a:gradFill>
            <a:ln w="38100">
              <a:solidFill>
                <a:srgbClr val="4486BF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8232" name="Text Box 65"/>
            <p:cNvSpPr txBox="1">
              <a:spLocks noChangeArrowheads="1"/>
            </p:cNvSpPr>
            <p:nvPr/>
          </p:nvSpPr>
          <p:spPr bwMode="gray">
            <a:xfrm>
              <a:off x="251520" y="2565357"/>
              <a:ext cx="2016224" cy="18948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调查一种复合肥如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磷酸铵，了解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其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优点、适用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的作物及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土壤、施用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方法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等，并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向大家作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介绍。</a:t>
              </a:r>
              <a:endParaRPr lang="en-US" altLang="zh-CN" sz="1600" dirty="0">
                <a:latin typeface="微软雅黑" pitchFamily="34" charset="-122"/>
                <a:ea typeface="微软雅黑" pitchFamily="34" charset="-122"/>
              </a:endParaRPr>
            </a:p>
          </p:txBody>
        </p:sp>
        <p:grpSp>
          <p:nvGrpSpPr>
            <p:cNvPr id="8233" name="组合 44"/>
            <p:cNvGrpSpPr>
              <a:grpSpLocks/>
            </p:cNvGrpSpPr>
            <p:nvPr/>
          </p:nvGrpSpPr>
          <p:grpSpPr bwMode="auto">
            <a:xfrm>
              <a:off x="938163" y="1704169"/>
              <a:ext cx="642938" cy="642938"/>
              <a:chOff x="924049" y="2057400"/>
              <a:chExt cx="642938" cy="642938"/>
            </a:xfrm>
          </p:grpSpPr>
          <p:grpSp>
            <p:nvGrpSpPr>
              <p:cNvPr id="8234" name="Group 58"/>
              <p:cNvGrpSpPr>
                <a:grpSpLocks/>
              </p:cNvGrpSpPr>
              <p:nvPr/>
            </p:nvGrpSpPr>
            <p:grpSpPr bwMode="auto">
              <a:xfrm>
                <a:off x="924049" y="2057400"/>
                <a:ext cx="642938" cy="642938"/>
                <a:chOff x="1289" y="582"/>
                <a:chExt cx="668" cy="668"/>
              </a:xfrm>
            </p:grpSpPr>
            <p:sp>
              <p:nvSpPr>
                <p:cNvPr id="8236" name="Oval 59"/>
                <p:cNvSpPr>
                  <a:spLocks noChangeArrowheads="1"/>
                </p:cNvSpPr>
                <p:nvPr/>
              </p:nvSpPr>
              <p:spPr bwMode="gray">
                <a:xfrm>
                  <a:off x="1289" y="582"/>
                  <a:ext cx="668" cy="66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237" name="Oval 60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38" name="Oval 61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39" name="Oval 62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40" name="Oval 63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8235" name="Text Box 64"/>
              <p:cNvSpPr txBox="1">
                <a:spLocks noChangeArrowheads="1"/>
              </p:cNvSpPr>
              <p:nvPr/>
            </p:nvSpPr>
            <p:spPr bwMode="gray">
              <a:xfrm>
                <a:off x="1062162" y="2149475"/>
                <a:ext cx="354012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 dirty="0" smtClean="0">
                    <a:solidFill>
                      <a:srgbClr val="000000"/>
                    </a:solidFill>
                    <a:latin typeface="Arial" charset="0"/>
                  </a:rPr>
                  <a:t>5</a:t>
                </a:r>
                <a:endParaRPr lang="en-US" altLang="zh-CN" dirty="0">
                  <a:latin typeface="Arial" charset="0"/>
                </a:endParaRPr>
              </a:p>
            </p:txBody>
          </p:sp>
        </p:grpSp>
      </p:grpSp>
      <p:grpSp>
        <p:nvGrpSpPr>
          <p:cNvPr id="8195" name="组合 64"/>
          <p:cNvGrpSpPr>
            <a:grpSpLocks/>
          </p:cNvGrpSpPr>
          <p:nvPr/>
        </p:nvGrpSpPr>
        <p:grpSpPr bwMode="auto">
          <a:xfrm>
            <a:off x="5415733" y="1703386"/>
            <a:ext cx="2019299" cy="4181477"/>
            <a:chOff x="2412281" y="1704169"/>
            <a:chExt cx="2020192" cy="4179913"/>
          </a:xfrm>
        </p:grpSpPr>
        <p:sp>
          <p:nvSpPr>
            <p:cNvPr id="58" name="圆角矩形 57"/>
            <p:cNvSpPr/>
            <p:nvPr/>
          </p:nvSpPr>
          <p:spPr>
            <a:xfrm>
              <a:off x="2416250" y="2020343"/>
              <a:ext cx="2016223" cy="3863739"/>
            </a:xfrm>
            <a:prstGeom prst="roundRect">
              <a:avLst/>
            </a:prstGeom>
            <a:gradFill flip="none" rotWithShape="1">
              <a:gsLst>
                <a:gs pos="0">
                  <a:srgbClr val="D0F7D4"/>
                </a:gs>
                <a:gs pos="17999">
                  <a:srgbClr val="73E77E"/>
                </a:gs>
                <a:gs pos="36000">
                  <a:srgbClr val="73E77E"/>
                </a:gs>
                <a:gs pos="61000">
                  <a:srgbClr val="73E77E"/>
                </a:gs>
                <a:gs pos="82001">
                  <a:srgbClr val="73E77E"/>
                </a:gs>
                <a:gs pos="100000">
                  <a:srgbClr val="CFF7D4"/>
                </a:gs>
              </a:gsLst>
              <a:lin ang="5400000" scaled="1"/>
              <a:tileRect/>
            </a:gradFill>
            <a:ln w="38100">
              <a:solidFill>
                <a:srgbClr val="3C984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grpSp>
          <p:nvGrpSpPr>
            <p:cNvPr id="8223" name="组合 45"/>
            <p:cNvGrpSpPr>
              <a:grpSpLocks/>
            </p:cNvGrpSpPr>
            <p:nvPr/>
          </p:nvGrpSpPr>
          <p:grpSpPr bwMode="auto">
            <a:xfrm>
              <a:off x="3102893" y="1704169"/>
              <a:ext cx="642938" cy="642938"/>
              <a:chOff x="3286249" y="2057400"/>
              <a:chExt cx="642938" cy="642938"/>
            </a:xfrm>
          </p:grpSpPr>
          <p:sp>
            <p:nvSpPr>
              <p:cNvPr id="8225" name="Oval 71"/>
              <p:cNvSpPr>
                <a:spLocks noChangeArrowheads="1"/>
              </p:cNvSpPr>
              <p:nvPr/>
            </p:nvSpPr>
            <p:spPr bwMode="gray">
              <a:xfrm>
                <a:off x="3286249" y="2057400"/>
                <a:ext cx="642938" cy="64293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8226" name="Oval 72"/>
              <p:cNvSpPr>
                <a:spLocks noChangeArrowheads="1"/>
              </p:cNvSpPr>
              <p:nvPr/>
            </p:nvSpPr>
            <p:spPr bwMode="gray">
              <a:xfrm>
                <a:off x="3292599" y="2062163"/>
                <a:ext cx="622300" cy="622300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27" name="Oval 73"/>
              <p:cNvSpPr>
                <a:spLocks noChangeArrowheads="1"/>
              </p:cNvSpPr>
              <p:nvPr/>
            </p:nvSpPr>
            <p:spPr bwMode="gray">
              <a:xfrm>
                <a:off x="3300537" y="2065338"/>
                <a:ext cx="608012" cy="60801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28" name="Oval 74"/>
              <p:cNvSpPr>
                <a:spLocks noChangeArrowheads="1"/>
              </p:cNvSpPr>
              <p:nvPr/>
            </p:nvSpPr>
            <p:spPr bwMode="gray">
              <a:xfrm>
                <a:off x="3306887" y="2071688"/>
                <a:ext cx="577850" cy="566737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29" name="Oval 75"/>
              <p:cNvSpPr>
                <a:spLocks noChangeArrowheads="1"/>
              </p:cNvSpPr>
              <p:nvPr/>
            </p:nvSpPr>
            <p:spPr bwMode="gray">
              <a:xfrm>
                <a:off x="3341812" y="2087563"/>
                <a:ext cx="512762" cy="460375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30" name="Text Box 76"/>
              <p:cNvSpPr txBox="1">
                <a:spLocks noChangeArrowheads="1"/>
              </p:cNvSpPr>
              <p:nvPr/>
            </p:nvSpPr>
            <p:spPr bwMode="gray">
              <a:xfrm>
                <a:off x="3424362" y="2149478"/>
                <a:ext cx="354014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 dirty="0" smtClean="0">
                    <a:solidFill>
                      <a:srgbClr val="000000"/>
                    </a:solidFill>
                    <a:latin typeface="Arial" charset="0"/>
                  </a:rPr>
                  <a:t>6</a:t>
                </a:r>
                <a:endParaRPr lang="en-US" altLang="zh-CN" dirty="0">
                  <a:latin typeface="Arial" charset="0"/>
                </a:endParaRPr>
              </a:p>
            </p:txBody>
          </p:sp>
        </p:grpSp>
        <p:sp>
          <p:nvSpPr>
            <p:cNvPr id="8224" name="Text Box 65"/>
            <p:cNvSpPr txBox="1">
              <a:spLocks noChangeArrowheads="1"/>
            </p:cNvSpPr>
            <p:nvPr/>
          </p:nvSpPr>
          <p:spPr bwMode="gray">
            <a:xfrm>
              <a:off x="2412281" y="2565357"/>
              <a:ext cx="2016225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用简易的方法分析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土壤质地，了解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本地区的主要土壤的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质地。</a:t>
              </a:r>
              <a:endParaRPr lang="en-US" altLang="zh-CN" sz="1600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cxnSp>
        <p:nvCxnSpPr>
          <p:cNvPr id="68" name="直接连接符 67"/>
          <p:cNvCxnSpPr/>
          <p:nvPr/>
        </p:nvCxnSpPr>
        <p:spPr>
          <a:xfrm>
            <a:off x="0" y="1003300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矩形 68"/>
          <p:cNvSpPr/>
          <p:nvPr/>
        </p:nvSpPr>
        <p:spPr>
          <a:xfrm>
            <a:off x="6372200" y="714182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300788" y="231775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1" name="标题 10"/>
          <p:cNvSpPr txBox="1">
            <a:spLocks/>
          </p:cNvSpPr>
          <p:nvPr/>
        </p:nvSpPr>
        <p:spPr>
          <a:xfrm>
            <a:off x="0" y="66675"/>
            <a:ext cx="6300788" cy="93662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zh-CN" altLang="en-US" dirty="0" smtClean="0">
                <a:solidFill>
                  <a:schemeClr val="accent6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rPr>
              <a:t>思考与实践</a:t>
            </a:r>
          </a:p>
        </p:txBody>
      </p:sp>
    </p:spTree>
    <p:extLst>
      <p:ext uri="{BB962C8B-B14F-4D97-AF65-F5344CB8AC3E}">
        <p14:creationId xmlns:p14="http://schemas.microsoft.com/office/powerpoint/2010/main" val="365184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21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768554">
            <a:off x="4006775" y="1674051"/>
            <a:ext cx="3957107" cy="2602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4" name="Picture 2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388874">
            <a:off x="308087" y="3716248"/>
            <a:ext cx="3617581" cy="2374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3" name="Picture 21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326614">
            <a:off x="1738942" y="1750724"/>
            <a:ext cx="3835434" cy="2522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2" name="Picture 20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AAFF01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779" y="2993320"/>
            <a:ext cx="5303837" cy="3487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直接连接符 4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 smtClean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  <a:endParaRPr lang="zh-CN" altLang="en-US" sz="1600" dirty="0">
              <a:solidFill>
                <a:schemeClr val="accent5">
                  <a:lumMod val="75000"/>
                </a:schemeClr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11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6300788" cy="93662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一、作物</a:t>
            </a: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及分类</a:t>
            </a:r>
            <a:endParaRPr lang="zh-CN" altLang="en-US" dirty="0" smtClean="0">
              <a:solidFill>
                <a:schemeClr val="accent6">
                  <a:lumMod val="7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082" name="AutoShape 5"/>
          <p:cNvSpPr>
            <a:spLocks noChangeAspect="1" noChangeArrowheads="1" noTextEdit="1"/>
          </p:cNvSpPr>
          <p:nvPr/>
        </p:nvSpPr>
        <p:spPr bwMode="auto">
          <a:xfrm>
            <a:off x="677863" y="2636838"/>
            <a:ext cx="5008562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083" name="Freeform 18"/>
          <p:cNvSpPr>
            <a:spLocks/>
          </p:cNvSpPr>
          <p:nvPr/>
        </p:nvSpPr>
        <p:spPr bwMode="auto">
          <a:xfrm>
            <a:off x="2660650" y="4824413"/>
            <a:ext cx="238125" cy="385762"/>
          </a:xfrm>
          <a:custGeom>
            <a:avLst/>
            <a:gdLst>
              <a:gd name="T0" fmla="*/ 0 w 223"/>
              <a:gd name="T1" fmla="*/ 0 h 361"/>
              <a:gd name="T2" fmla="*/ 0 w 223"/>
              <a:gd name="T3" fmla="*/ 0 h 361"/>
              <a:gd name="T4" fmla="*/ 2147483647 w 223"/>
              <a:gd name="T5" fmla="*/ 2147483647 h 361"/>
              <a:gd name="T6" fmla="*/ 2147483647 w 223"/>
              <a:gd name="T7" fmla="*/ 2147483647 h 361"/>
              <a:gd name="T8" fmla="*/ 2147483647 w 223"/>
              <a:gd name="T9" fmla="*/ 2147483647 h 361"/>
              <a:gd name="T10" fmla="*/ 2147483647 w 223"/>
              <a:gd name="T11" fmla="*/ 2147483647 h 361"/>
              <a:gd name="T12" fmla="*/ 2147483647 w 223"/>
              <a:gd name="T13" fmla="*/ 2147483647 h 361"/>
              <a:gd name="T14" fmla="*/ 2147483647 w 223"/>
              <a:gd name="T15" fmla="*/ 2147483647 h 361"/>
              <a:gd name="T16" fmla="*/ 2147483647 w 223"/>
              <a:gd name="T17" fmla="*/ 2147483647 h 361"/>
              <a:gd name="T18" fmla="*/ 2147483647 w 223"/>
              <a:gd name="T19" fmla="*/ 2147483647 h 361"/>
              <a:gd name="T20" fmla="*/ 2147483647 w 223"/>
              <a:gd name="T21" fmla="*/ 2147483647 h 361"/>
              <a:gd name="T22" fmla="*/ 2147483647 w 223"/>
              <a:gd name="T23" fmla="*/ 2147483647 h 361"/>
              <a:gd name="T24" fmla="*/ 2147483647 w 223"/>
              <a:gd name="T25" fmla="*/ 2147483647 h 361"/>
              <a:gd name="T26" fmla="*/ 2147483647 w 223"/>
              <a:gd name="T27" fmla="*/ 2147483647 h 361"/>
              <a:gd name="T28" fmla="*/ 2147483647 w 223"/>
              <a:gd name="T29" fmla="*/ 2147483647 h 361"/>
              <a:gd name="T30" fmla="*/ 2147483647 w 223"/>
              <a:gd name="T31" fmla="*/ 2147483647 h 361"/>
              <a:gd name="T32" fmla="*/ 2147483647 w 223"/>
              <a:gd name="T33" fmla="*/ 2147483647 h 361"/>
              <a:gd name="T34" fmla="*/ 2147483647 w 223"/>
              <a:gd name="T35" fmla="*/ 2147483647 h 361"/>
              <a:gd name="T36" fmla="*/ 2147483647 w 223"/>
              <a:gd name="T37" fmla="*/ 2147483647 h 361"/>
              <a:gd name="T38" fmla="*/ 2147483647 w 223"/>
              <a:gd name="T39" fmla="*/ 2147483647 h 361"/>
              <a:gd name="T40" fmla="*/ 2147483647 w 223"/>
              <a:gd name="T41" fmla="*/ 2147483647 h 361"/>
              <a:gd name="T42" fmla="*/ 2147483647 w 223"/>
              <a:gd name="T43" fmla="*/ 2147483647 h 361"/>
              <a:gd name="T44" fmla="*/ 2147483647 w 223"/>
              <a:gd name="T45" fmla="*/ 2147483647 h 361"/>
              <a:gd name="T46" fmla="*/ 2147483647 w 223"/>
              <a:gd name="T47" fmla="*/ 2147483647 h 361"/>
              <a:gd name="T48" fmla="*/ 2147483647 w 223"/>
              <a:gd name="T49" fmla="*/ 2147483647 h 361"/>
              <a:gd name="T50" fmla="*/ 2147483647 w 223"/>
              <a:gd name="T51" fmla="*/ 2147483647 h 361"/>
              <a:gd name="T52" fmla="*/ 2147483647 w 223"/>
              <a:gd name="T53" fmla="*/ 2147483647 h 361"/>
              <a:gd name="T54" fmla="*/ 2147483647 w 223"/>
              <a:gd name="T55" fmla="*/ 2147483647 h 361"/>
              <a:gd name="T56" fmla="*/ 2147483647 w 223"/>
              <a:gd name="T57" fmla="*/ 2147483647 h 361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23" h="361">
                <a:moveTo>
                  <a:pt x="0" y="0"/>
                </a:moveTo>
                <a:lnTo>
                  <a:pt x="0" y="0"/>
                </a:lnTo>
                <a:lnTo>
                  <a:pt x="27" y="36"/>
                </a:lnTo>
                <a:lnTo>
                  <a:pt x="49" y="62"/>
                </a:lnTo>
                <a:lnTo>
                  <a:pt x="58" y="71"/>
                </a:lnTo>
                <a:lnTo>
                  <a:pt x="67" y="71"/>
                </a:lnTo>
                <a:lnTo>
                  <a:pt x="89" y="76"/>
                </a:lnTo>
                <a:lnTo>
                  <a:pt x="98" y="80"/>
                </a:lnTo>
                <a:lnTo>
                  <a:pt x="103" y="94"/>
                </a:lnTo>
                <a:lnTo>
                  <a:pt x="107" y="120"/>
                </a:lnTo>
                <a:lnTo>
                  <a:pt x="112" y="165"/>
                </a:lnTo>
                <a:lnTo>
                  <a:pt x="121" y="187"/>
                </a:lnTo>
                <a:lnTo>
                  <a:pt x="134" y="205"/>
                </a:lnTo>
                <a:lnTo>
                  <a:pt x="152" y="214"/>
                </a:lnTo>
                <a:lnTo>
                  <a:pt x="161" y="219"/>
                </a:lnTo>
                <a:lnTo>
                  <a:pt x="174" y="219"/>
                </a:lnTo>
                <a:lnTo>
                  <a:pt x="192" y="241"/>
                </a:lnTo>
                <a:lnTo>
                  <a:pt x="205" y="268"/>
                </a:lnTo>
                <a:lnTo>
                  <a:pt x="219" y="294"/>
                </a:lnTo>
                <a:lnTo>
                  <a:pt x="223" y="321"/>
                </a:lnTo>
                <a:lnTo>
                  <a:pt x="223" y="335"/>
                </a:lnTo>
                <a:lnTo>
                  <a:pt x="223" y="343"/>
                </a:lnTo>
                <a:lnTo>
                  <a:pt x="214" y="352"/>
                </a:lnTo>
                <a:lnTo>
                  <a:pt x="205" y="361"/>
                </a:lnTo>
                <a:lnTo>
                  <a:pt x="192" y="361"/>
                </a:lnTo>
                <a:lnTo>
                  <a:pt x="170" y="361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3" name="TextBox 92"/>
          <p:cNvSpPr txBox="1"/>
          <p:nvPr/>
        </p:nvSpPr>
        <p:spPr>
          <a:xfrm>
            <a:off x="3995935" y="5733256"/>
            <a:ext cx="1584325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 prstMaterial="softEdge"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dirty="0">
                <a:solidFill>
                  <a:schemeClr val="accent1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作物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133725" y="4365625"/>
            <a:ext cx="1079500" cy="1076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  <a:cs typeface="+mj-cs"/>
              </a:rPr>
              <a:t>粮食</a:t>
            </a:r>
            <a:endParaRPr lang="en-US" altLang="zh-CN" sz="3200" b="1" dirty="0">
              <a:solidFill>
                <a:schemeClr val="accent6">
                  <a:lumMod val="75000"/>
                </a:schemeClr>
              </a:solidFill>
              <a:latin typeface="黑体" pitchFamily="2" charset="-122"/>
              <a:ea typeface="黑体" pitchFamily="2" charset="-122"/>
              <a:cs typeface="+mj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  <a:cs typeface="+mj-cs"/>
              </a:rPr>
              <a:t>作物</a:t>
            </a:r>
          </a:p>
        </p:txBody>
      </p:sp>
      <p:sp>
        <p:nvSpPr>
          <p:cNvPr id="2" name="矩形 1"/>
          <p:cNvSpPr/>
          <p:nvPr/>
        </p:nvSpPr>
        <p:spPr>
          <a:xfrm>
            <a:off x="4298950" y="3500438"/>
            <a:ext cx="1387475" cy="10779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3200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  <a:cs typeface="+mj-cs"/>
              </a:rPr>
              <a:t>经济作物</a:t>
            </a:r>
          </a:p>
        </p:txBody>
      </p:sp>
      <p:sp>
        <p:nvSpPr>
          <p:cNvPr id="3" name="矩形 2"/>
          <p:cNvSpPr/>
          <p:nvPr/>
        </p:nvSpPr>
        <p:spPr>
          <a:xfrm>
            <a:off x="5435600" y="4516438"/>
            <a:ext cx="1247775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400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  <a:cs typeface="+mj-cs"/>
              </a:rPr>
              <a:t>绿肥及饲料作物</a:t>
            </a: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1845081" y="5532438"/>
            <a:ext cx="8778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dirty="0">
                <a:latin typeface="黑体" pitchFamily="2" charset="-122"/>
                <a:ea typeface="黑体" pitchFamily="2" charset="-122"/>
              </a:rPr>
              <a:t>禾谷类</a:t>
            </a: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1443038" y="4552950"/>
            <a:ext cx="6461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dirty="0">
                <a:latin typeface="黑体" pitchFamily="2" charset="-122"/>
                <a:ea typeface="黑体" pitchFamily="2" charset="-122"/>
              </a:rPr>
              <a:t>豆类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 rot="503297">
            <a:off x="2260903" y="3598412"/>
            <a:ext cx="4159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dirty="0">
                <a:latin typeface="黑体" pitchFamily="2" charset="-122"/>
                <a:ea typeface="黑体" pitchFamily="2" charset="-122"/>
              </a:rPr>
              <a:t>薯</a:t>
            </a:r>
            <a:endParaRPr lang="en-US" altLang="zh-CN" dirty="0">
              <a:latin typeface="黑体" pitchFamily="2" charset="-122"/>
              <a:ea typeface="黑体" pitchFamily="2" charset="-122"/>
            </a:endParaRPr>
          </a:p>
          <a:p>
            <a:r>
              <a:rPr lang="zh-CN" altLang="en-US" dirty="0">
                <a:latin typeface="黑体" pitchFamily="2" charset="-122"/>
                <a:ea typeface="黑体" pitchFamily="2" charset="-122"/>
              </a:rPr>
              <a:t>芋</a:t>
            </a:r>
            <a:endParaRPr lang="en-US" altLang="zh-CN" dirty="0">
              <a:latin typeface="黑体" pitchFamily="2" charset="-122"/>
              <a:ea typeface="黑体" pitchFamily="2" charset="-122"/>
            </a:endParaRPr>
          </a:p>
          <a:p>
            <a:r>
              <a:rPr lang="zh-CN" altLang="en-US" dirty="0">
                <a:latin typeface="黑体" pitchFamily="2" charset="-122"/>
                <a:ea typeface="黑体" pitchFamily="2" charset="-122"/>
              </a:rPr>
              <a:t>类</a:t>
            </a: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 rot="-2220142">
            <a:off x="3163718" y="2138363"/>
            <a:ext cx="414337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dirty="0">
                <a:latin typeface="黑体" pitchFamily="2" charset="-122"/>
                <a:ea typeface="黑体" pitchFamily="2" charset="-122"/>
              </a:rPr>
              <a:t>纤</a:t>
            </a:r>
            <a:endParaRPr lang="en-US" altLang="zh-CN" dirty="0">
              <a:latin typeface="黑体" pitchFamily="2" charset="-122"/>
              <a:ea typeface="黑体" pitchFamily="2" charset="-122"/>
            </a:endParaRPr>
          </a:p>
          <a:p>
            <a:r>
              <a:rPr lang="zh-CN" altLang="en-US" dirty="0">
                <a:latin typeface="黑体" pitchFamily="2" charset="-122"/>
                <a:ea typeface="黑体" pitchFamily="2" charset="-122"/>
              </a:rPr>
              <a:t>维</a:t>
            </a:r>
            <a:endParaRPr lang="en-US" altLang="zh-CN" dirty="0">
              <a:latin typeface="黑体" pitchFamily="2" charset="-122"/>
              <a:ea typeface="黑体" pitchFamily="2" charset="-122"/>
            </a:endParaRPr>
          </a:p>
          <a:p>
            <a:r>
              <a:rPr lang="zh-CN" altLang="en-US" dirty="0">
                <a:latin typeface="黑体" pitchFamily="2" charset="-122"/>
                <a:ea typeface="黑体" pitchFamily="2" charset="-122"/>
              </a:rPr>
              <a:t>作</a:t>
            </a:r>
            <a:endParaRPr lang="en-US" altLang="zh-CN" dirty="0">
              <a:latin typeface="黑体" pitchFamily="2" charset="-122"/>
              <a:ea typeface="黑体" pitchFamily="2" charset="-122"/>
            </a:endParaRPr>
          </a:p>
          <a:p>
            <a:r>
              <a:rPr lang="zh-CN" altLang="en-US" dirty="0">
                <a:latin typeface="黑体" pitchFamily="2" charset="-122"/>
                <a:ea typeface="黑体" pitchFamily="2" charset="-122"/>
              </a:rPr>
              <a:t>物</a:t>
            </a: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 rot="-290074">
            <a:off x="2857424" y="3546475"/>
            <a:ext cx="110807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dirty="0">
                <a:latin typeface="黑体" pitchFamily="2" charset="-122"/>
                <a:ea typeface="黑体" pitchFamily="2" charset="-122"/>
              </a:rPr>
              <a:t>油料作物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 rot="456303">
            <a:off x="4268788" y="1794956"/>
            <a:ext cx="4143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dirty="0">
                <a:latin typeface="黑体" pitchFamily="2" charset="-122"/>
                <a:ea typeface="黑体" pitchFamily="2" charset="-122"/>
              </a:rPr>
              <a:t>糖</a:t>
            </a:r>
            <a:endParaRPr lang="en-US" altLang="zh-CN" dirty="0">
              <a:latin typeface="黑体" pitchFamily="2" charset="-122"/>
              <a:ea typeface="黑体" pitchFamily="2" charset="-122"/>
            </a:endParaRPr>
          </a:p>
          <a:p>
            <a:r>
              <a:rPr lang="zh-CN" altLang="en-US" dirty="0">
                <a:latin typeface="黑体" pitchFamily="2" charset="-122"/>
                <a:ea typeface="黑体" pitchFamily="2" charset="-122"/>
              </a:rPr>
              <a:t>料</a:t>
            </a:r>
            <a:endParaRPr lang="en-US" altLang="zh-CN" dirty="0">
              <a:latin typeface="黑体" pitchFamily="2" charset="-122"/>
              <a:ea typeface="黑体" pitchFamily="2" charset="-122"/>
            </a:endParaRPr>
          </a:p>
          <a:p>
            <a:r>
              <a:rPr lang="zh-CN" altLang="en-US" dirty="0">
                <a:latin typeface="黑体" pitchFamily="2" charset="-122"/>
                <a:ea typeface="黑体" pitchFamily="2" charset="-122"/>
              </a:rPr>
              <a:t>作</a:t>
            </a:r>
            <a:endParaRPr lang="en-US" altLang="zh-CN" dirty="0">
              <a:latin typeface="黑体" pitchFamily="2" charset="-122"/>
              <a:ea typeface="黑体" pitchFamily="2" charset="-122"/>
            </a:endParaRPr>
          </a:p>
          <a:p>
            <a:r>
              <a:rPr lang="zh-CN" altLang="en-US" dirty="0">
                <a:latin typeface="黑体" pitchFamily="2" charset="-122"/>
                <a:ea typeface="黑体" pitchFamily="2" charset="-122"/>
              </a:rPr>
              <a:t>物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 rot="266238">
            <a:off x="5262399" y="1787107"/>
            <a:ext cx="4159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dirty="0">
                <a:latin typeface="黑体" pitchFamily="2" charset="-122"/>
                <a:ea typeface="黑体" pitchFamily="2" charset="-122"/>
              </a:rPr>
              <a:t>药</a:t>
            </a:r>
            <a:endParaRPr lang="en-US" altLang="zh-CN" dirty="0">
              <a:latin typeface="黑体" pitchFamily="2" charset="-122"/>
              <a:ea typeface="黑体" pitchFamily="2" charset="-122"/>
            </a:endParaRPr>
          </a:p>
          <a:p>
            <a:r>
              <a:rPr lang="zh-CN" altLang="en-US" dirty="0">
                <a:latin typeface="黑体" pitchFamily="2" charset="-122"/>
                <a:ea typeface="黑体" pitchFamily="2" charset="-122"/>
              </a:rPr>
              <a:t>用</a:t>
            </a:r>
            <a:endParaRPr lang="en-US" altLang="zh-CN" dirty="0">
              <a:latin typeface="黑体" pitchFamily="2" charset="-122"/>
              <a:ea typeface="黑体" pitchFamily="2" charset="-122"/>
            </a:endParaRPr>
          </a:p>
          <a:p>
            <a:r>
              <a:rPr lang="zh-CN" altLang="en-US" dirty="0">
                <a:latin typeface="黑体" pitchFamily="2" charset="-122"/>
                <a:ea typeface="黑体" pitchFamily="2" charset="-122"/>
              </a:rPr>
              <a:t>作</a:t>
            </a:r>
            <a:endParaRPr lang="en-US" altLang="zh-CN" dirty="0">
              <a:latin typeface="黑体" pitchFamily="2" charset="-122"/>
              <a:ea typeface="黑体" pitchFamily="2" charset="-122"/>
            </a:endParaRPr>
          </a:p>
          <a:p>
            <a:r>
              <a:rPr lang="zh-CN" altLang="en-US" dirty="0">
                <a:latin typeface="黑体" pitchFamily="2" charset="-122"/>
                <a:ea typeface="黑体" pitchFamily="2" charset="-122"/>
              </a:rPr>
              <a:t>物</a:t>
            </a:r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5657812" y="2781300"/>
            <a:ext cx="1108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dirty="0">
                <a:latin typeface="黑体" pitchFamily="2" charset="-122"/>
                <a:ea typeface="黑体" pitchFamily="2" charset="-122"/>
              </a:rPr>
              <a:t>果蔬作物</a:t>
            </a:r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auto">
          <a:xfrm>
            <a:off x="5735638" y="3482975"/>
            <a:ext cx="6477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dirty="0">
                <a:latin typeface="黑体" pitchFamily="2" charset="-122"/>
                <a:ea typeface="黑体" pitchFamily="2" charset="-122"/>
              </a:rPr>
              <a:t>其他</a:t>
            </a:r>
            <a:endParaRPr lang="en-US" altLang="zh-CN" dirty="0">
              <a:latin typeface="黑体" pitchFamily="2" charset="-122"/>
              <a:ea typeface="黑体" pitchFamily="2" charset="-122"/>
            </a:endParaRPr>
          </a:p>
          <a:p>
            <a:r>
              <a:rPr lang="zh-CN" altLang="en-US" dirty="0">
                <a:latin typeface="黑体" pitchFamily="2" charset="-122"/>
                <a:ea typeface="黑体" pitchFamily="2" charset="-122"/>
              </a:rPr>
              <a:t>经济</a:t>
            </a:r>
            <a:endParaRPr lang="en-US" altLang="zh-CN" dirty="0">
              <a:latin typeface="黑体" pitchFamily="2" charset="-122"/>
              <a:ea typeface="黑体" pitchFamily="2" charset="-122"/>
            </a:endParaRPr>
          </a:p>
          <a:p>
            <a:r>
              <a:rPr lang="zh-CN" altLang="en-US" dirty="0">
                <a:latin typeface="黑体" pitchFamily="2" charset="-122"/>
                <a:ea typeface="黑体" pitchFamily="2" charset="-122"/>
              </a:rPr>
              <a:t>作物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" grpId="0"/>
      <p:bldP spid="3" grpId="0"/>
      <p:bldP spid="4" grpId="0"/>
      <p:bldP spid="7" grpId="0"/>
      <p:bldP spid="8" grpId="0"/>
      <p:bldP spid="9" grpId="0"/>
      <p:bldP spid="12" grpId="0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6300788" cy="936625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二、作物生长的基本条件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grpSp>
        <p:nvGrpSpPr>
          <p:cNvPr id="8" name="组合 1"/>
          <p:cNvGrpSpPr>
            <a:grpSpLocks/>
          </p:cNvGrpSpPr>
          <p:nvPr/>
        </p:nvGrpSpPr>
        <p:grpSpPr bwMode="auto">
          <a:xfrm>
            <a:off x="0" y="1454150"/>
            <a:ext cx="4676010" cy="5403850"/>
            <a:chOff x="0" y="1454150"/>
            <a:chExt cx="4676010" cy="5403850"/>
          </a:xfrm>
        </p:grpSpPr>
        <p:grpSp>
          <p:nvGrpSpPr>
            <p:cNvPr id="9" name="组合 14"/>
            <p:cNvGrpSpPr>
              <a:grpSpLocks/>
            </p:cNvGrpSpPr>
            <p:nvPr/>
          </p:nvGrpSpPr>
          <p:grpSpPr bwMode="auto">
            <a:xfrm>
              <a:off x="0" y="3543300"/>
              <a:ext cx="1843088" cy="3086100"/>
              <a:chOff x="0" y="3543300"/>
              <a:chExt cx="1843088" cy="3086100"/>
            </a:xfrm>
          </p:grpSpPr>
          <p:sp>
            <p:nvSpPr>
              <p:cNvPr id="39" name="AutoShape 4"/>
              <p:cNvSpPr>
                <a:spLocks noChangeArrowheads="1"/>
              </p:cNvSpPr>
              <p:nvPr/>
            </p:nvSpPr>
            <p:spPr bwMode="gray">
              <a:xfrm>
                <a:off x="1614488" y="3543300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0" name="Line 7"/>
              <p:cNvSpPr>
                <a:spLocks noChangeShapeType="1"/>
              </p:cNvSpPr>
              <p:nvPr/>
            </p:nvSpPr>
            <p:spPr bwMode="gray">
              <a:xfrm flipH="1">
                <a:off x="0" y="3751263"/>
                <a:ext cx="1665288" cy="2878137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0" name="组合 17"/>
            <p:cNvGrpSpPr>
              <a:grpSpLocks/>
            </p:cNvGrpSpPr>
            <p:nvPr/>
          </p:nvGrpSpPr>
          <p:grpSpPr bwMode="auto">
            <a:xfrm>
              <a:off x="0" y="5334000"/>
              <a:ext cx="3113088" cy="1295400"/>
              <a:chOff x="0" y="5334000"/>
              <a:chExt cx="3113088" cy="1295400"/>
            </a:xfrm>
          </p:grpSpPr>
          <p:sp>
            <p:nvSpPr>
              <p:cNvPr id="37" name="AutoShape 6"/>
              <p:cNvSpPr>
                <a:spLocks noChangeArrowheads="1"/>
              </p:cNvSpPr>
              <p:nvPr/>
            </p:nvSpPr>
            <p:spPr bwMode="gray">
              <a:xfrm>
                <a:off x="2884488" y="5334000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8" name="Line 8"/>
              <p:cNvSpPr>
                <a:spLocks noChangeShapeType="1"/>
              </p:cNvSpPr>
              <p:nvPr/>
            </p:nvSpPr>
            <p:spPr bwMode="gray">
              <a:xfrm flipH="1">
                <a:off x="0" y="5481638"/>
                <a:ext cx="2895600" cy="1147762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1" name="组合 26"/>
            <p:cNvGrpSpPr>
              <a:grpSpLocks/>
            </p:cNvGrpSpPr>
            <p:nvPr/>
          </p:nvGrpSpPr>
          <p:grpSpPr bwMode="auto">
            <a:xfrm>
              <a:off x="0" y="4032250"/>
              <a:ext cx="2735263" cy="2825750"/>
              <a:chOff x="0" y="4032250"/>
              <a:chExt cx="2735263" cy="2825751"/>
            </a:xfrm>
          </p:grpSpPr>
          <p:sp>
            <p:nvSpPr>
              <p:cNvPr id="35" name="AutoShape 5"/>
              <p:cNvSpPr>
                <a:spLocks noChangeArrowheads="1"/>
              </p:cNvSpPr>
              <p:nvPr/>
            </p:nvSpPr>
            <p:spPr bwMode="gray">
              <a:xfrm>
                <a:off x="2506663" y="4032250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6" name="Line 15"/>
              <p:cNvSpPr>
                <a:spLocks noChangeShapeType="1"/>
              </p:cNvSpPr>
              <p:nvPr/>
            </p:nvSpPr>
            <p:spPr bwMode="gray">
              <a:xfrm flipH="1">
                <a:off x="0" y="4260851"/>
                <a:ext cx="2527300" cy="2597150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2" name="组合 29"/>
            <p:cNvGrpSpPr>
              <a:grpSpLocks/>
            </p:cNvGrpSpPr>
            <p:nvPr/>
          </p:nvGrpSpPr>
          <p:grpSpPr bwMode="auto">
            <a:xfrm>
              <a:off x="73025" y="3732213"/>
              <a:ext cx="690563" cy="2324100"/>
              <a:chOff x="73024" y="3732213"/>
              <a:chExt cx="690564" cy="2323306"/>
            </a:xfrm>
          </p:grpSpPr>
          <p:sp>
            <p:nvSpPr>
              <p:cNvPr id="33" name="Line 3"/>
              <p:cNvSpPr>
                <a:spLocks noChangeShapeType="1"/>
              </p:cNvSpPr>
              <p:nvPr/>
            </p:nvSpPr>
            <p:spPr bwMode="gray">
              <a:xfrm flipH="1">
                <a:off x="73024" y="3962400"/>
                <a:ext cx="536575" cy="2093119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4" name="AutoShape 23"/>
              <p:cNvSpPr>
                <a:spLocks noChangeArrowheads="1"/>
              </p:cNvSpPr>
              <p:nvPr/>
            </p:nvSpPr>
            <p:spPr bwMode="gray">
              <a:xfrm>
                <a:off x="534988" y="3732213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13" name="组合 32"/>
            <p:cNvGrpSpPr>
              <a:grpSpLocks/>
            </p:cNvGrpSpPr>
            <p:nvPr/>
          </p:nvGrpSpPr>
          <p:grpSpPr bwMode="auto">
            <a:xfrm>
              <a:off x="0" y="6302375"/>
              <a:ext cx="3048000" cy="327025"/>
              <a:chOff x="0" y="6302375"/>
              <a:chExt cx="3048000" cy="327025"/>
            </a:xfrm>
          </p:grpSpPr>
          <p:sp>
            <p:nvSpPr>
              <p:cNvPr id="31" name="Line 2"/>
              <p:cNvSpPr>
                <a:spLocks noChangeShapeType="1"/>
              </p:cNvSpPr>
              <p:nvPr/>
            </p:nvSpPr>
            <p:spPr bwMode="gray">
              <a:xfrm flipH="1">
                <a:off x="0" y="6400800"/>
                <a:ext cx="2819400" cy="228600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" name="AutoShape 24"/>
              <p:cNvSpPr>
                <a:spLocks noChangeArrowheads="1"/>
              </p:cNvSpPr>
              <p:nvPr/>
            </p:nvSpPr>
            <p:spPr bwMode="gray">
              <a:xfrm>
                <a:off x="2819400" y="6302375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14" name="组合 35"/>
            <p:cNvGrpSpPr>
              <a:grpSpLocks/>
            </p:cNvGrpSpPr>
            <p:nvPr/>
          </p:nvGrpSpPr>
          <p:grpSpPr bwMode="auto">
            <a:xfrm>
              <a:off x="4763" y="1454150"/>
              <a:ext cx="2366962" cy="4772025"/>
              <a:chOff x="0" y="1857871"/>
              <a:chExt cx="2366556" cy="4771529"/>
            </a:xfrm>
          </p:grpSpPr>
          <p:sp>
            <p:nvSpPr>
              <p:cNvPr id="29" name="Line 9"/>
              <p:cNvSpPr>
                <a:spLocks noChangeShapeType="1"/>
              </p:cNvSpPr>
              <p:nvPr/>
            </p:nvSpPr>
            <p:spPr bwMode="gray">
              <a:xfrm flipH="1">
                <a:off x="0" y="2243138"/>
                <a:ext cx="1866900" cy="4386262"/>
              </a:xfrm>
              <a:prstGeom prst="line">
                <a:avLst/>
              </a:prstGeom>
              <a:noFill/>
              <a:ln w="1905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0" name="五角星 29"/>
              <p:cNvSpPr/>
              <p:nvPr/>
            </p:nvSpPr>
            <p:spPr>
              <a:xfrm rot="20273768">
                <a:off x="1472947" y="1857871"/>
                <a:ext cx="893609" cy="769858"/>
              </a:xfrm>
              <a:prstGeom prst="star5">
                <a:avLst>
                  <a:gd name="adj" fmla="val 25643"/>
                  <a:gd name="hf" fmla="val 105146"/>
                  <a:gd name="vf" fmla="val 110557"/>
                </a:avLst>
              </a:pr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  <p:grpSp>
          <p:nvGrpSpPr>
            <p:cNvPr id="15" name="组合 38"/>
            <p:cNvGrpSpPr>
              <a:grpSpLocks/>
            </p:cNvGrpSpPr>
            <p:nvPr/>
          </p:nvGrpSpPr>
          <p:grpSpPr bwMode="auto">
            <a:xfrm>
              <a:off x="239713" y="2560750"/>
              <a:ext cx="2922587" cy="3665424"/>
              <a:chOff x="0" y="2964881"/>
              <a:chExt cx="2922736" cy="3664519"/>
            </a:xfrm>
          </p:grpSpPr>
          <p:sp>
            <p:nvSpPr>
              <p:cNvPr id="27" name="Line 10"/>
              <p:cNvSpPr>
                <a:spLocks noChangeShapeType="1"/>
              </p:cNvSpPr>
              <p:nvPr/>
            </p:nvSpPr>
            <p:spPr bwMode="gray">
              <a:xfrm flipH="1">
                <a:off x="0" y="3570288"/>
                <a:ext cx="2309813" cy="3059112"/>
              </a:xfrm>
              <a:prstGeom prst="line">
                <a:avLst/>
              </a:prstGeom>
              <a:noFill/>
              <a:ln w="1905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8" name="五角星 27"/>
              <p:cNvSpPr/>
              <p:nvPr/>
            </p:nvSpPr>
            <p:spPr>
              <a:xfrm rot="20273768">
                <a:off x="2028928" y="2964881"/>
                <a:ext cx="893808" cy="769747"/>
              </a:xfrm>
              <a:prstGeom prst="star5">
                <a:avLst>
                  <a:gd name="adj" fmla="val 25643"/>
                  <a:gd name="hf" fmla="val 105146"/>
                  <a:gd name="vf" fmla="val 110557"/>
                </a:avLst>
              </a:pr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  <p:grpSp>
          <p:nvGrpSpPr>
            <p:cNvPr id="16" name="组合 41"/>
            <p:cNvGrpSpPr>
              <a:grpSpLocks/>
            </p:cNvGrpSpPr>
            <p:nvPr/>
          </p:nvGrpSpPr>
          <p:grpSpPr bwMode="auto">
            <a:xfrm>
              <a:off x="347663" y="4031369"/>
              <a:ext cx="3464250" cy="2391658"/>
              <a:chOff x="0" y="4237850"/>
              <a:chExt cx="3464520" cy="2391550"/>
            </a:xfrm>
          </p:grpSpPr>
          <p:sp>
            <p:nvSpPr>
              <p:cNvPr id="25" name="Line 11"/>
              <p:cNvSpPr>
                <a:spLocks noChangeShapeType="1"/>
              </p:cNvSpPr>
              <p:nvPr/>
            </p:nvSpPr>
            <p:spPr bwMode="gray">
              <a:xfrm flipH="1">
                <a:off x="0" y="4837113"/>
                <a:ext cx="2846388" cy="1792287"/>
              </a:xfrm>
              <a:prstGeom prst="line">
                <a:avLst/>
              </a:prstGeom>
              <a:noFill/>
              <a:ln w="1905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" name="五角星 25"/>
              <p:cNvSpPr/>
              <p:nvPr/>
            </p:nvSpPr>
            <p:spPr>
              <a:xfrm rot="20273768">
                <a:off x="2570688" y="4237850"/>
                <a:ext cx="893832" cy="769903"/>
              </a:xfrm>
              <a:prstGeom prst="star5">
                <a:avLst>
                  <a:gd name="adj" fmla="val 25643"/>
                  <a:gd name="hf" fmla="val 105146"/>
                  <a:gd name="vf" fmla="val 110557"/>
                </a:avLst>
              </a:pr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  <p:grpSp>
          <p:nvGrpSpPr>
            <p:cNvPr id="17" name="组合 44"/>
            <p:cNvGrpSpPr>
              <a:grpSpLocks/>
            </p:cNvGrpSpPr>
            <p:nvPr/>
          </p:nvGrpSpPr>
          <p:grpSpPr bwMode="auto">
            <a:xfrm>
              <a:off x="207963" y="5111487"/>
              <a:ext cx="4468047" cy="1336937"/>
              <a:chOff x="0" y="5292499"/>
              <a:chExt cx="4468085" cy="1336901"/>
            </a:xfrm>
          </p:grpSpPr>
          <p:sp>
            <p:nvSpPr>
              <p:cNvPr id="23" name="Line 12"/>
              <p:cNvSpPr>
                <a:spLocks noChangeShapeType="1"/>
              </p:cNvSpPr>
              <p:nvPr/>
            </p:nvSpPr>
            <p:spPr bwMode="gray">
              <a:xfrm flipH="1">
                <a:off x="0" y="5883275"/>
                <a:ext cx="3867150" cy="746125"/>
              </a:xfrm>
              <a:prstGeom prst="line">
                <a:avLst/>
              </a:prstGeom>
              <a:noFill/>
              <a:ln w="1905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4" name="五角星 23"/>
              <p:cNvSpPr/>
              <p:nvPr/>
            </p:nvSpPr>
            <p:spPr>
              <a:xfrm rot="20273768">
                <a:off x="3574315" y="5292499"/>
                <a:ext cx="893770" cy="769917"/>
              </a:xfrm>
              <a:prstGeom prst="star5">
                <a:avLst>
                  <a:gd name="adj" fmla="val 25643"/>
                  <a:gd name="hf" fmla="val 105146"/>
                  <a:gd name="vf" fmla="val 110557"/>
                </a:avLst>
              </a:pr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  <p:grpSp>
          <p:nvGrpSpPr>
            <p:cNvPr id="18" name="组合 47"/>
            <p:cNvGrpSpPr>
              <a:grpSpLocks/>
            </p:cNvGrpSpPr>
            <p:nvPr/>
          </p:nvGrpSpPr>
          <p:grpSpPr bwMode="auto">
            <a:xfrm>
              <a:off x="0" y="4567238"/>
              <a:ext cx="2286000" cy="2290762"/>
              <a:chOff x="0" y="4567238"/>
              <a:chExt cx="2286000" cy="2290763"/>
            </a:xfrm>
          </p:grpSpPr>
          <p:sp>
            <p:nvSpPr>
              <p:cNvPr id="20" name="Arc 14"/>
              <p:cNvSpPr>
                <a:spLocks/>
              </p:cNvSpPr>
              <p:nvPr/>
            </p:nvSpPr>
            <p:spPr bwMode="gray">
              <a:xfrm>
                <a:off x="0" y="4567238"/>
                <a:ext cx="2286000" cy="2290763"/>
              </a:xfrm>
              <a:custGeom>
                <a:avLst/>
                <a:gdLst>
                  <a:gd name="T0" fmla="*/ 0 w 21600"/>
                  <a:gd name="T1" fmla="*/ 0 h 21600"/>
                  <a:gd name="T2" fmla="*/ 96 w 21600"/>
                  <a:gd name="T3" fmla="*/ 96 h 21600"/>
                  <a:gd name="T4" fmla="*/ 0 w 21600"/>
                  <a:gd name="T5" fmla="*/ 96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21" name="Arc 16"/>
              <p:cNvSpPr>
                <a:spLocks/>
              </p:cNvSpPr>
              <p:nvPr/>
            </p:nvSpPr>
            <p:spPr bwMode="gray">
              <a:xfrm>
                <a:off x="0" y="4667250"/>
                <a:ext cx="2193925" cy="2190750"/>
              </a:xfrm>
              <a:custGeom>
                <a:avLst/>
                <a:gdLst>
                  <a:gd name="T0" fmla="*/ 0 w 21600"/>
                  <a:gd name="T1" fmla="*/ 0 h 21600"/>
                  <a:gd name="T2" fmla="*/ 2147483647 w 21600"/>
                  <a:gd name="T3" fmla="*/ 2147483647 h 21600"/>
                  <a:gd name="T4" fmla="*/ 0 w 21600"/>
                  <a:gd name="T5" fmla="*/ 2147483647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2" name="Arc 17"/>
              <p:cNvSpPr>
                <a:spLocks/>
              </p:cNvSpPr>
              <p:nvPr/>
            </p:nvSpPr>
            <p:spPr bwMode="gray">
              <a:xfrm>
                <a:off x="0" y="4645024"/>
                <a:ext cx="2193925" cy="2212975"/>
              </a:xfrm>
              <a:custGeom>
                <a:avLst/>
                <a:gdLst>
                  <a:gd name="T0" fmla="*/ 0 w 21600"/>
                  <a:gd name="T1" fmla="*/ 0 h 21600"/>
                  <a:gd name="T2" fmla="*/ 2147483647 w 21600"/>
                  <a:gd name="T3" fmla="*/ 2147483647 h 21600"/>
                  <a:gd name="T4" fmla="*/ 0 w 21600"/>
                  <a:gd name="T5" fmla="*/ 2147483647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0E1C6">
                      <a:alpha val="0"/>
                    </a:srgbClr>
                  </a:gs>
                  <a:gs pos="100000">
                    <a:srgbClr val="DDA44F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9" name="Text Box 18"/>
            <p:cNvSpPr txBox="1">
              <a:spLocks noChangeArrowheads="1"/>
            </p:cNvSpPr>
            <p:nvPr/>
          </p:nvSpPr>
          <p:spPr bwMode="gray">
            <a:xfrm>
              <a:off x="73024" y="5481638"/>
              <a:ext cx="1906687" cy="12618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zh-CN" altLang="en-US" sz="2800" b="1" dirty="0"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黑体" pitchFamily="2" charset="-122"/>
                  <a:ea typeface="黑体" pitchFamily="2" charset="-122"/>
                </a:rPr>
                <a:t>作物生长</a:t>
              </a:r>
              <a:endParaRPr lang="en-US" altLang="zh-CN" sz="28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endParaRPr>
            </a:p>
            <a:p>
              <a:pPr>
                <a:spcBef>
                  <a:spcPct val="50000"/>
                </a:spcBef>
                <a:defRPr/>
              </a:pPr>
              <a:r>
                <a:rPr lang="zh-CN" altLang="en-US" sz="3200" b="1" dirty="0">
                  <a:solidFill>
                    <a:schemeClr val="accent6">
                      <a:lumMod val="75000"/>
                    </a:schemeClr>
                  </a:solidFill>
                  <a:latin typeface="黑体" pitchFamily="2" charset="-122"/>
                  <a:ea typeface="黑体" pitchFamily="2" charset="-122"/>
                </a:rPr>
                <a:t>基本条件</a:t>
              </a:r>
              <a:endParaRPr lang="en-US" altLang="zh-CN" sz="32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endParaRPr>
            </a:p>
          </p:txBody>
        </p:sp>
      </p:grpSp>
      <p:sp>
        <p:nvSpPr>
          <p:cNvPr id="41" name="五角星 40"/>
          <p:cNvSpPr/>
          <p:nvPr/>
        </p:nvSpPr>
        <p:spPr>
          <a:xfrm rot="20273768">
            <a:off x="1477963" y="1454150"/>
            <a:ext cx="893762" cy="771525"/>
          </a:xfrm>
          <a:prstGeom prst="star5">
            <a:avLst>
              <a:gd name="adj" fmla="val 25643"/>
              <a:gd name="hf" fmla="val 105146"/>
              <a:gd name="vf" fmla="val 110557"/>
            </a:avLst>
          </a:prstGeom>
          <a:gradFill flip="none" rotWithShape="1">
            <a:gsLst>
              <a:gs pos="0">
                <a:srgbClr val="FBDDF5"/>
              </a:gs>
              <a:gs pos="100000">
                <a:srgbClr val="F4A6E6"/>
              </a:gs>
            </a:gsLst>
            <a:lin ang="5400000" scaled="1"/>
            <a:tileRect/>
          </a:gradFill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2" name="TextBox 1"/>
          <p:cNvSpPr txBox="1">
            <a:spLocks noChangeArrowheads="1"/>
          </p:cNvSpPr>
          <p:nvPr/>
        </p:nvSpPr>
        <p:spPr bwMode="auto">
          <a:xfrm>
            <a:off x="2484438" y="1577975"/>
            <a:ext cx="9060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 dirty="0" smtClean="0">
                <a:solidFill>
                  <a:srgbClr val="0070C0"/>
                </a:solidFill>
                <a:latin typeface="黑体" pitchFamily="2" charset="-122"/>
                <a:ea typeface="黑体" pitchFamily="2" charset="-122"/>
              </a:rPr>
              <a:t>光照</a:t>
            </a:r>
            <a:endParaRPr lang="zh-CN" altLang="en-US" sz="2800" b="1" dirty="0">
              <a:solidFill>
                <a:srgbClr val="0070C0"/>
              </a:solidFill>
              <a:latin typeface="黑体" pitchFamily="2" charset="-122"/>
              <a:ea typeface="黑体" pitchFamily="2" charset="-122"/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671926"/>
            <a:ext cx="3401229" cy="261067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" name="圆角矩形 42"/>
          <p:cNvSpPr/>
          <p:nvPr/>
        </p:nvSpPr>
        <p:spPr bwMode="auto">
          <a:xfrm>
            <a:off x="4705645" y="1368271"/>
            <a:ext cx="3190285" cy="1149710"/>
          </a:xfrm>
          <a:prstGeom prst="roundRect">
            <a:avLst>
              <a:gd name="adj" fmla="val 9992"/>
            </a:avLst>
          </a:prstGeom>
          <a:solidFill>
            <a:schemeClr val="bg1">
              <a:alpha val="60000"/>
            </a:schemeClr>
          </a:solidFill>
          <a:ln w="25400">
            <a:noFill/>
          </a:ln>
          <a:effectLst>
            <a:outerShdw blurRad="225425" dist="381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flat" dir="t"/>
          </a:scene3d>
          <a:sp3d contourW="19050">
            <a:bevelT w="101600" prst="artDeco"/>
            <a:bevelB w="0" h="0"/>
            <a:contourClr>
              <a:schemeClr val="bg1"/>
            </a:contourClr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>
            <a:sp3d/>
          </a:bodyPr>
          <a:lstStyle/>
          <a:p>
            <a:pPr marL="0" lvl="2" algn="ctr" eaLnBrk="0" fontAlgn="ctr" hangingPunct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70000"/>
              <a:buFont typeface="Wingdings" pitchFamily="2" charset="2"/>
              <a:buChar char="u"/>
              <a:tabLst>
                <a:tab pos="136525" algn="l"/>
              </a:tabLst>
              <a:defRPr/>
            </a:pPr>
            <a:endParaRPr lang="zh-CN" altLang="en-US" sz="14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980525" y="1619960"/>
            <a:ext cx="2723823" cy="646331"/>
          </a:xfrm>
          <a:prstGeom prst="rect">
            <a:avLst/>
          </a:prstGeom>
          <a:ln>
            <a:noFill/>
          </a:ln>
          <a:effectLst>
            <a:softEdge rad="112500"/>
          </a:effec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不同的作物对日照长度、</a:t>
            </a:r>
            <a:endParaRPr lang="en-US" altLang="zh-CN" dirty="0"/>
          </a:p>
          <a:p>
            <a:r>
              <a:rPr lang="zh-CN" altLang="en-US" dirty="0"/>
              <a:t>光照强度的要求不一。</a:t>
            </a:r>
          </a:p>
        </p:txBody>
      </p:sp>
    </p:spTree>
    <p:extLst>
      <p:ext uri="{BB962C8B-B14F-4D97-AF65-F5344CB8AC3E}">
        <p14:creationId xmlns:p14="http://schemas.microsoft.com/office/powerpoint/2010/main" val="2169934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1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 animBg="1"/>
      <p:bldP spid="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五角星 47"/>
          <p:cNvSpPr/>
          <p:nvPr/>
        </p:nvSpPr>
        <p:spPr bwMode="auto">
          <a:xfrm rot="20273768">
            <a:off x="2268538" y="2560750"/>
            <a:ext cx="893762" cy="769937"/>
          </a:xfrm>
          <a:prstGeom prst="star5">
            <a:avLst>
              <a:gd name="adj" fmla="val 25643"/>
              <a:gd name="hf" fmla="val 105146"/>
              <a:gd name="vf" fmla="val 110557"/>
            </a:avLst>
          </a:prstGeom>
          <a:gradFill rotWithShape="1">
            <a:gsLst>
              <a:gs pos="0">
                <a:srgbClr val="EEEEEE"/>
              </a:gs>
              <a:gs pos="100000">
                <a:srgbClr val="B8B8B8"/>
              </a:gs>
            </a:gsLst>
            <a:lin ang="5400000" scaled="1"/>
          </a:gradFill>
          <a:ln w="9525">
            <a:solidFill>
              <a:srgbClr val="FEFFFF"/>
            </a:solidFill>
            <a:miter lim="800000"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pic>
        <p:nvPicPr>
          <p:cNvPr id="21506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1444" y="2575837"/>
            <a:ext cx="987638" cy="951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6300788" cy="936625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二、作物生长的基本条件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grpSp>
        <p:nvGrpSpPr>
          <p:cNvPr id="8" name="组合 1"/>
          <p:cNvGrpSpPr>
            <a:grpSpLocks/>
          </p:cNvGrpSpPr>
          <p:nvPr/>
        </p:nvGrpSpPr>
        <p:grpSpPr bwMode="auto">
          <a:xfrm>
            <a:off x="0" y="1454150"/>
            <a:ext cx="4698278" cy="5403850"/>
            <a:chOff x="0" y="1454150"/>
            <a:chExt cx="4698278" cy="5403850"/>
          </a:xfrm>
        </p:grpSpPr>
        <p:grpSp>
          <p:nvGrpSpPr>
            <p:cNvPr id="9" name="组合 14"/>
            <p:cNvGrpSpPr>
              <a:grpSpLocks/>
            </p:cNvGrpSpPr>
            <p:nvPr/>
          </p:nvGrpSpPr>
          <p:grpSpPr bwMode="auto">
            <a:xfrm>
              <a:off x="0" y="3543300"/>
              <a:ext cx="1843088" cy="3086100"/>
              <a:chOff x="0" y="3543300"/>
              <a:chExt cx="1843088" cy="3086100"/>
            </a:xfrm>
          </p:grpSpPr>
          <p:sp>
            <p:nvSpPr>
              <p:cNvPr id="39" name="AutoShape 4"/>
              <p:cNvSpPr>
                <a:spLocks noChangeArrowheads="1"/>
              </p:cNvSpPr>
              <p:nvPr/>
            </p:nvSpPr>
            <p:spPr bwMode="gray">
              <a:xfrm>
                <a:off x="1614488" y="3543300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0" name="Line 7"/>
              <p:cNvSpPr>
                <a:spLocks noChangeShapeType="1"/>
              </p:cNvSpPr>
              <p:nvPr/>
            </p:nvSpPr>
            <p:spPr bwMode="gray">
              <a:xfrm flipH="1">
                <a:off x="0" y="3751263"/>
                <a:ext cx="1665288" cy="2878137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0" name="组合 17"/>
            <p:cNvGrpSpPr>
              <a:grpSpLocks/>
            </p:cNvGrpSpPr>
            <p:nvPr/>
          </p:nvGrpSpPr>
          <p:grpSpPr bwMode="auto">
            <a:xfrm>
              <a:off x="0" y="5334000"/>
              <a:ext cx="3113088" cy="1295400"/>
              <a:chOff x="0" y="5334000"/>
              <a:chExt cx="3113088" cy="1295400"/>
            </a:xfrm>
          </p:grpSpPr>
          <p:sp>
            <p:nvSpPr>
              <p:cNvPr id="37" name="AutoShape 6"/>
              <p:cNvSpPr>
                <a:spLocks noChangeArrowheads="1"/>
              </p:cNvSpPr>
              <p:nvPr/>
            </p:nvSpPr>
            <p:spPr bwMode="gray">
              <a:xfrm>
                <a:off x="2884488" y="5334000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8" name="Line 8"/>
              <p:cNvSpPr>
                <a:spLocks noChangeShapeType="1"/>
              </p:cNvSpPr>
              <p:nvPr/>
            </p:nvSpPr>
            <p:spPr bwMode="gray">
              <a:xfrm flipH="1">
                <a:off x="0" y="5481638"/>
                <a:ext cx="2895600" cy="1147762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1" name="组合 26"/>
            <p:cNvGrpSpPr>
              <a:grpSpLocks/>
            </p:cNvGrpSpPr>
            <p:nvPr/>
          </p:nvGrpSpPr>
          <p:grpSpPr bwMode="auto">
            <a:xfrm>
              <a:off x="0" y="4032250"/>
              <a:ext cx="2735263" cy="2825750"/>
              <a:chOff x="0" y="4032250"/>
              <a:chExt cx="2735263" cy="2825751"/>
            </a:xfrm>
          </p:grpSpPr>
          <p:sp>
            <p:nvSpPr>
              <p:cNvPr id="35" name="AutoShape 5"/>
              <p:cNvSpPr>
                <a:spLocks noChangeArrowheads="1"/>
              </p:cNvSpPr>
              <p:nvPr/>
            </p:nvSpPr>
            <p:spPr bwMode="gray">
              <a:xfrm>
                <a:off x="2506663" y="4032250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6" name="Line 15"/>
              <p:cNvSpPr>
                <a:spLocks noChangeShapeType="1"/>
              </p:cNvSpPr>
              <p:nvPr/>
            </p:nvSpPr>
            <p:spPr bwMode="gray">
              <a:xfrm flipH="1">
                <a:off x="0" y="4260851"/>
                <a:ext cx="2527300" cy="2597150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2" name="组合 29"/>
            <p:cNvGrpSpPr>
              <a:grpSpLocks/>
            </p:cNvGrpSpPr>
            <p:nvPr/>
          </p:nvGrpSpPr>
          <p:grpSpPr bwMode="auto">
            <a:xfrm>
              <a:off x="73025" y="3732213"/>
              <a:ext cx="690563" cy="2324100"/>
              <a:chOff x="73024" y="3732213"/>
              <a:chExt cx="690564" cy="2323306"/>
            </a:xfrm>
          </p:grpSpPr>
          <p:sp>
            <p:nvSpPr>
              <p:cNvPr id="33" name="Line 3"/>
              <p:cNvSpPr>
                <a:spLocks noChangeShapeType="1"/>
              </p:cNvSpPr>
              <p:nvPr/>
            </p:nvSpPr>
            <p:spPr bwMode="gray">
              <a:xfrm flipH="1">
                <a:off x="73024" y="3962400"/>
                <a:ext cx="536575" cy="2093119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4" name="AutoShape 23"/>
              <p:cNvSpPr>
                <a:spLocks noChangeArrowheads="1"/>
              </p:cNvSpPr>
              <p:nvPr/>
            </p:nvSpPr>
            <p:spPr bwMode="gray">
              <a:xfrm>
                <a:off x="534988" y="3732213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13" name="组合 32"/>
            <p:cNvGrpSpPr>
              <a:grpSpLocks/>
            </p:cNvGrpSpPr>
            <p:nvPr/>
          </p:nvGrpSpPr>
          <p:grpSpPr bwMode="auto">
            <a:xfrm>
              <a:off x="0" y="6302375"/>
              <a:ext cx="3048000" cy="327025"/>
              <a:chOff x="0" y="6302375"/>
              <a:chExt cx="3048000" cy="327025"/>
            </a:xfrm>
          </p:grpSpPr>
          <p:sp>
            <p:nvSpPr>
              <p:cNvPr id="31" name="Line 2"/>
              <p:cNvSpPr>
                <a:spLocks noChangeShapeType="1"/>
              </p:cNvSpPr>
              <p:nvPr/>
            </p:nvSpPr>
            <p:spPr bwMode="gray">
              <a:xfrm flipH="1">
                <a:off x="0" y="6400800"/>
                <a:ext cx="2819400" cy="228600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" name="AutoShape 24"/>
              <p:cNvSpPr>
                <a:spLocks noChangeArrowheads="1"/>
              </p:cNvSpPr>
              <p:nvPr/>
            </p:nvSpPr>
            <p:spPr bwMode="gray">
              <a:xfrm>
                <a:off x="2819400" y="6302375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14" name="组合 35"/>
            <p:cNvGrpSpPr>
              <a:grpSpLocks/>
            </p:cNvGrpSpPr>
            <p:nvPr/>
          </p:nvGrpSpPr>
          <p:grpSpPr bwMode="auto">
            <a:xfrm>
              <a:off x="4763" y="1454150"/>
              <a:ext cx="2366962" cy="4772025"/>
              <a:chOff x="0" y="1857871"/>
              <a:chExt cx="2366556" cy="4771529"/>
            </a:xfrm>
          </p:grpSpPr>
          <p:sp>
            <p:nvSpPr>
              <p:cNvPr id="29" name="Line 9"/>
              <p:cNvSpPr>
                <a:spLocks noChangeShapeType="1"/>
              </p:cNvSpPr>
              <p:nvPr/>
            </p:nvSpPr>
            <p:spPr bwMode="gray">
              <a:xfrm flipH="1">
                <a:off x="0" y="2243138"/>
                <a:ext cx="1866900" cy="4386262"/>
              </a:xfrm>
              <a:prstGeom prst="line">
                <a:avLst/>
              </a:prstGeom>
              <a:noFill/>
              <a:ln w="1905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0" name="五角星 29"/>
              <p:cNvSpPr/>
              <p:nvPr/>
            </p:nvSpPr>
            <p:spPr>
              <a:xfrm rot="20273768">
                <a:off x="1472947" y="1857871"/>
                <a:ext cx="893609" cy="769858"/>
              </a:xfrm>
              <a:prstGeom prst="star5">
                <a:avLst>
                  <a:gd name="adj" fmla="val 25643"/>
                  <a:gd name="hf" fmla="val 105146"/>
                  <a:gd name="vf" fmla="val 110557"/>
                </a:avLst>
              </a:pr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  <p:sp>
          <p:nvSpPr>
            <p:cNvPr id="27" name="Line 10"/>
            <p:cNvSpPr>
              <a:spLocks noChangeShapeType="1"/>
            </p:cNvSpPr>
            <p:nvPr/>
          </p:nvSpPr>
          <p:spPr bwMode="gray">
            <a:xfrm flipH="1">
              <a:off x="239713" y="3166308"/>
              <a:ext cx="2309695" cy="3059868"/>
            </a:xfrm>
            <a:prstGeom prst="line">
              <a:avLst/>
            </a:prstGeom>
            <a:noFill/>
            <a:ln w="1905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6" name="组合 41"/>
            <p:cNvGrpSpPr>
              <a:grpSpLocks/>
            </p:cNvGrpSpPr>
            <p:nvPr/>
          </p:nvGrpSpPr>
          <p:grpSpPr bwMode="auto">
            <a:xfrm>
              <a:off x="347663" y="4031369"/>
              <a:ext cx="3464250" cy="2391658"/>
              <a:chOff x="0" y="4237850"/>
              <a:chExt cx="3464520" cy="2391550"/>
            </a:xfrm>
          </p:grpSpPr>
          <p:sp>
            <p:nvSpPr>
              <p:cNvPr id="25" name="Line 11"/>
              <p:cNvSpPr>
                <a:spLocks noChangeShapeType="1"/>
              </p:cNvSpPr>
              <p:nvPr/>
            </p:nvSpPr>
            <p:spPr bwMode="gray">
              <a:xfrm flipH="1">
                <a:off x="0" y="4837113"/>
                <a:ext cx="2846388" cy="1792287"/>
              </a:xfrm>
              <a:prstGeom prst="line">
                <a:avLst/>
              </a:prstGeom>
              <a:noFill/>
              <a:ln w="1905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" name="五角星 25"/>
              <p:cNvSpPr/>
              <p:nvPr/>
            </p:nvSpPr>
            <p:spPr>
              <a:xfrm rot="20273768">
                <a:off x="2570688" y="4237850"/>
                <a:ext cx="893832" cy="769903"/>
              </a:xfrm>
              <a:prstGeom prst="star5">
                <a:avLst>
                  <a:gd name="adj" fmla="val 25643"/>
                  <a:gd name="hf" fmla="val 105146"/>
                  <a:gd name="vf" fmla="val 110557"/>
                </a:avLst>
              </a:pr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  <p:grpSp>
          <p:nvGrpSpPr>
            <p:cNvPr id="17" name="组合 44"/>
            <p:cNvGrpSpPr>
              <a:grpSpLocks/>
            </p:cNvGrpSpPr>
            <p:nvPr/>
          </p:nvGrpSpPr>
          <p:grpSpPr bwMode="auto">
            <a:xfrm>
              <a:off x="207963" y="5121556"/>
              <a:ext cx="4490315" cy="1326865"/>
              <a:chOff x="0" y="5302570"/>
              <a:chExt cx="4490350" cy="1326830"/>
            </a:xfrm>
          </p:grpSpPr>
          <p:sp>
            <p:nvSpPr>
              <p:cNvPr id="23" name="Line 12"/>
              <p:cNvSpPr>
                <a:spLocks noChangeShapeType="1"/>
              </p:cNvSpPr>
              <p:nvPr/>
            </p:nvSpPr>
            <p:spPr bwMode="gray">
              <a:xfrm flipH="1">
                <a:off x="0" y="5883275"/>
                <a:ext cx="3867150" cy="746125"/>
              </a:xfrm>
              <a:prstGeom prst="line">
                <a:avLst/>
              </a:prstGeom>
              <a:noFill/>
              <a:ln w="1905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4" name="五角星 23"/>
              <p:cNvSpPr/>
              <p:nvPr/>
            </p:nvSpPr>
            <p:spPr>
              <a:xfrm rot="20273768">
                <a:off x="3596580" y="5302570"/>
                <a:ext cx="893770" cy="769917"/>
              </a:xfrm>
              <a:prstGeom prst="star5">
                <a:avLst>
                  <a:gd name="adj" fmla="val 25643"/>
                  <a:gd name="hf" fmla="val 105146"/>
                  <a:gd name="vf" fmla="val 110557"/>
                </a:avLst>
              </a:pr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  <p:grpSp>
          <p:nvGrpSpPr>
            <p:cNvPr id="18" name="组合 47"/>
            <p:cNvGrpSpPr>
              <a:grpSpLocks/>
            </p:cNvGrpSpPr>
            <p:nvPr/>
          </p:nvGrpSpPr>
          <p:grpSpPr bwMode="auto">
            <a:xfrm>
              <a:off x="0" y="4567238"/>
              <a:ext cx="2286000" cy="2290762"/>
              <a:chOff x="0" y="4567238"/>
              <a:chExt cx="2286000" cy="2290763"/>
            </a:xfrm>
          </p:grpSpPr>
          <p:sp>
            <p:nvSpPr>
              <p:cNvPr id="20" name="Arc 14"/>
              <p:cNvSpPr>
                <a:spLocks/>
              </p:cNvSpPr>
              <p:nvPr/>
            </p:nvSpPr>
            <p:spPr bwMode="gray">
              <a:xfrm>
                <a:off x="0" y="4567238"/>
                <a:ext cx="2286000" cy="2290763"/>
              </a:xfrm>
              <a:custGeom>
                <a:avLst/>
                <a:gdLst>
                  <a:gd name="T0" fmla="*/ 0 w 21600"/>
                  <a:gd name="T1" fmla="*/ 0 h 21600"/>
                  <a:gd name="T2" fmla="*/ 96 w 21600"/>
                  <a:gd name="T3" fmla="*/ 96 h 21600"/>
                  <a:gd name="T4" fmla="*/ 0 w 21600"/>
                  <a:gd name="T5" fmla="*/ 96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21" name="Arc 16"/>
              <p:cNvSpPr>
                <a:spLocks/>
              </p:cNvSpPr>
              <p:nvPr/>
            </p:nvSpPr>
            <p:spPr bwMode="gray">
              <a:xfrm>
                <a:off x="0" y="4667250"/>
                <a:ext cx="2193925" cy="2190750"/>
              </a:xfrm>
              <a:custGeom>
                <a:avLst/>
                <a:gdLst>
                  <a:gd name="T0" fmla="*/ 0 w 21600"/>
                  <a:gd name="T1" fmla="*/ 0 h 21600"/>
                  <a:gd name="T2" fmla="*/ 2147483647 w 21600"/>
                  <a:gd name="T3" fmla="*/ 2147483647 h 21600"/>
                  <a:gd name="T4" fmla="*/ 0 w 21600"/>
                  <a:gd name="T5" fmla="*/ 2147483647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2" name="Arc 17"/>
              <p:cNvSpPr>
                <a:spLocks/>
              </p:cNvSpPr>
              <p:nvPr/>
            </p:nvSpPr>
            <p:spPr bwMode="gray">
              <a:xfrm>
                <a:off x="0" y="4645024"/>
                <a:ext cx="2193925" cy="2212975"/>
              </a:xfrm>
              <a:custGeom>
                <a:avLst/>
                <a:gdLst>
                  <a:gd name="T0" fmla="*/ 0 w 21600"/>
                  <a:gd name="T1" fmla="*/ 0 h 21600"/>
                  <a:gd name="T2" fmla="*/ 2147483647 w 21600"/>
                  <a:gd name="T3" fmla="*/ 2147483647 h 21600"/>
                  <a:gd name="T4" fmla="*/ 0 w 21600"/>
                  <a:gd name="T5" fmla="*/ 2147483647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0E1C6">
                      <a:alpha val="0"/>
                    </a:srgbClr>
                  </a:gs>
                  <a:gs pos="100000">
                    <a:srgbClr val="DDA44F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9" name="Text Box 18"/>
            <p:cNvSpPr txBox="1">
              <a:spLocks noChangeArrowheads="1"/>
            </p:cNvSpPr>
            <p:nvPr/>
          </p:nvSpPr>
          <p:spPr bwMode="gray">
            <a:xfrm>
              <a:off x="73024" y="5481638"/>
              <a:ext cx="1906687" cy="12618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zh-CN" altLang="en-US" sz="2800" b="1" dirty="0"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黑体" pitchFamily="2" charset="-122"/>
                  <a:ea typeface="黑体" pitchFamily="2" charset="-122"/>
                </a:rPr>
                <a:t>作物生长</a:t>
              </a:r>
              <a:endParaRPr lang="en-US" altLang="zh-CN" sz="28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endParaRPr>
            </a:p>
            <a:p>
              <a:pPr>
                <a:spcBef>
                  <a:spcPct val="50000"/>
                </a:spcBef>
                <a:defRPr/>
              </a:pPr>
              <a:r>
                <a:rPr lang="zh-CN" altLang="en-US" sz="3200" b="1" dirty="0">
                  <a:solidFill>
                    <a:schemeClr val="accent6">
                      <a:lumMod val="75000"/>
                    </a:schemeClr>
                  </a:solidFill>
                  <a:latin typeface="黑体" pitchFamily="2" charset="-122"/>
                  <a:ea typeface="黑体" pitchFamily="2" charset="-122"/>
                </a:rPr>
                <a:t>基本条件</a:t>
              </a:r>
              <a:endParaRPr lang="en-US" altLang="zh-CN" sz="32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endParaRPr>
            </a:p>
          </p:txBody>
        </p:sp>
      </p:grpSp>
      <p:sp>
        <p:nvSpPr>
          <p:cNvPr id="41" name="五角星 40"/>
          <p:cNvSpPr/>
          <p:nvPr/>
        </p:nvSpPr>
        <p:spPr>
          <a:xfrm rot="20273768">
            <a:off x="1477963" y="1454150"/>
            <a:ext cx="893762" cy="771525"/>
          </a:xfrm>
          <a:prstGeom prst="star5">
            <a:avLst>
              <a:gd name="adj" fmla="val 25643"/>
              <a:gd name="hf" fmla="val 105146"/>
              <a:gd name="vf" fmla="val 110557"/>
            </a:avLst>
          </a:prstGeom>
          <a:gradFill flip="none" rotWithShape="1">
            <a:gsLst>
              <a:gs pos="0">
                <a:srgbClr val="FBDDF5"/>
              </a:gs>
              <a:gs pos="100000">
                <a:srgbClr val="F4A6E6"/>
              </a:gs>
            </a:gsLst>
            <a:lin ang="5400000" scaled="1"/>
            <a:tileRect/>
          </a:gradFill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2" name="TextBox 1"/>
          <p:cNvSpPr txBox="1">
            <a:spLocks noChangeArrowheads="1"/>
          </p:cNvSpPr>
          <p:nvPr/>
        </p:nvSpPr>
        <p:spPr bwMode="auto">
          <a:xfrm>
            <a:off x="2484438" y="1577975"/>
            <a:ext cx="9060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 dirty="0" smtClean="0">
                <a:solidFill>
                  <a:srgbClr val="0070C0"/>
                </a:solidFill>
                <a:latin typeface="黑体" pitchFamily="2" charset="-122"/>
                <a:ea typeface="黑体" pitchFamily="2" charset="-122"/>
              </a:rPr>
              <a:t>光照</a:t>
            </a:r>
            <a:endParaRPr lang="zh-CN" altLang="en-US" sz="2800" b="1" dirty="0">
              <a:solidFill>
                <a:srgbClr val="0070C0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45" name="TextBox 1"/>
          <p:cNvSpPr txBox="1">
            <a:spLocks noChangeArrowheads="1"/>
          </p:cNvSpPr>
          <p:nvPr/>
        </p:nvSpPr>
        <p:spPr bwMode="auto">
          <a:xfrm>
            <a:off x="3274799" y="2671926"/>
            <a:ext cx="9060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 dirty="0" smtClean="0">
                <a:solidFill>
                  <a:srgbClr val="0070C0"/>
                </a:solidFill>
                <a:latin typeface="黑体" pitchFamily="2" charset="-122"/>
                <a:ea typeface="黑体" pitchFamily="2" charset="-122"/>
              </a:rPr>
              <a:t>温度</a:t>
            </a:r>
            <a:endParaRPr lang="zh-CN" altLang="en-US" sz="2800" b="1" dirty="0">
              <a:solidFill>
                <a:srgbClr val="0070C0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43" name="圆角矩形 42"/>
          <p:cNvSpPr/>
          <p:nvPr/>
        </p:nvSpPr>
        <p:spPr bwMode="auto">
          <a:xfrm>
            <a:off x="5004048" y="3771900"/>
            <a:ext cx="3190285" cy="1149710"/>
          </a:xfrm>
          <a:prstGeom prst="roundRect">
            <a:avLst>
              <a:gd name="adj" fmla="val 9992"/>
            </a:avLst>
          </a:prstGeom>
          <a:solidFill>
            <a:schemeClr val="bg1">
              <a:alpha val="60000"/>
            </a:schemeClr>
          </a:solidFill>
          <a:ln w="25400">
            <a:noFill/>
          </a:ln>
          <a:effectLst>
            <a:outerShdw blurRad="225425" dist="381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flat" dir="t"/>
          </a:scene3d>
          <a:sp3d contourW="19050">
            <a:bevelT w="101600" prst="artDeco"/>
            <a:bevelB w="0" h="0"/>
            <a:contourClr>
              <a:schemeClr val="bg1"/>
            </a:contourClr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>
            <a:sp3d/>
          </a:bodyPr>
          <a:lstStyle/>
          <a:p>
            <a:pPr marL="0" lvl="2" algn="ctr" eaLnBrk="0" fontAlgn="ctr" hangingPunct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70000"/>
              <a:buFont typeface="Wingdings" pitchFamily="2" charset="2"/>
              <a:buChar char="u"/>
              <a:tabLst>
                <a:tab pos="136525" algn="l"/>
              </a:tabLst>
              <a:defRPr/>
            </a:pPr>
            <a:endParaRPr lang="zh-CN" altLang="en-US" sz="14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004048" y="4208580"/>
            <a:ext cx="3312368" cy="369332"/>
          </a:xfrm>
          <a:prstGeom prst="rect">
            <a:avLst/>
          </a:prstGeom>
          <a:ln>
            <a:noFill/>
          </a:ln>
          <a:effectLst>
            <a:softEdge rad="112500"/>
          </a:effectLst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不同的作物对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温度的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要求不一。</a:t>
            </a:r>
          </a:p>
        </p:txBody>
      </p:sp>
    </p:spTree>
    <p:extLst>
      <p:ext uri="{BB962C8B-B14F-4D97-AF65-F5344CB8AC3E}">
        <p14:creationId xmlns:p14="http://schemas.microsoft.com/office/powerpoint/2010/main" val="2874353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1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3" grpId="0" animBg="1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五角星 51"/>
          <p:cNvSpPr/>
          <p:nvPr/>
        </p:nvSpPr>
        <p:spPr bwMode="auto">
          <a:xfrm rot="20273768">
            <a:off x="2883815" y="4031368"/>
            <a:ext cx="893762" cy="769938"/>
          </a:xfrm>
          <a:prstGeom prst="star5">
            <a:avLst>
              <a:gd name="adj" fmla="val 25643"/>
              <a:gd name="hf" fmla="val 105146"/>
              <a:gd name="vf" fmla="val 110557"/>
            </a:avLst>
          </a:prstGeom>
          <a:gradFill rotWithShape="1">
            <a:gsLst>
              <a:gs pos="0">
                <a:srgbClr val="EEEEEE"/>
              </a:gs>
              <a:gs pos="100000">
                <a:srgbClr val="B8B8B8"/>
              </a:gs>
            </a:gsLst>
            <a:lin ang="5400000" scaled="1"/>
          </a:gradFill>
          <a:ln w="9525">
            <a:solidFill>
              <a:srgbClr val="FEFFFF"/>
            </a:solidFill>
            <a:miter lim="800000"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6300788" cy="936625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二、作物生长的基本条件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grpSp>
        <p:nvGrpSpPr>
          <p:cNvPr id="8" name="组合 1"/>
          <p:cNvGrpSpPr>
            <a:grpSpLocks/>
          </p:cNvGrpSpPr>
          <p:nvPr/>
        </p:nvGrpSpPr>
        <p:grpSpPr bwMode="auto">
          <a:xfrm>
            <a:off x="0" y="1454150"/>
            <a:ext cx="4075082" cy="5403850"/>
            <a:chOff x="0" y="1454150"/>
            <a:chExt cx="4075082" cy="5403850"/>
          </a:xfrm>
        </p:grpSpPr>
        <p:grpSp>
          <p:nvGrpSpPr>
            <p:cNvPr id="9" name="组合 14"/>
            <p:cNvGrpSpPr>
              <a:grpSpLocks/>
            </p:cNvGrpSpPr>
            <p:nvPr/>
          </p:nvGrpSpPr>
          <p:grpSpPr bwMode="auto">
            <a:xfrm>
              <a:off x="0" y="3543300"/>
              <a:ext cx="1843088" cy="3086100"/>
              <a:chOff x="0" y="3543300"/>
              <a:chExt cx="1843088" cy="3086100"/>
            </a:xfrm>
          </p:grpSpPr>
          <p:sp>
            <p:nvSpPr>
              <p:cNvPr id="39" name="AutoShape 4"/>
              <p:cNvSpPr>
                <a:spLocks noChangeArrowheads="1"/>
              </p:cNvSpPr>
              <p:nvPr/>
            </p:nvSpPr>
            <p:spPr bwMode="gray">
              <a:xfrm>
                <a:off x="1614488" y="3543300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0" name="Line 7"/>
              <p:cNvSpPr>
                <a:spLocks noChangeShapeType="1"/>
              </p:cNvSpPr>
              <p:nvPr/>
            </p:nvSpPr>
            <p:spPr bwMode="gray">
              <a:xfrm flipH="1">
                <a:off x="0" y="3751263"/>
                <a:ext cx="1665288" cy="2878137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0" name="组合 17"/>
            <p:cNvGrpSpPr>
              <a:grpSpLocks/>
            </p:cNvGrpSpPr>
            <p:nvPr/>
          </p:nvGrpSpPr>
          <p:grpSpPr bwMode="auto">
            <a:xfrm>
              <a:off x="0" y="5334000"/>
              <a:ext cx="3113088" cy="1295400"/>
              <a:chOff x="0" y="5334000"/>
              <a:chExt cx="3113088" cy="1295400"/>
            </a:xfrm>
          </p:grpSpPr>
          <p:sp>
            <p:nvSpPr>
              <p:cNvPr id="37" name="AutoShape 6"/>
              <p:cNvSpPr>
                <a:spLocks noChangeArrowheads="1"/>
              </p:cNvSpPr>
              <p:nvPr/>
            </p:nvSpPr>
            <p:spPr bwMode="gray">
              <a:xfrm>
                <a:off x="2884488" y="5334000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8" name="Line 8"/>
              <p:cNvSpPr>
                <a:spLocks noChangeShapeType="1"/>
              </p:cNvSpPr>
              <p:nvPr/>
            </p:nvSpPr>
            <p:spPr bwMode="gray">
              <a:xfrm flipH="1">
                <a:off x="0" y="5481638"/>
                <a:ext cx="2895600" cy="1147762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1" name="组合 26"/>
            <p:cNvGrpSpPr>
              <a:grpSpLocks/>
            </p:cNvGrpSpPr>
            <p:nvPr/>
          </p:nvGrpSpPr>
          <p:grpSpPr bwMode="auto">
            <a:xfrm>
              <a:off x="0" y="4032250"/>
              <a:ext cx="2735263" cy="2825750"/>
              <a:chOff x="0" y="4032250"/>
              <a:chExt cx="2735263" cy="2825751"/>
            </a:xfrm>
          </p:grpSpPr>
          <p:sp>
            <p:nvSpPr>
              <p:cNvPr id="35" name="AutoShape 5"/>
              <p:cNvSpPr>
                <a:spLocks noChangeArrowheads="1"/>
              </p:cNvSpPr>
              <p:nvPr/>
            </p:nvSpPr>
            <p:spPr bwMode="gray">
              <a:xfrm>
                <a:off x="2506663" y="4032250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6" name="Line 15"/>
              <p:cNvSpPr>
                <a:spLocks noChangeShapeType="1"/>
              </p:cNvSpPr>
              <p:nvPr/>
            </p:nvSpPr>
            <p:spPr bwMode="gray">
              <a:xfrm flipH="1">
                <a:off x="0" y="4260851"/>
                <a:ext cx="2527300" cy="2597150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2" name="组合 29"/>
            <p:cNvGrpSpPr>
              <a:grpSpLocks/>
            </p:cNvGrpSpPr>
            <p:nvPr/>
          </p:nvGrpSpPr>
          <p:grpSpPr bwMode="auto">
            <a:xfrm>
              <a:off x="73025" y="3732213"/>
              <a:ext cx="690563" cy="2324100"/>
              <a:chOff x="73024" y="3732213"/>
              <a:chExt cx="690564" cy="2323306"/>
            </a:xfrm>
          </p:grpSpPr>
          <p:sp>
            <p:nvSpPr>
              <p:cNvPr id="33" name="Line 3"/>
              <p:cNvSpPr>
                <a:spLocks noChangeShapeType="1"/>
              </p:cNvSpPr>
              <p:nvPr/>
            </p:nvSpPr>
            <p:spPr bwMode="gray">
              <a:xfrm flipH="1">
                <a:off x="73024" y="3962400"/>
                <a:ext cx="536575" cy="2093119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4" name="AutoShape 23"/>
              <p:cNvSpPr>
                <a:spLocks noChangeArrowheads="1"/>
              </p:cNvSpPr>
              <p:nvPr/>
            </p:nvSpPr>
            <p:spPr bwMode="gray">
              <a:xfrm>
                <a:off x="534988" y="3732213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13" name="组合 32"/>
            <p:cNvGrpSpPr>
              <a:grpSpLocks/>
            </p:cNvGrpSpPr>
            <p:nvPr/>
          </p:nvGrpSpPr>
          <p:grpSpPr bwMode="auto">
            <a:xfrm>
              <a:off x="0" y="6302375"/>
              <a:ext cx="3048000" cy="327025"/>
              <a:chOff x="0" y="6302375"/>
              <a:chExt cx="3048000" cy="327025"/>
            </a:xfrm>
          </p:grpSpPr>
          <p:sp>
            <p:nvSpPr>
              <p:cNvPr id="31" name="Line 2"/>
              <p:cNvSpPr>
                <a:spLocks noChangeShapeType="1"/>
              </p:cNvSpPr>
              <p:nvPr/>
            </p:nvSpPr>
            <p:spPr bwMode="gray">
              <a:xfrm flipH="1">
                <a:off x="0" y="6400800"/>
                <a:ext cx="2819400" cy="228600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" name="AutoShape 24"/>
              <p:cNvSpPr>
                <a:spLocks noChangeArrowheads="1"/>
              </p:cNvSpPr>
              <p:nvPr/>
            </p:nvSpPr>
            <p:spPr bwMode="gray">
              <a:xfrm>
                <a:off x="2819400" y="6302375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14" name="组合 35"/>
            <p:cNvGrpSpPr>
              <a:grpSpLocks/>
            </p:cNvGrpSpPr>
            <p:nvPr/>
          </p:nvGrpSpPr>
          <p:grpSpPr bwMode="auto">
            <a:xfrm>
              <a:off x="4763" y="1454150"/>
              <a:ext cx="2366962" cy="4772025"/>
              <a:chOff x="0" y="1857871"/>
              <a:chExt cx="2366556" cy="4771529"/>
            </a:xfrm>
          </p:grpSpPr>
          <p:sp>
            <p:nvSpPr>
              <p:cNvPr id="29" name="Line 9"/>
              <p:cNvSpPr>
                <a:spLocks noChangeShapeType="1"/>
              </p:cNvSpPr>
              <p:nvPr/>
            </p:nvSpPr>
            <p:spPr bwMode="gray">
              <a:xfrm flipH="1">
                <a:off x="0" y="2243138"/>
                <a:ext cx="1866900" cy="4386262"/>
              </a:xfrm>
              <a:prstGeom prst="line">
                <a:avLst/>
              </a:prstGeom>
              <a:noFill/>
              <a:ln w="1905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0" name="五角星 29"/>
              <p:cNvSpPr/>
              <p:nvPr/>
            </p:nvSpPr>
            <p:spPr>
              <a:xfrm rot="20273768">
                <a:off x="1472947" y="1857871"/>
                <a:ext cx="893609" cy="769858"/>
              </a:xfrm>
              <a:prstGeom prst="star5">
                <a:avLst>
                  <a:gd name="adj" fmla="val 25643"/>
                  <a:gd name="hf" fmla="val 105146"/>
                  <a:gd name="vf" fmla="val 110557"/>
                </a:avLst>
              </a:pr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  <p:sp>
          <p:nvSpPr>
            <p:cNvPr id="27" name="Line 10"/>
            <p:cNvSpPr>
              <a:spLocks noChangeShapeType="1"/>
            </p:cNvSpPr>
            <p:nvPr/>
          </p:nvSpPr>
          <p:spPr bwMode="gray">
            <a:xfrm flipH="1">
              <a:off x="239713" y="3166308"/>
              <a:ext cx="2309695" cy="3059868"/>
            </a:xfrm>
            <a:prstGeom prst="line">
              <a:avLst/>
            </a:prstGeom>
            <a:noFill/>
            <a:ln w="1905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" name="Line 11"/>
            <p:cNvSpPr>
              <a:spLocks noChangeShapeType="1"/>
            </p:cNvSpPr>
            <p:nvPr/>
          </p:nvSpPr>
          <p:spPr bwMode="gray">
            <a:xfrm flipH="1">
              <a:off x="347663" y="4630657"/>
              <a:ext cx="2846166" cy="1792367"/>
            </a:xfrm>
            <a:prstGeom prst="line">
              <a:avLst/>
            </a:prstGeom>
            <a:noFill/>
            <a:ln w="1905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" name="Line 12"/>
            <p:cNvSpPr>
              <a:spLocks noChangeShapeType="1"/>
            </p:cNvSpPr>
            <p:nvPr/>
          </p:nvSpPr>
          <p:spPr bwMode="gray">
            <a:xfrm flipH="1">
              <a:off x="207963" y="5702279"/>
              <a:ext cx="3867119" cy="746145"/>
            </a:xfrm>
            <a:prstGeom prst="line">
              <a:avLst/>
            </a:prstGeom>
            <a:noFill/>
            <a:ln w="1905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8" name="组合 47"/>
            <p:cNvGrpSpPr>
              <a:grpSpLocks/>
            </p:cNvGrpSpPr>
            <p:nvPr/>
          </p:nvGrpSpPr>
          <p:grpSpPr bwMode="auto">
            <a:xfrm>
              <a:off x="0" y="4567238"/>
              <a:ext cx="2286000" cy="2290762"/>
              <a:chOff x="0" y="4567238"/>
              <a:chExt cx="2286000" cy="2290763"/>
            </a:xfrm>
          </p:grpSpPr>
          <p:sp>
            <p:nvSpPr>
              <p:cNvPr id="20" name="Arc 14"/>
              <p:cNvSpPr>
                <a:spLocks/>
              </p:cNvSpPr>
              <p:nvPr/>
            </p:nvSpPr>
            <p:spPr bwMode="gray">
              <a:xfrm>
                <a:off x="0" y="4567238"/>
                <a:ext cx="2286000" cy="2290763"/>
              </a:xfrm>
              <a:custGeom>
                <a:avLst/>
                <a:gdLst>
                  <a:gd name="T0" fmla="*/ 0 w 21600"/>
                  <a:gd name="T1" fmla="*/ 0 h 21600"/>
                  <a:gd name="T2" fmla="*/ 96 w 21600"/>
                  <a:gd name="T3" fmla="*/ 96 h 21600"/>
                  <a:gd name="T4" fmla="*/ 0 w 21600"/>
                  <a:gd name="T5" fmla="*/ 96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21" name="Arc 16"/>
              <p:cNvSpPr>
                <a:spLocks/>
              </p:cNvSpPr>
              <p:nvPr/>
            </p:nvSpPr>
            <p:spPr bwMode="gray">
              <a:xfrm>
                <a:off x="0" y="4667250"/>
                <a:ext cx="2193925" cy="2190750"/>
              </a:xfrm>
              <a:custGeom>
                <a:avLst/>
                <a:gdLst>
                  <a:gd name="T0" fmla="*/ 0 w 21600"/>
                  <a:gd name="T1" fmla="*/ 0 h 21600"/>
                  <a:gd name="T2" fmla="*/ 2147483647 w 21600"/>
                  <a:gd name="T3" fmla="*/ 2147483647 h 21600"/>
                  <a:gd name="T4" fmla="*/ 0 w 21600"/>
                  <a:gd name="T5" fmla="*/ 2147483647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2" name="Arc 17"/>
              <p:cNvSpPr>
                <a:spLocks/>
              </p:cNvSpPr>
              <p:nvPr/>
            </p:nvSpPr>
            <p:spPr bwMode="gray">
              <a:xfrm>
                <a:off x="0" y="4645024"/>
                <a:ext cx="2193925" cy="2212975"/>
              </a:xfrm>
              <a:custGeom>
                <a:avLst/>
                <a:gdLst>
                  <a:gd name="T0" fmla="*/ 0 w 21600"/>
                  <a:gd name="T1" fmla="*/ 0 h 21600"/>
                  <a:gd name="T2" fmla="*/ 2147483647 w 21600"/>
                  <a:gd name="T3" fmla="*/ 2147483647 h 21600"/>
                  <a:gd name="T4" fmla="*/ 0 w 21600"/>
                  <a:gd name="T5" fmla="*/ 2147483647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0E1C6">
                      <a:alpha val="0"/>
                    </a:srgbClr>
                  </a:gs>
                  <a:gs pos="100000">
                    <a:srgbClr val="DDA44F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9" name="Text Box 18"/>
            <p:cNvSpPr txBox="1">
              <a:spLocks noChangeArrowheads="1"/>
            </p:cNvSpPr>
            <p:nvPr/>
          </p:nvSpPr>
          <p:spPr bwMode="gray">
            <a:xfrm>
              <a:off x="73024" y="5481638"/>
              <a:ext cx="1906687" cy="12618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zh-CN" altLang="en-US" sz="2800" b="1" dirty="0"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黑体" pitchFamily="2" charset="-122"/>
                  <a:ea typeface="黑体" pitchFamily="2" charset="-122"/>
                </a:rPr>
                <a:t>作物生长</a:t>
              </a:r>
              <a:endParaRPr lang="en-US" altLang="zh-CN" sz="28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endParaRPr>
            </a:p>
            <a:p>
              <a:pPr>
                <a:spcBef>
                  <a:spcPct val="50000"/>
                </a:spcBef>
                <a:defRPr/>
              </a:pPr>
              <a:r>
                <a:rPr lang="zh-CN" altLang="en-US" sz="3200" b="1" dirty="0">
                  <a:solidFill>
                    <a:schemeClr val="accent6">
                      <a:lumMod val="75000"/>
                    </a:schemeClr>
                  </a:solidFill>
                  <a:latin typeface="黑体" pitchFamily="2" charset="-122"/>
                  <a:ea typeface="黑体" pitchFamily="2" charset="-122"/>
                </a:rPr>
                <a:t>基本条件</a:t>
              </a:r>
              <a:endParaRPr lang="en-US" altLang="zh-CN" sz="32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endParaRPr>
            </a:p>
          </p:txBody>
        </p:sp>
      </p:grpSp>
      <p:sp>
        <p:nvSpPr>
          <p:cNvPr id="41" name="五角星 40"/>
          <p:cNvSpPr/>
          <p:nvPr/>
        </p:nvSpPr>
        <p:spPr>
          <a:xfrm rot="20273768">
            <a:off x="1477963" y="1454150"/>
            <a:ext cx="893762" cy="771525"/>
          </a:xfrm>
          <a:prstGeom prst="star5">
            <a:avLst>
              <a:gd name="adj" fmla="val 25643"/>
              <a:gd name="hf" fmla="val 105146"/>
              <a:gd name="vf" fmla="val 110557"/>
            </a:avLst>
          </a:prstGeom>
          <a:gradFill flip="none" rotWithShape="1">
            <a:gsLst>
              <a:gs pos="0">
                <a:srgbClr val="FBDDF5"/>
              </a:gs>
              <a:gs pos="100000">
                <a:srgbClr val="F4A6E6"/>
              </a:gs>
            </a:gsLst>
            <a:lin ang="5400000" scaled="1"/>
            <a:tileRect/>
          </a:gradFill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2" name="TextBox 1"/>
          <p:cNvSpPr txBox="1">
            <a:spLocks noChangeArrowheads="1"/>
          </p:cNvSpPr>
          <p:nvPr/>
        </p:nvSpPr>
        <p:spPr bwMode="auto">
          <a:xfrm>
            <a:off x="2484438" y="1577975"/>
            <a:ext cx="9060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 dirty="0" smtClean="0">
                <a:solidFill>
                  <a:srgbClr val="0070C0"/>
                </a:solidFill>
                <a:latin typeface="黑体" pitchFamily="2" charset="-122"/>
                <a:ea typeface="黑体" pitchFamily="2" charset="-122"/>
              </a:rPr>
              <a:t>光照</a:t>
            </a:r>
            <a:endParaRPr lang="zh-CN" altLang="en-US" sz="2800" b="1" dirty="0">
              <a:solidFill>
                <a:srgbClr val="0070C0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45" name="TextBox 1"/>
          <p:cNvSpPr txBox="1">
            <a:spLocks noChangeArrowheads="1"/>
          </p:cNvSpPr>
          <p:nvPr/>
        </p:nvSpPr>
        <p:spPr bwMode="auto">
          <a:xfrm>
            <a:off x="3274799" y="2671926"/>
            <a:ext cx="9060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 dirty="0" smtClean="0">
                <a:solidFill>
                  <a:srgbClr val="0070C0"/>
                </a:solidFill>
                <a:latin typeface="黑体" pitchFamily="2" charset="-122"/>
                <a:ea typeface="黑体" pitchFamily="2" charset="-122"/>
              </a:rPr>
              <a:t>温度</a:t>
            </a:r>
            <a:endParaRPr lang="zh-CN" altLang="en-US" sz="2800" b="1" dirty="0">
              <a:solidFill>
                <a:srgbClr val="0070C0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43" name="TextBox 1"/>
          <p:cNvSpPr txBox="1">
            <a:spLocks noChangeArrowheads="1"/>
          </p:cNvSpPr>
          <p:nvPr/>
        </p:nvSpPr>
        <p:spPr bwMode="auto">
          <a:xfrm>
            <a:off x="3917156" y="4129887"/>
            <a:ext cx="9060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 dirty="0" smtClean="0">
                <a:solidFill>
                  <a:srgbClr val="0070C0"/>
                </a:solidFill>
                <a:latin typeface="黑体" pitchFamily="2" charset="-122"/>
                <a:ea typeface="黑体" pitchFamily="2" charset="-122"/>
              </a:rPr>
              <a:t>水分</a:t>
            </a:r>
            <a:endParaRPr lang="zh-CN" altLang="en-US" sz="2800" b="1" dirty="0">
              <a:solidFill>
                <a:srgbClr val="0070C0"/>
              </a:solidFill>
              <a:latin typeface="黑体" pitchFamily="2" charset="-122"/>
              <a:ea typeface="黑体" pitchFamily="2" charset="-122"/>
            </a:endParaRPr>
          </a:p>
        </p:txBody>
      </p:sp>
      <p:grpSp>
        <p:nvGrpSpPr>
          <p:cNvPr id="15" name="组合 14"/>
          <p:cNvGrpSpPr/>
          <p:nvPr/>
        </p:nvGrpSpPr>
        <p:grpSpPr>
          <a:xfrm>
            <a:off x="5293028" y="4082508"/>
            <a:ext cx="3373506" cy="1096298"/>
            <a:chOff x="5293028" y="4082508"/>
            <a:chExt cx="3373506" cy="1096298"/>
          </a:xfrm>
        </p:grpSpPr>
        <p:sp>
          <p:nvSpPr>
            <p:cNvPr id="50" name="圆角矩形 49"/>
            <p:cNvSpPr/>
            <p:nvPr/>
          </p:nvSpPr>
          <p:spPr bwMode="auto">
            <a:xfrm>
              <a:off x="5293028" y="4082508"/>
              <a:ext cx="3373506" cy="1096298"/>
            </a:xfrm>
            <a:prstGeom prst="roundRect">
              <a:avLst>
                <a:gd name="adj" fmla="val 9992"/>
              </a:avLst>
            </a:prstGeom>
            <a:solidFill>
              <a:schemeClr val="bg1">
                <a:alpha val="60000"/>
              </a:schemeClr>
            </a:soli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2" name="矩形 1"/>
            <p:cNvSpPr/>
            <p:nvPr/>
          </p:nvSpPr>
          <p:spPr>
            <a:xfrm>
              <a:off x="5379883" y="4294837"/>
              <a:ext cx="328665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eaLnBrk="0" hangingPunct="0"/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同一作物在生长发育的不同阶段对水的需求量也不同。</a:t>
              </a: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5226905" y="1737435"/>
            <a:ext cx="3190285" cy="1149710"/>
            <a:chOff x="5226905" y="1737435"/>
            <a:chExt cx="3190285" cy="1149710"/>
          </a:xfrm>
        </p:grpSpPr>
        <p:sp>
          <p:nvSpPr>
            <p:cNvPr id="48" name="圆角矩形 47"/>
            <p:cNvSpPr/>
            <p:nvPr/>
          </p:nvSpPr>
          <p:spPr bwMode="auto">
            <a:xfrm>
              <a:off x="5226905" y="1737435"/>
              <a:ext cx="3190285" cy="1149710"/>
            </a:xfrm>
            <a:prstGeom prst="roundRect">
              <a:avLst>
                <a:gd name="adj" fmla="val 9992"/>
              </a:avLst>
            </a:prstGeom>
            <a:solidFill>
              <a:schemeClr val="bg1">
                <a:alpha val="60000"/>
              </a:schemeClr>
            </a:soli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49" name="TextBox 32"/>
            <p:cNvSpPr txBox="1">
              <a:spLocks noChangeArrowheads="1"/>
            </p:cNvSpPr>
            <p:nvPr/>
          </p:nvSpPr>
          <p:spPr bwMode="auto">
            <a:xfrm>
              <a:off x="5364088" y="2034980"/>
              <a:ext cx="300365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不同种类和品种的作物对水的需求量不同。</a:t>
              </a:r>
            </a:p>
          </p:txBody>
        </p:sp>
      </p:grpSp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135" y="4032816"/>
            <a:ext cx="987425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3" name="五角星 52"/>
          <p:cNvSpPr/>
          <p:nvPr/>
        </p:nvSpPr>
        <p:spPr bwMode="auto">
          <a:xfrm rot="20273768">
            <a:off x="3782248" y="5111487"/>
            <a:ext cx="893762" cy="769938"/>
          </a:xfrm>
          <a:prstGeom prst="star5">
            <a:avLst>
              <a:gd name="adj" fmla="val 25643"/>
              <a:gd name="hf" fmla="val 105146"/>
              <a:gd name="vf" fmla="val 110557"/>
            </a:avLst>
          </a:prstGeom>
          <a:gradFill rotWithShape="1">
            <a:gsLst>
              <a:gs pos="0">
                <a:srgbClr val="EEEEEE"/>
              </a:gs>
              <a:gs pos="100000">
                <a:srgbClr val="B8B8B8"/>
              </a:gs>
            </a:gsLst>
            <a:lin ang="5400000" scaled="1"/>
          </a:gradFill>
          <a:ln w="9525">
            <a:solidFill>
              <a:srgbClr val="FEFFFF"/>
            </a:solidFill>
            <a:miter lim="800000"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pic>
        <p:nvPicPr>
          <p:cNvPr id="54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1444" y="2575837"/>
            <a:ext cx="987638" cy="951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103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五角星 47"/>
          <p:cNvSpPr/>
          <p:nvPr/>
        </p:nvSpPr>
        <p:spPr bwMode="auto">
          <a:xfrm rot="20273768">
            <a:off x="3782248" y="5111487"/>
            <a:ext cx="893762" cy="769938"/>
          </a:xfrm>
          <a:prstGeom prst="star5">
            <a:avLst>
              <a:gd name="adj" fmla="val 25643"/>
              <a:gd name="hf" fmla="val 105146"/>
              <a:gd name="vf" fmla="val 110557"/>
            </a:avLst>
          </a:prstGeom>
          <a:gradFill rotWithShape="1">
            <a:gsLst>
              <a:gs pos="0">
                <a:srgbClr val="EEEEEE"/>
              </a:gs>
              <a:gs pos="100000">
                <a:srgbClr val="B8B8B8"/>
              </a:gs>
            </a:gsLst>
            <a:lin ang="5400000" scaled="1"/>
          </a:gradFill>
          <a:ln w="9525">
            <a:solidFill>
              <a:srgbClr val="FEFFFF"/>
            </a:solidFill>
            <a:miter lim="800000"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6300788" cy="936625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二、作物生长的基本条件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grpSp>
        <p:nvGrpSpPr>
          <p:cNvPr id="8" name="组合 1"/>
          <p:cNvGrpSpPr>
            <a:grpSpLocks/>
          </p:cNvGrpSpPr>
          <p:nvPr/>
        </p:nvGrpSpPr>
        <p:grpSpPr bwMode="auto">
          <a:xfrm>
            <a:off x="0" y="1454150"/>
            <a:ext cx="4075082" cy="5403850"/>
            <a:chOff x="0" y="1454150"/>
            <a:chExt cx="4075082" cy="5403850"/>
          </a:xfrm>
        </p:grpSpPr>
        <p:grpSp>
          <p:nvGrpSpPr>
            <p:cNvPr id="9" name="组合 14"/>
            <p:cNvGrpSpPr>
              <a:grpSpLocks/>
            </p:cNvGrpSpPr>
            <p:nvPr/>
          </p:nvGrpSpPr>
          <p:grpSpPr bwMode="auto">
            <a:xfrm>
              <a:off x="0" y="3543300"/>
              <a:ext cx="1843088" cy="3086100"/>
              <a:chOff x="0" y="3543300"/>
              <a:chExt cx="1843088" cy="3086100"/>
            </a:xfrm>
          </p:grpSpPr>
          <p:sp>
            <p:nvSpPr>
              <p:cNvPr id="39" name="AutoShape 4"/>
              <p:cNvSpPr>
                <a:spLocks noChangeArrowheads="1"/>
              </p:cNvSpPr>
              <p:nvPr/>
            </p:nvSpPr>
            <p:spPr bwMode="gray">
              <a:xfrm>
                <a:off x="1614488" y="3543300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0" name="Line 7"/>
              <p:cNvSpPr>
                <a:spLocks noChangeShapeType="1"/>
              </p:cNvSpPr>
              <p:nvPr/>
            </p:nvSpPr>
            <p:spPr bwMode="gray">
              <a:xfrm flipH="1">
                <a:off x="0" y="3751263"/>
                <a:ext cx="1665288" cy="2878137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0" name="组合 17"/>
            <p:cNvGrpSpPr>
              <a:grpSpLocks/>
            </p:cNvGrpSpPr>
            <p:nvPr/>
          </p:nvGrpSpPr>
          <p:grpSpPr bwMode="auto">
            <a:xfrm>
              <a:off x="0" y="5334000"/>
              <a:ext cx="3113088" cy="1295400"/>
              <a:chOff x="0" y="5334000"/>
              <a:chExt cx="3113088" cy="1295400"/>
            </a:xfrm>
          </p:grpSpPr>
          <p:sp>
            <p:nvSpPr>
              <p:cNvPr id="37" name="AutoShape 6"/>
              <p:cNvSpPr>
                <a:spLocks noChangeArrowheads="1"/>
              </p:cNvSpPr>
              <p:nvPr/>
            </p:nvSpPr>
            <p:spPr bwMode="gray">
              <a:xfrm>
                <a:off x="2884488" y="5334000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8" name="Line 8"/>
              <p:cNvSpPr>
                <a:spLocks noChangeShapeType="1"/>
              </p:cNvSpPr>
              <p:nvPr/>
            </p:nvSpPr>
            <p:spPr bwMode="gray">
              <a:xfrm flipH="1">
                <a:off x="0" y="5481638"/>
                <a:ext cx="2895600" cy="1147762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1" name="组合 26"/>
            <p:cNvGrpSpPr>
              <a:grpSpLocks/>
            </p:cNvGrpSpPr>
            <p:nvPr/>
          </p:nvGrpSpPr>
          <p:grpSpPr bwMode="auto">
            <a:xfrm>
              <a:off x="0" y="4032250"/>
              <a:ext cx="2735263" cy="2825750"/>
              <a:chOff x="0" y="4032250"/>
              <a:chExt cx="2735263" cy="2825751"/>
            </a:xfrm>
          </p:grpSpPr>
          <p:sp>
            <p:nvSpPr>
              <p:cNvPr id="35" name="AutoShape 5"/>
              <p:cNvSpPr>
                <a:spLocks noChangeArrowheads="1"/>
              </p:cNvSpPr>
              <p:nvPr/>
            </p:nvSpPr>
            <p:spPr bwMode="gray">
              <a:xfrm>
                <a:off x="2506663" y="4032250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6" name="Line 15"/>
              <p:cNvSpPr>
                <a:spLocks noChangeShapeType="1"/>
              </p:cNvSpPr>
              <p:nvPr/>
            </p:nvSpPr>
            <p:spPr bwMode="gray">
              <a:xfrm flipH="1">
                <a:off x="0" y="4260851"/>
                <a:ext cx="2527300" cy="2597150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2" name="组合 29"/>
            <p:cNvGrpSpPr>
              <a:grpSpLocks/>
            </p:cNvGrpSpPr>
            <p:nvPr/>
          </p:nvGrpSpPr>
          <p:grpSpPr bwMode="auto">
            <a:xfrm>
              <a:off x="73025" y="3732213"/>
              <a:ext cx="690563" cy="2324100"/>
              <a:chOff x="73024" y="3732213"/>
              <a:chExt cx="690564" cy="2323306"/>
            </a:xfrm>
          </p:grpSpPr>
          <p:sp>
            <p:nvSpPr>
              <p:cNvPr id="33" name="Line 3"/>
              <p:cNvSpPr>
                <a:spLocks noChangeShapeType="1"/>
              </p:cNvSpPr>
              <p:nvPr/>
            </p:nvSpPr>
            <p:spPr bwMode="gray">
              <a:xfrm flipH="1">
                <a:off x="73024" y="3962400"/>
                <a:ext cx="536575" cy="2093119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4" name="AutoShape 23"/>
              <p:cNvSpPr>
                <a:spLocks noChangeArrowheads="1"/>
              </p:cNvSpPr>
              <p:nvPr/>
            </p:nvSpPr>
            <p:spPr bwMode="gray">
              <a:xfrm>
                <a:off x="534988" y="3732213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13" name="组合 32"/>
            <p:cNvGrpSpPr>
              <a:grpSpLocks/>
            </p:cNvGrpSpPr>
            <p:nvPr/>
          </p:nvGrpSpPr>
          <p:grpSpPr bwMode="auto">
            <a:xfrm>
              <a:off x="0" y="6302375"/>
              <a:ext cx="3048000" cy="327025"/>
              <a:chOff x="0" y="6302375"/>
              <a:chExt cx="3048000" cy="327025"/>
            </a:xfrm>
          </p:grpSpPr>
          <p:sp>
            <p:nvSpPr>
              <p:cNvPr id="31" name="Line 2"/>
              <p:cNvSpPr>
                <a:spLocks noChangeShapeType="1"/>
              </p:cNvSpPr>
              <p:nvPr/>
            </p:nvSpPr>
            <p:spPr bwMode="gray">
              <a:xfrm flipH="1">
                <a:off x="0" y="6400800"/>
                <a:ext cx="2819400" cy="228600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" name="AutoShape 24"/>
              <p:cNvSpPr>
                <a:spLocks noChangeArrowheads="1"/>
              </p:cNvSpPr>
              <p:nvPr/>
            </p:nvSpPr>
            <p:spPr bwMode="gray">
              <a:xfrm>
                <a:off x="2819400" y="6302375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14" name="组合 35"/>
            <p:cNvGrpSpPr>
              <a:grpSpLocks/>
            </p:cNvGrpSpPr>
            <p:nvPr/>
          </p:nvGrpSpPr>
          <p:grpSpPr bwMode="auto">
            <a:xfrm>
              <a:off x="4763" y="1454150"/>
              <a:ext cx="2366962" cy="4772025"/>
              <a:chOff x="0" y="1857871"/>
              <a:chExt cx="2366556" cy="4771529"/>
            </a:xfrm>
          </p:grpSpPr>
          <p:sp>
            <p:nvSpPr>
              <p:cNvPr id="29" name="Line 9"/>
              <p:cNvSpPr>
                <a:spLocks noChangeShapeType="1"/>
              </p:cNvSpPr>
              <p:nvPr/>
            </p:nvSpPr>
            <p:spPr bwMode="gray">
              <a:xfrm flipH="1">
                <a:off x="0" y="2243138"/>
                <a:ext cx="1866900" cy="4386262"/>
              </a:xfrm>
              <a:prstGeom prst="line">
                <a:avLst/>
              </a:prstGeom>
              <a:noFill/>
              <a:ln w="1905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0" name="五角星 29"/>
              <p:cNvSpPr/>
              <p:nvPr/>
            </p:nvSpPr>
            <p:spPr>
              <a:xfrm rot="20273768">
                <a:off x="1472947" y="1857871"/>
                <a:ext cx="893609" cy="769858"/>
              </a:xfrm>
              <a:prstGeom prst="star5">
                <a:avLst>
                  <a:gd name="adj" fmla="val 25643"/>
                  <a:gd name="hf" fmla="val 105146"/>
                  <a:gd name="vf" fmla="val 110557"/>
                </a:avLst>
              </a:pr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  <p:sp>
          <p:nvSpPr>
            <p:cNvPr id="27" name="Line 10"/>
            <p:cNvSpPr>
              <a:spLocks noChangeShapeType="1"/>
            </p:cNvSpPr>
            <p:nvPr/>
          </p:nvSpPr>
          <p:spPr bwMode="gray">
            <a:xfrm flipH="1">
              <a:off x="239713" y="3166308"/>
              <a:ext cx="2309695" cy="3059868"/>
            </a:xfrm>
            <a:prstGeom prst="line">
              <a:avLst/>
            </a:prstGeom>
            <a:noFill/>
            <a:ln w="1905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" name="Line 11"/>
            <p:cNvSpPr>
              <a:spLocks noChangeShapeType="1"/>
            </p:cNvSpPr>
            <p:nvPr/>
          </p:nvSpPr>
          <p:spPr bwMode="gray">
            <a:xfrm flipH="1">
              <a:off x="347663" y="4630657"/>
              <a:ext cx="2846166" cy="1792367"/>
            </a:xfrm>
            <a:prstGeom prst="line">
              <a:avLst/>
            </a:prstGeom>
            <a:noFill/>
            <a:ln w="1905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" name="Line 12"/>
            <p:cNvSpPr>
              <a:spLocks noChangeShapeType="1"/>
            </p:cNvSpPr>
            <p:nvPr/>
          </p:nvSpPr>
          <p:spPr bwMode="gray">
            <a:xfrm flipH="1">
              <a:off x="207963" y="5702279"/>
              <a:ext cx="3867119" cy="746145"/>
            </a:xfrm>
            <a:prstGeom prst="line">
              <a:avLst/>
            </a:prstGeom>
            <a:noFill/>
            <a:ln w="1905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8" name="组合 47"/>
            <p:cNvGrpSpPr>
              <a:grpSpLocks/>
            </p:cNvGrpSpPr>
            <p:nvPr/>
          </p:nvGrpSpPr>
          <p:grpSpPr bwMode="auto">
            <a:xfrm>
              <a:off x="0" y="4567238"/>
              <a:ext cx="2286000" cy="2290762"/>
              <a:chOff x="0" y="4567238"/>
              <a:chExt cx="2286000" cy="2290763"/>
            </a:xfrm>
          </p:grpSpPr>
          <p:sp>
            <p:nvSpPr>
              <p:cNvPr id="20" name="Arc 14"/>
              <p:cNvSpPr>
                <a:spLocks/>
              </p:cNvSpPr>
              <p:nvPr/>
            </p:nvSpPr>
            <p:spPr bwMode="gray">
              <a:xfrm>
                <a:off x="0" y="4567238"/>
                <a:ext cx="2286000" cy="2290763"/>
              </a:xfrm>
              <a:custGeom>
                <a:avLst/>
                <a:gdLst>
                  <a:gd name="T0" fmla="*/ 0 w 21600"/>
                  <a:gd name="T1" fmla="*/ 0 h 21600"/>
                  <a:gd name="T2" fmla="*/ 96 w 21600"/>
                  <a:gd name="T3" fmla="*/ 96 h 21600"/>
                  <a:gd name="T4" fmla="*/ 0 w 21600"/>
                  <a:gd name="T5" fmla="*/ 96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21" name="Arc 16"/>
              <p:cNvSpPr>
                <a:spLocks/>
              </p:cNvSpPr>
              <p:nvPr/>
            </p:nvSpPr>
            <p:spPr bwMode="gray">
              <a:xfrm>
                <a:off x="0" y="4667250"/>
                <a:ext cx="2193925" cy="2190750"/>
              </a:xfrm>
              <a:custGeom>
                <a:avLst/>
                <a:gdLst>
                  <a:gd name="T0" fmla="*/ 0 w 21600"/>
                  <a:gd name="T1" fmla="*/ 0 h 21600"/>
                  <a:gd name="T2" fmla="*/ 2147483647 w 21600"/>
                  <a:gd name="T3" fmla="*/ 2147483647 h 21600"/>
                  <a:gd name="T4" fmla="*/ 0 w 21600"/>
                  <a:gd name="T5" fmla="*/ 2147483647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2" name="Arc 17"/>
              <p:cNvSpPr>
                <a:spLocks/>
              </p:cNvSpPr>
              <p:nvPr/>
            </p:nvSpPr>
            <p:spPr bwMode="gray">
              <a:xfrm>
                <a:off x="0" y="4645024"/>
                <a:ext cx="2193925" cy="2212975"/>
              </a:xfrm>
              <a:custGeom>
                <a:avLst/>
                <a:gdLst>
                  <a:gd name="T0" fmla="*/ 0 w 21600"/>
                  <a:gd name="T1" fmla="*/ 0 h 21600"/>
                  <a:gd name="T2" fmla="*/ 2147483647 w 21600"/>
                  <a:gd name="T3" fmla="*/ 2147483647 h 21600"/>
                  <a:gd name="T4" fmla="*/ 0 w 21600"/>
                  <a:gd name="T5" fmla="*/ 2147483647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0E1C6">
                      <a:alpha val="0"/>
                    </a:srgbClr>
                  </a:gs>
                  <a:gs pos="100000">
                    <a:srgbClr val="DDA44F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9" name="Text Box 18"/>
            <p:cNvSpPr txBox="1">
              <a:spLocks noChangeArrowheads="1"/>
            </p:cNvSpPr>
            <p:nvPr/>
          </p:nvSpPr>
          <p:spPr bwMode="gray">
            <a:xfrm>
              <a:off x="73024" y="5481638"/>
              <a:ext cx="1906687" cy="12618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zh-CN" altLang="en-US" sz="2800" b="1" dirty="0"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黑体" pitchFamily="2" charset="-122"/>
                  <a:ea typeface="黑体" pitchFamily="2" charset="-122"/>
                </a:rPr>
                <a:t>作物生长</a:t>
              </a:r>
              <a:endParaRPr lang="en-US" altLang="zh-CN" sz="28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endParaRPr>
            </a:p>
            <a:p>
              <a:pPr>
                <a:spcBef>
                  <a:spcPct val="50000"/>
                </a:spcBef>
                <a:defRPr/>
              </a:pPr>
              <a:r>
                <a:rPr lang="zh-CN" altLang="en-US" sz="3200" b="1" dirty="0">
                  <a:solidFill>
                    <a:schemeClr val="accent6">
                      <a:lumMod val="75000"/>
                    </a:schemeClr>
                  </a:solidFill>
                  <a:latin typeface="黑体" pitchFamily="2" charset="-122"/>
                  <a:ea typeface="黑体" pitchFamily="2" charset="-122"/>
                </a:rPr>
                <a:t>基本条件</a:t>
              </a:r>
              <a:endParaRPr lang="en-US" altLang="zh-CN" sz="32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endParaRPr>
            </a:p>
          </p:txBody>
        </p:sp>
      </p:grpSp>
      <p:sp>
        <p:nvSpPr>
          <p:cNvPr id="41" name="五角星 40"/>
          <p:cNvSpPr/>
          <p:nvPr/>
        </p:nvSpPr>
        <p:spPr>
          <a:xfrm rot="20273768">
            <a:off x="1477963" y="1454150"/>
            <a:ext cx="893762" cy="771525"/>
          </a:xfrm>
          <a:prstGeom prst="star5">
            <a:avLst>
              <a:gd name="adj" fmla="val 25643"/>
              <a:gd name="hf" fmla="val 105146"/>
              <a:gd name="vf" fmla="val 110557"/>
            </a:avLst>
          </a:prstGeom>
          <a:gradFill flip="none" rotWithShape="1">
            <a:gsLst>
              <a:gs pos="0">
                <a:srgbClr val="FBDDF5"/>
              </a:gs>
              <a:gs pos="100000">
                <a:srgbClr val="F4A6E6"/>
              </a:gs>
            </a:gsLst>
            <a:lin ang="5400000" scaled="1"/>
            <a:tileRect/>
          </a:gradFill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2" name="TextBox 1"/>
          <p:cNvSpPr txBox="1">
            <a:spLocks noChangeArrowheads="1"/>
          </p:cNvSpPr>
          <p:nvPr/>
        </p:nvSpPr>
        <p:spPr bwMode="auto">
          <a:xfrm>
            <a:off x="2484438" y="1577975"/>
            <a:ext cx="9060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 dirty="0" smtClean="0">
                <a:solidFill>
                  <a:srgbClr val="0070C0"/>
                </a:solidFill>
                <a:latin typeface="黑体" pitchFamily="2" charset="-122"/>
                <a:ea typeface="黑体" pitchFamily="2" charset="-122"/>
              </a:rPr>
              <a:t>光照</a:t>
            </a:r>
            <a:endParaRPr lang="zh-CN" altLang="en-US" sz="2800" b="1" dirty="0">
              <a:solidFill>
                <a:srgbClr val="0070C0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45" name="TextBox 1"/>
          <p:cNvSpPr txBox="1">
            <a:spLocks noChangeArrowheads="1"/>
          </p:cNvSpPr>
          <p:nvPr/>
        </p:nvSpPr>
        <p:spPr bwMode="auto">
          <a:xfrm>
            <a:off x="3274799" y="2671926"/>
            <a:ext cx="9060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 dirty="0" smtClean="0">
                <a:solidFill>
                  <a:srgbClr val="0070C0"/>
                </a:solidFill>
                <a:latin typeface="黑体" pitchFamily="2" charset="-122"/>
                <a:ea typeface="黑体" pitchFamily="2" charset="-122"/>
              </a:rPr>
              <a:t>温度</a:t>
            </a:r>
            <a:endParaRPr lang="zh-CN" altLang="en-US" sz="2800" b="1" dirty="0">
              <a:solidFill>
                <a:srgbClr val="0070C0"/>
              </a:solidFill>
              <a:latin typeface="黑体" pitchFamily="2" charset="-122"/>
              <a:ea typeface="黑体" pitchFamily="2" charset="-122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404" y="2589599"/>
            <a:ext cx="987425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" name="TextBox 1"/>
          <p:cNvSpPr txBox="1">
            <a:spLocks noChangeArrowheads="1"/>
          </p:cNvSpPr>
          <p:nvPr/>
        </p:nvSpPr>
        <p:spPr bwMode="auto">
          <a:xfrm>
            <a:off x="3917156" y="4129887"/>
            <a:ext cx="9060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 dirty="0" smtClean="0">
                <a:solidFill>
                  <a:srgbClr val="0070C0"/>
                </a:solidFill>
                <a:latin typeface="黑体" pitchFamily="2" charset="-122"/>
                <a:ea typeface="黑体" pitchFamily="2" charset="-122"/>
              </a:rPr>
              <a:t>水分</a:t>
            </a:r>
            <a:endParaRPr lang="zh-CN" altLang="en-US" sz="2800" b="1" dirty="0">
              <a:solidFill>
                <a:srgbClr val="0070C0"/>
              </a:solidFill>
              <a:latin typeface="黑体" pitchFamily="2" charset="-122"/>
              <a:ea typeface="黑体" pitchFamily="2" charset="-122"/>
            </a:endParaRPr>
          </a:p>
        </p:txBody>
      </p:sp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9600" y="4032000"/>
            <a:ext cx="987425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7" name="TextBox 1"/>
          <p:cNvSpPr txBox="1">
            <a:spLocks noChangeArrowheads="1"/>
          </p:cNvSpPr>
          <p:nvPr/>
        </p:nvSpPr>
        <p:spPr bwMode="auto">
          <a:xfrm>
            <a:off x="4892893" y="5334000"/>
            <a:ext cx="19880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zh-CN"/>
            </a:defPPr>
            <a:lvl1pPr eaLnBrk="1" hangingPunct="1">
              <a:defRPr sz="2800" b="1">
                <a:solidFill>
                  <a:srgbClr val="0070C0"/>
                </a:solidFill>
                <a:latin typeface="黑体" pitchFamily="2" charset="-122"/>
                <a:ea typeface="黑体" pitchFamily="2" charset="-122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zh-CN" altLang="en-US" dirty="0"/>
              <a:t>土壤和营养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4892893" y="3984831"/>
            <a:ext cx="4072596" cy="1096298"/>
            <a:chOff x="4892893" y="3320502"/>
            <a:chExt cx="4072596" cy="1096298"/>
          </a:xfrm>
        </p:grpSpPr>
        <p:sp>
          <p:nvSpPr>
            <p:cNvPr id="49" name="圆角矩形 48"/>
            <p:cNvSpPr/>
            <p:nvPr/>
          </p:nvSpPr>
          <p:spPr bwMode="auto">
            <a:xfrm>
              <a:off x="4892893" y="3320502"/>
              <a:ext cx="4072596" cy="1096298"/>
            </a:xfrm>
            <a:prstGeom prst="roundRect">
              <a:avLst>
                <a:gd name="adj" fmla="val 9992"/>
              </a:avLst>
            </a:prstGeom>
            <a:solidFill>
              <a:schemeClr val="bg1">
                <a:alpha val="60000"/>
              </a:schemeClr>
            </a:soli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149400" y="3553659"/>
              <a:ext cx="3650470" cy="64633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土壤是作物扎根、生长发育的主要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环境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，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可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为作物提供水分、营养。</a:t>
              </a:r>
            </a:p>
          </p:txBody>
        </p:sp>
      </p:grpSp>
      <p:pic>
        <p:nvPicPr>
          <p:cNvPr id="5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7844" y="5116958"/>
            <a:ext cx="987425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662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椭圆 20"/>
          <p:cNvSpPr/>
          <p:nvPr/>
        </p:nvSpPr>
        <p:spPr bwMode="auto">
          <a:xfrm>
            <a:off x="2189791" y="3097516"/>
            <a:ext cx="3075573" cy="3006066"/>
          </a:xfrm>
          <a:prstGeom prst="ellipse">
            <a:avLst/>
          </a:prstGeom>
          <a:solidFill>
            <a:srgbClr val="FFFFFF">
              <a:alpha val="0"/>
            </a:srgbClr>
          </a:solidFill>
          <a:ln w="254000" cmpd="sng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grpSp>
        <p:nvGrpSpPr>
          <p:cNvPr id="23" name="组合 22"/>
          <p:cNvGrpSpPr>
            <a:grpSpLocks/>
          </p:cNvGrpSpPr>
          <p:nvPr/>
        </p:nvGrpSpPr>
        <p:grpSpPr bwMode="auto">
          <a:xfrm>
            <a:off x="4645906" y="3087576"/>
            <a:ext cx="3052562" cy="400883"/>
            <a:chOff x="3347864" y="2348880"/>
            <a:chExt cx="4896544" cy="576064"/>
          </a:xfrm>
        </p:grpSpPr>
        <p:sp>
          <p:nvSpPr>
            <p:cNvPr id="24" name="矩形 23"/>
            <p:cNvSpPr/>
            <p:nvPr/>
          </p:nvSpPr>
          <p:spPr>
            <a:xfrm>
              <a:off x="5003861" y="2348880"/>
              <a:ext cx="3240547" cy="576064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精选</a:t>
              </a:r>
            </a:p>
          </p:txBody>
        </p:sp>
        <p:sp>
          <p:nvSpPr>
            <p:cNvPr id="25" name="椭圆 24"/>
            <p:cNvSpPr/>
            <p:nvPr/>
          </p:nvSpPr>
          <p:spPr>
            <a:xfrm>
              <a:off x="3347864" y="2493293"/>
              <a:ext cx="287378" cy="28723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cxnSp>
          <p:nvCxnSpPr>
            <p:cNvPr id="26" name="直接连接符 25"/>
            <p:cNvCxnSpPr>
              <a:stCxn id="25" idx="6"/>
              <a:endCxn id="24" idx="1"/>
            </p:cNvCxnSpPr>
            <p:nvPr/>
          </p:nvCxnSpPr>
          <p:spPr>
            <a:xfrm>
              <a:off x="3635242" y="2637705"/>
              <a:ext cx="1368619" cy="0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组合 26"/>
          <p:cNvGrpSpPr>
            <a:grpSpLocks/>
          </p:cNvGrpSpPr>
          <p:nvPr/>
        </p:nvGrpSpPr>
        <p:grpSpPr bwMode="auto">
          <a:xfrm>
            <a:off x="5196238" y="3738044"/>
            <a:ext cx="2502230" cy="400882"/>
            <a:chOff x="4231366" y="3284984"/>
            <a:chExt cx="4013042" cy="576064"/>
          </a:xfrm>
        </p:grpSpPr>
        <p:sp>
          <p:nvSpPr>
            <p:cNvPr id="28" name="矩形 27"/>
            <p:cNvSpPr/>
            <p:nvPr/>
          </p:nvSpPr>
          <p:spPr>
            <a:xfrm>
              <a:off x="5004448" y="3284984"/>
              <a:ext cx="3239960" cy="576064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晒种</a:t>
              </a:r>
            </a:p>
          </p:txBody>
        </p:sp>
        <p:sp>
          <p:nvSpPr>
            <p:cNvPr id="29" name="椭圆 28"/>
            <p:cNvSpPr/>
            <p:nvPr/>
          </p:nvSpPr>
          <p:spPr>
            <a:xfrm>
              <a:off x="4231366" y="3429396"/>
              <a:ext cx="287326" cy="28723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cxnSp>
          <p:nvCxnSpPr>
            <p:cNvPr id="30" name="直接连接符 29"/>
            <p:cNvCxnSpPr>
              <a:stCxn id="29" idx="6"/>
              <a:endCxn id="28" idx="1"/>
            </p:cNvCxnSpPr>
            <p:nvPr/>
          </p:nvCxnSpPr>
          <p:spPr>
            <a:xfrm>
              <a:off x="4518692" y="3573810"/>
              <a:ext cx="485756" cy="0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组合 30"/>
          <p:cNvGrpSpPr>
            <a:grpSpLocks/>
          </p:cNvGrpSpPr>
          <p:nvPr/>
        </p:nvGrpSpPr>
        <p:grpSpPr bwMode="auto">
          <a:xfrm>
            <a:off x="5331842" y="4389615"/>
            <a:ext cx="2366626" cy="400882"/>
            <a:chOff x="4447390" y="4221088"/>
            <a:chExt cx="3797018" cy="576064"/>
          </a:xfrm>
        </p:grpSpPr>
        <p:sp>
          <p:nvSpPr>
            <p:cNvPr id="32" name="矩形 31"/>
            <p:cNvSpPr/>
            <p:nvPr/>
          </p:nvSpPr>
          <p:spPr>
            <a:xfrm>
              <a:off x="5004795" y="4221088"/>
              <a:ext cx="3239613" cy="576064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浸种</a:t>
              </a:r>
            </a:p>
          </p:txBody>
        </p:sp>
        <p:sp>
          <p:nvSpPr>
            <p:cNvPr id="33" name="椭圆 32"/>
            <p:cNvSpPr/>
            <p:nvPr/>
          </p:nvSpPr>
          <p:spPr>
            <a:xfrm>
              <a:off x="4447390" y="4365500"/>
              <a:ext cx="287437" cy="28723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cxnSp>
          <p:nvCxnSpPr>
            <p:cNvPr id="35" name="直接连接符 34"/>
            <p:cNvCxnSpPr>
              <a:stCxn id="33" idx="6"/>
              <a:endCxn id="32" idx="1"/>
            </p:cNvCxnSpPr>
            <p:nvPr/>
          </p:nvCxnSpPr>
          <p:spPr>
            <a:xfrm>
              <a:off x="4734827" y="4509914"/>
              <a:ext cx="269968" cy="0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组合 35"/>
          <p:cNvGrpSpPr>
            <a:grpSpLocks/>
          </p:cNvGrpSpPr>
          <p:nvPr/>
        </p:nvGrpSpPr>
        <p:grpSpPr bwMode="auto">
          <a:xfrm>
            <a:off x="5196238" y="5041188"/>
            <a:ext cx="2502230" cy="400882"/>
            <a:chOff x="4231366" y="5157192"/>
            <a:chExt cx="4013042" cy="576064"/>
          </a:xfrm>
        </p:grpSpPr>
        <p:sp>
          <p:nvSpPr>
            <p:cNvPr id="37" name="矩形 36"/>
            <p:cNvSpPr/>
            <p:nvPr/>
          </p:nvSpPr>
          <p:spPr>
            <a:xfrm>
              <a:off x="5004448" y="5157192"/>
              <a:ext cx="3239960" cy="576064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拌种</a:t>
              </a:r>
            </a:p>
          </p:txBody>
        </p:sp>
        <p:sp>
          <p:nvSpPr>
            <p:cNvPr id="39" name="椭圆 38"/>
            <p:cNvSpPr/>
            <p:nvPr/>
          </p:nvSpPr>
          <p:spPr>
            <a:xfrm>
              <a:off x="4231366" y="5301604"/>
              <a:ext cx="287326" cy="28723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cxnSp>
          <p:nvCxnSpPr>
            <p:cNvPr id="40" name="直接连接符 39"/>
            <p:cNvCxnSpPr>
              <a:stCxn id="39" idx="6"/>
              <a:endCxn id="37" idx="1"/>
            </p:cNvCxnSpPr>
            <p:nvPr/>
          </p:nvCxnSpPr>
          <p:spPr>
            <a:xfrm>
              <a:off x="4518692" y="5446018"/>
              <a:ext cx="485756" cy="0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组合 40"/>
          <p:cNvGrpSpPr>
            <a:grpSpLocks/>
          </p:cNvGrpSpPr>
          <p:nvPr/>
        </p:nvGrpSpPr>
        <p:grpSpPr bwMode="auto">
          <a:xfrm>
            <a:off x="4645906" y="5692760"/>
            <a:ext cx="3052562" cy="399778"/>
            <a:chOff x="3347864" y="6093296"/>
            <a:chExt cx="4896544" cy="576064"/>
          </a:xfrm>
        </p:grpSpPr>
        <p:sp>
          <p:nvSpPr>
            <p:cNvPr id="42" name="矩形 41"/>
            <p:cNvSpPr/>
            <p:nvPr/>
          </p:nvSpPr>
          <p:spPr>
            <a:xfrm>
              <a:off x="5003861" y="6093296"/>
              <a:ext cx="3240547" cy="576064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催芽</a:t>
              </a:r>
            </a:p>
          </p:txBody>
        </p:sp>
        <p:sp>
          <p:nvSpPr>
            <p:cNvPr id="43" name="椭圆 42"/>
            <p:cNvSpPr/>
            <p:nvPr/>
          </p:nvSpPr>
          <p:spPr>
            <a:xfrm>
              <a:off x="3347864" y="6238107"/>
              <a:ext cx="287378" cy="288033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cxnSp>
          <p:nvCxnSpPr>
            <p:cNvPr id="44" name="直接连接符 43"/>
            <p:cNvCxnSpPr>
              <a:stCxn id="43" idx="6"/>
              <a:endCxn id="42" idx="1"/>
            </p:cNvCxnSpPr>
            <p:nvPr/>
          </p:nvCxnSpPr>
          <p:spPr>
            <a:xfrm>
              <a:off x="3635242" y="6381327"/>
              <a:ext cx="1368619" cy="0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直接连接符 4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11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6300788" cy="93662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三、作物的种子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sp>
        <p:nvSpPr>
          <p:cNvPr id="34" name="Freeform 33"/>
          <p:cNvSpPr>
            <a:spLocks noEditPoints="1"/>
          </p:cNvSpPr>
          <p:nvPr/>
        </p:nvSpPr>
        <p:spPr bwMode="gray">
          <a:xfrm>
            <a:off x="1399788" y="2302389"/>
            <a:ext cx="3583544" cy="3215488"/>
          </a:xfrm>
          <a:custGeom>
            <a:avLst/>
            <a:gdLst>
              <a:gd name="T0" fmla="*/ 2147483647 w 2820"/>
              <a:gd name="T1" fmla="*/ 2147483647 h 2912"/>
              <a:gd name="T2" fmla="*/ 2147483647 w 2820"/>
              <a:gd name="T3" fmla="*/ 2147483647 h 2912"/>
              <a:gd name="T4" fmla="*/ 2147483647 w 2820"/>
              <a:gd name="T5" fmla="*/ 2147483647 h 2912"/>
              <a:gd name="T6" fmla="*/ 2147483647 w 2820"/>
              <a:gd name="T7" fmla="*/ 2147483647 h 2912"/>
              <a:gd name="T8" fmla="*/ 2147483647 w 2820"/>
              <a:gd name="T9" fmla="*/ 2147483647 h 2912"/>
              <a:gd name="T10" fmla="*/ 2147483647 w 2820"/>
              <a:gd name="T11" fmla="*/ 2147483647 h 2912"/>
              <a:gd name="T12" fmla="*/ 2147483647 w 2820"/>
              <a:gd name="T13" fmla="*/ 2147483647 h 2912"/>
              <a:gd name="T14" fmla="*/ 2147483647 w 2820"/>
              <a:gd name="T15" fmla="*/ 2147483647 h 2912"/>
              <a:gd name="T16" fmla="*/ 0 w 2820"/>
              <a:gd name="T17" fmla="*/ 2147483647 h 2912"/>
              <a:gd name="T18" fmla="*/ 2147483647 w 2820"/>
              <a:gd name="T19" fmla="*/ 2147483647 h 2912"/>
              <a:gd name="T20" fmla="*/ 2147483647 w 2820"/>
              <a:gd name="T21" fmla="*/ 2147483647 h 2912"/>
              <a:gd name="T22" fmla="*/ 2147483647 w 2820"/>
              <a:gd name="T23" fmla="*/ 2147483647 h 2912"/>
              <a:gd name="T24" fmla="*/ 2147483647 w 2820"/>
              <a:gd name="T25" fmla="*/ 2147483647 h 2912"/>
              <a:gd name="T26" fmla="*/ 2147483647 w 2820"/>
              <a:gd name="T27" fmla="*/ 2147483647 h 2912"/>
              <a:gd name="T28" fmla="*/ 2147483647 w 2820"/>
              <a:gd name="T29" fmla="*/ 2147483647 h 2912"/>
              <a:gd name="T30" fmla="*/ 2147483647 w 2820"/>
              <a:gd name="T31" fmla="*/ 2147483647 h 2912"/>
              <a:gd name="T32" fmla="*/ 2147483647 w 2820"/>
              <a:gd name="T33" fmla="*/ 2147483647 h 2912"/>
              <a:gd name="T34" fmla="*/ 2147483647 w 2820"/>
              <a:gd name="T35" fmla="*/ 2147483647 h 2912"/>
              <a:gd name="T36" fmla="*/ 2147483647 w 2820"/>
              <a:gd name="T37" fmla="*/ 2147483647 h 2912"/>
              <a:gd name="T38" fmla="*/ 2147483647 w 2820"/>
              <a:gd name="T39" fmla="*/ 2147483647 h 2912"/>
              <a:gd name="T40" fmla="*/ 2147483647 w 2820"/>
              <a:gd name="T41" fmla="*/ 2147483647 h 2912"/>
              <a:gd name="T42" fmla="*/ 2147483647 w 2820"/>
              <a:gd name="T43" fmla="*/ 2147483647 h 2912"/>
              <a:gd name="T44" fmla="*/ 2147483647 w 2820"/>
              <a:gd name="T45" fmla="*/ 2147483647 h 2912"/>
              <a:gd name="T46" fmla="*/ 2147483647 w 2820"/>
              <a:gd name="T47" fmla="*/ 2147483647 h 2912"/>
              <a:gd name="T48" fmla="*/ 2147483647 w 2820"/>
              <a:gd name="T49" fmla="*/ 2147483647 h 2912"/>
              <a:gd name="T50" fmla="*/ 2147483647 w 2820"/>
              <a:gd name="T51" fmla="*/ 2147483647 h 2912"/>
              <a:gd name="T52" fmla="*/ 2147483647 w 2820"/>
              <a:gd name="T53" fmla="*/ 2147483647 h 2912"/>
              <a:gd name="T54" fmla="*/ 2147483647 w 2820"/>
              <a:gd name="T55" fmla="*/ 2147483647 h 2912"/>
              <a:gd name="T56" fmla="*/ 2147483647 w 2820"/>
              <a:gd name="T57" fmla="*/ 2147483647 h 2912"/>
              <a:gd name="T58" fmla="*/ 2147483647 w 2820"/>
              <a:gd name="T59" fmla="*/ 2147483647 h 2912"/>
              <a:gd name="T60" fmla="*/ 2147483647 w 2820"/>
              <a:gd name="T61" fmla="*/ 2147483647 h 2912"/>
              <a:gd name="T62" fmla="*/ 2147483647 w 2820"/>
              <a:gd name="T63" fmla="*/ 2147483647 h 2912"/>
              <a:gd name="T64" fmla="*/ 2147483647 w 2820"/>
              <a:gd name="T65" fmla="*/ 2147483647 h 2912"/>
              <a:gd name="T66" fmla="*/ 2147483647 w 2820"/>
              <a:gd name="T67" fmla="*/ 2147483647 h 2912"/>
              <a:gd name="T68" fmla="*/ 2147483647 w 2820"/>
              <a:gd name="T69" fmla="*/ 2147483647 h 2912"/>
              <a:gd name="T70" fmla="*/ 2147483647 w 2820"/>
              <a:gd name="T71" fmla="*/ 2147483647 h 2912"/>
              <a:gd name="T72" fmla="*/ 2147483647 w 2820"/>
              <a:gd name="T73" fmla="*/ 2147483647 h 2912"/>
              <a:gd name="T74" fmla="*/ 2147483647 w 2820"/>
              <a:gd name="T75" fmla="*/ 2147483647 h 2912"/>
              <a:gd name="T76" fmla="*/ 2147483647 w 2820"/>
              <a:gd name="T77" fmla="*/ 2147483647 h 2912"/>
              <a:gd name="T78" fmla="*/ 2147483647 w 2820"/>
              <a:gd name="T79" fmla="*/ 2147483647 h 2912"/>
              <a:gd name="T80" fmla="*/ 2147483647 w 2820"/>
              <a:gd name="T81" fmla="*/ 2147483647 h 2912"/>
              <a:gd name="T82" fmla="*/ 2147483647 w 2820"/>
              <a:gd name="T83" fmla="*/ 2147483647 h 2912"/>
              <a:gd name="T84" fmla="*/ 2147483647 w 2820"/>
              <a:gd name="T85" fmla="*/ 2147483647 h 2912"/>
              <a:gd name="T86" fmla="*/ 2147483647 w 2820"/>
              <a:gd name="T87" fmla="*/ 2147483647 h 2912"/>
              <a:gd name="T88" fmla="*/ 2147483647 w 2820"/>
              <a:gd name="T89" fmla="*/ 2147483647 h 2912"/>
              <a:gd name="T90" fmla="*/ 2147483647 w 2820"/>
              <a:gd name="T91" fmla="*/ 0 h 2912"/>
              <a:gd name="T92" fmla="*/ 2147483647 w 2820"/>
              <a:gd name="T93" fmla="*/ 2147483647 h 2912"/>
              <a:gd name="T94" fmla="*/ 2147483647 w 2820"/>
              <a:gd name="T95" fmla="*/ 2147483647 h 2912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2820" h="2912">
                <a:moveTo>
                  <a:pt x="1244" y="0"/>
                </a:moveTo>
                <a:lnTo>
                  <a:pt x="1092" y="50"/>
                </a:lnTo>
                <a:lnTo>
                  <a:pt x="952" y="106"/>
                </a:lnTo>
                <a:lnTo>
                  <a:pt x="822" y="168"/>
                </a:lnTo>
                <a:lnTo>
                  <a:pt x="704" y="232"/>
                </a:lnTo>
                <a:lnTo>
                  <a:pt x="594" y="300"/>
                </a:lnTo>
                <a:lnTo>
                  <a:pt x="494" y="372"/>
                </a:lnTo>
                <a:lnTo>
                  <a:pt x="406" y="446"/>
                </a:lnTo>
                <a:lnTo>
                  <a:pt x="324" y="524"/>
                </a:lnTo>
                <a:lnTo>
                  <a:pt x="254" y="604"/>
                </a:lnTo>
                <a:lnTo>
                  <a:pt x="192" y="686"/>
                </a:lnTo>
                <a:lnTo>
                  <a:pt x="140" y="772"/>
                </a:lnTo>
                <a:lnTo>
                  <a:pt x="96" y="856"/>
                </a:lnTo>
                <a:lnTo>
                  <a:pt x="60" y="944"/>
                </a:lnTo>
                <a:lnTo>
                  <a:pt x="32" y="1032"/>
                </a:lnTo>
                <a:lnTo>
                  <a:pt x="14" y="1122"/>
                </a:lnTo>
                <a:lnTo>
                  <a:pt x="2" y="1210"/>
                </a:lnTo>
                <a:lnTo>
                  <a:pt x="0" y="1300"/>
                </a:lnTo>
                <a:lnTo>
                  <a:pt x="4" y="1388"/>
                </a:lnTo>
                <a:lnTo>
                  <a:pt x="18" y="1476"/>
                </a:lnTo>
                <a:lnTo>
                  <a:pt x="36" y="1564"/>
                </a:lnTo>
                <a:lnTo>
                  <a:pt x="64" y="1650"/>
                </a:lnTo>
                <a:lnTo>
                  <a:pt x="96" y="1736"/>
                </a:lnTo>
                <a:lnTo>
                  <a:pt x="138" y="1818"/>
                </a:lnTo>
                <a:lnTo>
                  <a:pt x="184" y="1900"/>
                </a:lnTo>
                <a:lnTo>
                  <a:pt x="238" y="1978"/>
                </a:lnTo>
                <a:lnTo>
                  <a:pt x="298" y="2054"/>
                </a:lnTo>
                <a:lnTo>
                  <a:pt x="364" y="2126"/>
                </a:lnTo>
                <a:lnTo>
                  <a:pt x="434" y="2196"/>
                </a:lnTo>
                <a:lnTo>
                  <a:pt x="512" y="2262"/>
                </a:lnTo>
                <a:lnTo>
                  <a:pt x="596" y="2324"/>
                </a:lnTo>
                <a:lnTo>
                  <a:pt x="684" y="2382"/>
                </a:lnTo>
                <a:lnTo>
                  <a:pt x="776" y="2436"/>
                </a:lnTo>
                <a:lnTo>
                  <a:pt x="874" y="2484"/>
                </a:lnTo>
                <a:lnTo>
                  <a:pt x="978" y="2526"/>
                </a:lnTo>
                <a:lnTo>
                  <a:pt x="1086" y="2564"/>
                </a:lnTo>
                <a:lnTo>
                  <a:pt x="1198" y="2596"/>
                </a:lnTo>
                <a:lnTo>
                  <a:pt x="1314" y="2622"/>
                </a:lnTo>
                <a:lnTo>
                  <a:pt x="1434" y="2642"/>
                </a:lnTo>
                <a:lnTo>
                  <a:pt x="1558" y="2654"/>
                </a:lnTo>
                <a:lnTo>
                  <a:pt x="1686" y="2660"/>
                </a:lnTo>
                <a:lnTo>
                  <a:pt x="1818" y="2658"/>
                </a:lnTo>
                <a:lnTo>
                  <a:pt x="1952" y="2650"/>
                </a:lnTo>
                <a:lnTo>
                  <a:pt x="2090" y="2632"/>
                </a:lnTo>
                <a:lnTo>
                  <a:pt x="2230" y="2608"/>
                </a:lnTo>
                <a:lnTo>
                  <a:pt x="2374" y="2574"/>
                </a:lnTo>
                <a:lnTo>
                  <a:pt x="2542" y="2912"/>
                </a:lnTo>
                <a:lnTo>
                  <a:pt x="2544" y="2912"/>
                </a:lnTo>
                <a:lnTo>
                  <a:pt x="2820" y="1934"/>
                </a:lnTo>
                <a:lnTo>
                  <a:pt x="1868" y="1552"/>
                </a:lnTo>
                <a:lnTo>
                  <a:pt x="2036" y="1894"/>
                </a:lnTo>
                <a:lnTo>
                  <a:pt x="1956" y="1914"/>
                </a:lnTo>
                <a:lnTo>
                  <a:pt x="1872" y="1928"/>
                </a:lnTo>
                <a:lnTo>
                  <a:pt x="1788" y="1936"/>
                </a:lnTo>
                <a:lnTo>
                  <a:pt x="1702" y="1938"/>
                </a:lnTo>
                <a:lnTo>
                  <a:pt x="1616" y="1934"/>
                </a:lnTo>
                <a:lnTo>
                  <a:pt x="1528" y="1926"/>
                </a:lnTo>
                <a:lnTo>
                  <a:pt x="1442" y="1912"/>
                </a:lnTo>
                <a:lnTo>
                  <a:pt x="1356" y="1894"/>
                </a:lnTo>
                <a:lnTo>
                  <a:pt x="1272" y="1872"/>
                </a:lnTo>
                <a:lnTo>
                  <a:pt x="1188" y="1844"/>
                </a:lnTo>
                <a:lnTo>
                  <a:pt x="1108" y="1812"/>
                </a:lnTo>
                <a:lnTo>
                  <a:pt x="1028" y="1776"/>
                </a:lnTo>
                <a:lnTo>
                  <a:pt x="952" y="1736"/>
                </a:lnTo>
                <a:lnTo>
                  <a:pt x="880" y="1692"/>
                </a:lnTo>
                <a:lnTo>
                  <a:pt x="810" y="1646"/>
                </a:lnTo>
                <a:lnTo>
                  <a:pt x="744" y="1596"/>
                </a:lnTo>
                <a:lnTo>
                  <a:pt x="684" y="1542"/>
                </a:lnTo>
                <a:lnTo>
                  <a:pt x="628" y="1486"/>
                </a:lnTo>
                <a:lnTo>
                  <a:pt x="578" y="1428"/>
                </a:lnTo>
                <a:lnTo>
                  <a:pt x="532" y="1366"/>
                </a:lnTo>
                <a:lnTo>
                  <a:pt x="494" y="1304"/>
                </a:lnTo>
                <a:lnTo>
                  <a:pt x="462" y="1238"/>
                </a:lnTo>
                <a:lnTo>
                  <a:pt x="438" y="1170"/>
                </a:lnTo>
                <a:lnTo>
                  <a:pt x="420" y="1102"/>
                </a:lnTo>
                <a:lnTo>
                  <a:pt x="410" y="1032"/>
                </a:lnTo>
                <a:lnTo>
                  <a:pt x="410" y="960"/>
                </a:lnTo>
                <a:lnTo>
                  <a:pt x="416" y="888"/>
                </a:lnTo>
                <a:lnTo>
                  <a:pt x="434" y="816"/>
                </a:lnTo>
                <a:lnTo>
                  <a:pt x="460" y="742"/>
                </a:lnTo>
                <a:lnTo>
                  <a:pt x="496" y="668"/>
                </a:lnTo>
                <a:lnTo>
                  <a:pt x="544" y="592"/>
                </a:lnTo>
                <a:lnTo>
                  <a:pt x="602" y="518"/>
                </a:lnTo>
                <a:lnTo>
                  <a:pt x="670" y="444"/>
                </a:lnTo>
                <a:lnTo>
                  <a:pt x="752" y="370"/>
                </a:lnTo>
                <a:lnTo>
                  <a:pt x="844" y="298"/>
                </a:lnTo>
                <a:lnTo>
                  <a:pt x="950" y="226"/>
                </a:lnTo>
                <a:lnTo>
                  <a:pt x="1070" y="154"/>
                </a:lnTo>
                <a:lnTo>
                  <a:pt x="1202" y="84"/>
                </a:lnTo>
                <a:lnTo>
                  <a:pt x="1348" y="16"/>
                </a:lnTo>
                <a:lnTo>
                  <a:pt x="1244" y="0"/>
                </a:lnTo>
                <a:close/>
                <a:moveTo>
                  <a:pt x="2820" y="1934"/>
                </a:moveTo>
                <a:lnTo>
                  <a:pt x="2820" y="1934"/>
                </a:lnTo>
                <a:close/>
              </a:path>
            </a:pathLst>
          </a:custGeom>
          <a:gradFill rotWithShape="1">
            <a:gsLst>
              <a:gs pos="0">
                <a:schemeClr val="bg2"/>
              </a:gs>
              <a:gs pos="100000">
                <a:schemeClr val="hlink"/>
              </a:gs>
            </a:gsLst>
            <a:lin ang="5400000" scaled="1"/>
          </a:gradFill>
          <a:ln>
            <a:noFill/>
          </a:ln>
          <a:effectLst>
            <a:outerShdw dist="206741" dir="8249373" algn="ctr" rotWithShape="0">
              <a:srgbClr val="000000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grpSp>
        <p:nvGrpSpPr>
          <p:cNvPr id="7" name="组合 6"/>
          <p:cNvGrpSpPr/>
          <p:nvPr/>
        </p:nvGrpSpPr>
        <p:grpSpPr>
          <a:xfrm>
            <a:off x="2504376" y="1183953"/>
            <a:ext cx="1640442" cy="1641139"/>
            <a:chOff x="4004840" y="1226724"/>
            <a:chExt cx="1640442" cy="1641139"/>
          </a:xfrm>
        </p:grpSpPr>
        <p:grpSp>
          <p:nvGrpSpPr>
            <p:cNvPr id="46" name="Group 85"/>
            <p:cNvGrpSpPr>
              <a:grpSpLocks/>
            </p:cNvGrpSpPr>
            <p:nvPr/>
          </p:nvGrpSpPr>
          <p:grpSpPr bwMode="auto">
            <a:xfrm>
              <a:off x="4004840" y="1226724"/>
              <a:ext cx="1640442" cy="1641139"/>
              <a:chOff x="1289" y="582"/>
              <a:chExt cx="668" cy="668"/>
            </a:xfrm>
          </p:grpSpPr>
          <p:sp>
            <p:nvSpPr>
              <p:cNvPr id="48" name="Oval 86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49" name="Oval 87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50" name="Oval 88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51" name="Oval 89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53" name="Oval 90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47" name="Text Box 91"/>
            <p:cNvSpPr txBox="1">
              <a:spLocks noChangeArrowheads="1"/>
            </p:cNvSpPr>
            <p:nvPr/>
          </p:nvSpPr>
          <p:spPr bwMode="gray">
            <a:xfrm>
              <a:off x="4271063" y="1631795"/>
              <a:ext cx="1107997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>
                <a:defRPr/>
              </a:pPr>
              <a:r>
                <a:rPr lang="zh-CN" altLang="en-US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选择优</a:t>
              </a:r>
              <a:endPara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endParaRPr>
            </a:p>
            <a:p>
              <a:pPr algn="ctr">
                <a:defRPr/>
              </a:pPr>
              <a:r>
                <a:rPr lang="zh-CN" altLang="en-US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良种子</a:t>
              </a: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2212369" y="4008477"/>
            <a:ext cx="1640442" cy="1641139"/>
            <a:chOff x="4004840" y="1226724"/>
            <a:chExt cx="1640442" cy="1641139"/>
          </a:xfrm>
        </p:grpSpPr>
        <p:grpSp>
          <p:nvGrpSpPr>
            <p:cNvPr id="56" name="Group 85"/>
            <p:cNvGrpSpPr>
              <a:grpSpLocks/>
            </p:cNvGrpSpPr>
            <p:nvPr/>
          </p:nvGrpSpPr>
          <p:grpSpPr bwMode="auto">
            <a:xfrm>
              <a:off x="4004840" y="1226724"/>
              <a:ext cx="1640442" cy="1641139"/>
              <a:chOff x="1289" y="582"/>
              <a:chExt cx="668" cy="668"/>
            </a:xfrm>
          </p:grpSpPr>
          <p:sp>
            <p:nvSpPr>
              <p:cNvPr id="59" name="Oval 86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60" name="Oval 87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61" name="Oval 88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62" name="Oval 89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63" name="Oval 90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57" name="Text Box 91"/>
            <p:cNvSpPr txBox="1">
              <a:spLocks noChangeArrowheads="1"/>
            </p:cNvSpPr>
            <p:nvPr/>
          </p:nvSpPr>
          <p:spPr bwMode="gray">
            <a:xfrm>
              <a:off x="4117176" y="1783627"/>
              <a:ext cx="141577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种子处理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5476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同心圆 20"/>
          <p:cNvSpPr/>
          <p:nvPr/>
        </p:nvSpPr>
        <p:spPr>
          <a:xfrm>
            <a:off x="2432672" y="1757248"/>
            <a:ext cx="5271675" cy="4482217"/>
          </a:xfrm>
          <a:prstGeom prst="donut">
            <a:avLst/>
          </a:prstGeom>
          <a:gradFill flip="none" rotWithShape="1">
            <a:gsLst>
              <a:gs pos="99583">
                <a:schemeClr val="accent6">
                  <a:lumMod val="20000"/>
                  <a:lumOff val="80000"/>
                </a:schemeClr>
              </a:gs>
              <a:gs pos="0">
                <a:srgbClr val="FFCF01"/>
              </a:gs>
              <a:gs pos="44000">
                <a:schemeClr val="accent6">
                  <a:lumMod val="60000"/>
                  <a:lumOff val="40000"/>
                </a:schemeClr>
              </a:gs>
            </a:gsLst>
            <a:lin ang="2700000" scaled="1"/>
            <a:tileRect/>
          </a:gradFill>
          <a:ln w="25400">
            <a:noFill/>
          </a:ln>
          <a:effectLst>
            <a:outerShdw blurRad="225425" dist="38100" dir="21540000" algn="ctr">
              <a:srgbClr val="000000">
                <a:alpha val="33000"/>
              </a:srgbClr>
            </a:outerShdw>
          </a:effectLst>
          <a:scene3d>
            <a:camera prst="orthographicFront"/>
            <a:lightRig rig="flat" dir="t"/>
          </a:scene3d>
          <a:sp3d extrusionH="304800" contourW="19050">
            <a:bevelT w="101600" prst="convex"/>
            <a:bevelB w="0" h="63500"/>
            <a:contourClr>
              <a:srgbClr val="FFE593"/>
            </a:contourClr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>
            <a:sp3d/>
          </a:bodyPr>
          <a:lstStyle/>
          <a:p>
            <a:pPr algn="ctr" eaLnBrk="0" fontAlgn="ctr" hangingPunct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70000"/>
              <a:buFont typeface="Wingdings" pitchFamily="2" charset="2"/>
              <a:buChar char="u"/>
            </a:pP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11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6300788" cy="93662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四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、</a:t>
            </a:r>
            <a:r>
              <a:rPr lang="zh-CN" altLang="en-US" sz="4000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土壤的组成和种类</a:t>
            </a:r>
          </a:p>
        </p:txBody>
      </p:sp>
      <p:sp>
        <p:nvSpPr>
          <p:cNvPr id="34" name="内容占位符 2"/>
          <p:cNvSpPr>
            <a:spLocks noGrp="1"/>
          </p:cNvSpPr>
          <p:nvPr>
            <p:ph idx="1"/>
          </p:nvPr>
        </p:nvSpPr>
        <p:spPr>
          <a:xfrm>
            <a:off x="457200" y="1484313"/>
            <a:ext cx="8291513" cy="1109662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细黑" pitchFamily="2" charset="-122"/>
                <a:ea typeface="华文细黑" pitchFamily="2" charset="-122"/>
              </a:rPr>
              <a:t>土壤的组成</a:t>
            </a:r>
            <a:endParaRPr lang="zh-CN" altLang="en-US" dirty="0" smtClean="0">
              <a:solidFill>
                <a:schemeClr val="tx1">
                  <a:lumMod val="85000"/>
                  <a:lumOff val="15000"/>
                </a:schemeClr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64" name="TextBox 22"/>
          <p:cNvSpPr txBox="1">
            <a:spLocks noChangeArrowheads="1"/>
          </p:cNvSpPr>
          <p:nvPr/>
        </p:nvSpPr>
        <p:spPr bwMode="auto">
          <a:xfrm>
            <a:off x="1503845" y="5494603"/>
            <a:ext cx="13590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固 体</a:t>
            </a:r>
            <a:endParaRPr lang="zh-CN" altLang="en-US" sz="24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3988215" y="2788137"/>
            <a:ext cx="2223223" cy="2157413"/>
            <a:chOff x="3988215" y="2788137"/>
            <a:chExt cx="2223223" cy="2157413"/>
          </a:xfrm>
        </p:grpSpPr>
        <p:sp>
          <p:nvSpPr>
            <p:cNvPr id="53" name="Oval 93"/>
            <p:cNvSpPr>
              <a:spLocks noChangeAspect="1" noChangeArrowheads="1"/>
            </p:cNvSpPr>
            <p:nvPr/>
          </p:nvSpPr>
          <p:spPr bwMode="auto">
            <a:xfrm>
              <a:off x="4050850" y="2788137"/>
              <a:ext cx="2160588" cy="2157413"/>
            </a:xfrm>
            <a:prstGeom prst="ellipse">
              <a:avLst/>
            </a:prstGeom>
            <a:gradFill flip="none" rotWithShape="1">
              <a:gsLst>
                <a:gs pos="0">
                  <a:srgbClr val="00DFF6"/>
                </a:gs>
                <a:gs pos="90000">
                  <a:srgbClr val="002774"/>
                </a:gs>
              </a:gsLst>
              <a:lin ang="27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isometricOffAxis1Top">
                <a:rot lat="17699988" lon="0" rev="0"/>
              </a:camera>
              <a:lightRig rig="flat" dir="t"/>
            </a:scene3d>
            <a:sp3d extrusionH="177800" contourW="19050">
              <a:bevelT w="101600" prst="convex"/>
              <a:bevelB w="0" h="25400"/>
              <a:contourClr>
                <a:srgbClr val="AFEAFF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4" name="TextBox 53"/>
            <p:cNvSpPr txBox="1"/>
            <p:nvPr/>
          </p:nvSpPr>
          <p:spPr bwMode="auto">
            <a:xfrm>
              <a:off x="3988215" y="3666863"/>
              <a:ext cx="2160588" cy="52322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800" dirty="0" smtClean="0">
                  <a:solidFill>
                    <a:schemeClr val="bg1"/>
                  </a:solidFill>
                  <a:effectLst>
                    <a:reflection blurRad="6350" stA="50000" endA="300" endPos="50000" dist="60007" dir="5400000" sy="-100000" algn="bl" rotWithShape="0"/>
                  </a:effectLst>
                  <a:latin typeface="微软雅黑" pitchFamily="34" charset="-122"/>
                  <a:ea typeface="微软雅黑" pitchFamily="34" charset="-122"/>
                </a:rPr>
                <a:t>土     壤</a:t>
              </a:r>
              <a:endParaRPr lang="zh-CN" altLang="en-US" sz="2800" dirty="0">
                <a:solidFill>
                  <a:schemeClr val="bg1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60" name="TextBox 22"/>
          <p:cNvSpPr txBox="1">
            <a:spLocks noChangeArrowheads="1"/>
          </p:cNvSpPr>
          <p:nvPr/>
        </p:nvSpPr>
        <p:spPr bwMode="auto">
          <a:xfrm>
            <a:off x="2408801" y="3473319"/>
            <a:ext cx="1359011" cy="954107"/>
          </a:xfrm>
          <a:prstGeom prst="rect">
            <a:avLst/>
          </a:prstGeom>
          <a:noFill/>
          <a:ln>
            <a:noFill/>
          </a:ln>
          <a:effectLst>
            <a:glow rad="9398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B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  </a:t>
            </a:r>
            <a:endParaRPr lang="en-US" altLang="zh-CN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  <a:p>
            <a:pPr algn="ctr" eaLnBrk="1" hangingPunct="1"/>
            <a:endParaRPr lang="en-US" altLang="zh-CN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69" name="组合 70"/>
          <p:cNvGrpSpPr>
            <a:grpSpLocks/>
          </p:cNvGrpSpPr>
          <p:nvPr/>
        </p:nvGrpSpPr>
        <p:grpSpPr bwMode="auto">
          <a:xfrm>
            <a:off x="2183350" y="2688300"/>
            <a:ext cx="1691561" cy="1570037"/>
            <a:chOff x="2746221" y="3304216"/>
            <a:chExt cx="2018814" cy="1876330"/>
          </a:xfrm>
        </p:grpSpPr>
        <p:sp>
          <p:nvSpPr>
            <p:cNvPr id="70" name="Freeform 9"/>
            <p:cNvSpPr>
              <a:spLocks/>
            </p:cNvSpPr>
            <p:nvPr/>
          </p:nvSpPr>
          <p:spPr bwMode="gray">
            <a:xfrm>
              <a:off x="2746221" y="3304216"/>
              <a:ext cx="1972300" cy="1876330"/>
            </a:xfrm>
            <a:custGeom>
              <a:avLst/>
              <a:gdLst>
                <a:gd name="T0" fmla="*/ 2147483647 w 742"/>
                <a:gd name="T1" fmla="*/ 2147483647 h 718"/>
                <a:gd name="T2" fmla="*/ 2147483647 w 742"/>
                <a:gd name="T3" fmla="*/ 2147483647 h 718"/>
                <a:gd name="T4" fmla="*/ 2147483647 w 742"/>
                <a:gd name="T5" fmla="*/ 2147483647 h 718"/>
                <a:gd name="T6" fmla="*/ 2147483647 w 742"/>
                <a:gd name="T7" fmla="*/ 2147483647 h 718"/>
                <a:gd name="T8" fmla="*/ 2147483647 w 742"/>
                <a:gd name="T9" fmla="*/ 2147483647 h 718"/>
                <a:gd name="T10" fmla="*/ 2147483647 w 742"/>
                <a:gd name="T11" fmla="*/ 2147483647 h 718"/>
                <a:gd name="T12" fmla="*/ 2147483647 w 742"/>
                <a:gd name="T13" fmla="*/ 2147483647 h 718"/>
                <a:gd name="T14" fmla="*/ 2147483647 w 742"/>
                <a:gd name="T15" fmla="*/ 2147483647 h 718"/>
                <a:gd name="T16" fmla="*/ 2147483647 w 742"/>
                <a:gd name="T17" fmla="*/ 2147483647 h 718"/>
                <a:gd name="T18" fmla="*/ 2147483647 w 742"/>
                <a:gd name="T19" fmla="*/ 2147483647 h 718"/>
                <a:gd name="T20" fmla="*/ 2147483647 w 742"/>
                <a:gd name="T21" fmla="*/ 2147483647 h 718"/>
                <a:gd name="T22" fmla="*/ 2147483647 w 742"/>
                <a:gd name="T23" fmla="*/ 2147483647 h 718"/>
                <a:gd name="T24" fmla="*/ 2147483647 w 742"/>
                <a:gd name="T25" fmla="*/ 2147483647 h 718"/>
                <a:gd name="T26" fmla="*/ 2147483647 w 742"/>
                <a:gd name="T27" fmla="*/ 2147483647 h 718"/>
                <a:gd name="T28" fmla="*/ 2147483647 w 742"/>
                <a:gd name="T29" fmla="*/ 2147483647 h 718"/>
                <a:gd name="T30" fmla="*/ 2147483647 w 742"/>
                <a:gd name="T31" fmla="*/ 2147483647 h 718"/>
                <a:gd name="T32" fmla="*/ 2147483647 w 742"/>
                <a:gd name="T33" fmla="*/ 2147483647 h 718"/>
                <a:gd name="T34" fmla="*/ 2147483647 w 742"/>
                <a:gd name="T35" fmla="*/ 2147483647 h 718"/>
                <a:gd name="T36" fmla="*/ 2147483647 w 742"/>
                <a:gd name="T37" fmla="*/ 2147483647 h 718"/>
                <a:gd name="T38" fmla="*/ 2147483647 w 742"/>
                <a:gd name="T39" fmla="*/ 2147483647 h 718"/>
                <a:gd name="T40" fmla="*/ 2147483647 w 742"/>
                <a:gd name="T41" fmla="*/ 2147483647 h 718"/>
                <a:gd name="T42" fmla="*/ 2147483647 w 742"/>
                <a:gd name="T43" fmla="*/ 2147483647 h 718"/>
                <a:gd name="T44" fmla="*/ 2147483647 w 742"/>
                <a:gd name="T45" fmla="*/ 2147483647 h 718"/>
                <a:gd name="T46" fmla="*/ 2147483647 w 742"/>
                <a:gd name="T47" fmla="*/ 2147483647 h 718"/>
                <a:gd name="T48" fmla="*/ 2147483647 w 742"/>
                <a:gd name="T49" fmla="*/ 2147483647 h 718"/>
                <a:gd name="T50" fmla="*/ 2147483647 w 742"/>
                <a:gd name="T51" fmla="*/ 2147483647 h 718"/>
                <a:gd name="T52" fmla="*/ 2147483647 w 742"/>
                <a:gd name="T53" fmla="*/ 2147483647 h 718"/>
                <a:gd name="T54" fmla="*/ 2147483647 w 742"/>
                <a:gd name="T55" fmla="*/ 2147483647 h 718"/>
                <a:gd name="T56" fmla="*/ 2147483647 w 742"/>
                <a:gd name="T57" fmla="*/ 2147483647 h 718"/>
                <a:gd name="T58" fmla="*/ 2147483647 w 742"/>
                <a:gd name="T59" fmla="*/ 2147483647 h 718"/>
                <a:gd name="T60" fmla="*/ 2147483647 w 742"/>
                <a:gd name="T61" fmla="*/ 2147483647 h 718"/>
                <a:gd name="T62" fmla="*/ 2147483647 w 742"/>
                <a:gd name="T63" fmla="*/ 2147483647 h 718"/>
                <a:gd name="T64" fmla="*/ 2147483647 w 742"/>
                <a:gd name="T65" fmla="*/ 2147483647 h 718"/>
                <a:gd name="T66" fmla="*/ 2147483647 w 742"/>
                <a:gd name="T67" fmla="*/ 2147483647 h 718"/>
                <a:gd name="T68" fmla="*/ 2147483647 w 742"/>
                <a:gd name="T69" fmla="*/ 2147483647 h 718"/>
                <a:gd name="T70" fmla="*/ 2147483647 w 742"/>
                <a:gd name="T71" fmla="*/ 2147483647 h 718"/>
                <a:gd name="T72" fmla="*/ 2147483647 w 742"/>
                <a:gd name="T73" fmla="*/ 2147483647 h 718"/>
                <a:gd name="T74" fmla="*/ 2147483647 w 742"/>
                <a:gd name="T75" fmla="*/ 2147483647 h 718"/>
                <a:gd name="T76" fmla="*/ 2147483647 w 742"/>
                <a:gd name="T77" fmla="*/ 2147483647 h 718"/>
                <a:gd name="T78" fmla="*/ 2147483647 w 742"/>
                <a:gd name="T79" fmla="*/ 2147483647 h 718"/>
                <a:gd name="T80" fmla="*/ 2147483647 w 742"/>
                <a:gd name="T81" fmla="*/ 2147483647 h 718"/>
                <a:gd name="T82" fmla="*/ 2147483647 w 742"/>
                <a:gd name="T83" fmla="*/ 2147483647 h 718"/>
                <a:gd name="T84" fmla="*/ 2147483647 w 742"/>
                <a:gd name="T85" fmla="*/ 2147483647 h 718"/>
                <a:gd name="T86" fmla="*/ 2147483647 w 742"/>
                <a:gd name="T87" fmla="*/ 2147483647 h 718"/>
                <a:gd name="T88" fmla="*/ 2147483647 w 742"/>
                <a:gd name="T89" fmla="*/ 2147483647 h 718"/>
                <a:gd name="T90" fmla="*/ 2147483647 w 742"/>
                <a:gd name="T91" fmla="*/ 2147483647 h 718"/>
                <a:gd name="T92" fmla="*/ 2147483647 w 742"/>
                <a:gd name="T93" fmla="*/ 2147483647 h 718"/>
                <a:gd name="T94" fmla="*/ 2147483647 w 742"/>
                <a:gd name="T95" fmla="*/ 2147483647 h 718"/>
                <a:gd name="T96" fmla="*/ 2147483647 w 742"/>
                <a:gd name="T97" fmla="*/ 2147483647 h 718"/>
                <a:gd name="T98" fmla="*/ 2147483647 w 742"/>
                <a:gd name="T99" fmla="*/ 2147483647 h 718"/>
                <a:gd name="T100" fmla="*/ 2147483647 w 742"/>
                <a:gd name="T101" fmla="*/ 2147483647 h 718"/>
                <a:gd name="T102" fmla="*/ 2147483647 w 742"/>
                <a:gd name="T103" fmla="*/ 2147483647 h 718"/>
                <a:gd name="T104" fmla="*/ 2147483647 w 742"/>
                <a:gd name="T105" fmla="*/ 2147483647 h 718"/>
                <a:gd name="T106" fmla="*/ 2147483647 w 742"/>
                <a:gd name="T107" fmla="*/ 2147483647 h 718"/>
                <a:gd name="T108" fmla="*/ 2147483647 w 742"/>
                <a:gd name="T109" fmla="*/ 2147483647 h 718"/>
                <a:gd name="T110" fmla="*/ 2147483647 w 742"/>
                <a:gd name="T111" fmla="*/ 2147483647 h 718"/>
                <a:gd name="T112" fmla="*/ 2147483647 w 742"/>
                <a:gd name="T113" fmla="*/ 2147483647 h 718"/>
                <a:gd name="T114" fmla="*/ 2147483647 w 742"/>
                <a:gd name="T115" fmla="*/ 2147483647 h 718"/>
                <a:gd name="T116" fmla="*/ 2147483647 w 742"/>
                <a:gd name="T117" fmla="*/ 2147483647 h 718"/>
                <a:gd name="T118" fmla="*/ 2147483647 w 742"/>
                <a:gd name="T119" fmla="*/ 2147483647 h 718"/>
                <a:gd name="T120" fmla="*/ 2147483647 w 742"/>
                <a:gd name="T121" fmla="*/ 2147483647 h 71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742" h="718">
                  <a:moveTo>
                    <a:pt x="256" y="12"/>
                  </a:moveTo>
                  <a:lnTo>
                    <a:pt x="252" y="8"/>
                  </a:lnTo>
                  <a:lnTo>
                    <a:pt x="252" y="6"/>
                  </a:lnTo>
                  <a:lnTo>
                    <a:pt x="250" y="6"/>
                  </a:lnTo>
                  <a:lnTo>
                    <a:pt x="252" y="8"/>
                  </a:lnTo>
                  <a:lnTo>
                    <a:pt x="254" y="10"/>
                  </a:lnTo>
                  <a:lnTo>
                    <a:pt x="256" y="12"/>
                  </a:lnTo>
                  <a:lnTo>
                    <a:pt x="260" y="16"/>
                  </a:lnTo>
                  <a:lnTo>
                    <a:pt x="264" y="20"/>
                  </a:lnTo>
                  <a:lnTo>
                    <a:pt x="268" y="24"/>
                  </a:lnTo>
                  <a:lnTo>
                    <a:pt x="270" y="28"/>
                  </a:lnTo>
                  <a:lnTo>
                    <a:pt x="274" y="32"/>
                  </a:lnTo>
                  <a:lnTo>
                    <a:pt x="278" y="34"/>
                  </a:lnTo>
                  <a:lnTo>
                    <a:pt x="280" y="36"/>
                  </a:lnTo>
                  <a:lnTo>
                    <a:pt x="280" y="38"/>
                  </a:lnTo>
                  <a:lnTo>
                    <a:pt x="282" y="38"/>
                  </a:lnTo>
                  <a:lnTo>
                    <a:pt x="288" y="48"/>
                  </a:lnTo>
                  <a:lnTo>
                    <a:pt x="286" y="52"/>
                  </a:lnTo>
                  <a:lnTo>
                    <a:pt x="278" y="56"/>
                  </a:lnTo>
                  <a:lnTo>
                    <a:pt x="268" y="58"/>
                  </a:lnTo>
                  <a:lnTo>
                    <a:pt x="256" y="58"/>
                  </a:lnTo>
                  <a:lnTo>
                    <a:pt x="246" y="56"/>
                  </a:lnTo>
                  <a:lnTo>
                    <a:pt x="238" y="54"/>
                  </a:lnTo>
                  <a:lnTo>
                    <a:pt x="242" y="58"/>
                  </a:lnTo>
                  <a:lnTo>
                    <a:pt x="246" y="62"/>
                  </a:lnTo>
                  <a:lnTo>
                    <a:pt x="244" y="64"/>
                  </a:lnTo>
                  <a:lnTo>
                    <a:pt x="242" y="68"/>
                  </a:lnTo>
                  <a:lnTo>
                    <a:pt x="238" y="70"/>
                  </a:lnTo>
                  <a:lnTo>
                    <a:pt x="232" y="72"/>
                  </a:lnTo>
                  <a:lnTo>
                    <a:pt x="228" y="72"/>
                  </a:lnTo>
                  <a:lnTo>
                    <a:pt x="222" y="70"/>
                  </a:lnTo>
                  <a:lnTo>
                    <a:pt x="216" y="68"/>
                  </a:lnTo>
                  <a:lnTo>
                    <a:pt x="212" y="64"/>
                  </a:lnTo>
                  <a:lnTo>
                    <a:pt x="206" y="64"/>
                  </a:lnTo>
                  <a:lnTo>
                    <a:pt x="204" y="68"/>
                  </a:lnTo>
                  <a:lnTo>
                    <a:pt x="202" y="72"/>
                  </a:lnTo>
                  <a:lnTo>
                    <a:pt x="200" y="76"/>
                  </a:lnTo>
                  <a:lnTo>
                    <a:pt x="196" y="78"/>
                  </a:lnTo>
                  <a:lnTo>
                    <a:pt x="190" y="80"/>
                  </a:lnTo>
                  <a:lnTo>
                    <a:pt x="196" y="82"/>
                  </a:lnTo>
                  <a:lnTo>
                    <a:pt x="198" y="86"/>
                  </a:lnTo>
                  <a:lnTo>
                    <a:pt x="200" y="90"/>
                  </a:lnTo>
                  <a:lnTo>
                    <a:pt x="200" y="94"/>
                  </a:lnTo>
                  <a:lnTo>
                    <a:pt x="198" y="98"/>
                  </a:lnTo>
                  <a:lnTo>
                    <a:pt x="194" y="102"/>
                  </a:lnTo>
                  <a:lnTo>
                    <a:pt x="186" y="102"/>
                  </a:lnTo>
                  <a:lnTo>
                    <a:pt x="172" y="100"/>
                  </a:lnTo>
                  <a:lnTo>
                    <a:pt x="162" y="100"/>
                  </a:lnTo>
                  <a:lnTo>
                    <a:pt x="164" y="102"/>
                  </a:lnTo>
                  <a:lnTo>
                    <a:pt x="166" y="106"/>
                  </a:lnTo>
                  <a:lnTo>
                    <a:pt x="168" y="110"/>
                  </a:lnTo>
                  <a:lnTo>
                    <a:pt x="154" y="110"/>
                  </a:lnTo>
                  <a:lnTo>
                    <a:pt x="140" y="110"/>
                  </a:lnTo>
                  <a:lnTo>
                    <a:pt x="140" y="114"/>
                  </a:lnTo>
                  <a:lnTo>
                    <a:pt x="142" y="116"/>
                  </a:lnTo>
                  <a:lnTo>
                    <a:pt x="136" y="118"/>
                  </a:lnTo>
                  <a:lnTo>
                    <a:pt x="130" y="118"/>
                  </a:lnTo>
                  <a:lnTo>
                    <a:pt x="124" y="118"/>
                  </a:lnTo>
                  <a:lnTo>
                    <a:pt x="126" y="122"/>
                  </a:lnTo>
                  <a:lnTo>
                    <a:pt x="126" y="126"/>
                  </a:lnTo>
                  <a:lnTo>
                    <a:pt x="126" y="130"/>
                  </a:lnTo>
                  <a:lnTo>
                    <a:pt x="128" y="134"/>
                  </a:lnTo>
                  <a:lnTo>
                    <a:pt x="116" y="136"/>
                  </a:lnTo>
                  <a:lnTo>
                    <a:pt x="106" y="140"/>
                  </a:lnTo>
                  <a:lnTo>
                    <a:pt x="96" y="144"/>
                  </a:lnTo>
                  <a:lnTo>
                    <a:pt x="82" y="142"/>
                  </a:lnTo>
                  <a:lnTo>
                    <a:pt x="88" y="146"/>
                  </a:lnTo>
                  <a:lnTo>
                    <a:pt x="92" y="148"/>
                  </a:lnTo>
                  <a:lnTo>
                    <a:pt x="92" y="152"/>
                  </a:lnTo>
                  <a:lnTo>
                    <a:pt x="92" y="156"/>
                  </a:lnTo>
                  <a:lnTo>
                    <a:pt x="88" y="160"/>
                  </a:lnTo>
                  <a:lnTo>
                    <a:pt x="84" y="164"/>
                  </a:lnTo>
                  <a:lnTo>
                    <a:pt x="78" y="166"/>
                  </a:lnTo>
                  <a:lnTo>
                    <a:pt x="74" y="168"/>
                  </a:lnTo>
                  <a:lnTo>
                    <a:pt x="68" y="170"/>
                  </a:lnTo>
                  <a:lnTo>
                    <a:pt x="62" y="172"/>
                  </a:lnTo>
                  <a:lnTo>
                    <a:pt x="58" y="172"/>
                  </a:lnTo>
                  <a:lnTo>
                    <a:pt x="64" y="174"/>
                  </a:lnTo>
                  <a:lnTo>
                    <a:pt x="68" y="176"/>
                  </a:lnTo>
                  <a:lnTo>
                    <a:pt x="72" y="180"/>
                  </a:lnTo>
                  <a:lnTo>
                    <a:pt x="76" y="182"/>
                  </a:lnTo>
                  <a:lnTo>
                    <a:pt x="78" y="184"/>
                  </a:lnTo>
                  <a:lnTo>
                    <a:pt x="78" y="190"/>
                  </a:lnTo>
                  <a:lnTo>
                    <a:pt x="78" y="194"/>
                  </a:lnTo>
                  <a:lnTo>
                    <a:pt x="76" y="202"/>
                  </a:lnTo>
                  <a:lnTo>
                    <a:pt x="70" y="204"/>
                  </a:lnTo>
                  <a:lnTo>
                    <a:pt x="62" y="204"/>
                  </a:lnTo>
                  <a:lnTo>
                    <a:pt x="54" y="204"/>
                  </a:lnTo>
                  <a:lnTo>
                    <a:pt x="60" y="214"/>
                  </a:lnTo>
                  <a:lnTo>
                    <a:pt x="60" y="224"/>
                  </a:lnTo>
                  <a:lnTo>
                    <a:pt x="56" y="236"/>
                  </a:lnTo>
                  <a:lnTo>
                    <a:pt x="56" y="248"/>
                  </a:lnTo>
                  <a:lnTo>
                    <a:pt x="46" y="248"/>
                  </a:lnTo>
                  <a:lnTo>
                    <a:pt x="34" y="248"/>
                  </a:lnTo>
                  <a:lnTo>
                    <a:pt x="38" y="250"/>
                  </a:lnTo>
                  <a:lnTo>
                    <a:pt x="42" y="254"/>
                  </a:lnTo>
                  <a:lnTo>
                    <a:pt x="44" y="260"/>
                  </a:lnTo>
                  <a:lnTo>
                    <a:pt x="44" y="268"/>
                  </a:lnTo>
                  <a:lnTo>
                    <a:pt x="42" y="272"/>
                  </a:lnTo>
                  <a:lnTo>
                    <a:pt x="38" y="276"/>
                  </a:lnTo>
                  <a:lnTo>
                    <a:pt x="34" y="278"/>
                  </a:lnTo>
                  <a:lnTo>
                    <a:pt x="28" y="280"/>
                  </a:lnTo>
                  <a:lnTo>
                    <a:pt x="24" y="280"/>
                  </a:lnTo>
                  <a:lnTo>
                    <a:pt x="18" y="282"/>
                  </a:lnTo>
                  <a:lnTo>
                    <a:pt x="24" y="284"/>
                  </a:lnTo>
                  <a:lnTo>
                    <a:pt x="26" y="288"/>
                  </a:lnTo>
                  <a:lnTo>
                    <a:pt x="26" y="292"/>
                  </a:lnTo>
                  <a:lnTo>
                    <a:pt x="24" y="296"/>
                  </a:lnTo>
                  <a:lnTo>
                    <a:pt x="18" y="300"/>
                  </a:lnTo>
                  <a:lnTo>
                    <a:pt x="28" y="302"/>
                  </a:lnTo>
                  <a:lnTo>
                    <a:pt x="38" y="306"/>
                  </a:lnTo>
                  <a:lnTo>
                    <a:pt x="38" y="312"/>
                  </a:lnTo>
                  <a:lnTo>
                    <a:pt x="34" y="316"/>
                  </a:lnTo>
                  <a:lnTo>
                    <a:pt x="28" y="320"/>
                  </a:lnTo>
                  <a:lnTo>
                    <a:pt x="24" y="322"/>
                  </a:lnTo>
                  <a:lnTo>
                    <a:pt x="18" y="326"/>
                  </a:lnTo>
                  <a:lnTo>
                    <a:pt x="12" y="330"/>
                  </a:lnTo>
                  <a:lnTo>
                    <a:pt x="8" y="334"/>
                  </a:lnTo>
                  <a:lnTo>
                    <a:pt x="12" y="336"/>
                  </a:lnTo>
                  <a:lnTo>
                    <a:pt x="18" y="338"/>
                  </a:lnTo>
                  <a:lnTo>
                    <a:pt x="22" y="338"/>
                  </a:lnTo>
                  <a:lnTo>
                    <a:pt x="20" y="342"/>
                  </a:lnTo>
                  <a:lnTo>
                    <a:pt x="18" y="344"/>
                  </a:lnTo>
                  <a:lnTo>
                    <a:pt x="14" y="348"/>
                  </a:lnTo>
                  <a:lnTo>
                    <a:pt x="12" y="350"/>
                  </a:lnTo>
                  <a:lnTo>
                    <a:pt x="16" y="352"/>
                  </a:lnTo>
                  <a:lnTo>
                    <a:pt x="22" y="354"/>
                  </a:lnTo>
                  <a:lnTo>
                    <a:pt x="26" y="356"/>
                  </a:lnTo>
                  <a:lnTo>
                    <a:pt x="24" y="358"/>
                  </a:lnTo>
                  <a:lnTo>
                    <a:pt x="22" y="362"/>
                  </a:lnTo>
                  <a:lnTo>
                    <a:pt x="32" y="364"/>
                  </a:lnTo>
                  <a:lnTo>
                    <a:pt x="44" y="368"/>
                  </a:lnTo>
                  <a:lnTo>
                    <a:pt x="22" y="382"/>
                  </a:lnTo>
                  <a:lnTo>
                    <a:pt x="0" y="394"/>
                  </a:lnTo>
                  <a:lnTo>
                    <a:pt x="6" y="396"/>
                  </a:lnTo>
                  <a:lnTo>
                    <a:pt x="14" y="398"/>
                  </a:lnTo>
                  <a:lnTo>
                    <a:pt x="20" y="402"/>
                  </a:lnTo>
                  <a:lnTo>
                    <a:pt x="24" y="406"/>
                  </a:lnTo>
                  <a:lnTo>
                    <a:pt x="22" y="408"/>
                  </a:lnTo>
                  <a:lnTo>
                    <a:pt x="20" y="410"/>
                  </a:lnTo>
                  <a:lnTo>
                    <a:pt x="16" y="412"/>
                  </a:lnTo>
                  <a:lnTo>
                    <a:pt x="22" y="414"/>
                  </a:lnTo>
                  <a:lnTo>
                    <a:pt x="28" y="416"/>
                  </a:lnTo>
                  <a:lnTo>
                    <a:pt x="30" y="420"/>
                  </a:lnTo>
                  <a:lnTo>
                    <a:pt x="32" y="424"/>
                  </a:lnTo>
                  <a:lnTo>
                    <a:pt x="32" y="428"/>
                  </a:lnTo>
                  <a:lnTo>
                    <a:pt x="28" y="434"/>
                  </a:lnTo>
                  <a:lnTo>
                    <a:pt x="32" y="434"/>
                  </a:lnTo>
                  <a:lnTo>
                    <a:pt x="34" y="434"/>
                  </a:lnTo>
                  <a:lnTo>
                    <a:pt x="34" y="440"/>
                  </a:lnTo>
                  <a:lnTo>
                    <a:pt x="30" y="442"/>
                  </a:lnTo>
                  <a:lnTo>
                    <a:pt x="26" y="446"/>
                  </a:lnTo>
                  <a:lnTo>
                    <a:pt x="22" y="448"/>
                  </a:lnTo>
                  <a:lnTo>
                    <a:pt x="20" y="452"/>
                  </a:lnTo>
                  <a:lnTo>
                    <a:pt x="16" y="456"/>
                  </a:lnTo>
                  <a:lnTo>
                    <a:pt x="22" y="454"/>
                  </a:lnTo>
                  <a:lnTo>
                    <a:pt x="28" y="456"/>
                  </a:lnTo>
                  <a:lnTo>
                    <a:pt x="34" y="458"/>
                  </a:lnTo>
                  <a:lnTo>
                    <a:pt x="40" y="460"/>
                  </a:lnTo>
                  <a:lnTo>
                    <a:pt x="44" y="464"/>
                  </a:lnTo>
                  <a:lnTo>
                    <a:pt x="40" y="468"/>
                  </a:lnTo>
                  <a:lnTo>
                    <a:pt x="38" y="472"/>
                  </a:lnTo>
                  <a:lnTo>
                    <a:pt x="34" y="476"/>
                  </a:lnTo>
                  <a:lnTo>
                    <a:pt x="40" y="478"/>
                  </a:lnTo>
                  <a:lnTo>
                    <a:pt x="44" y="482"/>
                  </a:lnTo>
                  <a:lnTo>
                    <a:pt x="48" y="486"/>
                  </a:lnTo>
                  <a:lnTo>
                    <a:pt x="48" y="490"/>
                  </a:lnTo>
                  <a:lnTo>
                    <a:pt x="48" y="496"/>
                  </a:lnTo>
                  <a:lnTo>
                    <a:pt x="54" y="496"/>
                  </a:lnTo>
                  <a:lnTo>
                    <a:pt x="60" y="498"/>
                  </a:lnTo>
                  <a:lnTo>
                    <a:pt x="64" y="500"/>
                  </a:lnTo>
                  <a:lnTo>
                    <a:pt x="66" y="504"/>
                  </a:lnTo>
                  <a:lnTo>
                    <a:pt x="66" y="508"/>
                  </a:lnTo>
                  <a:lnTo>
                    <a:pt x="66" y="514"/>
                  </a:lnTo>
                  <a:lnTo>
                    <a:pt x="62" y="520"/>
                  </a:lnTo>
                  <a:lnTo>
                    <a:pt x="68" y="524"/>
                  </a:lnTo>
                  <a:lnTo>
                    <a:pt x="72" y="528"/>
                  </a:lnTo>
                  <a:lnTo>
                    <a:pt x="74" y="534"/>
                  </a:lnTo>
                  <a:lnTo>
                    <a:pt x="76" y="540"/>
                  </a:lnTo>
                  <a:lnTo>
                    <a:pt x="76" y="546"/>
                  </a:lnTo>
                  <a:lnTo>
                    <a:pt x="96" y="546"/>
                  </a:lnTo>
                  <a:lnTo>
                    <a:pt x="118" y="544"/>
                  </a:lnTo>
                  <a:lnTo>
                    <a:pt x="114" y="552"/>
                  </a:lnTo>
                  <a:lnTo>
                    <a:pt x="112" y="558"/>
                  </a:lnTo>
                  <a:lnTo>
                    <a:pt x="110" y="566"/>
                  </a:lnTo>
                  <a:lnTo>
                    <a:pt x="108" y="572"/>
                  </a:lnTo>
                  <a:lnTo>
                    <a:pt x="114" y="572"/>
                  </a:lnTo>
                  <a:lnTo>
                    <a:pt x="120" y="572"/>
                  </a:lnTo>
                  <a:lnTo>
                    <a:pt x="126" y="572"/>
                  </a:lnTo>
                  <a:lnTo>
                    <a:pt x="122" y="578"/>
                  </a:lnTo>
                  <a:lnTo>
                    <a:pt x="118" y="584"/>
                  </a:lnTo>
                  <a:lnTo>
                    <a:pt x="116" y="592"/>
                  </a:lnTo>
                  <a:lnTo>
                    <a:pt x="122" y="592"/>
                  </a:lnTo>
                  <a:lnTo>
                    <a:pt x="128" y="592"/>
                  </a:lnTo>
                  <a:lnTo>
                    <a:pt x="136" y="592"/>
                  </a:lnTo>
                  <a:lnTo>
                    <a:pt x="134" y="594"/>
                  </a:lnTo>
                  <a:lnTo>
                    <a:pt x="132" y="598"/>
                  </a:lnTo>
                  <a:lnTo>
                    <a:pt x="130" y="602"/>
                  </a:lnTo>
                  <a:lnTo>
                    <a:pt x="128" y="604"/>
                  </a:lnTo>
                  <a:lnTo>
                    <a:pt x="144" y="606"/>
                  </a:lnTo>
                  <a:lnTo>
                    <a:pt x="156" y="610"/>
                  </a:lnTo>
                  <a:lnTo>
                    <a:pt x="164" y="622"/>
                  </a:lnTo>
                  <a:lnTo>
                    <a:pt x="162" y="620"/>
                  </a:lnTo>
                  <a:lnTo>
                    <a:pt x="160" y="618"/>
                  </a:lnTo>
                  <a:lnTo>
                    <a:pt x="164" y="614"/>
                  </a:lnTo>
                  <a:lnTo>
                    <a:pt x="168" y="614"/>
                  </a:lnTo>
                  <a:lnTo>
                    <a:pt x="170" y="614"/>
                  </a:lnTo>
                  <a:lnTo>
                    <a:pt x="172" y="614"/>
                  </a:lnTo>
                  <a:lnTo>
                    <a:pt x="174" y="618"/>
                  </a:lnTo>
                  <a:lnTo>
                    <a:pt x="174" y="620"/>
                  </a:lnTo>
                  <a:lnTo>
                    <a:pt x="176" y="624"/>
                  </a:lnTo>
                  <a:lnTo>
                    <a:pt x="178" y="628"/>
                  </a:lnTo>
                  <a:lnTo>
                    <a:pt x="178" y="630"/>
                  </a:lnTo>
                  <a:lnTo>
                    <a:pt x="180" y="632"/>
                  </a:lnTo>
                  <a:lnTo>
                    <a:pt x="184" y="634"/>
                  </a:lnTo>
                  <a:lnTo>
                    <a:pt x="188" y="636"/>
                  </a:lnTo>
                  <a:lnTo>
                    <a:pt x="190" y="636"/>
                  </a:lnTo>
                  <a:lnTo>
                    <a:pt x="194" y="638"/>
                  </a:lnTo>
                  <a:lnTo>
                    <a:pt x="198" y="638"/>
                  </a:lnTo>
                  <a:lnTo>
                    <a:pt x="200" y="640"/>
                  </a:lnTo>
                  <a:lnTo>
                    <a:pt x="202" y="644"/>
                  </a:lnTo>
                  <a:lnTo>
                    <a:pt x="204" y="648"/>
                  </a:lnTo>
                  <a:lnTo>
                    <a:pt x="206" y="646"/>
                  </a:lnTo>
                  <a:lnTo>
                    <a:pt x="210" y="646"/>
                  </a:lnTo>
                  <a:lnTo>
                    <a:pt x="212" y="644"/>
                  </a:lnTo>
                  <a:lnTo>
                    <a:pt x="216" y="648"/>
                  </a:lnTo>
                  <a:lnTo>
                    <a:pt x="220" y="654"/>
                  </a:lnTo>
                  <a:lnTo>
                    <a:pt x="222" y="658"/>
                  </a:lnTo>
                  <a:lnTo>
                    <a:pt x="224" y="654"/>
                  </a:lnTo>
                  <a:lnTo>
                    <a:pt x="228" y="650"/>
                  </a:lnTo>
                  <a:lnTo>
                    <a:pt x="232" y="652"/>
                  </a:lnTo>
                  <a:lnTo>
                    <a:pt x="234" y="654"/>
                  </a:lnTo>
                  <a:lnTo>
                    <a:pt x="238" y="656"/>
                  </a:lnTo>
                  <a:lnTo>
                    <a:pt x="238" y="662"/>
                  </a:lnTo>
                  <a:lnTo>
                    <a:pt x="240" y="666"/>
                  </a:lnTo>
                  <a:lnTo>
                    <a:pt x="252" y="662"/>
                  </a:lnTo>
                  <a:lnTo>
                    <a:pt x="262" y="666"/>
                  </a:lnTo>
                  <a:lnTo>
                    <a:pt x="270" y="674"/>
                  </a:lnTo>
                  <a:lnTo>
                    <a:pt x="276" y="686"/>
                  </a:lnTo>
                  <a:lnTo>
                    <a:pt x="274" y="678"/>
                  </a:lnTo>
                  <a:lnTo>
                    <a:pt x="276" y="674"/>
                  </a:lnTo>
                  <a:lnTo>
                    <a:pt x="278" y="670"/>
                  </a:lnTo>
                  <a:lnTo>
                    <a:pt x="280" y="668"/>
                  </a:lnTo>
                  <a:lnTo>
                    <a:pt x="284" y="666"/>
                  </a:lnTo>
                  <a:lnTo>
                    <a:pt x="288" y="668"/>
                  </a:lnTo>
                  <a:lnTo>
                    <a:pt x="292" y="672"/>
                  </a:lnTo>
                  <a:lnTo>
                    <a:pt x="296" y="678"/>
                  </a:lnTo>
                  <a:lnTo>
                    <a:pt x="294" y="674"/>
                  </a:lnTo>
                  <a:lnTo>
                    <a:pt x="296" y="674"/>
                  </a:lnTo>
                  <a:lnTo>
                    <a:pt x="298" y="674"/>
                  </a:lnTo>
                  <a:lnTo>
                    <a:pt x="300" y="676"/>
                  </a:lnTo>
                  <a:lnTo>
                    <a:pt x="302" y="680"/>
                  </a:lnTo>
                  <a:lnTo>
                    <a:pt x="304" y="682"/>
                  </a:lnTo>
                  <a:lnTo>
                    <a:pt x="304" y="686"/>
                  </a:lnTo>
                  <a:lnTo>
                    <a:pt x="310" y="682"/>
                  </a:lnTo>
                  <a:lnTo>
                    <a:pt x="318" y="680"/>
                  </a:lnTo>
                  <a:lnTo>
                    <a:pt x="324" y="678"/>
                  </a:lnTo>
                  <a:lnTo>
                    <a:pt x="326" y="682"/>
                  </a:lnTo>
                  <a:lnTo>
                    <a:pt x="328" y="684"/>
                  </a:lnTo>
                  <a:lnTo>
                    <a:pt x="330" y="688"/>
                  </a:lnTo>
                  <a:lnTo>
                    <a:pt x="330" y="692"/>
                  </a:lnTo>
                  <a:lnTo>
                    <a:pt x="332" y="686"/>
                  </a:lnTo>
                  <a:lnTo>
                    <a:pt x="332" y="684"/>
                  </a:lnTo>
                  <a:lnTo>
                    <a:pt x="334" y="682"/>
                  </a:lnTo>
                  <a:lnTo>
                    <a:pt x="338" y="684"/>
                  </a:lnTo>
                  <a:lnTo>
                    <a:pt x="340" y="684"/>
                  </a:lnTo>
                  <a:lnTo>
                    <a:pt x="344" y="688"/>
                  </a:lnTo>
                  <a:lnTo>
                    <a:pt x="346" y="690"/>
                  </a:lnTo>
                  <a:lnTo>
                    <a:pt x="350" y="694"/>
                  </a:lnTo>
                  <a:lnTo>
                    <a:pt x="352" y="698"/>
                  </a:lnTo>
                  <a:lnTo>
                    <a:pt x="356" y="702"/>
                  </a:lnTo>
                  <a:lnTo>
                    <a:pt x="358" y="706"/>
                  </a:lnTo>
                  <a:lnTo>
                    <a:pt x="360" y="708"/>
                  </a:lnTo>
                  <a:lnTo>
                    <a:pt x="364" y="700"/>
                  </a:lnTo>
                  <a:lnTo>
                    <a:pt x="370" y="700"/>
                  </a:lnTo>
                  <a:lnTo>
                    <a:pt x="378" y="704"/>
                  </a:lnTo>
                  <a:lnTo>
                    <a:pt x="386" y="712"/>
                  </a:lnTo>
                  <a:lnTo>
                    <a:pt x="392" y="718"/>
                  </a:lnTo>
                  <a:lnTo>
                    <a:pt x="386" y="714"/>
                  </a:lnTo>
                  <a:lnTo>
                    <a:pt x="384" y="710"/>
                  </a:lnTo>
                  <a:lnTo>
                    <a:pt x="382" y="706"/>
                  </a:lnTo>
                  <a:lnTo>
                    <a:pt x="382" y="702"/>
                  </a:lnTo>
                  <a:lnTo>
                    <a:pt x="384" y="696"/>
                  </a:lnTo>
                  <a:lnTo>
                    <a:pt x="386" y="692"/>
                  </a:lnTo>
                  <a:lnTo>
                    <a:pt x="390" y="690"/>
                  </a:lnTo>
                  <a:lnTo>
                    <a:pt x="394" y="686"/>
                  </a:lnTo>
                  <a:lnTo>
                    <a:pt x="398" y="686"/>
                  </a:lnTo>
                  <a:lnTo>
                    <a:pt x="404" y="688"/>
                  </a:lnTo>
                  <a:lnTo>
                    <a:pt x="408" y="690"/>
                  </a:lnTo>
                  <a:lnTo>
                    <a:pt x="412" y="696"/>
                  </a:lnTo>
                  <a:lnTo>
                    <a:pt x="414" y="692"/>
                  </a:lnTo>
                  <a:lnTo>
                    <a:pt x="414" y="690"/>
                  </a:lnTo>
                  <a:lnTo>
                    <a:pt x="418" y="688"/>
                  </a:lnTo>
                  <a:lnTo>
                    <a:pt x="420" y="686"/>
                  </a:lnTo>
                  <a:lnTo>
                    <a:pt x="424" y="686"/>
                  </a:lnTo>
                  <a:lnTo>
                    <a:pt x="428" y="688"/>
                  </a:lnTo>
                  <a:lnTo>
                    <a:pt x="432" y="690"/>
                  </a:lnTo>
                  <a:lnTo>
                    <a:pt x="434" y="694"/>
                  </a:lnTo>
                  <a:lnTo>
                    <a:pt x="438" y="682"/>
                  </a:lnTo>
                  <a:lnTo>
                    <a:pt x="450" y="676"/>
                  </a:lnTo>
                  <a:lnTo>
                    <a:pt x="462" y="674"/>
                  </a:lnTo>
                  <a:lnTo>
                    <a:pt x="472" y="680"/>
                  </a:lnTo>
                  <a:lnTo>
                    <a:pt x="482" y="672"/>
                  </a:lnTo>
                  <a:lnTo>
                    <a:pt x="494" y="666"/>
                  </a:lnTo>
                  <a:lnTo>
                    <a:pt x="504" y="660"/>
                  </a:lnTo>
                  <a:lnTo>
                    <a:pt x="506" y="658"/>
                  </a:lnTo>
                  <a:lnTo>
                    <a:pt x="508" y="656"/>
                  </a:lnTo>
                  <a:lnTo>
                    <a:pt x="508" y="654"/>
                  </a:lnTo>
                  <a:lnTo>
                    <a:pt x="510" y="654"/>
                  </a:lnTo>
                  <a:lnTo>
                    <a:pt x="514" y="652"/>
                  </a:lnTo>
                  <a:lnTo>
                    <a:pt x="520" y="652"/>
                  </a:lnTo>
                  <a:lnTo>
                    <a:pt x="524" y="652"/>
                  </a:lnTo>
                  <a:lnTo>
                    <a:pt x="528" y="654"/>
                  </a:lnTo>
                  <a:lnTo>
                    <a:pt x="534" y="656"/>
                  </a:lnTo>
                  <a:lnTo>
                    <a:pt x="540" y="658"/>
                  </a:lnTo>
                  <a:lnTo>
                    <a:pt x="538" y="654"/>
                  </a:lnTo>
                  <a:lnTo>
                    <a:pt x="538" y="652"/>
                  </a:lnTo>
                  <a:lnTo>
                    <a:pt x="538" y="648"/>
                  </a:lnTo>
                  <a:lnTo>
                    <a:pt x="550" y="648"/>
                  </a:lnTo>
                  <a:lnTo>
                    <a:pt x="562" y="650"/>
                  </a:lnTo>
                  <a:lnTo>
                    <a:pt x="558" y="648"/>
                  </a:lnTo>
                  <a:lnTo>
                    <a:pt x="552" y="646"/>
                  </a:lnTo>
                  <a:lnTo>
                    <a:pt x="550" y="644"/>
                  </a:lnTo>
                  <a:lnTo>
                    <a:pt x="546" y="640"/>
                  </a:lnTo>
                  <a:lnTo>
                    <a:pt x="544" y="634"/>
                  </a:lnTo>
                  <a:lnTo>
                    <a:pt x="544" y="628"/>
                  </a:lnTo>
                  <a:lnTo>
                    <a:pt x="546" y="622"/>
                  </a:lnTo>
                  <a:lnTo>
                    <a:pt x="548" y="616"/>
                  </a:lnTo>
                  <a:lnTo>
                    <a:pt x="552" y="614"/>
                  </a:lnTo>
                  <a:lnTo>
                    <a:pt x="558" y="612"/>
                  </a:lnTo>
                  <a:lnTo>
                    <a:pt x="564" y="612"/>
                  </a:lnTo>
                  <a:lnTo>
                    <a:pt x="570" y="612"/>
                  </a:lnTo>
                  <a:lnTo>
                    <a:pt x="576" y="612"/>
                  </a:lnTo>
                  <a:lnTo>
                    <a:pt x="572" y="608"/>
                  </a:lnTo>
                  <a:lnTo>
                    <a:pt x="572" y="606"/>
                  </a:lnTo>
                  <a:lnTo>
                    <a:pt x="570" y="602"/>
                  </a:lnTo>
                  <a:lnTo>
                    <a:pt x="570" y="598"/>
                  </a:lnTo>
                  <a:lnTo>
                    <a:pt x="584" y="600"/>
                  </a:lnTo>
                  <a:lnTo>
                    <a:pt x="592" y="598"/>
                  </a:lnTo>
                  <a:lnTo>
                    <a:pt x="600" y="594"/>
                  </a:lnTo>
                  <a:lnTo>
                    <a:pt x="612" y="586"/>
                  </a:lnTo>
                  <a:lnTo>
                    <a:pt x="614" y="582"/>
                  </a:lnTo>
                  <a:lnTo>
                    <a:pt x="620" y="580"/>
                  </a:lnTo>
                  <a:lnTo>
                    <a:pt x="624" y="580"/>
                  </a:lnTo>
                  <a:lnTo>
                    <a:pt x="626" y="576"/>
                  </a:lnTo>
                  <a:lnTo>
                    <a:pt x="628" y="572"/>
                  </a:lnTo>
                  <a:lnTo>
                    <a:pt x="628" y="568"/>
                  </a:lnTo>
                  <a:lnTo>
                    <a:pt x="628" y="562"/>
                  </a:lnTo>
                  <a:lnTo>
                    <a:pt x="628" y="558"/>
                  </a:lnTo>
                  <a:lnTo>
                    <a:pt x="630" y="554"/>
                  </a:lnTo>
                  <a:lnTo>
                    <a:pt x="626" y="552"/>
                  </a:lnTo>
                  <a:lnTo>
                    <a:pt x="622" y="548"/>
                  </a:lnTo>
                  <a:lnTo>
                    <a:pt x="620" y="548"/>
                  </a:lnTo>
                  <a:lnTo>
                    <a:pt x="630" y="536"/>
                  </a:lnTo>
                  <a:lnTo>
                    <a:pt x="642" y="532"/>
                  </a:lnTo>
                  <a:lnTo>
                    <a:pt x="656" y="534"/>
                  </a:lnTo>
                  <a:lnTo>
                    <a:pt x="656" y="530"/>
                  </a:lnTo>
                  <a:lnTo>
                    <a:pt x="656" y="524"/>
                  </a:lnTo>
                  <a:lnTo>
                    <a:pt x="656" y="520"/>
                  </a:lnTo>
                  <a:lnTo>
                    <a:pt x="658" y="516"/>
                  </a:lnTo>
                  <a:lnTo>
                    <a:pt x="658" y="512"/>
                  </a:lnTo>
                  <a:lnTo>
                    <a:pt x="662" y="510"/>
                  </a:lnTo>
                  <a:lnTo>
                    <a:pt x="666" y="508"/>
                  </a:lnTo>
                  <a:lnTo>
                    <a:pt x="672" y="508"/>
                  </a:lnTo>
                  <a:lnTo>
                    <a:pt x="674" y="502"/>
                  </a:lnTo>
                  <a:lnTo>
                    <a:pt x="676" y="498"/>
                  </a:lnTo>
                  <a:lnTo>
                    <a:pt x="678" y="494"/>
                  </a:lnTo>
                  <a:lnTo>
                    <a:pt x="682" y="492"/>
                  </a:lnTo>
                  <a:lnTo>
                    <a:pt x="684" y="490"/>
                  </a:lnTo>
                  <a:lnTo>
                    <a:pt x="688" y="490"/>
                  </a:lnTo>
                  <a:lnTo>
                    <a:pt x="692" y="488"/>
                  </a:lnTo>
                  <a:lnTo>
                    <a:pt x="696" y="484"/>
                  </a:lnTo>
                  <a:lnTo>
                    <a:pt x="698" y="482"/>
                  </a:lnTo>
                  <a:lnTo>
                    <a:pt x="694" y="478"/>
                  </a:lnTo>
                  <a:lnTo>
                    <a:pt x="690" y="476"/>
                  </a:lnTo>
                  <a:lnTo>
                    <a:pt x="688" y="472"/>
                  </a:lnTo>
                  <a:lnTo>
                    <a:pt x="692" y="466"/>
                  </a:lnTo>
                  <a:lnTo>
                    <a:pt x="700" y="462"/>
                  </a:lnTo>
                  <a:lnTo>
                    <a:pt x="708" y="458"/>
                  </a:lnTo>
                  <a:lnTo>
                    <a:pt x="714" y="452"/>
                  </a:lnTo>
                  <a:lnTo>
                    <a:pt x="704" y="446"/>
                  </a:lnTo>
                  <a:lnTo>
                    <a:pt x="700" y="436"/>
                  </a:lnTo>
                  <a:lnTo>
                    <a:pt x="700" y="424"/>
                  </a:lnTo>
                  <a:lnTo>
                    <a:pt x="708" y="414"/>
                  </a:lnTo>
                  <a:lnTo>
                    <a:pt x="702" y="412"/>
                  </a:lnTo>
                  <a:lnTo>
                    <a:pt x="696" y="410"/>
                  </a:lnTo>
                  <a:lnTo>
                    <a:pt x="692" y="408"/>
                  </a:lnTo>
                  <a:lnTo>
                    <a:pt x="706" y="402"/>
                  </a:lnTo>
                  <a:lnTo>
                    <a:pt x="712" y="398"/>
                  </a:lnTo>
                  <a:lnTo>
                    <a:pt x="714" y="392"/>
                  </a:lnTo>
                  <a:lnTo>
                    <a:pt x="716" y="382"/>
                  </a:lnTo>
                  <a:lnTo>
                    <a:pt x="718" y="370"/>
                  </a:lnTo>
                  <a:lnTo>
                    <a:pt x="724" y="362"/>
                  </a:lnTo>
                  <a:lnTo>
                    <a:pt x="728" y="356"/>
                  </a:lnTo>
                  <a:lnTo>
                    <a:pt x="734" y="352"/>
                  </a:lnTo>
                  <a:lnTo>
                    <a:pt x="736" y="348"/>
                  </a:lnTo>
                  <a:lnTo>
                    <a:pt x="736" y="342"/>
                  </a:lnTo>
                  <a:lnTo>
                    <a:pt x="732" y="332"/>
                  </a:lnTo>
                  <a:lnTo>
                    <a:pt x="736" y="330"/>
                  </a:lnTo>
                  <a:lnTo>
                    <a:pt x="742" y="328"/>
                  </a:lnTo>
                  <a:lnTo>
                    <a:pt x="736" y="326"/>
                  </a:lnTo>
                  <a:lnTo>
                    <a:pt x="730" y="322"/>
                  </a:lnTo>
                  <a:lnTo>
                    <a:pt x="722" y="320"/>
                  </a:lnTo>
                  <a:lnTo>
                    <a:pt x="718" y="316"/>
                  </a:lnTo>
                  <a:lnTo>
                    <a:pt x="714" y="312"/>
                  </a:lnTo>
                  <a:lnTo>
                    <a:pt x="710" y="306"/>
                  </a:lnTo>
                  <a:lnTo>
                    <a:pt x="716" y="306"/>
                  </a:lnTo>
                  <a:lnTo>
                    <a:pt x="720" y="302"/>
                  </a:lnTo>
                  <a:lnTo>
                    <a:pt x="726" y="302"/>
                  </a:lnTo>
                  <a:lnTo>
                    <a:pt x="722" y="298"/>
                  </a:lnTo>
                  <a:lnTo>
                    <a:pt x="718" y="296"/>
                  </a:lnTo>
                  <a:lnTo>
                    <a:pt x="714" y="294"/>
                  </a:lnTo>
                  <a:lnTo>
                    <a:pt x="710" y="292"/>
                  </a:lnTo>
                  <a:lnTo>
                    <a:pt x="706" y="290"/>
                  </a:lnTo>
                  <a:lnTo>
                    <a:pt x="702" y="286"/>
                  </a:lnTo>
                  <a:lnTo>
                    <a:pt x="706" y="284"/>
                  </a:lnTo>
                  <a:lnTo>
                    <a:pt x="708" y="282"/>
                  </a:lnTo>
                  <a:lnTo>
                    <a:pt x="708" y="276"/>
                  </a:lnTo>
                  <a:lnTo>
                    <a:pt x="704" y="272"/>
                  </a:lnTo>
                  <a:lnTo>
                    <a:pt x="700" y="268"/>
                  </a:lnTo>
                  <a:lnTo>
                    <a:pt x="694" y="268"/>
                  </a:lnTo>
                  <a:lnTo>
                    <a:pt x="698" y="258"/>
                  </a:lnTo>
                  <a:lnTo>
                    <a:pt x="704" y="248"/>
                  </a:lnTo>
                  <a:lnTo>
                    <a:pt x="710" y="238"/>
                  </a:lnTo>
                  <a:lnTo>
                    <a:pt x="700" y="250"/>
                  </a:lnTo>
                  <a:lnTo>
                    <a:pt x="694" y="252"/>
                  </a:lnTo>
                  <a:lnTo>
                    <a:pt x="690" y="250"/>
                  </a:lnTo>
                  <a:lnTo>
                    <a:pt x="682" y="244"/>
                  </a:lnTo>
                  <a:lnTo>
                    <a:pt x="672" y="234"/>
                  </a:lnTo>
                  <a:lnTo>
                    <a:pt x="680" y="222"/>
                  </a:lnTo>
                  <a:lnTo>
                    <a:pt x="678" y="212"/>
                  </a:lnTo>
                  <a:lnTo>
                    <a:pt x="672" y="206"/>
                  </a:lnTo>
                  <a:lnTo>
                    <a:pt x="662" y="202"/>
                  </a:lnTo>
                  <a:lnTo>
                    <a:pt x="650" y="202"/>
                  </a:lnTo>
                  <a:lnTo>
                    <a:pt x="654" y="198"/>
                  </a:lnTo>
                  <a:lnTo>
                    <a:pt x="658" y="196"/>
                  </a:lnTo>
                  <a:lnTo>
                    <a:pt x="662" y="192"/>
                  </a:lnTo>
                  <a:lnTo>
                    <a:pt x="664" y="188"/>
                  </a:lnTo>
                  <a:lnTo>
                    <a:pt x="660" y="184"/>
                  </a:lnTo>
                  <a:lnTo>
                    <a:pt x="654" y="182"/>
                  </a:lnTo>
                  <a:lnTo>
                    <a:pt x="650" y="180"/>
                  </a:lnTo>
                  <a:lnTo>
                    <a:pt x="648" y="184"/>
                  </a:lnTo>
                  <a:lnTo>
                    <a:pt x="646" y="190"/>
                  </a:lnTo>
                  <a:lnTo>
                    <a:pt x="644" y="192"/>
                  </a:lnTo>
                  <a:lnTo>
                    <a:pt x="640" y="196"/>
                  </a:lnTo>
                  <a:lnTo>
                    <a:pt x="640" y="184"/>
                  </a:lnTo>
                  <a:lnTo>
                    <a:pt x="640" y="172"/>
                  </a:lnTo>
                  <a:lnTo>
                    <a:pt x="638" y="162"/>
                  </a:lnTo>
                  <a:lnTo>
                    <a:pt x="632" y="154"/>
                  </a:lnTo>
                  <a:lnTo>
                    <a:pt x="622" y="152"/>
                  </a:lnTo>
                  <a:lnTo>
                    <a:pt x="622" y="146"/>
                  </a:lnTo>
                  <a:lnTo>
                    <a:pt x="622" y="140"/>
                  </a:lnTo>
                  <a:lnTo>
                    <a:pt x="622" y="134"/>
                  </a:lnTo>
                  <a:lnTo>
                    <a:pt x="622" y="128"/>
                  </a:lnTo>
                  <a:lnTo>
                    <a:pt x="618" y="110"/>
                  </a:lnTo>
                  <a:lnTo>
                    <a:pt x="614" y="94"/>
                  </a:lnTo>
                  <a:lnTo>
                    <a:pt x="612" y="98"/>
                  </a:lnTo>
                  <a:lnTo>
                    <a:pt x="612" y="104"/>
                  </a:lnTo>
                  <a:lnTo>
                    <a:pt x="610" y="108"/>
                  </a:lnTo>
                  <a:lnTo>
                    <a:pt x="608" y="114"/>
                  </a:lnTo>
                  <a:lnTo>
                    <a:pt x="606" y="118"/>
                  </a:lnTo>
                  <a:lnTo>
                    <a:pt x="602" y="120"/>
                  </a:lnTo>
                  <a:lnTo>
                    <a:pt x="598" y="122"/>
                  </a:lnTo>
                  <a:lnTo>
                    <a:pt x="592" y="122"/>
                  </a:lnTo>
                  <a:lnTo>
                    <a:pt x="592" y="118"/>
                  </a:lnTo>
                  <a:lnTo>
                    <a:pt x="592" y="114"/>
                  </a:lnTo>
                  <a:lnTo>
                    <a:pt x="592" y="108"/>
                  </a:lnTo>
                  <a:lnTo>
                    <a:pt x="590" y="112"/>
                  </a:lnTo>
                  <a:lnTo>
                    <a:pt x="586" y="114"/>
                  </a:lnTo>
                  <a:lnTo>
                    <a:pt x="582" y="116"/>
                  </a:lnTo>
                  <a:lnTo>
                    <a:pt x="574" y="100"/>
                  </a:lnTo>
                  <a:lnTo>
                    <a:pt x="568" y="80"/>
                  </a:lnTo>
                  <a:lnTo>
                    <a:pt x="564" y="90"/>
                  </a:lnTo>
                  <a:lnTo>
                    <a:pt x="558" y="96"/>
                  </a:lnTo>
                  <a:lnTo>
                    <a:pt x="552" y="104"/>
                  </a:lnTo>
                  <a:lnTo>
                    <a:pt x="548" y="100"/>
                  </a:lnTo>
                  <a:lnTo>
                    <a:pt x="544" y="94"/>
                  </a:lnTo>
                  <a:lnTo>
                    <a:pt x="542" y="90"/>
                  </a:lnTo>
                  <a:lnTo>
                    <a:pt x="540" y="82"/>
                  </a:lnTo>
                  <a:lnTo>
                    <a:pt x="540" y="76"/>
                  </a:lnTo>
                  <a:lnTo>
                    <a:pt x="536" y="80"/>
                  </a:lnTo>
                  <a:lnTo>
                    <a:pt x="534" y="82"/>
                  </a:lnTo>
                  <a:lnTo>
                    <a:pt x="530" y="84"/>
                  </a:lnTo>
                  <a:lnTo>
                    <a:pt x="520" y="52"/>
                  </a:lnTo>
                  <a:lnTo>
                    <a:pt x="508" y="22"/>
                  </a:lnTo>
                  <a:lnTo>
                    <a:pt x="504" y="30"/>
                  </a:lnTo>
                  <a:lnTo>
                    <a:pt x="498" y="40"/>
                  </a:lnTo>
                  <a:lnTo>
                    <a:pt x="490" y="48"/>
                  </a:lnTo>
                  <a:lnTo>
                    <a:pt x="482" y="52"/>
                  </a:lnTo>
                  <a:lnTo>
                    <a:pt x="472" y="50"/>
                  </a:lnTo>
                  <a:lnTo>
                    <a:pt x="468" y="52"/>
                  </a:lnTo>
                  <a:lnTo>
                    <a:pt x="464" y="54"/>
                  </a:lnTo>
                  <a:lnTo>
                    <a:pt x="460" y="58"/>
                  </a:lnTo>
                  <a:lnTo>
                    <a:pt x="456" y="48"/>
                  </a:lnTo>
                  <a:lnTo>
                    <a:pt x="450" y="38"/>
                  </a:lnTo>
                  <a:lnTo>
                    <a:pt x="448" y="30"/>
                  </a:lnTo>
                  <a:lnTo>
                    <a:pt x="444" y="28"/>
                  </a:lnTo>
                  <a:lnTo>
                    <a:pt x="440" y="28"/>
                  </a:lnTo>
                  <a:lnTo>
                    <a:pt x="440" y="36"/>
                  </a:lnTo>
                  <a:lnTo>
                    <a:pt x="438" y="40"/>
                  </a:lnTo>
                  <a:lnTo>
                    <a:pt x="436" y="44"/>
                  </a:lnTo>
                  <a:lnTo>
                    <a:pt x="432" y="46"/>
                  </a:lnTo>
                  <a:lnTo>
                    <a:pt x="430" y="46"/>
                  </a:lnTo>
                  <a:lnTo>
                    <a:pt x="424" y="44"/>
                  </a:lnTo>
                  <a:lnTo>
                    <a:pt x="420" y="40"/>
                  </a:lnTo>
                  <a:lnTo>
                    <a:pt x="416" y="34"/>
                  </a:lnTo>
                  <a:lnTo>
                    <a:pt x="412" y="38"/>
                  </a:lnTo>
                  <a:lnTo>
                    <a:pt x="408" y="40"/>
                  </a:lnTo>
                  <a:lnTo>
                    <a:pt x="404" y="44"/>
                  </a:lnTo>
                  <a:lnTo>
                    <a:pt x="386" y="22"/>
                  </a:lnTo>
                  <a:lnTo>
                    <a:pt x="368" y="0"/>
                  </a:lnTo>
                  <a:lnTo>
                    <a:pt x="370" y="10"/>
                  </a:lnTo>
                  <a:lnTo>
                    <a:pt x="372" y="18"/>
                  </a:lnTo>
                  <a:lnTo>
                    <a:pt x="372" y="28"/>
                  </a:lnTo>
                  <a:lnTo>
                    <a:pt x="364" y="26"/>
                  </a:lnTo>
                  <a:lnTo>
                    <a:pt x="360" y="22"/>
                  </a:lnTo>
                  <a:lnTo>
                    <a:pt x="354" y="16"/>
                  </a:lnTo>
                  <a:lnTo>
                    <a:pt x="352" y="10"/>
                  </a:lnTo>
                  <a:lnTo>
                    <a:pt x="350" y="2"/>
                  </a:lnTo>
                  <a:lnTo>
                    <a:pt x="350" y="6"/>
                  </a:lnTo>
                  <a:lnTo>
                    <a:pt x="348" y="10"/>
                  </a:lnTo>
                  <a:lnTo>
                    <a:pt x="348" y="14"/>
                  </a:lnTo>
                  <a:lnTo>
                    <a:pt x="346" y="20"/>
                  </a:lnTo>
                  <a:lnTo>
                    <a:pt x="344" y="24"/>
                  </a:lnTo>
                  <a:lnTo>
                    <a:pt x="342" y="28"/>
                  </a:lnTo>
                  <a:lnTo>
                    <a:pt x="340" y="32"/>
                  </a:lnTo>
                  <a:lnTo>
                    <a:pt x="338" y="34"/>
                  </a:lnTo>
                  <a:lnTo>
                    <a:pt x="334" y="34"/>
                  </a:lnTo>
                  <a:lnTo>
                    <a:pt x="330" y="32"/>
                  </a:lnTo>
                  <a:lnTo>
                    <a:pt x="326" y="28"/>
                  </a:lnTo>
                  <a:lnTo>
                    <a:pt x="326" y="32"/>
                  </a:lnTo>
                  <a:lnTo>
                    <a:pt x="328" y="38"/>
                  </a:lnTo>
                  <a:lnTo>
                    <a:pt x="324" y="36"/>
                  </a:lnTo>
                  <a:lnTo>
                    <a:pt x="320" y="34"/>
                  </a:lnTo>
                  <a:lnTo>
                    <a:pt x="316" y="32"/>
                  </a:lnTo>
                  <a:lnTo>
                    <a:pt x="314" y="36"/>
                  </a:lnTo>
                  <a:lnTo>
                    <a:pt x="314" y="40"/>
                  </a:lnTo>
                  <a:lnTo>
                    <a:pt x="312" y="44"/>
                  </a:lnTo>
                  <a:lnTo>
                    <a:pt x="294" y="42"/>
                  </a:lnTo>
                  <a:lnTo>
                    <a:pt x="278" y="32"/>
                  </a:lnTo>
                  <a:lnTo>
                    <a:pt x="264" y="18"/>
                  </a:lnTo>
                  <a:lnTo>
                    <a:pt x="250" y="4"/>
                  </a:lnTo>
                  <a:lnTo>
                    <a:pt x="260" y="6"/>
                  </a:lnTo>
                  <a:lnTo>
                    <a:pt x="266" y="14"/>
                  </a:lnTo>
                  <a:lnTo>
                    <a:pt x="270" y="24"/>
                  </a:lnTo>
                  <a:lnTo>
                    <a:pt x="274" y="34"/>
                  </a:lnTo>
                  <a:lnTo>
                    <a:pt x="282" y="40"/>
                  </a:lnTo>
                  <a:lnTo>
                    <a:pt x="256" y="12"/>
                  </a:lnTo>
                  <a:close/>
                </a:path>
              </a:pathLst>
            </a:custGeom>
            <a:gradFill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22000">
                  <a:schemeClr val="accent5">
                    <a:lumMod val="60000"/>
                    <a:lumOff val="40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71" name="AutoShape 10"/>
            <p:cNvSpPr>
              <a:spLocks noChangeArrowheads="1"/>
            </p:cNvSpPr>
            <p:nvPr/>
          </p:nvSpPr>
          <p:spPr bwMode="auto">
            <a:xfrm>
              <a:off x="2887465" y="3989897"/>
              <a:ext cx="1877570" cy="483787"/>
            </a:xfrm>
            <a:prstGeom prst="roundRect">
              <a:avLst>
                <a:gd name="adj" fmla="val 5000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zh-CN" altLang="en-US" sz="2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itchFamily="34" charset="-122"/>
                  <a:ea typeface="微软雅黑" pitchFamily="34" charset="-122"/>
                </a:rPr>
                <a:t>固   体</a:t>
              </a:r>
              <a:endParaRPr lang="zh-CN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72" name="组合 70"/>
          <p:cNvGrpSpPr>
            <a:grpSpLocks/>
          </p:cNvGrpSpPr>
          <p:nvPr/>
        </p:nvGrpSpPr>
        <p:grpSpPr bwMode="auto">
          <a:xfrm>
            <a:off x="6264941" y="2560842"/>
            <a:ext cx="1652588" cy="1570037"/>
            <a:chOff x="1449665" y="3131002"/>
            <a:chExt cx="1972300" cy="1876330"/>
          </a:xfrm>
        </p:grpSpPr>
        <p:sp>
          <p:nvSpPr>
            <p:cNvPr id="73" name="Freeform 9"/>
            <p:cNvSpPr>
              <a:spLocks/>
            </p:cNvSpPr>
            <p:nvPr/>
          </p:nvSpPr>
          <p:spPr bwMode="gray">
            <a:xfrm>
              <a:off x="1449665" y="3131002"/>
              <a:ext cx="1972300" cy="1876330"/>
            </a:xfrm>
            <a:custGeom>
              <a:avLst/>
              <a:gdLst>
                <a:gd name="T0" fmla="*/ 2147483647 w 742"/>
                <a:gd name="T1" fmla="*/ 2147483647 h 718"/>
                <a:gd name="T2" fmla="*/ 2147483647 w 742"/>
                <a:gd name="T3" fmla="*/ 2147483647 h 718"/>
                <a:gd name="T4" fmla="*/ 2147483647 w 742"/>
                <a:gd name="T5" fmla="*/ 2147483647 h 718"/>
                <a:gd name="T6" fmla="*/ 2147483647 w 742"/>
                <a:gd name="T7" fmla="*/ 2147483647 h 718"/>
                <a:gd name="T8" fmla="*/ 2147483647 w 742"/>
                <a:gd name="T9" fmla="*/ 2147483647 h 718"/>
                <a:gd name="T10" fmla="*/ 2147483647 w 742"/>
                <a:gd name="T11" fmla="*/ 2147483647 h 718"/>
                <a:gd name="T12" fmla="*/ 2147483647 w 742"/>
                <a:gd name="T13" fmla="*/ 2147483647 h 718"/>
                <a:gd name="T14" fmla="*/ 2147483647 w 742"/>
                <a:gd name="T15" fmla="*/ 2147483647 h 718"/>
                <a:gd name="T16" fmla="*/ 2147483647 w 742"/>
                <a:gd name="T17" fmla="*/ 2147483647 h 718"/>
                <a:gd name="T18" fmla="*/ 2147483647 w 742"/>
                <a:gd name="T19" fmla="*/ 2147483647 h 718"/>
                <a:gd name="T20" fmla="*/ 2147483647 w 742"/>
                <a:gd name="T21" fmla="*/ 2147483647 h 718"/>
                <a:gd name="T22" fmla="*/ 2147483647 w 742"/>
                <a:gd name="T23" fmla="*/ 2147483647 h 718"/>
                <a:gd name="T24" fmla="*/ 2147483647 w 742"/>
                <a:gd name="T25" fmla="*/ 2147483647 h 718"/>
                <a:gd name="T26" fmla="*/ 2147483647 w 742"/>
                <a:gd name="T27" fmla="*/ 2147483647 h 718"/>
                <a:gd name="T28" fmla="*/ 2147483647 w 742"/>
                <a:gd name="T29" fmla="*/ 2147483647 h 718"/>
                <a:gd name="T30" fmla="*/ 2147483647 w 742"/>
                <a:gd name="T31" fmla="*/ 2147483647 h 718"/>
                <a:gd name="T32" fmla="*/ 2147483647 w 742"/>
                <a:gd name="T33" fmla="*/ 2147483647 h 718"/>
                <a:gd name="T34" fmla="*/ 2147483647 w 742"/>
                <a:gd name="T35" fmla="*/ 2147483647 h 718"/>
                <a:gd name="T36" fmla="*/ 2147483647 w 742"/>
                <a:gd name="T37" fmla="*/ 2147483647 h 718"/>
                <a:gd name="T38" fmla="*/ 2147483647 w 742"/>
                <a:gd name="T39" fmla="*/ 2147483647 h 718"/>
                <a:gd name="T40" fmla="*/ 2147483647 w 742"/>
                <a:gd name="T41" fmla="*/ 2147483647 h 718"/>
                <a:gd name="T42" fmla="*/ 2147483647 w 742"/>
                <a:gd name="T43" fmla="*/ 2147483647 h 718"/>
                <a:gd name="T44" fmla="*/ 2147483647 w 742"/>
                <a:gd name="T45" fmla="*/ 2147483647 h 718"/>
                <a:gd name="T46" fmla="*/ 2147483647 w 742"/>
                <a:gd name="T47" fmla="*/ 2147483647 h 718"/>
                <a:gd name="T48" fmla="*/ 2147483647 w 742"/>
                <a:gd name="T49" fmla="*/ 2147483647 h 718"/>
                <a:gd name="T50" fmla="*/ 2147483647 w 742"/>
                <a:gd name="T51" fmla="*/ 2147483647 h 718"/>
                <a:gd name="T52" fmla="*/ 2147483647 w 742"/>
                <a:gd name="T53" fmla="*/ 2147483647 h 718"/>
                <a:gd name="T54" fmla="*/ 2147483647 w 742"/>
                <a:gd name="T55" fmla="*/ 2147483647 h 718"/>
                <a:gd name="T56" fmla="*/ 2147483647 w 742"/>
                <a:gd name="T57" fmla="*/ 2147483647 h 718"/>
                <a:gd name="T58" fmla="*/ 2147483647 w 742"/>
                <a:gd name="T59" fmla="*/ 2147483647 h 718"/>
                <a:gd name="T60" fmla="*/ 2147483647 w 742"/>
                <a:gd name="T61" fmla="*/ 2147483647 h 718"/>
                <a:gd name="T62" fmla="*/ 2147483647 w 742"/>
                <a:gd name="T63" fmla="*/ 2147483647 h 718"/>
                <a:gd name="T64" fmla="*/ 2147483647 w 742"/>
                <a:gd name="T65" fmla="*/ 2147483647 h 718"/>
                <a:gd name="T66" fmla="*/ 2147483647 w 742"/>
                <a:gd name="T67" fmla="*/ 2147483647 h 718"/>
                <a:gd name="T68" fmla="*/ 2147483647 w 742"/>
                <a:gd name="T69" fmla="*/ 2147483647 h 718"/>
                <a:gd name="T70" fmla="*/ 2147483647 w 742"/>
                <a:gd name="T71" fmla="*/ 2147483647 h 718"/>
                <a:gd name="T72" fmla="*/ 2147483647 w 742"/>
                <a:gd name="T73" fmla="*/ 2147483647 h 718"/>
                <a:gd name="T74" fmla="*/ 2147483647 w 742"/>
                <a:gd name="T75" fmla="*/ 2147483647 h 718"/>
                <a:gd name="T76" fmla="*/ 2147483647 w 742"/>
                <a:gd name="T77" fmla="*/ 2147483647 h 718"/>
                <a:gd name="T78" fmla="*/ 2147483647 w 742"/>
                <a:gd name="T79" fmla="*/ 2147483647 h 718"/>
                <a:gd name="T80" fmla="*/ 2147483647 w 742"/>
                <a:gd name="T81" fmla="*/ 2147483647 h 718"/>
                <a:gd name="T82" fmla="*/ 2147483647 w 742"/>
                <a:gd name="T83" fmla="*/ 2147483647 h 718"/>
                <a:gd name="T84" fmla="*/ 2147483647 w 742"/>
                <a:gd name="T85" fmla="*/ 2147483647 h 718"/>
                <a:gd name="T86" fmla="*/ 2147483647 w 742"/>
                <a:gd name="T87" fmla="*/ 2147483647 h 718"/>
                <a:gd name="T88" fmla="*/ 2147483647 w 742"/>
                <a:gd name="T89" fmla="*/ 2147483647 h 718"/>
                <a:gd name="T90" fmla="*/ 2147483647 w 742"/>
                <a:gd name="T91" fmla="*/ 2147483647 h 718"/>
                <a:gd name="T92" fmla="*/ 2147483647 w 742"/>
                <a:gd name="T93" fmla="*/ 2147483647 h 718"/>
                <a:gd name="T94" fmla="*/ 2147483647 w 742"/>
                <a:gd name="T95" fmla="*/ 2147483647 h 718"/>
                <a:gd name="T96" fmla="*/ 2147483647 w 742"/>
                <a:gd name="T97" fmla="*/ 2147483647 h 718"/>
                <a:gd name="T98" fmla="*/ 2147483647 w 742"/>
                <a:gd name="T99" fmla="*/ 2147483647 h 718"/>
                <a:gd name="T100" fmla="*/ 2147483647 w 742"/>
                <a:gd name="T101" fmla="*/ 2147483647 h 718"/>
                <a:gd name="T102" fmla="*/ 2147483647 w 742"/>
                <a:gd name="T103" fmla="*/ 2147483647 h 718"/>
                <a:gd name="T104" fmla="*/ 2147483647 w 742"/>
                <a:gd name="T105" fmla="*/ 2147483647 h 718"/>
                <a:gd name="T106" fmla="*/ 2147483647 w 742"/>
                <a:gd name="T107" fmla="*/ 2147483647 h 718"/>
                <a:gd name="T108" fmla="*/ 2147483647 w 742"/>
                <a:gd name="T109" fmla="*/ 2147483647 h 718"/>
                <a:gd name="T110" fmla="*/ 2147483647 w 742"/>
                <a:gd name="T111" fmla="*/ 2147483647 h 718"/>
                <a:gd name="T112" fmla="*/ 2147483647 w 742"/>
                <a:gd name="T113" fmla="*/ 2147483647 h 718"/>
                <a:gd name="T114" fmla="*/ 2147483647 w 742"/>
                <a:gd name="T115" fmla="*/ 2147483647 h 718"/>
                <a:gd name="T116" fmla="*/ 2147483647 w 742"/>
                <a:gd name="T117" fmla="*/ 2147483647 h 718"/>
                <a:gd name="T118" fmla="*/ 2147483647 w 742"/>
                <a:gd name="T119" fmla="*/ 2147483647 h 718"/>
                <a:gd name="T120" fmla="*/ 2147483647 w 742"/>
                <a:gd name="T121" fmla="*/ 2147483647 h 71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742" h="718">
                  <a:moveTo>
                    <a:pt x="256" y="12"/>
                  </a:moveTo>
                  <a:lnTo>
                    <a:pt x="252" y="8"/>
                  </a:lnTo>
                  <a:lnTo>
                    <a:pt x="252" y="6"/>
                  </a:lnTo>
                  <a:lnTo>
                    <a:pt x="250" y="6"/>
                  </a:lnTo>
                  <a:lnTo>
                    <a:pt x="252" y="8"/>
                  </a:lnTo>
                  <a:lnTo>
                    <a:pt x="254" y="10"/>
                  </a:lnTo>
                  <a:lnTo>
                    <a:pt x="256" y="12"/>
                  </a:lnTo>
                  <a:lnTo>
                    <a:pt x="260" y="16"/>
                  </a:lnTo>
                  <a:lnTo>
                    <a:pt x="264" y="20"/>
                  </a:lnTo>
                  <a:lnTo>
                    <a:pt x="268" y="24"/>
                  </a:lnTo>
                  <a:lnTo>
                    <a:pt x="270" y="28"/>
                  </a:lnTo>
                  <a:lnTo>
                    <a:pt x="274" y="32"/>
                  </a:lnTo>
                  <a:lnTo>
                    <a:pt x="278" y="34"/>
                  </a:lnTo>
                  <a:lnTo>
                    <a:pt x="280" y="36"/>
                  </a:lnTo>
                  <a:lnTo>
                    <a:pt x="280" y="38"/>
                  </a:lnTo>
                  <a:lnTo>
                    <a:pt x="282" y="38"/>
                  </a:lnTo>
                  <a:lnTo>
                    <a:pt x="288" y="48"/>
                  </a:lnTo>
                  <a:lnTo>
                    <a:pt x="286" y="52"/>
                  </a:lnTo>
                  <a:lnTo>
                    <a:pt x="278" y="56"/>
                  </a:lnTo>
                  <a:lnTo>
                    <a:pt x="268" y="58"/>
                  </a:lnTo>
                  <a:lnTo>
                    <a:pt x="256" y="58"/>
                  </a:lnTo>
                  <a:lnTo>
                    <a:pt x="246" y="56"/>
                  </a:lnTo>
                  <a:lnTo>
                    <a:pt x="238" y="54"/>
                  </a:lnTo>
                  <a:lnTo>
                    <a:pt x="242" y="58"/>
                  </a:lnTo>
                  <a:lnTo>
                    <a:pt x="246" y="62"/>
                  </a:lnTo>
                  <a:lnTo>
                    <a:pt x="244" y="64"/>
                  </a:lnTo>
                  <a:lnTo>
                    <a:pt x="242" y="68"/>
                  </a:lnTo>
                  <a:lnTo>
                    <a:pt x="238" y="70"/>
                  </a:lnTo>
                  <a:lnTo>
                    <a:pt x="232" y="72"/>
                  </a:lnTo>
                  <a:lnTo>
                    <a:pt x="228" y="72"/>
                  </a:lnTo>
                  <a:lnTo>
                    <a:pt x="222" y="70"/>
                  </a:lnTo>
                  <a:lnTo>
                    <a:pt x="216" y="68"/>
                  </a:lnTo>
                  <a:lnTo>
                    <a:pt x="212" y="64"/>
                  </a:lnTo>
                  <a:lnTo>
                    <a:pt x="206" y="64"/>
                  </a:lnTo>
                  <a:lnTo>
                    <a:pt x="204" y="68"/>
                  </a:lnTo>
                  <a:lnTo>
                    <a:pt x="202" y="72"/>
                  </a:lnTo>
                  <a:lnTo>
                    <a:pt x="200" y="76"/>
                  </a:lnTo>
                  <a:lnTo>
                    <a:pt x="196" y="78"/>
                  </a:lnTo>
                  <a:lnTo>
                    <a:pt x="190" y="80"/>
                  </a:lnTo>
                  <a:lnTo>
                    <a:pt x="196" y="82"/>
                  </a:lnTo>
                  <a:lnTo>
                    <a:pt x="198" y="86"/>
                  </a:lnTo>
                  <a:lnTo>
                    <a:pt x="200" y="90"/>
                  </a:lnTo>
                  <a:lnTo>
                    <a:pt x="200" y="94"/>
                  </a:lnTo>
                  <a:lnTo>
                    <a:pt x="198" y="98"/>
                  </a:lnTo>
                  <a:lnTo>
                    <a:pt x="194" y="102"/>
                  </a:lnTo>
                  <a:lnTo>
                    <a:pt x="186" y="102"/>
                  </a:lnTo>
                  <a:lnTo>
                    <a:pt x="172" y="100"/>
                  </a:lnTo>
                  <a:lnTo>
                    <a:pt x="162" y="100"/>
                  </a:lnTo>
                  <a:lnTo>
                    <a:pt x="164" y="102"/>
                  </a:lnTo>
                  <a:lnTo>
                    <a:pt x="166" y="106"/>
                  </a:lnTo>
                  <a:lnTo>
                    <a:pt x="168" y="110"/>
                  </a:lnTo>
                  <a:lnTo>
                    <a:pt x="154" y="110"/>
                  </a:lnTo>
                  <a:lnTo>
                    <a:pt x="140" y="110"/>
                  </a:lnTo>
                  <a:lnTo>
                    <a:pt x="140" y="114"/>
                  </a:lnTo>
                  <a:lnTo>
                    <a:pt x="142" y="116"/>
                  </a:lnTo>
                  <a:lnTo>
                    <a:pt x="136" y="118"/>
                  </a:lnTo>
                  <a:lnTo>
                    <a:pt x="130" y="118"/>
                  </a:lnTo>
                  <a:lnTo>
                    <a:pt x="124" y="118"/>
                  </a:lnTo>
                  <a:lnTo>
                    <a:pt x="126" y="122"/>
                  </a:lnTo>
                  <a:lnTo>
                    <a:pt x="126" y="126"/>
                  </a:lnTo>
                  <a:lnTo>
                    <a:pt x="126" y="130"/>
                  </a:lnTo>
                  <a:lnTo>
                    <a:pt x="128" y="134"/>
                  </a:lnTo>
                  <a:lnTo>
                    <a:pt x="116" y="136"/>
                  </a:lnTo>
                  <a:lnTo>
                    <a:pt x="106" y="140"/>
                  </a:lnTo>
                  <a:lnTo>
                    <a:pt x="96" y="144"/>
                  </a:lnTo>
                  <a:lnTo>
                    <a:pt x="82" y="142"/>
                  </a:lnTo>
                  <a:lnTo>
                    <a:pt x="88" y="146"/>
                  </a:lnTo>
                  <a:lnTo>
                    <a:pt x="92" y="148"/>
                  </a:lnTo>
                  <a:lnTo>
                    <a:pt x="92" y="152"/>
                  </a:lnTo>
                  <a:lnTo>
                    <a:pt x="92" y="156"/>
                  </a:lnTo>
                  <a:lnTo>
                    <a:pt x="88" y="160"/>
                  </a:lnTo>
                  <a:lnTo>
                    <a:pt x="84" y="164"/>
                  </a:lnTo>
                  <a:lnTo>
                    <a:pt x="78" y="166"/>
                  </a:lnTo>
                  <a:lnTo>
                    <a:pt x="74" y="168"/>
                  </a:lnTo>
                  <a:lnTo>
                    <a:pt x="68" y="170"/>
                  </a:lnTo>
                  <a:lnTo>
                    <a:pt x="62" y="172"/>
                  </a:lnTo>
                  <a:lnTo>
                    <a:pt x="58" y="172"/>
                  </a:lnTo>
                  <a:lnTo>
                    <a:pt x="64" y="174"/>
                  </a:lnTo>
                  <a:lnTo>
                    <a:pt x="68" y="176"/>
                  </a:lnTo>
                  <a:lnTo>
                    <a:pt x="72" y="180"/>
                  </a:lnTo>
                  <a:lnTo>
                    <a:pt x="76" y="182"/>
                  </a:lnTo>
                  <a:lnTo>
                    <a:pt x="78" y="184"/>
                  </a:lnTo>
                  <a:lnTo>
                    <a:pt x="78" y="190"/>
                  </a:lnTo>
                  <a:lnTo>
                    <a:pt x="78" y="194"/>
                  </a:lnTo>
                  <a:lnTo>
                    <a:pt x="76" y="202"/>
                  </a:lnTo>
                  <a:lnTo>
                    <a:pt x="70" y="204"/>
                  </a:lnTo>
                  <a:lnTo>
                    <a:pt x="62" y="204"/>
                  </a:lnTo>
                  <a:lnTo>
                    <a:pt x="54" y="204"/>
                  </a:lnTo>
                  <a:lnTo>
                    <a:pt x="60" y="214"/>
                  </a:lnTo>
                  <a:lnTo>
                    <a:pt x="60" y="224"/>
                  </a:lnTo>
                  <a:lnTo>
                    <a:pt x="56" y="236"/>
                  </a:lnTo>
                  <a:lnTo>
                    <a:pt x="56" y="248"/>
                  </a:lnTo>
                  <a:lnTo>
                    <a:pt x="46" y="248"/>
                  </a:lnTo>
                  <a:lnTo>
                    <a:pt x="34" y="248"/>
                  </a:lnTo>
                  <a:lnTo>
                    <a:pt x="38" y="250"/>
                  </a:lnTo>
                  <a:lnTo>
                    <a:pt x="42" y="254"/>
                  </a:lnTo>
                  <a:lnTo>
                    <a:pt x="44" y="260"/>
                  </a:lnTo>
                  <a:lnTo>
                    <a:pt x="44" y="268"/>
                  </a:lnTo>
                  <a:lnTo>
                    <a:pt x="42" y="272"/>
                  </a:lnTo>
                  <a:lnTo>
                    <a:pt x="38" y="276"/>
                  </a:lnTo>
                  <a:lnTo>
                    <a:pt x="34" y="278"/>
                  </a:lnTo>
                  <a:lnTo>
                    <a:pt x="28" y="280"/>
                  </a:lnTo>
                  <a:lnTo>
                    <a:pt x="24" y="280"/>
                  </a:lnTo>
                  <a:lnTo>
                    <a:pt x="18" y="282"/>
                  </a:lnTo>
                  <a:lnTo>
                    <a:pt x="24" y="284"/>
                  </a:lnTo>
                  <a:lnTo>
                    <a:pt x="26" y="288"/>
                  </a:lnTo>
                  <a:lnTo>
                    <a:pt x="26" y="292"/>
                  </a:lnTo>
                  <a:lnTo>
                    <a:pt x="24" y="296"/>
                  </a:lnTo>
                  <a:lnTo>
                    <a:pt x="18" y="300"/>
                  </a:lnTo>
                  <a:lnTo>
                    <a:pt x="28" y="302"/>
                  </a:lnTo>
                  <a:lnTo>
                    <a:pt x="38" y="306"/>
                  </a:lnTo>
                  <a:lnTo>
                    <a:pt x="38" y="312"/>
                  </a:lnTo>
                  <a:lnTo>
                    <a:pt x="34" y="316"/>
                  </a:lnTo>
                  <a:lnTo>
                    <a:pt x="28" y="320"/>
                  </a:lnTo>
                  <a:lnTo>
                    <a:pt x="24" y="322"/>
                  </a:lnTo>
                  <a:lnTo>
                    <a:pt x="18" y="326"/>
                  </a:lnTo>
                  <a:lnTo>
                    <a:pt x="12" y="330"/>
                  </a:lnTo>
                  <a:lnTo>
                    <a:pt x="8" y="334"/>
                  </a:lnTo>
                  <a:lnTo>
                    <a:pt x="12" y="336"/>
                  </a:lnTo>
                  <a:lnTo>
                    <a:pt x="18" y="338"/>
                  </a:lnTo>
                  <a:lnTo>
                    <a:pt x="22" y="338"/>
                  </a:lnTo>
                  <a:lnTo>
                    <a:pt x="20" y="342"/>
                  </a:lnTo>
                  <a:lnTo>
                    <a:pt x="18" y="344"/>
                  </a:lnTo>
                  <a:lnTo>
                    <a:pt x="14" y="348"/>
                  </a:lnTo>
                  <a:lnTo>
                    <a:pt x="12" y="350"/>
                  </a:lnTo>
                  <a:lnTo>
                    <a:pt x="16" y="352"/>
                  </a:lnTo>
                  <a:lnTo>
                    <a:pt x="22" y="354"/>
                  </a:lnTo>
                  <a:lnTo>
                    <a:pt x="26" y="356"/>
                  </a:lnTo>
                  <a:lnTo>
                    <a:pt x="24" y="358"/>
                  </a:lnTo>
                  <a:lnTo>
                    <a:pt x="22" y="362"/>
                  </a:lnTo>
                  <a:lnTo>
                    <a:pt x="32" y="364"/>
                  </a:lnTo>
                  <a:lnTo>
                    <a:pt x="44" y="368"/>
                  </a:lnTo>
                  <a:lnTo>
                    <a:pt x="22" y="382"/>
                  </a:lnTo>
                  <a:lnTo>
                    <a:pt x="0" y="394"/>
                  </a:lnTo>
                  <a:lnTo>
                    <a:pt x="6" y="396"/>
                  </a:lnTo>
                  <a:lnTo>
                    <a:pt x="14" y="398"/>
                  </a:lnTo>
                  <a:lnTo>
                    <a:pt x="20" y="402"/>
                  </a:lnTo>
                  <a:lnTo>
                    <a:pt x="24" y="406"/>
                  </a:lnTo>
                  <a:lnTo>
                    <a:pt x="22" y="408"/>
                  </a:lnTo>
                  <a:lnTo>
                    <a:pt x="20" y="410"/>
                  </a:lnTo>
                  <a:lnTo>
                    <a:pt x="16" y="412"/>
                  </a:lnTo>
                  <a:lnTo>
                    <a:pt x="22" y="414"/>
                  </a:lnTo>
                  <a:lnTo>
                    <a:pt x="28" y="416"/>
                  </a:lnTo>
                  <a:lnTo>
                    <a:pt x="30" y="420"/>
                  </a:lnTo>
                  <a:lnTo>
                    <a:pt x="32" y="424"/>
                  </a:lnTo>
                  <a:lnTo>
                    <a:pt x="32" y="428"/>
                  </a:lnTo>
                  <a:lnTo>
                    <a:pt x="28" y="434"/>
                  </a:lnTo>
                  <a:lnTo>
                    <a:pt x="32" y="434"/>
                  </a:lnTo>
                  <a:lnTo>
                    <a:pt x="34" y="434"/>
                  </a:lnTo>
                  <a:lnTo>
                    <a:pt x="34" y="440"/>
                  </a:lnTo>
                  <a:lnTo>
                    <a:pt x="30" y="442"/>
                  </a:lnTo>
                  <a:lnTo>
                    <a:pt x="26" y="446"/>
                  </a:lnTo>
                  <a:lnTo>
                    <a:pt x="22" y="448"/>
                  </a:lnTo>
                  <a:lnTo>
                    <a:pt x="20" y="452"/>
                  </a:lnTo>
                  <a:lnTo>
                    <a:pt x="16" y="456"/>
                  </a:lnTo>
                  <a:lnTo>
                    <a:pt x="22" y="454"/>
                  </a:lnTo>
                  <a:lnTo>
                    <a:pt x="28" y="456"/>
                  </a:lnTo>
                  <a:lnTo>
                    <a:pt x="34" y="458"/>
                  </a:lnTo>
                  <a:lnTo>
                    <a:pt x="40" y="460"/>
                  </a:lnTo>
                  <a:lnTo>
                    <a:pt x="44" y="464"/>
                  </a:lnTo>
                  <a:lnTo>
                    <a:pt x="40" y="468"/>
                  </a:lnTo>
                  <a:lnTo>
                    <a:pt x="38" y="472"/>
                  </a:lnTo>
                  <a:lnTo>
                    <a:pt x="34" y="476"/>
                  </a:lnTo>
                  <a:lnTo>
                    <a:pt x="40" y="478"/>
                  </a:lnTo>
                  <a:lnTo>
                    <a:pt x="44" y="482"/>
                  </a:lnTo>
                  <a:lnTo>
                    <a:pt x="48" y="486"/>
                  </a:lnTo>
                  <a:lnTo>
                    <a:pt x="48" y="490"/>
                  </a:lnTo>
                  <a:lnTo>
                    <a:pt x="48" y="496"/>
                  </a:lnTo>
                  <a:lnTo>
                    <a:pt x="54" y="496"/>
                  </a:lnTo>
                  <a:lnTo>
                    <a:pt x="60" y="498"/>
                  </a:lnTo>
                  <a:lnTo>
                    <a:pt x="64" y="500"/>
                  </a:lnTo>
                  <a:lnTo>
                    <a:pt x="66" y="504"/>
                  </a:lnTo>
                  <a:lnTo>
                    <a:pt x="66" y="508"/>
                  </a:lnTo>
                  <a:lnTo>
                    <a:pt x="66" y="514"/>
                  </a:lnTo>
                  <a:lnTo>
                    <a:pt x="62" y="520"/>
                  </a:lnTo>
                  <a:lnTo>
                    <a:pt x="68" y="524"/>
                  </a:lnTo>
                  <a:lnTo>
                    <a:pt x="72" y="528"/>
                  </a:lnTo>
                  <a:lnTo>
                    <a:pt x="74" y="534"/>
                  </a:lnTo>
                  <a:lnTo>
                    <a:pt x="76" y="540"/>
                  </a:lnTo>
                  <a:lnTo>
                    <a:pt x="76" y="546"/>
                  </a:lnTo>
                  <a:lnTo>
                    <a:pt x="96" y="546"/>
                  </a:lnTo>
                  <a:lnTo>
                    <a:pt x="118" y="544"/>
                  </a:lnTo>
                  <a:lnTo>
                    <a:pt x="114" y="552"/>
                  </a:lnTo>
                  <a:lnTo>
                    <a:pt x="112" y="558"/>
                  </a:lnTo>
                  <a:lnTo>
                    <a:pt x="110" y="566"/>
                  </a:lnTo>
                  <a:lnTo>
                    <a:pt x="108" y="572"/>
                  </a:lnTo>
                  <a:lnTo>
                    <a:pt x="114" y="572"/>
                  </a:lnTo>
                  <a:lnTo>
                    <a:pt x="120" y="572"/>
                  </a:lnTo>
                  <a:lnTo>
                    <a:pt x="126" y="572"/>
                  </a:lnTo>
                  <a:lnTo>
                    <a:pt x="122" y="578"/>
                  </a:lnTo>
                  <a:lnTo>
                    <a:pt x="118" y="584"/>
                  </a:lnTo>
                  <a:lnTo>
                    <a:pt x="116" y="592"/>
                  </a:lnTo>
                  <a:lnTo>
                    <a:pt x="122" y="592"/>
                  </a:lnTo>
                  <a:lnTo>
                    <a:pt x="128" y="592"/>
                  </a:lnTo>
                  <a:lnTo>
                    <a:pt x="136" y="592"/>
                  </a:lnTo>
                  <a:lnTo>
                    <a:pt x="134" y="594"/>
                  </a:lnTo>
                  <a:lnTo>
                    <a:pt x="132" y="598"/>
                  </a:lnTo>
                  <a:lnTo>
                    <a:pt x="130" y="602"/>
                  </a:lnTo>
                  <a:lnTo>
                    <a:pt x="128" y="604"/>
                  </a:lnTo>
                  <a:lnTo>
                    <a:pt x="144" y="606"/>
                  </a:lnTo>
                  <a:lnTo>
                    <a:pt x="156" y="610"/>
                  </a:lnTo>
                  <a:lnTo>
                    <a:pt x="164" y="622"/>
                  </a:lnTo>
                  <a:lnTo>
                    <a:pt x="162" y="620"/>
                  </a:lnTo>
                  <a:lnTo>
                    <a:pt x="160" y="618"/>
                  </a:lnTo>
                  <a:lnTo>
                    <a:pt x="164" y="614"/>
                  </a:lnTo>
                  <a:lnTo>
                    <a:pt x="168" y="614"/>
                  </a:lnTo>
                  <a:lnTo>
                    <a:pt x="170" y="614"/>
                  </a:lnTo>
                  <a:lnTo>
                    <a:pt x="172" y="614"/>
                  </a:lnTo>
                  <a:lnTo>
                    <a:pt x="174" y="618"/>
                  </a:lnTo>
                  <a:lnTo>
                    <a:pt x="174" y="620"/>
                  </a:lnTo>
                  <a:lnTo>
                    <a:pt x="176" y="624"/>
                  </a:lnTo>
                  <a:lnTo>
                    <a:pt x="178" y="628"/>
                  </a:lnTo>
                  <a:lnTo>
                    <a:pt x="178" y="630"/>
                  </a:lnTo>
                  <a:lnTo>
                    <a:pt x="180" y="632"/>
                  </a:lnTo>
                  <a:lnTo>
                    <a:pt x="184" y="634"/>
                  </a:lnTo>
                  <a:lnTo>
                    <a:pt x="188" y="636"/>
                  </a:lnTo>
                  <a:lnTo>
                    <a:pt x="190" y="636"/>
                  </a:lnTo>
                  <a:lnTo>
                    <a:pt x="194" y="638"/>
                  </a:lnTo>
                  <a:lnTo>
                    <a:pt x="198" y="638"/>
                  </a:lnTo>
                  <a:lnTo>
                    <a:pt x="200" y="640"/>
                  </a:lnTo>
                  <a:lnTo>
                    <a:pt x="202" y="644"/>
                  </a:lnTo>
                  <a:lnTo>
                    <a:pt x="204" y="648"/>
                  </a:lnTo>
                  <a:lnTo>
                    <a:pt x="206" y="646"/>
                  </a:lnTo>
                  <a:lnTo>
                    <a:pt x="210" y="646"/>
                  </a:lnTo>
                  <a:lnTo>
                    <a:pt x="212" y="644"/>
                  </a:lnTo>
                  <a:lnTo>
                    <a:pt x="216" y="648"/>
                  </a:lnTo>
                  <a:lnTo>
                    <a:pt x="220" y="654"/>
                  </a:lnTo>
                  <a:lnTo>
                    <a:pt x="222" y="658"/>
                  </a:lnTo>
                  <a:lnTo>
                    <a:pt x="224" y="654"/>
                  </a:lnTo>
                  <a:lnTo>
                    <a:pt x="228" y="650"/>
                  </a:lnTo>
                  <a:lnTo>
                    <a:pt x="232" y="652"/>
                  </a:lnTo>
                  <a:lnTo>
                    <a:pt x="234" y="654"/>
                  </a:lnTo>
                  <a:lnTo>
                    <a:pt x="238" y="656"/>
                  </a:lnTo>
                  <a:lnTo>
                    <a:pt x="238" y="662"/>
                  </a:lnTo>
                  <a:lnTo>
                    <a:pt x="240" y="666"/>
                  </a:lnTo>
                  <a:lnTo>
                    <a:pt x="252" y="662"/>
                  </a:lnTo>
                  <a:lnTo>
                    <a:pt x="262" y="666"/>
                  </a:lnTo>
                  <a:lnTo>
                    <a:pt x="270" y="674"/>
                  </a:lnTo>
                  <a:lnTo>
                    <a:pt x="276" y="686"/>
                  </a:lnTo>
                  <a:lnTo>
                    <a:pt x="274" y="678"/>
                  </a:lnTo>
                  <a:lnTo>
                    <a:pt x="276" y="674"/>
                  </a:lnTo>
                  <a:lnTo>
                    <a:pt x="278" y="670"/>
                  </a:lnTo>
                  <a:lnTo>
                    <a:pt x="280" y="668"/>
                  </a:lnTo>
                  <a:lnTo>
                    <a:pt x="284" y="666"/>
                  </a:lnTo>
                  <a:lnTo>
                    <a:pt x="288" y="668"/>
                  </a:lnTo>
                  <a:lnTo>
                    <a:pt x="292" y="672"/>
                  </a:lnTo>
                  <a:lnTo>
                    <a:pt x="296" y="678"/>
                  </a:lnTo>
                  <a:lnTo>
                    <a:pt x="294" y="674"/>
                  </a:lnTo>
                  <a:lnTo>
                    <a:pt x="296" y="674"/>
                  </a:lnTo>
                  <a:lnTo>
                    <a:pt x="298" y="674"/>
                  </a:lnTo>
                  <a:lnTo>
                    <a:pt x="300" y="676"/>
                  </a:lnTo>
                  <a:lnTo>
                    <a:pt x="302" y="680"/>
                  </a:lnTo>
                  <a:lnTo>
                    <a:pt x="304" y="682"/>
                  </a:lnTo>
                  <a:lnTo>
                    <a:pt x="304" y="686"/>
                  </a:lnTo>
                  <a:lnTo>
                    <a:pt x="310" y="682"/>
                  </a:lnTo>
                  <a:lnTo>
                    <a:pt x="318" y="680"/>
                  </a:lnTo>
                  <a:lnTo>
                    <a:pt x="324" y="678"/>
                  </a:lnTo>
                  <a:lnTo>
                    <a:pt x="326" y="682"/>
                  </a:lnTo>
                  <a:lnTo>
                    <a:pt x="328" y="684"/>
                  </a:lnTo>
                  <a:lnTo>
                    <a:pt x="330" y="688"/>
                  </a:lnTo>
                  <a:lnTo>
                    <a:pt x="330" y="692"/>
                  </a:lnTo>
                  <a:lnTo>
                    <a:pt x="332" y="686"/>
                  </a:lnTo>
                  <a:lnTo>
                    <a:pt x="332" y="684"/>
                  </a:lnTo>
                  <a:lnTo>
                    <a:pt x="334" y="682"/>
                  </a:lnTo>
                  <a:lnTo>
                    <a:pt x="338" y="684"/>
                  </a:lnTo>
                  <a:lnTo>
                    <a:pt x="340" y="684"/>
                  </a:lnTo>
                  <a:lnTo>
                    <a:pt x="344" y="688"/>
                  </a:lnTo>
                  <a:lnTo>
                    <a:pt x="346" y="690"/>
                  </a:lnTo>
                  <a:lnTo>
                    <a:pt x="350" y="694"/>
                  </a:lnTo>
                  <a:lnTo>
                    <a:pt x="352" y="698"/>
                  </a:lnTo>
                  <a:lnTo>
                    <a:pt x="356" y="702"/>
                  </a:lnTo>
                  <a:lnTo>
                    <a:pt x="358" y="706"/>
                  </a:lnTo>
                  <a:lnTo>
                    <a:pt x="360" y="708"/>
                  </a:lnTo>
                  <a:lnTo>
                    <a:pt x="364" y="700"/>
                  </a:lnTo>
                  <a:lnTo>
                    <a:pt x="370" y="700"/>
                  </a:lnTo>
                  <a:lnTo>
                    <a:pt x="378" y="704"/>
                  </a:lnTo>
                  <a:lnTo>
                    <a:pt x="386" y="712"/>
                  </a:lnTo>
                  <a:lnTo>
                    <a:pt x="392" y="718"/>
                  </a:lnTo>
                  <a:lnTo>
                    <a:pt x="386" y="714"/>
                  </a:lnTo>
                  <a:lnTo>
                    <a:pt x="384" y="710"/>
                  </a:lnTo>
                  <a:lnTo>
                    <a:pt x="382" y="706"/>
                  </a:lnTo>
                  <a:lnTo>
                    <a:pt x="382" y="702"/>
                  </a:lnTo>
                  <a:lnTo>
                    <a:pt x="384" y="696"/>
                  </a:lnTo>
                  <a:lnTo>
                    <a:pt x="386" y="692"/>
                  </a:lnTo>
                  <a:lnTo>
                    <a:pt x="390" y="690"/>
                  </a:lnTo>
                  <a:lnTo>
                    <a:pt x="394" y="686"/>
                  </a:lnTo>
                  <a:lnTo>
                    <a:pt x="398" y="686"/>
                  </a:lnTo>
                  <a:lnTo>
                    <a:pt x="404" y="688"/>
                  </a:lnTo>
                  <a:lnTo>
                    <a:pt x="408" y="690"/>
                  </a:lnTo>
                  <a:lnTo>
                    <a:pt x="412" y="696"/>
                  </a:lnTo>
                  <a:lnTo>
                    <a:pt x="414" y="692"/>
                  </a:lnTo>
                  <a:lnTo>
                    <a:pt x="414" y="690"/>
                  </a:lnTo>
                  <a:lnTo>
                    <a:pt x="418" y="688"/>
                  </a:lnTo>
                  <a:lnTo>
                    <a:pt x="420" y="686"/>
                  </a:lnTo>
                  <a:lnTo>
                    <a:pt x="424" y="686"/>
                  </a:lnTo>
                  <a:lnTo>
                    <a:pt x="428" y="688"/>
                  </a:lnTo>
                  <a:lnTo>
                    <a:pt x="432" y="690"/>
                  </a:lnTo>
                  <a:lnTo>
                    <a:pt x="434" y="694"/>
                  </a:lnTo>
                  <a:lnTo>
                    <a:pt x="438" y="682"/>
                  </a:lnTo>
                  <a:lnTo>
                    <a:pt x="450" y="676"/>
                  </a:lnTo>
                  <a:lnTo>
                    <a:pt x="462" y="674"/>
                  </a:lnTo>
                  <a:lnTo>
                    <a:pt x="472" y="680"/>
                  </a:lnTo>
                  <a:lnTo>
                    <a:pt x="482" y="672"/>
                  </a:lnTo>
                  <a:lnTo>
                    <a:pt x="494" y="666"/>
                  </a:lnTo>
                  <a:lnTo>
                    <a:pt x="504" y="660"/>
                  </a:lnTo>
                  <a:lnTo>
                    <a:pt x="506" y="658"/>
                  </a:lnTo>
                  <a:lnTo>
                    <a:pt x="508" y="656"/>
                  </a:lnTo>
                  <a:lnTo>
                    <a:pt x="508" y="654"/>
                  </a:lnTo>
                  <a:lnTo>
                    <a:pt x="510" y="654"/>
                  </a:lnTo>
                  <a:lnTo>
                    <a:pt x="514" y="652"/>
                  </a:lnTo>
                  <a:lnTo>
                    <a:pt x="520" y="652"/>
                  </a:lnTo>
                  <a:lnTo>
                    <a:pt x="524" y="652"/>
                  </a:lnTo>
                  <a:lnTo>
                    <a:pt x="528" y="654"/>
                  </a:lnTo>
                  <a:lnTo>
                    <a:pt x="534" y="656"/>
                  </a:lnTo>
                  <a:lnTo>
                    <a:pt x="540" y="658"/>
                  </a:lnTo>
                  <a:lnTo>
                    <a:pt x="538" y="654"/>
                  </a:lnTo>
                  <a:lnTo>
                    <a:pt x="538" y="652"/>
                  </a:lnTo>
                  <a:lnTo>
                    <a:pt x="538" y="648"/>
                  </a:lnTo>
                  <a:lnTo>
                    <a:pt x="550" y="648"/>
                  </a:lnTo>
                  <a:lnTo>
                    <a:pt x="562" y="650"/>
                  </a:lnTo>
                  <a:lnTo>
                    <a:pt x="558" y="648"/>
                  </a:lnTo>
                  <a:lnTo>
                    <a:pt x="552" y="646"/>
                  </a:lnTo>
                  <a:lnTo>
                    <a:pt x="550" y="644"/>
                  </a:lnTo>
                  <a:lnTo>
                    <a:pt x="546" y="640"/>
                  </a:lnTo>
                  <a:lnTo>
                    <a:pt x="544" y="634"/>
                  </a:lnTo>
                  <a:lnTo>
                    <a:pt x="544" y="628"/>
                  </a:lnTo>
                  <a:lnTo>
                    <a:pt x="546" y="622"/>
                  </a:lnTo>
                  <a:lnTo>
                    <a:pt x="548" y="616"/>
                  </a:lnTo>
                  <a:lnTo>
                    <a:pt x="552" y="614"/>
                  </a:lnTo>
                  <a:lnTo>
                    <a:pt x="558" y="612"/>
                  </a:lnTo>
                  <a:lnTo>
                    <a:pt x="564" y="612"/>
                  </a:lnTo>
                  <a:lnTo>
                    <a:pt x="570" y="612"/>
                  </a:lnTo>
                  <a:lnTo>
                    <a:pt x="576" y="612"/>
                  </a:lnTo>
                  <a:lnTo>
                    <a:pt x="572" y="608"/>
                  </a:lnTo>
                  <a:lnTo>
                    <a:pt x="572" y="606"/>
                  </a:lnTo>
                  <a:lnTo>
                    <a:pt x="570" y="602"/>
                  </a:lnTo>
                  <a:lnTo>
                    <a:pt x="570" y="598"/>
                  </a:lnTo>
                  <a:lnTo>
                    <a:pt x="584" y="600"/>
                  </a:lnTo>
                  <a:lnTo>
                    <a:pt x="592" y="598"/>
                  </a:lnTo>
                  <a:lnTo>
                    <a:pt x="600" y="594"/>
                  </a:lnTo>
                  <a:lnTo>
                    <a:pt x="612" y="586"/>
                  </a:lnTo>
                  <a:lnTo>
                    <a:pt x="614" y="582"/>
                  </a:lnTo>
                  <a:lnTo>
                    <a:pt x="620" y="580"/>
                  </a:lnTo>
                  <a:lnTo>
                    <a:pt x="624" y="580"/>
                  </a:lnTo>
                  <a:lnTo>
                    <a:pt x="626" y="576"/>
                  </a:lnTo>
                  <a:lnTo>
                    <a:pt x="628" y="572"/>
                  </a:lnTo>
                  <a:lnTo>
                    <a:pt x="628" y="568"/>
                  </a:lnTo>
                  <a:lnTo>
                    <a:pt x="628" y="562"/>
                  </a:lnTo>
                  <a:lnTo>
                    <a:pt x="628" y="558"/>
                  </a:lnTo>
                  <a:lnTo>
                    <a:pt x="630" y="554"/>
                  </a:lnTo>
                  <a:lnTo>
                    <a:pt x="626" y="552"/>
                  </a:lnTo>
                  <a:lnTo>
                    <a:pt x="622" y="548"/>
                  </a:lnTo>
                  <a:lnTo>
                    <a:pt x="620" y="548"/>
                  </a:lnTo>
                  <a:lnTo>
                    <a:pt x="630" y="536"/>
                  </a:lnTo>
                  <a:lnTo>
                    <a:pt x="642" y="532"/>
                  </a:lnTo>
                  <a:lnTo>
                    <a:pt x="656" y="534"/>
                  </a:lnTo>
                  <a:lnTo>
                    <a:pt x="656" y="530"/>
                  </a:lnTo>
                  <a:lnTo>
                    <a:pt x="656" y="524"/>
                  </a:lnTo>
                  <a:lnTo>
                    <a:pt x="656" y="520"/>
                  </a:lnTo>
                  <a:lnTo>
                    <a:pt x="658" y="516"/>
                  </a:lnTo>
                  <a:lnTo>
                    <a:pt x="658" y="512"/>
                  </a:lnTo>
                  <a:lnTo>
                    <a:pt x="662" y="510"/>
                  </a:lnTo>
                  <a:lnTo>
                    <a:pt x="666" y="508"/>
                  </a:lnTo>
                  <a:lnTo>
                    <a:pt x="672" y="508"/>
                  </a:lnTo>
                  <a:lnTo>
                    <a:pt x="674" y="502"/>
                  </a:lnTo>
                  <a:lnTo>
                    <a:pt x="676" y="498"/>
                  </a:lnTo>
                  <a:lnTo>
                    <a:pt x="678" y="494"/>
                  </a:lnTo>
                  <a:lnTo>
                    <a:pt x="682" y="492"/>
                  </a:lnTo>
                  <a:lnTo>
                    <a:pt x="684" y="490"/>
                  </a:lnTo>
                  <a:lnTo>
                    <a:pt x="688" y="490"/>
                  </a:lnTo>
                  <a:lnTo>
                    <a:pt x="692" y="488"/>
                  </a:lnTo>
                  <a:lnTo>
                    <a:pt x="696" y="484"/>
                  </a:lnTo>
                  <a:lnTo>
                    <a:pt x="698" y="482"/>
                  </a:lnTo>
                  <a:lnTo>
                    <a:pt x="694" y="478"/>
                  </a:lnTo>
                  <a:lnTo>
                    <a:pt x="690" y="476"/>
                  </a:lnTo>
                  <a:lnTo>
                    <a:pt x="688" y="472"/>
                  </a:lnTo>
                  <a:lnTo>
                    <a:pt x="692" y="466"/>
                  </a:lnTo>
                  <a:lnTo>
                    <a:pt x="700" y="462"/>
                  </a:lnTo>
                  <a:lnTo>
                    <a:pt x="708" y="458"/>
                  </a:lnTo>
                  <a:lnTo>
                    <a:pt x="714" y="452"/>
                  </a:lnTo>
                  <a:lnTo>
                    <a:pt x="704" y="446"/>
                  </a:lnTo>
                  <a:lnTo>
                    <a:pt x="700" y="436"/>
                  </a:lnTo>
                  <a:lnTo>
                    <a:pt x="700" y="424"/>
                  </a:lnTo>
                  <a:lnTo>
                    <a:pt x="708" y="414"/>
                  </a:lnTo>
                  <a:lnTo>
                    <a:pt x="702" y="412"/>
                  </a:lnTo>
                  <a:lnTo>
                    <a:pt x="696" y="410"/>
                  </a:lnTo>
                  <a:lnTo>
                    <a:pt x="692" y="408"/>
                  </a:lnTo>
                  <a:lnTo>
                    <a:pt x="706" y="402"/>
                  </a:lnTo>
                  <a:lnTo>
                    <a:pt x="712" y="398"/>
                  </a:lnTo>
                  <a:lnTo>
                    <a:pt x="714" y="392"/>
                  </a:lnTo>
                  <a:lnTo>
                    <a:pt x="716" y="382"/>
                  </a:lnTo>
                  <a:lnTo>
                    <a:pt x="718" y="370"/>
                  </a:lnTo>
                  <a:lnTo>
                    <a:pt x="724" y="362"/>
                  </a:lnTo>
                  <a:lnTo>
                    <a:pt x="728" y="356"/>
                  </a:lnTo>
                  <a:lnTo>
                    <a:pt x="734" y="352"/>
                  </a:lnTo>
                  <a:lnTo>
                    <a:pt x="736" y="348"/>
                  </a:lnTo>
                  <a:lnTo>
                    <a:pt x="736" y="342"/>
                  </a:lnTo>
                  <a:lnTo>
                    <a:pt x="732" y="332"/>
                  </a:lnTo>
                  <a:lnTo>
                    <a:pt x="736" y="330"/>
                  </a:lnTo>
                  <a:lnTo>
                    <a:pt x="742" y="328"/>
                  </a:lnTo>
                  <a:lnTo>
                    <a:pt x="736" y="326"/>
                  </a:lnTo>
                  <a:lnTo>
                    <a:pt x="730" y="322"/>
                  </a:lnTo>
                  <a:lnTo>
                    <a:pt x="722" y="320"/>
                  </a:lnTo>
                  <a:lnTo>
                    <a:pt x="718" y="316"/>
                  </a:lnTo>
                  <a:lnTo>
                    <a:pt x="714" y="312"/>
                  </a:lnTo>
                  <a:lnTo>
                    <a:pt x="710" y="306"/>
                  </a:lnTo>
                  <a:lnTo>
                    <a:pt x="716" y="306"/>
                  </a:lnTo>
                  <a:lnTo>
                    <a:pt x="720" y="302"/>
                  </a:lnTo>
                  <a:lnTo>
                    <a:pt x="726" y="302"/>
                  </a:lnTo>
                  <a:lnTo>
                    <a:pt x="722" y="298"/>
                  </a:lnTo>
                  <a:lnTo>
                    <a:pt x="718" y="296"/>
                  </a:lnTo>
                  <a:lnTo>
                    <a:pt x="714" y="294"/>
                  </a:lnTo>
                  <a:lnTo>
                    <a:pt x="710" y="292"/>
                  </a:lnTo>
                  <a:lnTo>
                    <a:pt x="706" y="290"/>
                  </a:lnTo>
                  <a:lnTo>
                    <a:pt x="702" y="286"/>
                  </a:lnTo>
                  <a:lnTo>
                    <a:pt x="706" y="284"/>
                  </a:lnTo>
                  <a:lnTo>
                    <a:pt x="708" y="282"/>
                  </a:lnTo>
                  <a:lnTo>
                    <a:pt x="708" y="276"/>
                  </a:lnTo>
                  <a:lnTo>
                    <a:pt x="704" y="272"/>
                  </a:lnTo>
                  <a:lnTo>
                    <a:pt x="700" y="268"/>
                  </a:lnTo>
                  <a:lnTo>
                    <a:pt x="694" y="268"/>
                  </a:lnTo>
                  <a:lnTo>
                    <a:pt x="698" y="258"/>
                  </a:lnTo>
                  <a:lnTo>
                    <a:pt x="704" y="248"/>
                  </a:lnTo>
                  <a:lnTo>
                    <a:pt x="710" y="238"/>
                  </a:lnTo>
                  <a:lnTo>
                    <a:pt x="700" y="250"/>
                  </a:lnTo>
                  <a:lnTo>
                    <a:pt x="694" y="252"/>
                  </a:lnTo>
                  <a:lnTo>
                    <a:pt x="690" y="250"/>
                  </a:lnTo>
                  <a:lnTo>
                    <a:pt x="682" y="244"/>
                  </a:lnTo>
                  <a:lnTo>
                    <a:pt x="672" y="234"/>
                  </a:lnTo>
                  <a:lnTo>
                    <a:pt x="680" y="222"/>
                  </a:lnTo>
                  <a:lnTo>
                    <a:pt x="678" y="212"/>
                  </a:lnTo>
                  <a:lnTo>
                    <a:pt x="672" y="206"/>
                  </a:lnTo>
                  <a:lnTo>
                    <a:pt x="662" y="202"/>
                  </a:lnTo>
                  <a:lnTo>
                    <a:pt x="650" y="202"/>
                  </a:lnTo>
                  <a:lnTo>
                    <a:pt x="654" y="198"/>
                  </a:lnTo>
                  <a:lnTo>
                    <a:pt x="658" y="196"/>
                  </a:lnTo>
                  <a:lnTo>
                    <a:pt x="662" y="192"/>
                  </a:lnTo>
                  <a:lnTo>
                    <a:pt x="664" y="188"/>
                  </a:lnTo>
                  <a:lnTo>
                    <a:pt x="660" y="184"/>
                  </a:lnTo>
                  <a:lnTo>
                    <a:pt x="654" y="182"/>
                  </a:lnTo>
                  <a:lnTo>
                    <a:pt x="650" y="180"/>
                  </a:lnTo>
                  <a:lnTo>
                    <a:pt x="648" y="184"/>
                  </a:lnTo>
                  <a:lnTo>
                    <a:pt x="646" y="190"/>
                  </a:lnTo>
                  <a:lnTo>
                    <a:pt x="644" y="192"/>
                  </a:lnTo>
                  <a:lnTo>
                    <a:pt x="640" y="196"/>
                  </a:lnTo>
                  <a:lnTo>
                    <a:pt x="640" y="184"/>
                  </a:lnTo>
                  <a:lnTo>
                    <a:pt x="640" y="172"/>
                  </a:lnTo>
                  <a:lnTo>
                    <a:pt x="638" y="162"/>
                  </a:lnTo>
                  <a:lnTo>
                    <a:pt x="632" y="154"/>
                  </a:lnTo>
                  <a:lnTo>
                    <a:pt x="622" y="152"/>
                  </a:lnTo>
                  <a:lnTo>
                    <a:pt x="622" y="146"/>
                  </a:lnTo>
                  <a:lnTo>
                    <a:pt x="622" y="140"/>
                  </a:lnTo>
                  <a:lnTo>
                    <a:pt x="622" y="134"/>
                  </a:lnTo>
                  <a:lnTo>
                    <a:pt x="622" y="128"/>
                  </a:lnTo>
                  <a:lnTo>
                    <a:pt x="618" y="110"/>
                  </a:lnTo>
                  <a:lnTo>
                    <a:pt x="614" y="94"/>
                  </a:lnTo>
                  <a:lnTo>
                    <a:pt x="612" y="98"/>
                  </a:lnTo>
                  <a:lnTo>
                    <a:pt x="612" y="104"/>
                  </a:lnTo>
                  <a:lnTo>
                    <a:pt x="610" y="108"/>
                  </a:lnTo>
                  <a:lnTo>
                    <a:pt x="608" y="114"/>
                  </a:lnTo>
                  <a:lnTo>
                    <a:pt x="606" y="118"/>
                  </a:lnTo>
                  <a:lnTo>
                    <a:pt x="602" y="120"/>
                  </a:lnTo>
                  <a:lnTo>
                    <a:pt x="598" y="122"/>
                  </a:lnTo>
                  <a:lnTo>
                    <a:pt x="592" y="122"/>
                  </a:lnTo>
                  <a:lnTo>
                    <a:pt x="592" y="118"/>
                  </a:lnTo>
                  <a:lnTo>
                    <a:pt x="592" y="114"/>
                  </a:lnTo>
                  <a:lnTo>
                    <a:pt x="592" y="108"/>
                  </a:lnTo>
                  <a:lnTo>
                    <a:pt x="590" y="112"/>
                  </a:lnTo>
                  <a:lnTo>
                    <a:pt x="586" y="114"/>
                  </a:lnTo>
                  <a:lnTo>
                    <a:pt x="582" y="116"/>
                  </a:lnTo>
                  <a:lnTo>
                    <a:pt x="574" y="100"/>
                  </a:lnTo>
                  <a:lnTo>
                    <a:pt x="568" y="80"/>
                  </a:lnTo>
                  <a:lnTo>
                    <a:pt x="564" y="90"/>
                  </a:lnTo>
                  <a:lnTo>
                    <a:pt x="558" y="96"/>
                  </a:lnTo>
                  <a:lnTo>
                    <a:pt x="552" y="104"/>
                  </a:lnTo>
                  <a:lnTo>
                    <a:pt x="548" y="100"/>
                  </a:lnTo>
                  <a:lnTo>
                    <a:pt x="544" y="94"/>
                  </a:lnTo>
                  <a:lnTo>
                    <a:pt x="542" y="90"/>
                  </a:lnTo>
                  <a:lnTo>
                    <a:pt x="540" y="82"/>
                  </a:lnTo>
                  <a:lnTo>
                    <a:pt x="540" y="76"/>
                  </a:lnTo>
                  <a:lnTo>
                    <a:pt x="536" y="80"/>
                  </a:lnTo>
                  <a:lnTo>
                    <a:pt x="534" y="82"/>
                  </a:lnTo>
                  <a:lnTo>
                    <a:pt x="530" y="84"/>
                  </a:lnTo>
                  <a:lnTo>
                    <a:pt x="520" y="52"/>
                  </a:lnTo>
                  <a:lnTo>
                    <a:pt x="508" y="22"/>
                  </a:lnTo>
                  <a:lnTo>
                    <a:pt x="504" y="30"/>
                  </a:lnTo>
                  <a:lnTo>
                    <a:pt x="498" y="40"/>
                  </a:lnTo>
                  <a:lnTo>
                    <a:pt x="490" y="48"/>
                  </a:lnTo>
                  <a:lnTo>
                    <a:pt x="482" y="52"/>
                  </a:lnTo>
                  <a:lnTo>
                    <a:pt x="472" y="50"/>
                  </a:lnTo>
                  <a:lnTo>
                    <a:pt x="468" y="52"/>
                  </a:lnTo>
                  <a:lnTo>
                    <a:pt x="464" y="54"/>
                  </a:lnTo>
                  <a:lnTo>
                    <a:pt x="460" y="58"/>
                  </a:lnTo>
                  <a:lnTo>
                    <a:pt x="456" y="48"/>
                  </a:lnTo>
                  <a:lnTo>
                    <a:pt x="450" y="38"/>
                  </a:lnTo>
                  <a:lnTo>
                    <a:pt x="448" y="30"/>
                  </a:lnTo>
                  <a:lnTo>
                    <a:pt x="444" y="28"/>
                  </a:lnTo>
                  <a:lnTo>
                    <a:pt x="440" y="28"/>
                  </a:lnTo>
                  <a:lnTo>
                    <a:pt x="440" y="36"/>
                  </a:lnTo>
                  <a:lnTo>
                    <a:pt x="438" y="40"/>
                  </a:lnTo>
                  <a:lnTo>
                    <a:pt x="436" y="44"/>
                  </a:lnTo>
                  <a:lnTo>
                    <a:pt x="432" y="46"/>
                  </a:lnTo>
                  <a:lnTo>
                    <a:pt x="430" y="46"/>
                  </a:lnTo>
                  <a:lnTo>
                    <a:pt x="424" y="44"/>
                  </a:lnTo>
                  <a:lnTo>
                    <a:pt x="420" y="40"/>
                  </a:lnTo>
                  <a:lnTo>
                    <a:pt x="416" y="34"/>
                  </a:lnTo>
                  <a:lnTo>
                    <a:pt x="412" y="38"/>
                  </a:lnTo>
                  <a:lnTo>
                    <a:pt x="408" y="40"/>
                  </a:lnTo>
                  <a:lnTo>
                    <a:pt x="404" y="44"/>
                  </a:lnTo>
                  <a:lnTo>
                    <a:pt x="386" y="22"/>
                  </a:lnTo>
                  <a:lnTo>
                    <a:pt x="368" y="0"/>
                  </a:lnTo>
                  <a:lnTo>
                    <a:pt x="370" y="10"/>
                  </a:lnTo>
                  <a:lnTo>
                    <a:pt x="372" y="18"/>
                  </a:lnTo>
                  <a:lnTo>
                    <a:pt x="372" y="28"/>
                  </a:lnTo>
                  <a:lnTo>
                    <a:pt x="364" y="26"/>
                  </a:lnTo>
                  <a:lnTo>
                    <a:pt x="360" y="22"/>
                  </a:lnTo>
                  <a:lnTo>
                    <a:pt x="354" y="16"/>
                  </a:lnTo>
                  <a:lnTo>
                    <a:pt x="352" y="10"/>
                  </a:lnTo>
                  <a:lnTo>
                    <a:pt x="350" y="2"/>
                  </a:lnTo>
                  <a:lnTo>
                    <a:pt x="350" y="6"/>
                  </a:lnTo>
                  <a:lnTo>
                    <a:pt x="348" y="10"/>
                  </a:lnTo>
                  <a:lnTo>
                    <a:pt x="348" y="14"/>
                  </a:lnTo>
                  <a:lnTo>
                    <a:pt x="346" y="20"/>
                  </a:lnTo>
                  <a:lnTo>
                    <a:pt x="344" y="24"/>
                  </a:lnTo>
                  <a:lnTo>
                    <a:pt x="342" y="28"/>
                  </a:lnTo>
                  <a:lnTo>
                    <a:pt x="340" y="32"/>
                  </a:lnTo>
                  <a:lnTo>
                    <a:pt x="338" y="34"/>
                  </a:lnTo>
                  <a:lnTo>
                    <a:pt x="334" y="34"/>
                  </a:lnTo>
                  <a:lnTo>
                    <a:pt x="330" y="32"/>
                  </a:lnTo>
                  <a:lnTo>
                    <a:pt x="326" y="28"/>
                  </a:lnTo>
                  <a:lnTo>
                    <a:pt x="326" y="32"/>
                  </a:lnTo>
                  <a:lnTo>
                    <a:pt x="328" y="38"/>
                  </a:lnTo>
                  <a:lnTo>
                    <a:pt x="324" y="36"/>
                  </a:lnTo>
                  <a:lnTo>
                    <a:pt x="320" y="34"/>
                  </a:lnTo>
                  <a:lnTo>
                    <a:pt x="316" y="32"/>
                  </a:lnTo>
                  <a:lnTo>
                    <a:pt x="314" y="36"/>
                  </a:lnTo>
                  <a:lnTo>
                    <a:pt x="314" y="40"/>
                  </a:lnTo>
                  <a:lnTo>
                    <a:pt x="312" y="44"/>
                  </a:lnTo>
                  <a:lnTo>
                    <a:pt x="294" y="42"/>
                  </a:lnTo>
                  <a:lnTo>
                    <a:pt x="278" y="32"/>
                  </a:lnTo>
                  <a:lnTo>
                    <a:pt x="264" y="18"/>
                  </a:lnTo>
                  <a:lnTo>
                    <a:pt x="250" y="4"/>
                  </a:lnTo>
                  <a:lnTo>
                    <a:pt x="260" y="6"/>
                  </a:lnTo>
                  <a:lnTo>
                    <a:pt x="266" y="14"/>
                  </a:lnTo>
                  <a:lnTo>
                    <a:pt x="270" y="24"/>
                  </a:lnTo>
                  <a:lnTo>
                    <a:pt x="274" y="34"/>
                  </a:lnTo>
                  <a:lnTo>
                    <a:pt x="282" y="40"/>
                  </a:lnTo>
                  <a:lnTo>
                    <a:pt x="256" y="12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lumMod val="40000"/>
                    <a:lumOff val="60000"/>
                  </a:schemeClr>
                </a:gs>
                <a:gs pos="22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74" name="AutoShape 10"/>
            <p:cNvSpPr>
              <a:spLocks noChangeArrowheads="1"/>
            </p:cNvSpPr>
            <p:nvPr/>
          </p:nvSpPr>
          <p:spPr bwMode="auto">
            <a:xfrm>
              <a:off x="1455348" y="3827274"/>
              <a:ext cx="1877568" cy="483787"/>
            </a:xfrm>
            <a:prstGeom prst="roundRect">
              <a:avLst>
                <a:gd name="adj" fmla="val 5000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zh-CN" altLang="en-US" sz="2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itchFamily="34" charset="-122"/>
                  <a:ea typeface="微软雅黑" pitchFamily="34" charset="-122"/>
                </a:rPr>
                <a:t>液   体</a:t>
              </a:r>
              <a:endParaRPr lang="en-US" altLang="zh-CN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75" name="组合 70"/>
          <p:cNvGrpSpPr>
            <a:grpSpLocks/>
          </p:cNvGrpSpPr>
          <p:nvPr/>
        </p:nvGrpSpPr>
        <p:grpSpPr bwMode="auto">
          <a:xfrm>
            <a:off x="4272542" y="4945550"/>
            <a:ext cx="1652588" cy="1570037"/>
            <a:chOff x="1352545" y="3868236"/>
            <a:chExt cx="1972300" cy="1876330"/>
          </a:xfrm>
        </p:grpSpPr>
        <p:sp>
          <p:nvSpPr>
            <p:cNvPr id="76" name="Freeform 9"/>
            <p:cNvSpPr>
              <a:spLocks/>
            </p:cNvSpPr>
            <p:nvPr/>
          </p:nvSpPr>
          <p:spPr bwMode="gray">
            <a:xfrm>
              <a:off x="1352545" y="3868236"/>
              <a:ext cx="1972300" cy="1876330"/>
            </a:xfrm>
            <a:custGeom>
              <a:avLst/>
              <a:gdLst>
                <a:gd name="T0" fmla="*/ 2147483647 w 742"/>
                <a:gd name="T1" fmla="*/ 2147483647 h 718"/>
                <a:gd name="T2" fmla="*/ 2147483647 w 742"/>
                <a:gd name="T3" fmla="*/ 2147483647 h 718"/>
                <a:gd name="T4" fmla="*/ 2147483647 w 742"/>
                <a:gd name="T5" fmla="*/ 2147483647 h 718"/>
                <a:gd name="T6" fmla="*/ 2147483647 w 742"/>
                <a:gd name="T7" fmla="*/ 2147483647 h 718"/>
                <a:gd name="T8" fmla="*/ 2147483647 w 742"/>
                <a:gd name="T9" fmla="*/ 2147483647 h 718"/>
                <a:gd name="T10" fmla="*/ 2147483647 w 742"/>
                <a:gd name="T11" fmla="*/ 2147483647 h 718"/>
                <a:gd name="T12" fmla="*/ 2147483647 w 742"/>
                <a:gd name="T13" fmla="*/ 2147483647 h 718"/>
                <a:gd name="T14" fmla="*/ 2147483647 w 742"/>
                <a:gd name="T15" fmla="*/ 2147483647 h 718"/>
                <a:gd name="T16" fmla="*/ 2147483647 w 742"/>
                <a:gd name="T17" fmla="*/ 2147483647 h 718"/>
                <a:gd name="T18" fmla="*/ 2147483647 w 742"/>
                <a:gd name="T19" fmla="*/ 2147483647 h 718"/>
                <a:gd name="T20" fmla="*/ 2147483647 w 742"/>
                <a:gd name="T21" fmla="*/ 2147483647 h 718"/>
                <a:gd name="T22" fmla="*/ 2147483647 w 742"/>
                <a:gd name="T23" fmla="*/ 2147483647 h 718"/>
                <a:gd name="T24" fmla="*/ 2147483647 w 742"/>
                <a:gd name="T25" fmla="*/ 2147483647 h 718"/>
                <a:gd name="T26" fmla="*/ 2147483647 w 742"/>
                <a:gd name="T27" fmla="*/ 2147483647 h 718"/>
                <a:gd name="T28" fmla="*/ 2147483647 w 742"/>
                <a:gd name="T29" fmla="*/ 2147483647 h 718"/>
                <a:gd name="T30" fmla="*/ 2147483647 w 742"/>
                <a:gd name="T31" fmla="*/ 2147483647 h 718"/>
                <a:gd name="T32" fmla="*/ 2147483647 w 742"/>
                <a:gd name="T33" fmla="*/ 2147483647 h 718"/>
                <a:gd name="T34" fmla="*/ 2147483647 w 742"/>
                <a:gd name="T35" fmla="*/ 2147483647 h 718"/>
                <a:gd name="T36" fmla="*/ 2147483647 w 742"/>
                <a:gd name="T37" fmla="*/ 2147483647 h 718"/>
                <a:gd name="T38" fmla="*/ 2147483647 w 742"/>
                <a:gd name="T39" fmla="*/ 2147483647 h 718"/>
                <a:gd name="T40" fmla="*/ 2147483647 w 742"/>
                <a:gd name="T41" fmla="*/ 2147483647 h 718"/>
                <a:gd name="T42" fmla="*/ 2147483647 w 742"/>
                <a:gd name="T43" fmla="*/ 2147483647 h 718"/>
                <a:gd name="T44" fmla="*/ 2147483647 w 742"/>
                <a:gd name="T45" fmla="*/ 2147483647 h 718"/>
                <a:gd name="T46" fmla="*/ 2147483647 w 742"/>
                <a:gd name="T47" fmla="*/ 2147483647 h 718"/>
                <a:gd name="T48" fmla="*/ 2147483647 w 742"/>
                <a:gd name="T49" fmla="*/ 2147483647 h 718"/>
                <a:gd name="T50" fmla="*/ 2147483647 w 742"/>
                <a:gd name="T51" fmla="*/ 2147483647 h 718"/>
                <a:gd name="T52" fmla="*/ 2147483647 w 742"/>
                <a:gd name="T53" fmla="*/ 2147483647 h 718"/>
                <a:gd name="T54" fmla="*/ 2147483647 w 742"/>
                <a:gd name="T55" fmla="*/ 2147483647 h 718"/>
                <a:gd name="T56" fmla="*/ 2147483647 w 742"/>
                <a:gd name="T57" fmla="*/ 2147483647 h 718"/>
                <a:gd name="T58" fmla="*/ 2147483647 w 742"/>
                <a:gd name="T59" fmla="*/ 2147483647 h 718"/>
                <a:gd name="T60" fmla="*/ 2147483647 w 742"/>
                <a:gd name="T61" fmla="*/ 2147483647 h 718"/>
                <a:gd name="T62" fmla="*/ 2147483647 w 742"/>
                <a:gd name="T63" fmla="*/ 2147483647 h 718"/>
                <a:gd name="T64" fmla="*/ 2147483647 w 742"/>
                <a:gd name="T65" fmla="*/ 2147483647 h 718"/>
                <a:gd name="T66" fmla="*/ 2147483647 w 742"/>
                <a:gd name="T67" fmla="*/ 2147483647 h 718"/>
                <a:gd name="T68" fmla="*/ 2147483647 w 742"/>
                <a:gd name="T69" fmla="*/ 2147483647 h 718"/>
                <a:gd name="T70" fmla="*/ 2147483647 w 742"/>
                <a:gd name="T71" fmla="*/ 2147483647 h 718"/>
                <a:gd name="T72" fmla="*/ 2147483647 w 742"/>
                <a:gd name="T73" fmla="*/ 2147483647 h 718"/>
                <a:gd name="T74" fmla="*/ 2147483647 w 742"/>
                <a:gd name="T75" fmla="*/ 2147483647 h 718"/>
                <a:gd name="T76" fmla="*/ 2147483647 w 742"/>
                <a:gd name="T77" fmla="*/ 2147483647 h 718"/>
                <a:gd name="T78" fmla="*/ 2147483647 w 742"/>
                <a:gd name="T79" fmla="*/ 2147483647 h 718"/>
                <a:gd name="T80" fmla="*/ 2147483647 w 742"/>
                <a:gd name="T81" fmla="*/ 2147483647 h 718"/>
                <a:gd name="T82" fmla="*/ 2147483647 w 742"/>
                <a:gd name="T83" fmla="*/ 2147483647 h 718"/>
                <a:gd name="T84" fmla="*/ 2147483647 w 742"/>
                <a:gd name="T85" fmla="*/ 2147483647 h 718"/>
                <a:gd name="T86" fmla="*/ 2147483647 w 742"/>
                <a:gd name="T87" fmla="*/ 2147483647 h 718"/>
                <a:gd name="T88" fmla="*/ 2147483647 w 742"/>
                <a:gd name="T89" fmla="*/ 2147483647 h 718"/>
                <a:gd name="T90" fmla="*/ 2147483647 w 742"/>
                <a:gd name="T91" fmla="*/ 2147483647 h 718"/>
                <a:gd name="T92" fmla="*/ 2147483647 w 742"/>
                <a:gd name="T93" fmla="*/ 2147483647 h 718"/>
                <a:gd name="T94" fmla="*/ 2147483647 w 742"/>
                <a:gd name="T95" fmla="*/ 2147483647 h 718"/>
                <a:gd name="T96" fmla="*/ 2147483647 w 742"/>
                <a:gd name="T97" fmla="*/ 2147483647 h 718"/>
                <a:gd name="T98" fmla="*/ 2147483647 w 742"/>
                <a:gd name="T99" fmla="*/ 2147483647 h 718"/>
                <a:gd name="T100" fmla="*/ 2147483647 w 742"/>
                <a:gd name="T101" fmla="*/ 2147483647 h 718"/>
                <a:gd name="T102" fmla="*/ 2147483647 w 742"/>
                <a:gd name="T103" fmla="*/ 2147483647 h 718"/>
                <a:gd name="T104" fmla="*/ 2147483647 w 742"/>
                <a:gd name="T105" fmla="*/ 2147483647 h 718"/>
                <a:gd name="T106" fmla="*/ 2147483647 w 742"/>
                <a:gd name="T107" fmla="*/ 2147483647 h 718"/>
                <a:gd name="T108" fmla="*/ 2147483647 w 742"/>
                <a:gd name="T109" fmla="*/ 2147483647 h 718"/>
                <a:gd name="T110" fmla="*/ 2147483647 w 742"/>
                <a:gd name="T111" fmla="*/ 2147483647 h 718"/>
                <a:gd name="T112" fmla="*/ 2147483647 w 742"/>
                <a:gd name="T113" fmla="*/ 2147483647 h 718"/>
                <a:gd name="T114" fmla="*/ 2147483647 w 742"/>
                <a:gd name="T115" fmla="*/ 2147483647 h 718"/>
                <a:gd name="T116" fmla="*/ 2147483647 w 742"/>
                <a:gd name="T117" fmla="*/ 2147483647 h 718"/>
                <a:gd name="T118" fmla="*/ 2147483647 w 742"/>
                <a:gd name="T119" fmla="*/ 2147483647 h 718"/>
                <a:gd name="T120" fmla="*/ 2147483647 w 742"/>
                <a:gd name="T121" fmla="*/ 2147483647 h 71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742" h="718">
                  <a:moveTo>
                    <a:pt x="256" y="12"/>
                  </a:moveTo>
                  <a:lnTo>
                    <a:pt x="252" y="8"/>
                  </a:lnTo>
                  <a:lnTo>
                    <a:pt x="252" y="6"/>
                  </a:lnTo>
                  <a:lnTo>
                    <a:pt x="250" y="6"/>
                  </a:lnTo>
                  <a:lnTo>
                    <a:pt x="252" y="8"/>
                  </a:lnTo>
                  <a:lnTo>
                    <a:pt x="254" y="10"/>
                  </a:lnTo>
                  <a:lnTo>
                    <a:pt x="256" y="12"/>
                  </a:lnTo>
                  <a:lnTo>
                    <a:pt x="260" y="16"/>
                  </a:lnTo>
                  <a:lnTo>
                    <a:pt x="264" y="20"/>
                  </a:lnTo>
                  <a:lnTo>
                    <a:pt x="268" y="24"/>
                  </a:lnTo>
                  <a:lnTo>
                    <a:pt x="270" y="28"/>
                  </a:lnTo>
                  <a:lnTo>
                    <a:pt x="274" y="32"/>
                  </a:lnTo>
                  <a:lnTo>
                    <a:pt x="278" y="34"/>
                  </a:lnTo>
                  <a:lnTo>
                    <a:pt x="280" y="36"/>
                  </a:lnTo>
                  <a:lnTo>
                    <a:pt x="280" y="38"/>
                  </a:lnTo>
                  <a:lnTo>
                    <a:pt x="282" y="38"/>
                  </a:lnTo>
                  <a:lnTo>
                    <a:pt x="288" y="48"/>
                  </a:lnTo>
                  <a:lnTo>
                    <a:pt x="286" y="52"/>
                  </a:lnTo>
                  <a:lnTo>
                    <a:pt x="278" y="56"/>
                  </a:lnTo>
                  <a:lnTo>
                    <a:pt x="268" y="58"/>
                  </a:lnTo>
                  <a:lnTo>
                    <a:pt x="256" y="58"/>
                  </a:lnTo>
                  <a:lnTo>
                    <a:pt x="246" y="56"/>
                  </a:lnTo>
                  <a:lnTo>
                    <a:pt x="238" y="54"/>
                  </a:lnTo>
                  <a:lnTo>
                    <a:pt x="242" y="58"/>
                  </a:lnTo>
                  <a:lnTo>
                    <a:pt x="246" y="62"/>
                  </a:lnTo>
                  <a:lnTo>
                    <a:pt x="244" y="64"/>
                  </a:lnTo>
                  <a:lnTo>
                    <a:pt x="242" y="68"/>
                  </a:lnTo>
                  <a:lnTo>
                    <a:pt x="238" y="70"/>
                  </a:lnTo>
                  <a:lnTo>
                    <a:pt x="232" y="72"/>
                  </a:lnTo>
                  <a:lnTo>
                    <a:pt x="228" y="72"/>
                  </a:lnTo>
                  <a:lnTo>
                    <a:pt x="222" y="70"/>
                  </a:lnTo>
                  <a:lnTo>
                    <a:pt x="216" y="68"/>
                  </a:lnTo>
                  <a:lnTo>
                    <a:pt x="212" y="64"/>
                  </a:lnTo>
                  <a:lnTo>
                    <a:pt x="206" y="64"/>
                  </a:lnTo>
                  <a:lnTo>
                    <a:pt x="204" y="68"/>
                  </a:lnTo>
                  <a:lnTo>
                    <a:pt x="202" y="72"/>
                  </a:lnTo>
                  <a:lnTo>
                    <a:pt x="200" y="76"/>
                  </a:lnTo>
                  <a:lnTo>
                    <a:pt x="196" y="78"/>
                  </a:lnTo>
                  <a:lnTo>
                    <a:pt x="190" y="80"/>
                  </a:lnTo>
                  <a:lnTo>
                    <a:pt x="196" y="82"/>
                  </a:lnTo>
                  <a:lnTo>
                    <a:pt x="198" y="86"/>
                  </a:lnTo>
                  <a:lnTo>
                    <a:pt x="200" y="90"/>
                  </a:lnTo>
                  <a:lnTo>
                    <a:pt x="200" y="94"/>
                  </a:lnTo>
                  <a:lnTo>
                    <a:pt x="198" y="98"/>
                  </a:lnTo>
                  <a:lnTo>
                    <a:pt x="194" y="102"/>
                  </a:lnTo>
                  <a:lnTo>
                    <a:pt x="186" y="102"/>
                  </a:lnTo>
                  <a:lnTo>
                    <a:pt x="172" y="100"/>
                  </a:lnTo>
                  <a:lnTo>
                    <a:pt x="162" y="100"/>
                  </a:lnTo>
                  <a:lnTo>
                    <a:pt x="164" y="102"/>
                  </a:lnTo>
                  <a:lnTo>
                    <a:pt x="166" y="106"/>
                  </a:lnTo>
                  <a:lnTo>
                    <a:pt x="168" y="110"/>
                  </a:lnTo>
                  <a:lnTo>
                    <a:pt x="154" y="110"/>
                  </a:lnTo>
                  <a:lnTo>
                    <a:pt x="140" y="110"/>
                  </a:lnTo>
                  <a:lnTo>
                    <a:pt x="140" y="114"/>
                  </a:lnTo>
                  <a:lnTo>
                    <a:pt x="142" y="116"/>
                  </a:lnTo>
                  <a:lnTo>
                    <a:pt x="136" y="118"/>
                  </a:lnTo>
                  <a:lnTo>
                    <a:pt x="130" y="118"/>
                  </a:lnTo>
                  <a:lnTo>
                    <a:pt x="124" y="118"/>
                  </a:lnTo>
                  <a:lnTo>
                    <a:pt x="126" y="122"/>
                  </a:lnTo>
                  <a:lnTo>
                    <a:pt x="126" y="126"/>
                  </a:lnTo>
                  <a:lnTo>
                    <a:pt x="126" y="130"/>
                  </a:lnTo>
                  <a:lnTo>
                    <a:pt x="128" y="134"/>
                  </a:lnTo>
                  <a:lnTo>
                    <a:pt x="116" y="136"/>
                  </a:lnTo>
                  <a:lnTo>
                    <a:pt x="106" y="140"/>
                  </a:lnTo>
                  <a:lnTo>
                    <a:pt x="96" y="144"/>
                  </a:lnTo>
                  <a:lnTo>
                    <a:pt x="82" y="142"/>
                  </a:lnTo>
                  <a:lnTo>
                    <a:pt x="88" y="146"/>
                  </a:lnTo>
                  <a:lnTo>
                    <a:pt x="92" y="148"/>
                  </a:lnTo>
                  <a:lnTo>
                    <a:pt x="92" y="152"/>
                  </a:lnTo>
                  <a:lnTo>
                    <a:pt x="92" y="156"/>
                  </a:lnTo>
                  <a:lnTo>
                    <a:pt x="88" y="160"/>
                  </a:lnTo>
                  <a:lnTo>
                    <a:pt x="84" y="164"/>
                  </a:lnTo>
                  <a:lnTo>
                    <a:pt x="78" y="166"/>
                  </a:lnTo>
                  <a:lnTo>
                    <a:pt x="74" y="168"/>
                  </a:lnTo>
                  <a:lnTo>
                    <a:pt x="68" y="170"/>
                  </a:lnTo>
                  <a:lnTo>
                    <a:pt x="62" y="172"/>
                  </a:lnTo>
                  <a:lnTo>
                    <a:pt x="58" y="172"/>
                  </a:lnTo>
                  <a:lnTo>
                    <a:pt x="64" y="174"/>
                  </a:lnTo>
                  <a:lnTo>
                    <a:pt x="68" y="176"/>
                  </a:lnTo>
                  <a:lnTo>
                    <a:pt x="72" y="180"/>
                  </a:lnTo>
                  <a:lnTo>
                    <a:pt x="76" y="182"/>
                  </a:lnTo>
                  <a:lnTo>
                    <a:pt x="78" y="184"/>
                  </a:lnTo>
                  <a:lnTo>
                    <a:pt x="78" y="190"/>
                  </a:lnTo>
                  <a:lnTo>
                    <a:pt x="78" y="194"/>
                  </a:lnTo>
                  <a:lnTo>
                    <a:pt x="76" y="202"/>
                  </a:lnTo>
                  <a:lnTo>
                    <a:pt x="70" y="204"/>
                  </a:lnTo>
                  <a:lnTo>
                    <a:pt x="62" y="204"/>
                  </a:lnTo>
                  <a:lnTo>
                    <a:pt x="54" y="204"/>
                  </a:lnTo>
                  <a:lnTo>
                    <a:pt x="60" y="214"/>
                  </a:lnTo>
                  <a:lnTo>
                    <a:pt x="60" y="224"/>
                  </a:lnTo>
                  <a:lnTo>
                    <a:pt x="56" y="236"/>
                  </a:lnTo>
                  <a:lnTo>
                    <a:pt x="56" y="248"/>
                  </a:lnTo>
                  <a:lnTo>
                    <a:pt x="46" y="248"/>
                  </a:lnTo>
                  <a:lnTo>
                    <a:pt x="34" y="248"/>
                  </a:lnTo>
                  <a:lnTo>
                    <a:pt x="38" y="250"/>
                  </a:lnTo>
                  <a:lnTo>
                    <a:pt x="42" y="254"/>
                  </a:lnTo>
                  <a:lnTo>
                    <a:pt x="44" y="260"/>
                  </a:lnTo>
                  <a:lnTo>
                    <a:pt x="44" y="268"/>
                  </a:lnTo>
                  <a:lnTo>
                    <a:pt x="42" y="272"/>
                  </a:lnTo>
                  <a:lnTo>
                    <a:pt x="38" y="276"/>
                  </a:lnTo>
                  <a:lnTo>
                    <a:pt x="34" y="278"/>
                  </a:lnTo>
                  <a:lnTo>
                    <a:pt x="28" y="280"/>
                  </a:lnTo>
                  <a:lnTo>
                    <a:pt x="24" y="280"/>
                  </a:lnTo>
                  <a:lnTo>
                    <a:pt x="18" y="282"/>
                  </a:lnTo>
                  <a:lnTo>
                    <a:pt x="24" y="284"/>
                  </a:lnTo>
                  <a:lnTo>
                    <a:pt x="26" y="288"/>
                  </a:lnTo>
                  <a:lnTo>
                    <a:pt x="26" y="292"/>
                  </a:lnTo>
                  <a:lnTo>
                    <a:pt x="24" y="296"/>
                  </a:lnTo>
                  <a:lnTo>
                    <a:pt x="18" y="300"/>
                  </a:lnTo>
                  <a:lnTo>
                    <a:pt x="28" y="302"/>
                  </a:lnTo>
                  <a:lnTo>
                    <a:pt x="38" y="306"/>
                  </a:lnTo>
                  <a:lnTo>
                    <a:pt x="38" y="312"/>
                  </a:lnTo>
                  <a:lnTo>
                    <a:pt x="34" y="316"/>
                  </a:lnTo>
                  <a:lnTo>
                    <a:pt x="28" y="320"/>
                  </a:lnTo>
                  <a:lnTo>
                    <a:pt x="24" y="322"/>
                  </a:lnTo>
                  <a:lnTo>
                    <a:pt x="18" y="326"/>
                  </a:lnTo>
                  <a:lnTo>
                    <a:pt x="12" y="330"/>
                  </a:lnTo>
                  <a:lnTo>
                    <a:pt x="8" y="334"/>
                  </a:lnTo>
                  <a:lnTo>
                    <a:pt x="12" y="336"/>
                  </a:lnTo>
                  <a:lnTo>
                    <a:pt x="18" y="338"/>
                  </a:lnTo>
                  <a:lnTo>
                    <a:pt x="22" y="338"/>
                  </a:lnTo>
                  <a:lnTo>
                    <a:pt x="20" y="342"/>
                  </a:lnTo>
                  <a:lnTo>
                    <a:pt x="18" y="344"/>
                  </a:lnTo>
                  <a:lnTo>
                    <a:pt x="14" y="348"/>
                  </a:lnTo>
                  <a:lnTo>
                    <a:pt x="12" y="350"/>
                  </a:lnTo>
                  <a:lnTo>
                    <a:pt x="16" y="352"/>
                  </a:lnTo>
                  <a:lnTo>
                    <a:pt x="22" y="354"/>
                  </a:lnTo>
                  <a:lnTo>
                    <a:pt x="26" y="356"/>
                  </a:lnTo>
                  <a:lnTo>
                    <a:pt x="24" y="358"/>
                  </a:lnTo>
                  <a:lnTo>
                    <a:pt x="22" y="362"/>
                  </a:lnTo>
                  <a:lnTo>
                    <a:pt x="32" y="364"/>
                  </a:lnTo>
                  <a:lnTo>
                    <a:pt x="44" y="368"/>
                  </a:lnTo>
                  <a:lnTo>
                    <a:pt x="22" y="382"/>
                  </a:lnTo>
                  <a:lnTo>
                    <a:pt x="0" y="394"/>
                  </a:lnTo>
                  <a:lnTo>
                    <a:pt x="6" y="396"/>
                  </a:lnTo>
                  <a:lnTo>
                    <a:pt x="14" y="398"/>
                  </a:lnTo>
                  <a:lnTo>
                    <a:pt x="20" y="402"/>
                  </a:lnTo>
                  <a:lnTo>
                    <a:pt x="24" y="406"/>
                  </a:lnTo>
                  <a:lnTo>
                    <a:pt x="22" y="408"/>
                  </a:lnTo>
                  <a:lnTo>
                    <a:pt x="20" y="410"/>
                  </a:lnTo>
                  <a:lnTo>
                    <a:pt x="16" y="412"/>
                  </a:lnTo>
                  <a:lnTo>
                    <a:pt x="22" y="414"/>
                  </a:lnTo>
                  <a:lnTo>
                    <a:pt x="28" y="416"/>
                  </a:lnTo>
                  <a:lnTo>
                    <a:pt x="30" y="420"/>
                  </a:lnTo>
                  <a:lnTo>
                    <a:pt x="32" y="424"/>
                  </a:lnTo>
                  <a:lnTo>
                    <a:pt x="32" y="428"/>
                  </a:lnTo>
                  <a:lnTo>
                    <a:pt x="28" y="434"/>
                  </a:lnTo>
                  <a:lnTo>
                    <a:pt x="32" y="434"/>
                  </a:lnTo>
                  <a:lnTo>
                    <a:pt x="34" y="434"/>
                  </a:lnTo>
                  <a:lnTo>
                    <a:pt x="34" y="440"/>
                  </a:lnTo>
                  <a:lnTo>
                    <a:pt x="30" y="442"/>
                  </a:lnTo>
                  <a:lnTo>
                    <a:pt x="26" y="446"/>
                  </a:lnTo>
                  <a:lnTo>
                    <a:pt x="22" y="448"/>
                  </a:lnTo>
                  <a:lnTo>
                    <a:pt x="20" y="452"/>
                  </a:lnTo>
                  <a:lnTo>
                    <a:pt x="16" y="456"/>
                  </a:lnTo>
                  <a:lnTo>
                    <a:pt x="22" y="454"/>
                  </a:lnTo>
                  <a:lnTo>
                    <a:pt x="28" y="456"/>
                  </a:lnTo>
                  <a:lnTo>
                    <a:pt x="34" y="458"/>
                  </a:lnTo>
                  <a:lnTo>
                    <a:pt x="40" y="460"/>
                  </a:lnTo>
                  <a:lnTo>
                    <a:pt x="44" y="464"/>
                  </a:lnTo>
                  <a:lnTo>
                    <a:pt x="40" y="468"/>
                  </a:lnTo>
                  <a:lnTo>
                    <a:pt x="38" y="472"/>
                  </a:lnTo>
                  <a:lnTo>
                    <a:pt x="34" y="476"/>
                  </a:lnTo>
                  <a:lnTo>
                    <a:pt x="40" y="478"/>
                  </a:lnTo>
                  <a:lnTo>
                    <a:pt x="44" y="482"/>
                  </a:lnTo>
                  <a:lnTo>
                    <a:pt x="48" y="486"/>
                  </a:lnTo>
                  <a:lnTo>
                    <a:pt x="48" y="490"/>
                  </a:lnTo>
                  <a:lnTo>
                    <a:pt x="48" y="496"/>
                  </a:lnTo>
                  <a:lnTo>
                    <a:pt x="54" y="496"/>
                  </a:lnTo>
                  <a:lnTo>
                    <a:pt x="60" y="498"/>
                  </a:lnTo>
                  <a:lnTo>
                    <a:pt x="64" y="500"/>
                  </a:lnTo>
                  <a:lnTo>
                    <a:pt x="66" y="504"/>
                  </a:lnTo>
                  <a:lnTo>
                    <a:pt x="66" y="508"/>
                  </a:lnTo>
                  <a:lnTo>
                    <a:pt x="66" y="514"/>
                  </a:lnTo>
                  <a:lnTo>
                    <a:pt x="62" y="520"/>
                  </a:lnTo>
                  <a:lnTo>
                    <a:pt x="68" y="524"/>
                  </a:lnTo>
                  <a:lnTo>
                    <a:pt x="72" y="528"/>
                  </a:lnTo>
                  <a:lnTo>
                    <a:pt x="74" y="534"/>
                  </a:lnTo>
                  <a:lnTo>
                    <a:pt x="76" y="540"/>
                  </a:lnTo>
                  <a:lnTo>
                    <a:pt x="76" y="546"/>
                  </a:lnTo>
                  <a:lnTo>
                    <a:pt x="96" y="546"/>
                  </a:lnTo>
                  <a:lnTo>
                    <a:pt x="118" y="544"/>
                  </a:lnTo>
                  <a:lnTo>
                    <a:pt x="114" y="552"/>
                  </a:lnTo>
                  <a:lnTo>
                    <a:pt x="112" y="558"/>
                  </a:lnTo>
                  <a:lnTo>
                    <a:pt x="110" y="566"/>
                  </a:lnTo>
                  <a:lnTo>
                    <a:pt x="108" y="572"/>
                  </a:lnTo>
                  <a:lnTo>
                    <a:pt x="114" y="572"/>
                  </a:lnTo>
                  <a:lnTo>
                    <a:pt x="120" y="572"/>
                  </a:lnTo>
                  <a:lnTo>
                    <a:pt x="126" y="572"/>
                  </a:lnTo>
                  <a:lnTo>
                    <a:pt x="122" y="578"/>
                  </a:lnTo>
                  <a:lnTo>
                    <a:pt x="118" y="584"/>
                  </a:lnTo>
                  <a:lnTo>
                    <a:pt x="116" y="592"/>
                  </a:lnTo>
                  <a:lnTo>
                    <a:pt x="122" y="592"/>
                  </a:lnTo>
                  <a:lnTo>
                    <a:pt x="128" y="592"/>
                  </a:lnTo>
                  <a:lnTo>
                    <a:pt x="136" y="592"/>
                  </a:lnTo>
                  <a:lnTo>
                    <a:pt x="134" y="594"/>
                  </a:lnTo>
                  <a:lnTo>
                    <a:pt x="132" y="598"/>
                  </a:lnTo>
                  <a:lnTo>
                    <a:pt x="130" y="602"/>
                  </a:lnTo>
                  <a:lnTo>
                    <a:pt x="128" y="604"/>
                  </a:lnTo>
                  <a:lnTo>
                    <a:pt x="144" y="606"/>
                  </a:lnTo>
                  <a:lnTo>
                    <a:pt x="156" y="610"/>
                  </a:lnTo>
                  <a:lnTo>
                    <a:pt x="164" y="622"/>
                  </a:lnTo>
                  <a:lnTo>
                    <a:pt x="162" y="620"/>
                  </a:lnTo>
                  <a:lnTo>
                    <a:pt x="160" y="618"/>
                  </a:lnTo>
                  <a:lnTo>
                    <a:pt x="164" y="614"/>
                  </a:lnTo>
                  <a:lnTo>
                    <a:pt x="168" y="614"/>
                  </a:lnTo>
                  <a:lnTo>
                    <a:pt x="170" y="614"/>
                  </a:lnTo>
                  <a:lnTo>
                    <a:pt x="172" y="614"/>
                  </a:lnTo>
                  <a:lnTo>
                    <a:pt x="174" y="618"/>
                  </a:lnTo>
                  <a:lnTo>
                    <a:pt x="174" y="620"/>
                  </a:lnTo>
                  <a:lnTo>
                    <a:pt x="176" y="624"/>
                  </a:lnTo>
                  <a:lnTo>
                    <a:pt x="178" y="628"/>
                  </a:lnTo>
                  <a:lnTo>
                    <a:pt x="178" y="630"/>
                  </a:lnTo>
                  <a:lnTo>
                    <a:pt x="180" y="632"/>
                  </a:lnTo>
                  <a:lnTo>
                    <a:pt x="184" y="634"/>
                  </a:lnTo>
                  <a:lnTo>
                    <a:pt x="188" y="636"/>
                  </a:lnTo>
                  <a:lnTo>
                    <a:pt x="190" y="636"/>
                  </a:lnTo>
                  <a:lnTo>
                    <a:pt x="194" y="638"/>
                  </a:lnTo>
                  <a:lnTo>
                    <a:pt x="198" y="638"/>
                  </a:lnTo>
                  <a:lnTo>
                    <a:pt x="200" y="640"/>
                  </a:lnTo>
                  <a:lnTo>
                    <a:pt x="202" y="644"/>
                  </a:lnTo>
                  <a:lnTo>
                    <a:pt x="204" y="648"/>
                  </a:lnTo>
                  <a:lnTo>
                    <a:pt x="206" y="646"/>
                  </a:lnTo>
                  <a:lnTo>
                    <a:pt x="210" y="646"/>
                  </a:lnTo>
                  <a:lnTo>
                    <a:pt x="212" y="644"/>
                  </a:lnTo>
                  <a:lnTo>
                    <a:pt x="216" y="648"/>
                  </a:lnTo>
                  <a:lnTo>
                    <a:pt x="220" y="654"/>
                  </a:lnTo>
                  <a:lnTo>
                    <a:pt x="222" y="658"/>
                  </a:lnTo>
                  <a:lnTo>
                    <a:pt x="224" y="654"/>
                  </a:lnTo>
                  <a:lnTo>
                    <a:pt x="228" y="650"/>
                  </a:lnTo>
                  <a:lnTo>
                    <a:pt x="232" y="652"/>
                  </a:lnTo>
                  <a:lnTo>
                    <a:pt x="234" y="654"/>
                  </a:lnTo>
                  <a:lnTo>
                    <a:pt x="238" y="656"/>
                  </a:lnTo>
                  <a:lnTo>
                    <a:pt x="238" y="662"/>
                  </a:lnTo>
                  <a:lnTo>
                    <a:pt x="240" y="666"/>
                  </a:lnTo>
                  <a:lnTo>
                    <a:pt x="252" y="662"/>
                  </a:lnTo>
                  <a:lnTo>
                    <a:pt x="262" y="666"/>
                  </a:lnTo>
                  <a:lnTo>
                    <a:pt x="270" y="674"/>
                  </a:lnTo>
                  <a:lnTo>
                    <a:pt x="276" y="686"/>
                  </a:lnTo>
                  <a:lnTo>
                    <a:pt x="274" y="678"/>
                  </a:lnTo>
                  <a:lnTo>
                    <a:pt x="276" y="674"/>
                  </a:lnTo>
                  <a:lnTo>
                    <a:pt x="278" y="670"/>
                  </a:lnTo>
                  <a:lnTo>
                    <a:pt x="280" y="668"/>
                  </a:lnTo>
                  <a:lnTo>
                    <a:pt x="284" y="666"/>
                  </a:lnTo>
                  <a:lnTo>
                    <a:pt x="288" y="668"/>
                  </a:lnTo>
                  <a:lnTo>
                    <a:pt x="292" y="672"/>
                  </a:lnTo>
                  <a:lnTo>
                    <a:pt x="296" y="678"/>
                  </a:lnTo>
                  <a:lnTo>
                    <a:pt x="294" y="674"/>
                  </a:lnTo>
                  <a:lnTo>
                    <a:pt x="296" y="674"/>
                  </a:lnTo>
                  <a:lnTo>
                    <a:pt x="298" y="674"/>
                  </a:lnTo>
                  <a:lnTo>
                    <a:pt x="300" y="676"/>
                  </a:lnTo>
                  <a:lnTo>
                    <a:pt x="302" y="680"/>
                  </a:lnTo>
                  <a:lnTo>
                    <a:pt x="304" y="682"/>
                  </a:lnTo>
                  <a:lnTo>
                    <a:pt x="304" y="686"/>
                  </a:lnTo>
                  <a:lnTo>
                    <a:pt x="310" y="682"/>
                  </a:lnTo>
                  <a:lnTo>
                    <a:pt x="318" y="680"/>
                  </a:lnTo>
                  <a:lnTo>
                    <a:pt x="324" y="678"/>
                  </a:lnTo>
                  <a:lnTo>
                    <a:pt x="326" y="682"/>
                  </a:lnTo>
                  <a:lnTo>
                    <a:pt x="328" y="684"/>
                  </a:lnTo>
                  <a:lnTo>
                    <a:pt x="330" y="688"/>
                  </a:lnTo>
                  <a:lnTo>
                    <a:pt x="330" y="692"/>
                  </a:lnTo>
                  <a:lnTo>
                    <a:pt x="332" y="686"/>
                  </a:lnTo>
                  <a:lnTo>
                    <a:pt x="332" y="684"/>
                  </a:lnTo>
                  <a:lnTo>
                    <a:pt x="334" y="682"/>
                  </a:lnTo>
                  <a:lnTo>
                    <a:pt x="338" y="684"/>
                  </a:lnTo>
                  <a:lnTo>
                    <a:pt x="340" y="684"/>
                  </a:lnTo>
                  <a:lnTo>
                    <a:pt x="344" y="688"/>
                  </a:lnTo>
                  <a:lnTo>
                    <a:pt x="346" y="690"/>
                  </a:lnTo>
                  <a:lnTo>
                    <a:pt x="350" y="694"/>
                  </a:lnTo>
                  <a:lnTo>
                    <a:pt x="352" y="698"/>
                  </a:lnTo>
                  <a:lnTo>
                    <a:pt x="356" y="702"/>
                  </a:lnTo>
                  <a:lnTo>
                    <a:pt x="358" y="706"/>
                  </a:lnTo>
                  <a:lnTo>
                    <a:pt x="360" y="708"/>
                  </a:lnTo>
                  <a:lnTo>
                    <a:pt x="364" y="700"/>
                  </a:lnTo>
                  <a:lnTo>
                    <a:pt x="370" y="700"/>
                  </a:lnTo>
                  <a:lnTo>
                    <a:pt x="378" y="704"/>
                  </a:lnTo>
                  <a:lnTo>
                    <a:pt x="386" y="712"/>
                  </a:lnTo>
                  <a:lnTo>
                    <a:pt x="392" y="718"/>
                  </a:lnTo>
                  <a:lnTo>
                    <a:pt x="386" y="714"/>
                  </a:lnTo>
                  <a:lnTo>
                    <a:pt x="384" y="710"/>
                  </a:lnTo>
                  <a:lnTo>
                    <a:pt x="382" y="706"/>
                  </a:lnTo>
                  <a:lnTo>
                    <a:pt x="382" y="702"/>
                  </a:lnTo>
                  <a:lnTo>
                    <a:pt x="384" y="696"/>
                  </a:lnTo>
                  <a:lnTo>
                    <a:pt x="386" y="692"/>
                  </a:lnTo>
                  <a:lnTo>
                    <a:pt x="390" y="690"/>
                  </a:lnTo>
                  <a:lnTo>
                    <a:pt x="394" y="686"/>
                  </a:lnTo>
                  <a:lnTo>
                    <a:pt x="398" y="686"/>
                  </a:lnTo>
                  <a:lnTo>
                    <a:pt x="404" y="688"/>
                  </a:lnTo>
                  <a:lnTo>
                    <a:pt x="408" y="690"/>
                  </a:lnTo>
                  <a:lnTo>
                    <a:pt x="412" y="696"/>
                  </a:lnTo>
                  <a:lnTo>
                    <a:pt x="414" y="692"/>
                  </a:lnTo>
                  <a:lnTo>
                    <a:pt x="414" y="690"/>
                  </a:lnTo>
                  <a:lnTo>
                    <a:pt x="418" y="688"/>
                  </a:lnTo>
                  <a:lnTo>
                    <a:pt x="420" y="686"/>
                  </a:lnTo>
                  <a:lnTo>
                    <a:pt x="424" y="686"/>
                  </a:lnTo>
                  <a:lnTo>
                    <a:pt x="428" y="688"/>
                  </a:lnTo>
                  <a:lnTo>
                    <a:pt x="432" y="690"/>
                  </a:lnTo>
                  <a:lnTo>
                    <a:pt x="434" y="694"/>
                  </a:lnTo>
                  <a:lnTo>
                    <a:pt x="438" y="682"/>
                  </a:lnTo>
                  <a:lnTo>
                    <a:pt x="450" y="676"/>
                  </a:lnTo>
                  <a:lnTo>
                    <a:pt x="462" y="674"/>
                  </a:lnTo>
                  <a:lnTo>
                    <a:pt x="472" y="680"/>
                  </a:lnTo>
                  <a:lnTo>
                    <a:pt x="482" y="672"/>
                  </a:lnTo>
                  <a:lnTo>
                    <a:pt x="494" y="666"/>
                  </a:lnTo>
                  <a:lnTo>
                    <a:pt x="504" y="660"/>
                  </a:lnTo>
                  <a:lnTo>
                    <a:pt x="506" y="658"/>
                  </a:lnTo>
                  <a:lnTo>
                    <a:pt x="508" y="656"/>
                  </a:lnTo>
                  <a:lnTo>
                    <a:pt x="508" y="654"/>
                  </a:lnTo>
                  <a:lnTo>
                    <a:pt x="510" y="654"/>
                  </a:lnTo>
                  <a:lnTo>
                    <a:pt x="514" y="652"/>
                  </a:lnTo>
                  <a:lnTo>
                    <a:pt x="520" y="652"/>
                  </a:lnTo>
                  <a:lnTo>
                    <a:pt x="524" y="652"/>
                  </a:lnTo>
                  <a:lnTo>
                    <a:pt x="528" y="654"/>
                  </a:lnTo>
                  <a:lnTo>
                    <a:pt x="534" y="656"/>
                  </a:lnTo>
                  <a:lnTo>
                    <a:pt x="540" y="658"/>
                  </a:lnTo>
                  <a:lnTo>
                    <a:pt x="538" y="654"/>
                  </a:lnTo>
                  <a:lnTo>
                    <a:pt x="538" y="652"/>
                  </a:lnTo>
                  <a:lnTo>
                    <a:pt x="538" y="648"/>
                  </a:lnTo>
                  <a:lnTo>
                    <a:pt x="550" y="648"/>
                  </a:lnTo>
                  <a:lnTo>
                    <a:pt x="562" y="650"/>
                  </a:lnTo>
                  <a:lnTo>
                    <a:pt x="558" y="648"/>
                  </a:lnTo>
                  <a:lnTo>
                    <a:pt x="552" y="646"/>
                  </a:lnTo>
                  <a:lnTo>
                    <a:pt x="550" y="644"/>
                  </a:lnTo>
                  <a:lnTo>
                    <a:pt x="546" y="640"/>
                  </a:lnTo>
                  <a:lnTo>
                    <a:pt x="544" y="634"/>
                  </a:lnTo>
                  <a:lnTo>
                    <a:pt x="544" y="628"/>
                  </a:lnTo>
                  <a:lnTo>
                    <a:pt x="546" y="622"/>
                  </a:lnTo>
                  <a:lnTo>
                    <a:pt x="548" y="616"/>
                  </a:lnTo>
                  <a:lnTo>
                    <a:pt x="552" y="614"/>
                  </a:lnTo>
                  <a:lnTo>
                    <a:pt x="558" y="612"/>
                  </a:lnTo>
                  <a:lnTo>
                    <a:pt x="564" y="612"/>
                  </a:lnTo>
                  <a:lnTo>
                    <a:pt x="570" y="612"/>
                  </a:lnTo>
                  <a:lnTo>
                    <a:pt x="576" y="612"/>
                  </a:lnTo>
                  <a:lnTo>
                    <a:pt x="572" y="608"/>
                  </a:lnTo>
                  <a:lnTo>
                    <a:pt x="572" y="606"/>
                  </a:lnTo>
                  <a:lnTo>
                    <a:pt x="570" y="602"/>
                  </a:lnTo>
                  <a:lnTo>
                    <a:pt x="570" y="598"/>
                  </a:lnTo>
                  <a:lnTo>
                    <a:pt x="584" y="600"/>
                  </a:lnTo>
                  <a:lnTo>
                    <a:pt x="592" y="598"/>
                  </a:lnTo>
                  <a:lnTo>
                    <a:pt x="600" y="594"/>
                  </a:lnTo>
                  <a:lnTo>
                    <a:pt x="612" y="586"/>
                  </a:lnTo>
                  <a:lnTo>
                    <a:pt x="614" y="582"/>
                  </a:lnTo>
                  <a:lnTo>
                    <a:pt x="620" y="580"/>
                  </a:lnTo>
                  <a:lnTo>
                    <a:pt x="624" y="580"/>
                  </a:lnTo>
                  <a:lnTo>
                    <a:pt x="626" y="576"/>
                  </a:lnTo>
                  <a:lnTo>
                    <a:pt x="628" y="572"/>
                  </a:lnTo>
                  <a:lnTo>
                    <a:pt x="628" y="568"/>
                  </a:lnTo>
                  <a:lnTo>
                    <a:pt x="628" y="562"/>
                  </a:lnTo>
                  <a:lnTo>
                    <a:pt x="628" y="558"/>
                  </a:lnTo>
                  <a:lnTo>
                    <a:pt x="630" y="554"/>
                  </a:lnTo>
                  <a:lnTo>
                    <a:pt x="626" y="552"/>
                  </a:lnTo>
                  <a:lnTo>
                    <a:pt x="622" y="548"/>
                  </a:lnTo>
                  <a:lnTo>
                    <a:pt x="620" y="548"/>
                  </a:lnTo>
                  <a:lnTo>
                    <a:pt x="630" y="536"/>
                  </a:lnTo>
                  <a:lnTo>
                    <a:pt x="642" y="532"/>
                  </a:lnTo>
                  <a:lnTo>
                    <a:pt x="656" y="534"/>
                  </a:lnTo>
                  <a:lnTo>
                    <a:pt x="656" y="530"/>
                  </a:lnTo>
                  <a:lnTo>
                    <a:pt x="656" y="524"/>
                  </a:lnTo>
                  <a:lnTo>
                    <a:pt x="656" y="520"/>
                  </a:lnTo>
                  <a:lnTo>
                    <a:pt x="658" y="516"/>
                  </a:lnTo>
                  <a:lnTo>
                    <a:pt x="658" y="512"/>
                  </a:lnTo>
                  <a:lnTo>
                    <a:pt x="662" y="510"/>
                  </a:lnTo>
                  <a:lnTo>
                    <a:pt x="666" y="508"/>
                  </a:lnTo>
                  <a:lnTo>
                    <a:pt x="672" y="508"/>
                  </a:lnTo>
                  <a:lnTo>
                    <a:pt x="674" y="502"/>
                  </a:lnTo>
                  <a:lnTo>
                    <a:pt x="676" y="498"/>
                  </a:lnTo>
                  <a:lnTo>
                    <a:pt x="678" y="494"/>
                  </a:lnTo>
                  <a:lnTo>
                    <a:pt x="682" y="492"/>
                  </a:lnTo>
                  <a:lnTo>
                    <a:pt x="684" y="490"/>
                  </a:lnTo>
                  <a:lnTo>
                    <a:pt x="688" y="490"/>
                  </a:lnTo>
                  <a:lnTo>
                    <a:pt x="692" y="488"/>
                  </a:lnTo>
                  <a:lnTo>
                    <a:pt x="696" y="484"/>
                  </a:lnTo>
                  <a:lnTo>
                    <a:pt x="698" y="482"/>
                  </a:lnTo>
                  <a:lnTo>
                    <a:pt x="694" y="478"/>
                  </a:lnTo>
                  <a:lnTo>
                    <a:pt x="690" y="476"/>
                  </a:lnTo>
                  <a:lnTo>
                    <a:pt x="688" y="472"/>
                  </a:lnTo>
                  <a:lnTo>
                    <a:pt x="692" y="466"/>
                  </a:lnTo>
                  <a:lnTo>
                    <a:pt x="700" y="462"/>
                  </a:lnTo>
                  <a:lnTo>
                    <a:pt x="708" y="458"/>
                  </a:lnTo>
                  <a:lnTo>
                    <a:pt x="714" y="452"/>
                  </a:lnTo>
                  <a:lnTo>
                    <a:pt x="704" y="446"/>
                  </a:lnTo>
                  <a:lnTo>
                    <a:pt x="700" y="436"/>
                  </a:lnTo>
                  <a:lnTo>
                    <a:pt x="700" y="424"/>
                  </a:lnTo>
                  <a:lnTo>
                    <a:pt x="708" y="414"/>
                  </a:lnTo>
                  <a:lnTo>
                    <a:pt x="702" y="412"/>
                  </a:lnTo>
                  <a:lnTo>
                    <a:pt x="696" y="410"/>
                  </a:lnTo>
                  <a:lnTo>
                    <a:pt x="692" y="408"/>
                  </a:lnTo>
                  <a:lnTo>
                    <a:pt x="706" y="402"/>
                  </a:lnTo>
                  <a:lnTo>
                    <a:pt x="712" y="398"/>
                  </a:lnTo>
                  <a:lnTo>
                    <a:pt x="714" y="392"/>
                  </a:lnTo>
                  <a:lnTo>
                    <a:pt x="716" y="382"/>
                  </a:lnTo>
                  <a:lnTo>
                    <a:pt x="718" y="370"/>
                  </a:lnTo>
                  <a:lnTo>
                    <a:pt x="724" y="362"/>
                  </a:lnTo>
                  <a:lnTo>
                    <a:pt x="728" y="356"/>
                  </a:lnTo>
                  <a:lnTo>
                    <a:pt x="734" y="352"/>
                  </a:lnTo>
                  <a:lnTo>
                    <a:pt x="736" y="348"/>
                  </a:lnTo>
                  <a:lnTo>
                    <a:pt x="736" y="342"/>
                  </a:lnTo>
                  <a:lnTo>
                    <a:pt x="732" y="332"/>
                  </a:lnTo>
                  <a:lnTo>
                    <a:pt x="736" y="330"/>
                  </a:lnTo>
                  <a:lnTo>
                    <a:pt x="742" y="328"/>
                  </a:lnTo>
                  <a:lnTo>
                    <a:pt x="736" y="326"/>
                  </a:lnTo>
                  <a:lnTo>
                    <a:pt x="730" y="322"/>
                  </a:lnTo>
                  <a:lnTo>
                    <a:pt x="722" y="320"/>
                  </a:lnTo>
                  <a:lnTo>
                    <a:pt x="718" y="316"/>
                  </a:lnTo>
                  <a:lnTo>
                    <a:pt x="714" y="312"/>
                  </a:lnTo>
                  <a:lnTo>
                    <a:pt x="710" y="306"/>
                  </a:lnTo>
                  <a:lnTo>
                    <a:pt x="716" y="306"/>
                  </a:lnTo>
                  <a:lnTo>
                    <a:pt x="720" y="302"/>
                  </a:lnTo>
                  <a:lnTo>
                    <a:pt x="726" y="302"/>
                  </a:lnTo>
                  <a:lnTo>
                    <a:pt x="722" y="298"/>
                  </a:lnTo>
                  <a:lnTo>
                    <a:pt x="718" y="296"/>
                  </a:lnTo>
                  <a:lnTo>
                    <a:pt x="714" y="294"/>
                  </a:lnTo>
                  <a:lnTo>
                    <a:pt x="710" y="292"/>
                  </a:lnTo>
                  <a:lnTo>
                    <a:pt x="706" y="290"/>
                  </a:lnTo>
                  <a:lnTo>
                    <a:pt x="702" y="286"/>
                  </a:lnTo>
                  <a:lnTo>
                    <a:pt x="706" y="284"/>
                  </a:lnTo>
                  <a:lnTo>
                    <a:pt x="708" y="282"/>
                  </a:lnTo>
                  <a:lnTo>
                    <a:pt x="708" y="276"/>
                  </a:lnTo>
                  <a:lnTo>
                    <a:pt x="704" y="272"/>
                  </a:lnTo>
                  <a:lnTo>
                    <a:pt x="700" y="268"/>
                  </a:lnTo>
                  <a:lnTo>
                    <a:pt x="694" y="268"/>
                  </a:lnTo>
                  <a:lnTo>
                    <a:pt x="698" y="258"/>
                  </a:lnTo>
                  <a:lnTo>
                    <a:pt x="704" y="248"/>
                  </a:lnTo>
                  <a:lnTo>
                    <a:pt x="710" y="238"/>
                  </a:lnTo>
                  <a:lnTo>
                    <a:pt x="700" y="250"/>
                  </a:lnTo>
                  <a:lnTo>
                    <a:pt x="694" y="252"/>
                  </a:lnTo>
                  <a:lnTo>
                    <a:pt x="690" y="250"/>
                  </a:lnTo>
                  <a:lnTo>
                    <a:pt x="682" y="244"/>
                  </a:lnTo>
                  <a:lnTo>
                    <a:pt x="672" y="234"/>
                  </a:lnTo>
                  <a:lnTo>
                    <a:pt x="680" y="222"/>
                  </a:lnTo>
                  <a:lnTo>
                    <a:pt x="678" y="212"/>
                  </a:lnTo>
                  <a:lnTo>
                    <a:pt x="672" y="206"/>
                  </a:lnTo>
                  <a:lnTo>
                    <a:pt x="662" y="202"/>
                  </a:lnTo>
                  <a:lnTo>
                    <a:pt x="650" y="202"/>
                  </a:lnTo>
                  <a:lnTo>
                    <a:pt x="654" y="198"/>
                  </a:lnTo>
                  <a:lnTo>
                    <a:pt x="658" y="196"/>
                  </a:lnTo>
                  <a:lnTo>
                    <a:pt x="662" y="192"/>
                  </a:lnTo>
                  <a:lnTo>
                    <a:pt x="664" y="188"/>
                  </a:lnTo>
                  <a:lnTo>
                    <a:pt x="660" y="184"/>
                  </a:lnTo>
                  <a:lnTo>
                    <a:pt x="654" y="182"/>
                  </a:lnTo>
                  <a:lnTo>
                    <a:pt x="650" y="180"/>
                  </a:lnTo>
                  <a:lnTo>
                    <a:pt x="648" y="184"/>
                  </a:lnTo>
                  <a:lnTo>
                    <a:pt x="646" y="190"/>
                  </a:lnTo>
                  <a:lnTo>
                    <a:pt x="644" y="192"/>
                  </a:lnTo>
                  <a:lnTo>
                    <a:pt x="640" y="196"/>
                  </a:lnTo>
                  <a:lnTo>
                    <a:pt x="640" y="184"/>
                  </a:lnTo>
                  <a:lnTo>
                    <a:pt x="640" y="172"/>
                  </a:lnTo>
                  <a:lnTo>
                    <a:pt x="638" y="162"/>
                  </a:lnTo>
                  <a:lnTo>
                    <a:pt x="632" y="154"/>
                  </a:lnTo>
                  <a:lnTo>
                    <a:pt x="622" y="152"/>
                  </a:lnTo>
                  <a:lnTo>
                    <a:pt x="622" y="146"/>
                  </a:lnTo>
                  <a:lnTo>
                    <a:pt x="622" y="140"/>
                  </a:lnTo>
                  <a:lnTo>
                    <a:pt x="622" y="134"/>
                  </a:lnTo>
                  <a:lnTo>
                    <a:pt x="622" y="128"/>
                  </a:lnTo>
                  <a:lnTo>
                    <a:pt x="618" y="110"/>
                  </a:lnTo>
                  <a:lnTo>
                    <a:pt x="614" y="94"/>
                  </a:lnTo>
                  <a:lnTo>
                    <a:pt x="612" y="98"/>
                  </a:lnTo>
                  <a:lnTo>
                    <a:pt x="612" y="104"/>
                  </a:lnTo>
                  <a:lnTo>
                    <a:pt x="610" y="108"/>
                  </a:lnTo>
                  <a:lnTo>
                    <a:pt x="608" y="114"/>
                  </a:lnTo>
                  <a:lnTo>
                    <a:pt x="606" y="118"/>
                  </a:lnTo>
                  <a:lnTo>
                    <a:pt x="602" y="120"/>
                  </a:lnTo>
                  <a:lnTo>
                    <a:pt x="598" y="122"/>
                  </a:lnTo>
                  <a:lnTo>
                    <a:pt x="592" y="122"/>
                  </a:lnTo>
                  <a:lnTo>
                    <a:pt x="592" y="118"/>
                  </a:lnTo>
                  <a:lnTo>
                    <a:pt x="592" y="114"/>
                  </a:lnTo>
                  <a:lnTo>
                    <a:pt x="592" y="108"/>
                  </a:lnTo>
                  <a:lnTo>
                    <a:pt x="590" y="112"/>
                  </a:lnTo>
                  <a:lnTo>
                    <a:pt x="586" y="114"/>
                  </a:lnTo>
                  <a:lnTo>
                    <a:pt x="582" y="116"/>
                  </a:lnTo>
                  <a:lnTo>
                    <a:pt x="574" y="100"/>
                  </a:lnTo>
                  <a:lnTo>
                    <a:pt x="568" y="80"/>
                  </a:lnTo>
                  <a:lnTo>
                    <a:pt x="564" y="90"/>
                  </a:lnTo>
                  <a:lnTo>
                    <a:pt x="558" y="96"/>
                  </a:lnTo>
                  <a:lnTo>
                    <a:pt x="552" y="104"/>
                  </a:lnTo>
                  <a:lnTo>
                    <a:pt x="548" y="100"/>
                  </a:lnTo>
                  <a:lnTo>
                    <a:pt x="544" y="94"/>
                  </a:lnTo>
                  <a:lnTo>
                    <a:pt x="542" y="90"/>
                  </a:lnTo>
                  <a:lnTo>
                    <a:pt x="540" y="82"/>
                  </a:lnTo>
                  <a:lnTo>
                    <a:pt x="540" y="76"/>
                  </a:lnTo>
                  <a:lnTo>
                    <a:pt x="536" y="80"/>
                  </a:lnTo>
                  <a:lnTo>
                    <a:pt x="534" y="82"/>
                  </a:lnTo>
                  <a:lnTo>
                    <a:pt x="530" y="84"/>
                  </a:lnTo>
                  <a:lnTo>
                    <a:pt x="520" y="52"/>
                  </a:lnTo>
                  <a:lnTo>
                    <a:pt x="508" y="22"/>
                  </a:lnTo>
                  <a:lnTo>
                    <a:pt x="504" y="30"/>
                  </a:lnTo>
                  <a:lnTo>
                    <a:pt x="498" y="40"/>
                  </a:lnTo>
                  <a:lnTo>
                    <a:pt x="490" y="48"/>
                  </a:lnTo>
                  <a:lnTo>
                    <a:pt x="482" y="52"/>
                  </a:lnTo>
                  <a:lnTo>
                    <a:pt x="472" y="50"/>
                  </a:lnTo>
                  <a:lnTo>
                    <a:pt x="468" y="52"/>
                  </a:lnTo>
                  <a:lnTo>
                    <a:pt x="464" y="54"/>
                  </a:lnTo>
                  <a:lnTo>
                    <a:pt x="460" y="58"/>
                  </a:lnTo>
                  <a:lnTo>
                    <a:pt x="456" y="48"/>
                  </a:lnTo>
                  <a:lnTo>
                    <a:pt x="450" y="38"/>
                  </a:lnTo>
                  <a:lnTo>
                    <a:pt x="448" y="30"/>
                  </a:lnTo>
                  <a:lnTo>
                    <a:pt x="444" y="28"/>
                  </a:lnTo>
                  <a:lnTo>
                    <a:pt x="440" y="28"/>
                  </a:lnTo>
                  <a:lnTo>
                    <a:pt x="440" y="36"/>
                  </a:lnTo>
                  <a:lnTo>
                    <a:pt x="438" y="40"/>
                  </a:lnTo>
                  <a:lnTo>
                    <a:pt x="436" y="44"/>
                  </a:lnTo>
                  <a:lnTo>
                    <a:pt x="432" y="46"/>
                  </a:lnTo>
                  <a:lnTo>
                    <a:pt x="430" y="46"/>
                  </a:lnTo>
                  <a:lnTo>
                    <a:pt x="424" y="44"/>
                  </a:lnTo>
                  <a:lnTo>
                    <a:pt x="420" y="40"/>
                  </a:lnTo>
                  <a:lnTo>
                    <a:pt x="416" y="34"/>
                  </a:lnTo>
                  <a:lnTo>
                    <a:pt x="412" y="38"/>
                  </a:lnTo>
                  <a:lnTo>
                    <a:pt x="408" y="40"/>
                  </a:lnTo>
                  <a:lnTo>
                    <a:pt x="404" y="44"/>
                  </a:lnTo>
                  <a:lnTo>
                    <a:pt x="386" y="22"/>
                  </a:lnTo>
                  <a:lnTo>
                    <a:pt x="368" y="0"/>
                  </a:lnTo>
                  <a:lnTo>
                    <a:pt x="370" y="10"/>
                  </a:lnTo>
                  <a:lnTo>
                    <a:pt x="372" y="18"/>
                  </a:lnTo>
                  <a:lnTo>
                    <a:pt x="372" y="28"/>
                  </a:lnTo>
                  <a:lnTo>
                    <a:pt x="364" y="26"/>
                  </a:lnTo>
                  <a:lnTo>
                    <a:pt x="360" y="22"/>
                  </a:lnTo>
                  <a:lnTo>
                    <a:pt x="354" y="16"/>
                  </a:lnTo>
                  <a:lnTo>
                    <a:pt x="352" y="10"/>
                  </a:lnTo>
                  <a:lnTo>
                    <a:pt x="350" y="2"/>
                  </a:lnTo>
                  <a:lnTo>
                    <a:pt x="350" y="6"/>
                  </a:lnTo>
                  <a:lnTo>
                    <a:pt x="348" y="10"/>
                  </a:lnTo>
                  <a:lnTo>
                    <a:pt x="348" y="14"/>
                  </a:lnTo>
                  <a:lnTo>
                    <a:pt x="346" y="20"/>
                  </a:lnTo>
                  <a:lnTo>
                    <a:pt x="344" y="24"/>
                  </a:lnTo>
                  <a:lnTo>
                    <a:pt x="342" y="28"/>
                  </a:lnTo>
                  <a:lnTo>
                    <a:pt x="340" y="32"/>
                  </a:lnTo>
                  <a:lnTo>
                    <a:pt x="338" y="34"/>
                  </a:lnTo>
                  <a:lnTo>
                    <a:pt x="334" y="34"/>
                  </a:lnTo>
                  <a:lnTo>
                    <a:pt x="330" y="32"/>
                  </a:lnTo>
                  <a:lnTo>
                    <a:pt x="326" y="28"/>
                  </a:lnTo>
                  <a:lnTo>
                    <a:pt x="326" y="32"/>
                  </a:lnTo>
                  <a:lnTo>
                    <a:pt x="328" y="38"/>
                  </a:lnTo>
                  <a:lnTo>
                    <a:pt x="324" y="36"/>
                  </a:lnTo>
                  <a:lnTo>
                    <a:pt x="320" y="34"/>
                  </a:lnTo>
                  <a:lnTo>
                    <a:pt x="316" y="32"/>
                  </a:lnTo>
                  <a:lnTo>
                    <a:pt x="314" y="36"/>
                  </a:lnTo>
                  <a:lnTo>
                    <a:pt x="314" y="40"/>
                  </a:lnTo>
                  <a:lnTo>
                    <a:pt x="312" y="44"/>
                  </a:lnTo>
                  <a:lnTo>
                    <a:pt x="294" y="42"/>
                  </a:lnTo>
                  <a:lnTo>
                    <a:pt x="278" y="32"/>
                  </a:lnTo>
                  <a:lnTo>
                    <a:pt x="264" y="18"/>
                  </a:lnTo>
                  <a:lnTo>
                    <a:pt x="250" y="4"/>
                  </a:lnTo>
                  <a:lnTo>
                    <a:pt x="260" y="6"/>
                  </a:lnTo>
                  <a:lnTo>
                    <a:pt x="266" y="14"/>
                  </a:lnTo>
                  <a:lnTo>
                    <a:pt x="270" y="24"/>
                  </a:lnTo>
                  <a:lnTo>
                    <a:pt x="274" y="34"/>
                  </a:lnTo>
                  <a:lnTo>
                    <a:pt x="282" y="40"/>
                  </a:lnTo>
                  <a:lnTo>
                    <a:pt x="256" y="12"/>
                  </a:lnTo>
                  <a:close/>
                </a:path>
              </a:pathLst>
            </a:custGeom>
            <a:gradFill rotWithShape="1">
              <a:gsLst>
                <a:gs pos="0">
                  <a:schemeClr val="accent3">
                    <a:lumMod val="40000"/>
                    <a:lumOff val="60000"/>
                  </a:schemeClr>
                </a:gs>
                <a:gs pos="22000">
                  <a:schemeClr val="accent3">
                    <a:lumMod val="60000"/>
                    <a:lumOff val="40000"/>
                  </a:schemeClr>
                </a:gs>
                <a:gs pos="100000">
                  <a:schemeClr val="accent3">
                    <a:lumMod val="75000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77" name="AutoShape 10"/>
            <p:cNvSpPr>
              <a:spLocks noChangeArrowheads="1"/>
            </p:cNvSpPr>
            <p:nvPr/>
          </p:nvSpPr>
          <p:spPr bwMode="auto">
            <a:xfrm>
              <a:off x="1442692" y="4656664"/>
              <a:ext cx="1877568" cy="483787"/>
            </a:xfrm>
            <a:prstGeom prst="roundRect">
              <a:avLst>
                <a:gd name="adj" fmla="val 5000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zh-CN" altLang="en-US" sz="2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itchFamily="34" charset="-122"/>
                  <a:ea typeface="微软雅黑" pitchFamily="34" charset="-122"/>
                </a:rPr>
                <a:t>气    体</a:t>
              </a:r>
              <a:endParaRPr lang="en-US" altLang="zh-CN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3168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11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6300788" cy="93662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四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、</a:t>
            </a:r>
            <a:r>
              <a:rPr lang="zh-CN" altLang="en-US" sz="4000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土壤的组成和种类</a:t>
            </a:r>
          </a:p>
        </p:txBody>
      </p:sp>
      <p:sp>
        <p:nvSpPr>
          <p:cNvPr id="34" name="内容占位符 2"/>
          <p:cNvSpPr>
            <a:spLocks noGrp="1"/>
          </p:cNvSpPr>
          <p:nvPr>
            <p:ph idx="1"/>
          </p:nvPr>
        </p:nvSpPr>
        <p:spPr>
          <a:xfrm>
            <a:off x="457200" y="1484313"/>
            <a:ext cx="8291513" cy="1109662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细黑" pitchFamily="2" charset="-122"/>
                <a:ea typeface="华文细黑" pitchFamily="2" charset="-122"/>
              </a:rPr>
              <a:t>土壤质地及土壤的种类</a:t>
            </a:r>
            <a:endParaRPr lang="zh-CN" altLang="en-US" dirty="0" smtClean="0">
              <a:solidFill>
                <a:schemeClr val="tx1">
                  <a:lumMod val="85000"/>
                  <a:lumOff val="15000"/>
                </a:schemeClr>
              </a:solidFill>
              <a:latin typeface="华文细黑" pitchFamily="2" charset="-122"/>
              <a:ea typeface="华文细黑" pitchFamily="2" charset="-122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76553" y="3502122"/>
            <a:ext cx="2723442" cy="900142"/>
            <a:chOff x="676553" y="3502122"/>
            <a:chExt cx="2723442" cy="900142"/>
          </a:xfrm>
        </p:grpSpPr>
        <p:grpSp>
          <p:nvGrpSpPr>
            <p:cNvPr id="9" name="组合 8"/>
            <p:cNvGrpSpPr/>
            <p:nvPr/>
          </p:nvGrpSpPr>
          <p:grpSpPr>
            <a:xfrm>
              <a:off x="676553" y="3502122"/>
              <a:ext cx="2723442" cy="900142"/>
              <a:chOff x="676553" y="3502122"/>
              <a:chExt cx="2723442" cy="900142"/>
            </a:xfrm>
          </p:grpSpPr>
          <p:sp>
            <p:nvSpPr>
              <p:cNvPr id="4" name="矩形 3"/>
              <p:cNvSpPr/>
              <p:nvPr/>
            </p:nvSpPr>
            <p:spPr>
              <a:xfrm>
                <a:off x="676553" y="3549623"/>
                <a:ext cx="1728192" cy="805137"/>
              </a:xfrm>
              <a:prstGeom prst="rect">
                <a:avLst/>
              </a:prstGeom>
              <a:gradFill flip="none" rotWithShape="1">
                <a:gsLst>
                  <a:gs pos="0">
                    <a:srgbClr val="FFCF01"/>
                  </a:gs>
                  <a:gs pos="90000">
                    <a:srgbClr val="E22000"/>
                  </a:gs>
                </a:gsLst>
                <a:lin ang="2700000" scaled="1"/>
                <a:tileRect/>
              </a:gradFill>
              <a:ln w="25400">
                <a:noFill/>
              </a:ln>
              <a:effectLst>
                <a:outerShdw blurRad="225425" dist="381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flat" dir="t"/>
              </a:scene3d>
              <a:sp3d extrusionH="304800" contourW="19050">
                <a:bevelT w="101600" prst="convex"/>
                <a:bevelB w="0" h="63500"/>
                <a:contourClr>
                  <a:srgbClr val="FFE593"/>
                </a:contourClr>
              </a:sp3d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anchor="ctr">
                <a:sp3d/>
              </a:bodyPr>
              <a:lstStyle/>
              <a:p>
                <a:pPr algn="ctr" eaLnBrk="0" fontAlgn="ctr" hangingPunct="0">
                  <a:spcBef>
                    <a:spcPts val="0"/>
                  </a:spcBef>
                  <a:spcAft>
                    <a:spcPts val="0"/>
                  </a:spcAft>
                  <a:buClr>
                    <a:srgbClr val="FF0000"/>
                  </a:buClr>
                  <a:buSzPct val="70000"/>
                  <a:buFont typeface="Wingdings" pitchFamily="2" charset="2"/>
                  <a:buChar char="u"/>
                </a:pPr>
                <a:endParaRPr lang="zh-CN" altLang="en-US" sz="160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57" name="任意多边形 56"/>
              <p:cNvSpPr/>
              <p:nvPr/>
            </p:nvSpPr>
            <p:spPr bwMode="auto">
              <a:xfrm rot="13561567">
                <a:off x="2445102" y="3447370"/>
                <a:ext cx="900142" cy="1009645"/>
              </a:xfrm>
              <a:custGeom>
                <a:avLst/>
                <a:gdLst>
                  <a:gd name="connsiteX0" fmla="*/ 0 w 1092530"/>
                  <a:gd name="connsiteY0" fmla="*/ 1068780 h 1068780"/>
                  <a:gd name="connsiteX1" fmla="*/ 1092530 w 1092530"/>
                  <a:gd name="connsiteY1" fmla="*/ 0 h 1068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92530" h="1068780">
                    <a:moveTo>
                      <a:pt x="0" y="1068780"/>
                    </a:moveTo>
                    <a:lnTo>
                      <a:pt x="1092530" y="0"/>
                    </a:lnTo>
                  </a:path>
                </a:pathLst>
              </a:custGeom>
              <a:noFill/>
              <a:ln w="38100">
                <a:solidFill>
                  <a:schemeClr val="tx1">
                    <a:lumMod val="65000"/>
                    <a:lumOff val="35000"/>
                    <a:alpha val="50000"/>
                  </a:schemeClr>
                </a:solidFill>
                <a:headEnd type="oval"/>
                <a:tailEnd type="oval"/>
              </a:ln>
              <a:effectLst>
                <a:outerShdw blurRad="50800" dist="25400" dir="2700000" algn="tl" rotWithShape="0">
                  <a:prstClr val="black">
                    <a:alpha val="50000"/>
                  </a:prstClr>
                </a:outerShdw>
              </a:effectLst>
              <a:scene3d>
                <a:camera prst="orthographicFront"/>
                <a:lightRig rig="flat" dir="t"/>
              </a:scene3d>
              <a:sp3d contourW="12700">
                <a:contourClr>
                  <a:schemeClr val="bg1"/>
                </a:contourClr>
              </a:sp3d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anchor="ctr">
                <a:sp3d/>
              </a:bodyPr>
              <a:lstStyle/>
              <a:p>
                <a:pPr algn="ctr" eaLnBrk="0" fontAlgn="ctr" hangingPunct="0">
                  <a:spcBef>
                    <a:spcPts val="0"/>
                  </a:spcBef>
                  <a:spcAft>
                    <a:spcPts val="0"/>
                  </a:spcAft>
                  <a:buClr>
                    <a:srgbClr val="FF0000"/>
                  </a:buClr>
                  <a:buSzPct val="70000"/>
                  <a:defRPr/>
                </a:pPr>
                <a:endParaRPr lang="zh-CN" altLang="en-US" sz="1600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sp>
          <p:nvSpPr>
            <p:cNvPr id="60" name="TextBox 22"/>
            <p:cNvSpPr txBox="1">
              <a:spLocks noChangeArrowheads="1"/>
            </p:cNvSpPr>
            <p:nvPr/>
          </p:nvSpPr>
          <p:spPr bwMode="auto">
            <a:xfrm>
              <a:off x="848758" y="3767525"/>
              <a:ext cx="135901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r>
                <a:rPr lang="zh-CN" altLang="en-US" sz="240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砂    土</a:t>
              </a:r>
              <a:endParaRPr lang="zh-CN" altLang="en-US" sz="2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64" name="TextBox 22"/>
          <p:cNvSpPr txBox="1">
            <a:spLocks noChangeArrowheads="1"/>
          </p:cNvSpPr>
          <p:nvPr/>
        </p:nvSpPr>
        <p:spPr bwMode="auto">
          <a:xfrm>
            <a:off x="1503845" y="5494603"/>
            <a:ext cx="13590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固 体</a:t>
            </a:r>
            <a:endParaRPr lang="zh-CN" altLang="en-US" sz="24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5004048" y="1881017"/>
            <a:ext cx="2592288" cy="1709262"/>
            <a:chOff x="5004048" y="1881017"/>
            <a:chExt cx="2592288" cy="1709262"/>
          </a:xfrm>
        </p:grpSpPr>
        <p:sp>
          <p:nvSpPr>
            <p:cNvPr id="62" name="矩形 61"/>
            <p:cNvSpPr/>
            <p:nvPr/>
          </p:nvSpPr>
          <p:spPr>
            <a:xfrm>
              <a:off x="5868144" y="1881017"/>
              <a:ext cx="1728192" cy="805137"/>
            </a:xfrm>
            <a:prstGeom prst="rect">
              <a:avLst/>
            </a:prstGeom>
            <a:gradFill flip="none" rotWithShape="1">
              <a:gsLst>
                <a:gs pos="0">
                  <a:srgbClr val="FFCF01"/>
                </a:gs>
                <a:gs pos="90000">
                  <a:srgbClr val="E22000"/>
                </a:gs>
              </a:gsLst>
              <a:lin ang="27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304800" contourW="19050">
              <a:bevelT w="101600" prst="convex"/>
              <a:bevelB w="0" h="63500"/>
              <a:contourClr>
                <a:srgbClr val="FFE593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</a:pPr>
              <a:endParaRPr lang="zh-CN" altLang="en-US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63" name="任意多边形 62"/>
            <p:cNvSpPr/>
            <p:nvPr/>
          </p:nvSpPr>
          <p:spPr bwMode="auto">
            <a:xfrm rot="10800000">
              <a:off x="5004048" y="2580634"/>
              <a:ext cx="900142" cy="1009645"/>
            </a:xfrm>
            <a:custGeom>
              <a:avLst/>
              <a:gdLst>
                <a:gd name="connsiteX0" fmla="*/ 0 w 1092530"/>
                <a:gd name="connsiteY0" fmla="*/ 1068780 h 1068780"/>
                <a:gd name="connsiteX1" fmla="*/ 1092530 w 1092530"/>
                <a:gd name="connsiteY1" fmla="*/ 0 h 106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92530" h="1068780">
                  <a:moveTo>
                    <a:pt x="0" y="1068780"/>
                  </a:moveTo>
                  <a:lnTo>
                    <a:pt x="1092530" y="0"/>
                  </a:lnTo>
                </a:path>
              </a:pathLst>
            </a:custGeom>
            <a:noFill/>
            <a:ln w="38100">
              <a:solidFill>
                <a:schemeClr val="tx1">
                  <a:lumMod val="65000"/>
                  <a:lumOff val="35000"/>
                  <a:alpha val="50000"/>
                </a:schemeClr>
              </a:solidFill>
              <a:headEnd type="oval"/>
              <a:tailEnd type="oval"/>
            </a:ln>
            <a:effectLst>
              <a:outerShdw blurRad="50800" dist="25400" dir="2700000" algn="tl" rotWithShape="0">
                <a:prstClr val="black">
                  <a:alpha val="50000"/>
                </a:prstClr>
              </a:outerShdw>
            </a:effectLst>
            <a:scene3d>
              <a:camera prst="orthographicFront"/>
              <a:lightRig rig="flat" dir="t"/>
            </a:scene3d>
            <a:sp3d contourW="12700"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67" name="TextBox 22"/>
            <p:cNvSpPr txBox="1">
              <a:spLocks noChangeArrowheads="1"/>
            </p:cNvSpPr>
            <p:nvPr/>
          </p:nvSpPr>
          <p:spPr bwMode="auto">
            <a:xfrm>
              <a:off x="6052734" y="2052752"/>
              <a:ext cx="135901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r>
                <a:rPr lang="zh-CN" altLang="en-US" sz="240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黏    土</a:t>
              </a:r>
              <a:endParaRPr lang="zh-CN" altLang="en-US" sz="2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4013192" y="4409512"/>
            <a:ext cx="1854952" cy="1718491"/>
            <a:chOff x="4013192" y="4409512"/>
            <a:chExt cx="1854952" cy="1718491"/>
          </a:xfrm>
        </p:grpSpPr>
        <p:sp>
          <p:nvSpPr>
            <p:cNvPr id="65" name="矩形 64"/>
            <p:cNvSpPr/>
            <p:nvPr/>
          </p:nvSpPr>
          <p:spPr>
            <a:xfrm>
              <a:off x="4139952" y="5322866"/>
              <a:ext cx="1728192" cy="805137"/>
            </a:xfrm>
            <a:prstGeom prst="rect">
              <a:avLst/>
            </a:prstGeom>
            <a:gradFill flip="none" rotWithShape="1">
              <a:gsLst>
                <a:gs pos="0">
                  <a:srgbClr val="FFCF01"/>
                </a:gs>
                <a:gs pos="90000">
                  <a:srgbClr val="E22000"/>
                </a:gs>
              </a:gsLst>
              <a:lin ang="27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304800" contourW="19050">
              <a:bevelT w="101600" prst="convex"/>
              <a:bevelB w="0" h="63500"/>
              <a:contourClr>
                <a:srgbClr val="FFE593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</a:pPr>
              <a:endParaRPr lang="zh-CN" altLang="en-US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66" name="任意多边形 65"/>
            <p:cNvSpPr/>
            <p:nvPr/>
          </p:nvSpPr>
          <p:spPr bwMode="auto">
            <a:xfrm rot="6825027">
              <a:off x="4067944" y="4354760"/>
              <a:ext cx="900142" cy="1009645"/>
            </a:xfrm>
            <a:custGeom>
              <a:avLst/>
              <a:gdLst>
                <a:gd name="connsiteX0" fmla="*/ 0 w 1092530"/>
                <a:gd name="connsiteY0" fmla="*/ 1068780 h 1068780"/>
                <a:gd name="connsiteX1" fmla="*/ 1092530 w 1092530"/>
                <a:gd name="connsiteY1" fmla="*/ 0 h 106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92530" h="1068780">
                  <a:moveTo>
                    <a:pt x="0" y="1068780"/>
                  </a:moveTo>
                  <a:lnTo>
                    <a:pt x="1092530" y="0"/>
                  </a:lnTo>
                </a:path>
              </a:pathLst>
            </a:custGeom>
            <a:noFill/>
            <a:ln w="38100">
              <a:solidFill>
                <a:schemeClr val="tx1">
                  <a:lumMod val="65000"/>
                  <a:lumOff val="35000"/>
                  <a:alpha val="50000"/>
                </a:schemeClr>
              </a:solidFill>
              <a:headEnd type="oval"/>
              <a:tailEnd type="oval"/>
            </a:ln>
            <a:effectLst>
              <a:outerShdw blurRad="50800" dist="25400" dir="2700000" algn="tl" rotWithShape="0">
                <a:prstClr val="black">
                  <a:alpha val="50000"/>
                </a:prstClr>
              </a:outerShdw>
            </a:effectLst>
            <a:scene3d>
              <a:camera prst="orthographicFront"/>
              <a:lightRig rig="flat" dir="t"/>
            </a:scene3d>
            <a:sp3d contourW="12700"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68" name="TextBox 22"/>
            <p:cNvSpPr txBox="1">
              <a:spLocks noChangeArrowheads="1"/>
            </p:cNvSpPr>
            <p:nvPr/>
          </p:nvSpPr>
          <p:spPr bwMode="auto">
            <a:xfrm>
              <a:off x="4324542" y="5494603"/>
              <a:ext cx="135901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r>
                <a:rPr lang="zh-CN" altLang="en-US" sz="240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壤    土</a:t>
              </a:r>
              <a:endParaRPr lang="zh-CN" altLang="en-US" sz="2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52" name="组合 51"/>
          <p:cNvGrpSpPr>
            <a:grpSpLocks/>
          </p:cNvGrpSpPr>
          <p:nvPr/>
        </p:nvGrpSpPr>
        <p:grpSpPr bwMode="auto">
          <a:xfrm>
            <a:off x="3235493" y="2676675"/>
            <a:ext cx="2160588" cy="2157413"/>
            <a:chOff x="324423" y="3215758"/>
            <a:chExt cx="2159345" cy="2158225"/>
          </a:xfrm>
        </p:grpSpPr>
        <p:sp>
          <p:nvSpPr>
            <p:cNvPr id="53" name="Oval 93"/>
            <p:cNvSpPr>
              <a:spLocks noChangeAspect="1" noChangeArrowheads="1"/>
            </p:cNvSpPr>
            <p:nvPr/>
          </p:nvSpPr>
          <p:spPr bwMode="auto">
            <a:xfrm>
              <a:off x="324423" y="3215758"/>
              <a:ext cx="2159345" cy="2158225"/>
            </a:xfrm>
            <a:prstGeom prst="ellipse">
              <a:avLst/>
            </a:prstGeom>
            <a:gradFill flip="none" rotWithShape="1">
              <a:gsLst>
                <a:gs pos="0">
                  <a:srgbClr val="00DFF6"/>
                </a:gs>
                <a:gs pos="90000">
                  <a:srgbClr val="002774"/>
                </a:gs>
              </a:gsLst>
              <a:lin ang="27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isometricOffAxis1Top">
                <a:rot lat="17699988" lon="0" rev="0"/>
              </a:camera>
              <a:lightRig rig="flat" dir="t"/>
            </a:scene3d>
            <a:sp3d extrusionH="177800" contourW="19050">
              <a:bevelT w="101600" prst="convex"/>
              <a:bevelB w="0" h="25400"/>
              <a:contourClr>
                <a:srgbClr val="AFEAFF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4" name="TextBox 53"/>
            <p:cNvSpPr txBox="1"/>
            <p:nvPr/>
          </p:nvSpPr>
          <p:spPr bwMode="auto">
            <a:xfrm>
              <a:off x="324423" y="4094815"/>
              <a:ext cx="2159345" cy="52341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800" dirty="0" smtClean="0">
                  <a:solidFill>
                    <a:schemeClr val="bg1"/>
                  </a:solidFill>
                  <a:effectLst>
                    <a:reflection blurRad="6350" stA="50000" endA="300" endPos="50000" dist="60007" dir="5400000" sy="-100000" algn="bl" rotWithShape="0"/>
                  </a:effectLst>
                  <a:latin typeface="微软雅黑" pitchFamily="34" charset="-122"/>
                  <a:ea typeface="微软雅黑" pitchFamily="34" charset="-122"/>
                </a:rPr>
                <a:t>土     壤</a:t>
              </a:r>
              <a:endParaRPr lang="zh-CN" altLang="en-US" sz="2800" dirty="0">
                <a:solidFill>
                  <a:schemeClr val="bg1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8040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build="p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</TotalTime>
  <Words>563</Words>
  <Application>Microsoft Office PowerPoint</Application>
  <PresentationFormat>全屏显示(4:3)</PresentationFormat>
  <Paragraphs>156</Paragraphs>
  <Slides>14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Office 主题​​</vt:lpstr>
      <vt:lpstr>现代农业技术</vt:lpstr>
      <vt:lpstr>一、作物及分类</vt:lpstr>
      <vt:lpstr>二、作物生长的基本条件</vt:lpstr>
      <vt:lpstr>二、作物生长的基本条件</vt:lpstr>
      <vt:lpstr>二、作物生长的基本条件</vt:lpstr>
      <vt:lpstr>二、作物生长的基本条件</vt:lpstr>
      <vt:lpstr>三、作物的种子</vt:lpstr>
      <vt:lpstr>四、土壤的组成和种类</vt:lpstr>
      <vt:lpstr>四、土壤的组成和种类</vt:lpstr>
      <vt:lpstr>四、土壤的组成和种类</vt:lpstr>
      <vt:lpstr>五、肥料</vt:lpstr>
      <vt:lpstr>PowerPoint 演示文稿</vt:lpstr>
      <vt:lpstr>PowerPoint 演示文稿</vt:lpstr>
      <vt:lpstr>PowerPoint 演示文稿</vt:lpstr>
    </vt:vector>
  </TitlesOfParts>
  <Company>番茄花园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dwb</dc:creator>
  <cp:lastModifiedBy>USER</cp:lastModifiedBy>
  <cp:revision>78</cp:revision>
  <dcterms:created xsi:type="dcterms:W3CDTF">2012-01-31T05:34:08Z</dcterms:created>
  <dcterms:modified xsi:type="dcterms:W3CDTF">2012-04-26T02:32:52Z</dcterms:modified>
</cp:coreProperties>
</file>