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6" r:id="rId3"/>
    <p:sldId id="279" r:id="rId4"/>
    <p:sldId id="281" r:id="rId5"/>
    <p:sldId id="282" r:id="rId6"/>
    <p:sldId id="283" r:id="rId7"/>
    <p:sldId id="284" r:id="rId8"/>
    <p:sldId id="285" r:id="rId9"/>
    <p:sldId id="262" r:id="rId1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pitchFamily="2" charset="-122"/>
        <a:cs typeface="+mn-cs"/>
      </a:defRPr>
    </a:lvl1pPr>
    <a:lvl2pPr marL="457200" algn="l" rtl="0" fontAlgn="base">
      <a:spcBef>
        <a:spcPct val="0"/>
      </a:spcBef>
      <a:spcAft>
        <a:spcPct val="0"/>
      </a:spcAft>
      <a:defRPr kern="1200">
        <a:solidFill>
          <a:schemeClr val="tx1"/>
        </a:solidFill>
        <a:latin typeface="Calibri" pitchFamily="34" charset="0"/>
        <a:ea typeface="宋体" pitchFamily="2" charset="-122"/>
        <a:cs typeface="+mn-cs"/>
      </a:defRPr>
    </a:lvl2pPr>
    <a:lvl3pPr marL="914400" algn="l" rtl="0" fontAlgn="base">
      <a:spcBef>
        <a:spcPct val="0"/>
      </a:spcBef>
      <a:spcAft>
        <a:spcPct val="0"/>
      </a:spcAft>
      <a:defRPr kern="1200">
        <a:solidFill>
          <a:schemeClr val="tx1"/>
        </a:solidFill>
        <a:latin typeface="Calibri" pitchFamily="34" charset="0"/>
        <a:ea typeface="宋体" pitchFamily="2" charset="-122"/>
        <a:cs typeface="+mn-cs"/>
      </a:defRPr>
    </a:lvl3pPr>
    <a:lvl4pPr marL="1371600" algn="l" rtl="0" fontAlgn="base">
      <a:spcBef>
        <a:spcPct val="0"/>
      </a:spcBef>
      <a:spcAft>
        <a:spcPct val="0"/>
      </a:spcAft>
      <a:defRPr kern="1200">
        <a:solidFill>
          <a:schemeClr val="tx1"/>
        </a:solidFill>
        <a:latin typeface="Calibri" pitchFamily="34" charset="0"/>
        <a:ea typeface="宋体" pitchFamily="2" charset="-122"/>
        <a:cs typeface="+mn-cs"/>
      </a:defRPr>
    </a:lvl4pPr>
    <a:lvl5pPr marL="1828800" algn="l" rtl="0" fontAlgn="base">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a:srgbClr val="FFFF99"/>
    <a:srgbClr val="CCFF99"/>
    <a:srgbClr val="BDE79D"/>
    <a:srgbClr val="D9FFF6"/>
    <a:srgbClr val="49F9F9"/>
    <a:srgbClr val="19FFC8"/>
    <a:srgbClr val="BEEA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2BF59F0-2B79-409C-9B8A-D512C124CE16}" type="datetimeFigureOut">
              <a:rPr lang="zh-CN" altLang="en-US"/>
              <a:pPr>
                <a:defRPr/>
              </a:pPr>
              <a:t>2012-4-26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607890D-122A-4F33-917C-FB03A9E7D6E8}" type="slidenum">
              <a:rPr lang="zh-CN" altLang="en-US"/>
              <a:pPr>
                <a:defRPr/>
              </a:pPr>
              <a:t>‹#›</a:t>
            </a:fld>
            <a:endParaRPr lang="zh-CN" altLang="en-US"/>
          </a:p>
        </p:txBody>
      </p:sp>
    </p:spTree>
    <p:extLst>
      <p:ext uri="{BB962C8B-B14F-4D97-AF65-F5344CB8AC3E}">
        <p14:creationId xmlns:p14="http://schemas.microsoft.com/office/powerpoint/2010/main" val="18868938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732295D8-7D1E-4801-A256-2440F2E4A0CA}" type="datetimeFigureOut">
              <a:rPr lang="zh-CN" altLang="en-US"/>
              <a:pPr>
                <a:defRPr/>
              </a:pPr>
              <a:t>2012-4-26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C0A959B-9CCD-4588-888F-A0D588BDAE2A}" type="slidenum">
              <a:rPr lang="zh-CN" altLang="en-US"/>
              <a:pPr>
                <a:defRPr/>
              </a:pPr>
              <a:t>‹#›</a:t>
            </a:fld>
            <a:endParaRPr lang="zh-CN" altLang="en-US"/>
          </a:p>
        </p:txBody>
      </p:sp>
    </p:spTree>
    <p:extLst>
      <p:ext uri="{BB962C8B-B14F-4D97-AF65-F5344CB8AC3E}">
        <p14:creationId xmlns:p14="http://schemas.microsoft.com/office/powerpoint/2010/main" val="1097539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4DF0D2E-C5DD-4F51-90D2-6608636C976B}" type="datetimeFigureOut">
              <a:rPr lang="zh-CN" altLang="en-US"/>
              <a:pPr>
                <a:defRPr/>
              </a:pPr>
              <a:t>2012-4-26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4F3986B-3868-4574-82D9-C4856728EFA7}" type="slidenum">
              <a:rPr lang="zh-CN" altLang="en-US"/>
              <a:pPr>
                <a:defRPr/>
              </a:pPr>
              <a:t>‹#›</a:t>
            </a:fld>
            <a:endParaRPr lang="zh-CN" altLang="en-US"/>
          </a:p>
        </p:txBody>
      </p:sp>
    </p:spTree>
    <p:extLst>
      <p:ext uri="{BB962C8B-B14F-4D97-AF65-F5344CB8AC3E}">
        <p14:creationId xmlns:p14="http://schemas.microsoft.com/office/powerpoint/2010/main" val="3511676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5677C43-2F9D-4F0A-8000-0E92F6921D35}" type="datetimeFigureOut">
              <a:rPr lang="zh-CN" altLang="en-US"/>
              <a:pPr>
                <a:defRPr/>
              </a:pPr>
              <a:t>2012-4-26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37B2CC2-E91A-48BE-BE9D-F546DAEA8FB7}" type="slidenum">
              <a:rPr lang="zh-CN" altLang="en-US"/>
              <a:pPr>
                <a:defRPr/>
              </a:pPr>
              <a:t>‹#›</a:t>
            </a:fld>
            <a:endParaRPr lang="zh-CN" altLang="en-US"/>
          </a:p>
        </p:txBody>
      </p:sp>
    </p:spTree>
    <p:extLst>
      <p:ext uri="{BB962C8B-B14F-4D97-AF65-F5344CB8AC3E}">
        <p14:creationId xmlns:p14="http://schemas.microsoft.com/office/powerpoint/2010/main" val="1121312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ED35631-A349-4464-AA84-4D9241666979}" type="datetimeFigureOut">
              <a:rPr lang="zh-CN" altLang="en-US"/>
              <a:pPr>
                <a:defRPr/>
              </a:pPr>
              <a:t>2012-4-26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092A32F-F28B-4C01-8E1D-1AA9FC80860F}" type="slidenum">
              <a:rPr lang="zh-CN" altLang="en-US"/>
              <a:pPr>
                <a:defRPr/>
              </a:pPr>
              <a:t>‹#›</a:t>
            </a:fld>
            <a:endParaRPr lang="zh-CN" altLang="en-US"/>
          </a:p>
        </p:txBody>
      </p:sp>
    </p:spTree>
    <p:extLst>
      <p:ext uri="{BB962C8B-B14F-4D97-AF65-F5344CB8AC3E}">
        <p14:creationId xmlns:p14="http://schemas.microsoft.com/office/powerpoint/2010/main" val="1613485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B4919BD0-D191-4662-8804-9E7DA37F5654}" type="datetimeFigureOut">
              <a:rPr lang="zh-CN" altLang="en-US"/>
              <a:pPr>
                <a:defRPr/>
              </a:pPr>
              <a:t>2012-4-26</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36385A0-8E90-4BCC-8AA2-D65B1384117F}" type="slidenum">
              <a:rPr lang="zh-CN" altLang="en-US"/>
              <a:pPr>
                <a:defRPr/>
              </a:pPr>
              <a:t>‹#›</a:t>
            </a:fld>
            <a:endParaRPr lang="zh-CN" altLang="en-US"/>
          </a:p>
        </p:txBody>
      </p:sp>
    </p:spTree>
    <p:extLst>
      <p:ext uri="{BB962C8B-B14F-4D97-AF65-F5344CB8AC3E}">
        <p14:creationId xmlns:p14="http://schemas.microsoft.com/office/powerpoint/2010/main" val="659481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9D8B9902-3F3E-4465-AD2F-26F5DB5ACD20}" type="datetimeFigureOut">
              <a:rPr lang="zh-CN" altLang="en-US"/>
              <a:pPr>
                <a:defRPr/>
              </a:pPr>
              <a:t>2012-4-26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ECD1BD7-A9BF-424C-BE6D-792E2C1E7C8C}" type="slidenum">
              <a:rPr lang="zh-CN" altLang="en-US"/>
              <a:pPr>
                <a:defRPr/>
              </a:pPr>
              <a:t>‹#›</a:t>
            </a:fld>
            <a:endParaRPr lang="zh-CN" altLang="en-US"/>
          </a:p>
        </p:txBody>
      </p:sp>
    </p:spTree>
    <p:extLst>
      <p:ext uri="{BB962C8B-B14F-4D97-AF65-F5344CB8AC3E}">
        <p14:creationId xmlns:p14="http://schemas.microsoft.com/office/powerpoint/2010/main" val="3198463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B608D41C-BD70-4917-BCED-4BFAAF1EAA07}" type="datetimeFigureOut">
              <a:rPr lang="zh-CN" altLang="en-US"/>
              <a:pPr>
                <a:defRPr/>
              </a:pPr>
              <a:t>2012-4-26</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3F92C8C9-EE9C-432E-9F16-498943AA2391}" type="slidenum">
              <a:rPr lang="zh-CN" altLang="en-US"/>
              <a:pPr>
                <a:defRPr/>
              </a:pPr>
              <a:t>‹#›</a:t>
            </a:fld>
            <a:endParaRPr lang="zh-CN" altLang="en-US"/>
          </a:p>
        </p:txBody>
      </p:sp>
    </p:spTree>
    <p:extLst>
      <p:ext uri="{BB962C8B-B14F-4D97-AF65-F5344CB8AC3E}">
        <p14:creationId xmlns:p14="http://schemas.microsoft.com/office/powerpoint/2010/main" val="2370446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2C842863-4568-4332-900C-9573A635F16D}" type="datetimeFigureOut">
              <a:rPr lang="zh-CN" altLang="en-US"/>
              <a:pPr>
                <a:defRPr/>
              </a:pPr>
              <a:t>2012-4-26</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F31142FA-D98E-41C1-B901-8A0870307A90}" type="slidenum">
              <a:rPr lang="zh-CN" altLang="en-US"/>
              <a:pPr>
                <a:defRPr/>
              </a:pPr>
              <a:t>‹#›</a:t>
            </a:fld>
            <a:endParaRPr lang="zh-CN" altLang="en-US"/>
          </a:p>
        </p:txBody>
      </p:sp>
    </p:spTree>
    <p:extLst>
      <p:ext uri="{BB962C8B-B14F-4D97-AF65-F5344CB8AC3E}">
        <p14:creationId xmlns:p14="http://schemas.microsoft.com/office/powerpoint/2010/main" val="3009802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740ABDDF-488D-407B-9051-3DB2E3407EC2}" type="datetimeFigureOut">
              <a:rPr lang="zh-CN" altLang="en-US"/>
              <a:pPr>
                <a:defRPr/>
              </a:pPr>
              <a:t>2012-4-26</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F8960201-AE62-457D-9E59-621F1EFD5EEF}" type="slidenum">
              <a:rPr lang="zh-CN" altLang="en-US"/>
              <a:pPr>
                <a:defRPr/>
              </a:pPr>
              <a:t>‹#›</a:t>
            </a:fld>
            <a:endParaRPr lang="zh-CN" altLang="en-US"/>
          </a:p>
        </p:txBody>
      </p:sp>
    </p:spTree>
    <p:extLst>
      <p:ext uri="{BB962C8B-B14F-4D97-AF65-F5344CB8AC3E}">
        <p14:creationId xmlns:p14="http://schemas.microsoft.com/office/powerpoint/2010/main" val="302931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1287ACBE-C7B7-4D36-B7CC-09EF1BAB9583}" type="datetimeFigureOut">
              <a:rPr lang="zh-CN" altLang="en-US"/>
              <a:pPr>
                <a:defRPr/>
              </a:pPr>
              <a:t>2012-4-26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9A7711AD-3AFE-41E0-B19D-D570D0D5A5D1}" type="slidenum">
              <a:rPr lang="zh-CN" altLang="en-US"/>
              <a:pPr>
                <a:defRPr/>
              </a:pPr>
              <a:t>‹#›</a:t>
            </a:fld>
            <a:endParaRPr lang="zh-CN" altLang="en-US"/>
          </a:p>
        </p:txBody>
      </p:sp>
    </p:spTree>
    <p:extLst>
      <p:ext uri="{BB962C8B-B14F-4D97-AF65-F5344CB8AC3E}">
        <p14:creationId xmlns:p14="http://schemas.microsoft.com/office/powerpoint/2010/main" val="2785737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E1B30BA4-C676-4217-A6D0-687BEB3519C8}" type="datetimeFigureOut">
              <a:rPr lang="zh-CN" altLang="en-US"/>
              <a:pPr>
                <a:defRPr/>
              </a:pPr>
              <a:t>2012-4-26</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093D75A4-13A5-488B-A245-9693E6D9AEBB}" type="slidenum">
              <a:rPr lang="zh-CN" altLang="en-US"/>
              <a:pPr>
                <a:defRPr/>
              </a:pPr>
              <a:t>‹#›</a:t>
            </a:fld>
            <a:endParaRPr lang="zh-CN" altLang="en-US"/>
          </a:p>
        </p:txBody>
      </p:sp>
    </p:spTree>
    <p:extLst>
      <p:ext uri="{BB962C8B-B14F-4D97-AF65-F5344CB8AC3E}">
        <p14:creationId xmlns:p14="http://schemas.microsoft.com/office/powerpoint/2010/main" val="915607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chemeClr val="bg1"/>
            </a:gs>
            <a:gs pos="18000">
              <a:srgbClr val="ADD9E5">
                <a:lumMod val="25000"/>
                <a:lumOff val="75000"/>
              </a:srgbClr>
            </a:gs>
            <a:gs pos="0">
              <a:schemeClr val="accent5">
                <a:lumMod val="60000"/>
                <a:lumOff val="40000"/>
              </a:schemeClr>
            </a:gs>
            <a:gs pos="89000">
              <a:schemeClr val="bg1"/>
            </a:gs>
            <a:gs pos="100000">
              <a:schemeClr val="accent5">
                <a:lumMod val="60000"/>
                <a:lumOff val="40000"/>
              </a:schemeClr>
            </a:gs>
          </a:gsLst>
          <a:lin ang="5100000" scaled="0"/>
          <a:tileRect/>
        </a:gra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B7C036E-22E0-4485-95C6-53D5C089BC22}" type="datetimeFigureOut">
              <a:rPr lang="zh-CN" altLang="en-US"/>
              <a:pPr>
                <a:defRPr/>
              </a:pPr>
              <a:t>2012-4-26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18E06DF7-5699-4949-9FCA-BE548DC3732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0000">
              <a:schemeClr val="accent5">
                <a:lumMod val="30000"/>
                <a:lumOff val="70000"/>
              </a:schemeClr>
            </a:gs>
            <a:gs pos="0">
              <a:schemeClr val="accent5">
                <a:lumMod val="60000"/>
                <a:lumOff val="40000"/>
              </a:schemeClr>
            </a:gs>
            <a:gs pos="100000">
              <a:schemeClr val="accent5">
                <a:lumMod val="60000"/>
                <a:lumOff val="40000"/>
              </a:schemeClr>
            </a:gs>
          </a:gsLst>
          <a:lin ang="2700000" scaled="0"/>
          <a:tileRect/>
        </a:gradFill>
        <a:effectLst/>
      </p:bgPr>
    </p:bg>
    <p:spTree>
      <p:nvGrpSpPr>
        <p:cNvPr id="1" name=""/>
        <p:cNvGrpSpPr/>
        <p:nvPr/>
      </p:nvGrpSpPr>
      <p:grpSpPr>
        <a:xfrm>
          <a:off x="0" y="0"/>
          <a:ext cx="0" cy="0"/>
          <a:chOff x="0" y="0"/>
          <a:chExt cx="0" cy="0"/>
        </a:xfrm>
      </p:grpSpPr>
      <p:sp>
        <p:nvSpPr>
          <p:cNvPr id="56" name="矩形 55"/>
          <p:cNvSpPr/>
          <p:nvPr/>
        </p:nvSpPr>
        <p:spPr>
          <a:xfrm>
            <a:off x="0" y="1444625"/>
            <a:ext cx="9144000" cy="2160588"/>
          </a:xfrm>
          <a:prstGeom prst="rect">
            <a:avLst/>
          </a:prstGeom>
          <a:solidFill>
            <a:schemeClr val="bg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4400" dirty="0">
              <a:solidFill>
                <a:schemeClr val="bg1"/>
              </a:solidFill>
              <a:latin typeface="黑体" pitchFamily="2" charset="-122"/>
              <a:ea typeface="黑体" pitchFamily="2" charset="-122"/>
            </a:endParaRPr>
          </a:p>
        </p:txBody>
      </p:sp>
      <p:sp>
        <p:nvSpPr>
          <p:cNvPr id="2" name="标题 1"/>
          <p:cNvSpPr>
            <a:spLocks noGrp="1"/>
          </p:cNvSpPr>
          <p:nvPr>
            <p:ph type="ctrTitle"/>
          </p:nvPr>
        </p:nvSpPr>
        <p:spPr>
          <a:xfrm>
            <a:off x="-252536" y="1224440"/>
            <a:ext cx="9144000" cy="1470025"/>
          </a:xfrm>
          <a:extLst/>
        </p:spPr>
        <p:txBody>
          <a:bodyPr rtlCol="0">
            <a:normAutofit/>
            <a:scene3d>
              <a:camera prst="orthographicFront"/>
              <a:lightRig rig="threePt" dir="t"/>
            </a:scene3d>
            <a:sp3d extrusionH="57150" contourW="25400">
              <a:bevelT w="25400" h="57150" prst="artDeco"/>
              <a:contourClr>
                <a:schemeClr val="bg1"/>
              </a:contourClr>
            </a:sp3d>
          </a:bodyPr>
          <a:lstStyle/>
          <a:p>
            <a:pPr eaLnBrk="1" fontAlgn="auto" hangingPunct="1">
              <a:spcAft>
                <a:spcPts val="0"/>
              </a:spcAft>
              <a:defRPr/>
            </a:pPr>
            <a:r>
              <a:rPr lang="zh-CN" altLang="en-US" sz="8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黑体" pitchFamily="2" charset="-122"/>
                <a:ea typeface="黑体" pitchFamily="2" charset="-122"/>
                <a:cs typeface="Times New Roman" pitchFamily="18" charset="0"/>
              </a:rPr>
              <a:t>农产品加工与经营</a:t>
            </a:r>
          </a:p>
        </p:txBody>
      </p:sp>
      <p:sp>
        <p:nvSpPr>
          <p:cNvPr id="3" name="副标题 2"/>
          <p:cNvSpPr>
            <a:spLocks noGrp="1"/>
          </p:cNvSpPr>
          <p:nvPr>
            <p:ph type="subTitle" idx="1"/>
          </p:nvPr>
        </p:nvSpPr>
        <p:spPr>
          <a:xfrm>
            <a:off x="4484688" y="5546725"/>
            <a:ext cx="4406900" cy="690563"/>
          </a:xfrm>
        </p:spPr>
        <p:txBody>
          <a:bodyPr rtlCol="0">
            <a:normAutofit/>
          </a:bodyPr>
          <a:lstStyle/>
          <a:p>
            <a:pPr algn="r" eaLnBrk="1" fontAlgn="auto" hangingPunct="1">
              <a:spcAft>
                <a:spcPts val="0"/>
              </a:spcAft>
              <a:buFont typeface="Arial" pitchFamily="34" charset="0"/>
              <a:buNone/>
              <a:defRPr/>
            </a:pPr>
            <a:r>
              <a:rPr lang="zh-CN" altLang="en-US" b="1" dirty="0" smtClean="0">
                <a:latin typeface="幼圆" pitchFamily="49" charset="-122"/>
                <a:ea typeface="幼圆" pitchFamily="49" charset="-122"/>
              </a:rPr>
              <a:t>上海科技教育出版社</a:t>
            </a:r>
          </a:p>
        </p:txBody>
      </p:sp>
      <p:pic>
        <p:nvPicPr>
          <p:cNvPr id="33" name="Picture 47" descr="C:\Documents and Settings\Administrator.WWW-80B321E85A2\桌面\ppt\未命名-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850" y="1484313"/>
            <a:ext cx="3381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47" descr="C:\Documents and Settings\Administrator.WWW-80B321E85A2\桌面\ppt\未命名-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725" y="2276475"/>
            <a:ext cx="3381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47" descr="C:\Documents and Settings\Administrator.WWW-80B321E85A2\桌面\ppt\未命名-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400" y="1722438"/>
            <a:ext cx="3381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44" descr="C:\Documents and Settings\Administrator.WWW-80B321E85A2\桌面\ppt\未命名-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7313" y="6858000"/>
            <a:ext cx="1214437"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44" descr="C:\Documents and Settings\Administrator.WWW-80B321E85A2\桌面\ppt\未命名-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375" y="6858000"/>
            <a:ext cx="642938"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44" descr="C:\Documents and Settings\Administrator.WWW-80B321E85A2\桌面\ppt\未命名-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7000875"/>
            <a:ext cx="8572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44" descr="C:\Documents and Settings\Administrator.WWW-80B321E85A2\桌面\ppt\未命名-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75" y="6858000"/>
            <a:ext cx="8572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44" descr="C:\Documents and Settings\Administrator.WWW-80B321E85A2\桌面\ppt\未命名-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1813" y="7000875"/>
            <a:ext cx="642937"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44" descr="C:\Documents and Settings\Administrator.WWW-80B321E85A2\桌面\ppt\未命名-3.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0875" y="6858000"/>
            <a:ext cx="642938"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44" descr="C:\Documents and Settings\Administrator.WWW-80B321E85A2\桌面\ppt\未命名-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2438" y="6858000"/>
            <a:ext cx="8572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矩形 51"/>
          <p:cNvSpPr/>
          <p:nvPr/>
        </p:nvSpPr>
        <p:spPr>
          <a:xfrm>
            <a:off x="408481" y="354142"/>
            <a:ext cx="2795367" cy="554578"/>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pic>
        <p:nvPicPr>
          <p:cNvPr id="53" name="图片 52"/>
          <p:cNvPicPr>
            <a:picLocks noChangeAspect="1"/>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679504" y="5672608"/>
            <a:ext cx="424096" cy="407132"/>
          </a:xfrm>
          <a:prstGeom prst="rect">
            <a:avLst/>
          </a:prstGeom>
        </p:spPr>
      </p:pic>
      <p:sp>
        <p:nvSpPr>
          <p:cNvPr id="54" name="副标题 2"/>
          <p:cNvSpPr txBox="1">
            <a:spLocks/>
          </p:cNvSpPr>
          <p:nvPr/>
        </p:nvSpPr>
        <p:spPr>
          <a:xfrm>
            <a:off x="2074863" y="2908300"/>
            <a:ext cx="6816725" cy="696913"/>
          </a:xfrm>
          <a:prstGeom prst="rect">
            <a:avLst/>
          </a:prstGeom>
        </p:spPr>
        <p:txBody>
          <a:bodyP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fontAlgn="auto">
              <a:spcAft>
                <a:spcPts val="0"/>
              </a:spcAft>
              <a:defRPr/>
            </a:pPr>
            <a:r>
              <a:rPr lang="zh-CN" altLang="en-US" sz="3600" b="1" dirty="0" smtClean="0">
                <a:solidFill>
                  <a:schemeClr val="tx2">
                    <a:lumMod val="75000"/>
                  </a:schemeClr>
                </a:solidFill>
                <a:latin typeface="黑体" pitchFamily="2" charset="-122"/>
                <a:ea typeface="黑体" pitchFamily="2" charset="-122"/>
              </a:rPr>
              <a:t>第</a:t>
            </a:r>
            <a:r>
              <a:rPr lang="en-US" altLang="zh-CN" sz="3600" b="1" dirty="0" smtClean="0">
                <a:solidFill>
                  <a:schemeClr val="tx2">
                    <a:lumMod val="75000"/>
                  </a:schemeClr>
                </a:solidFill>
                <a:latin typeface="黑体" pitchFamily="2" charset="-122"/>
                <a:ea typeface="黑体" pitchFamily="2" charset="-122"/>
              </a:rPr>
              <a:t>1</a:t>
            </a:r>
            <a:r>
              <a:rPr lang="zh-CN" altLang="en-US" sz="3600" b="1" dirty="0" smtClean="0">
                <a:solidFill>
                  <a:schemeClr val="tx2">
                    <a:lumMod val="75000"/>
                  </a:schemeClr>
                </a:solidFill>
                <a:latin typeface="黑体" pitchFamily="2" charset="-122"/>
                <a:ea typeface="黑体" pitchFamily="2" charset="-122"/>
              </a:rPr>
              <a:t>课 农产品加工</a:t>
            </a:r>
            <a:r>
              <a:rPr lang="zh-CN" altLang="en-US" sz="3600" b="1" dirty="0">
                <a:solidFill>
                  <a:schemeClr val="tx2">
                    <a:lumMod val="75000"/>
                  </a:schemeClr>
                </a:solidFill>
                <a:latin typeface="黑体" pitchFamily="2" charset="-122"/>
                <a:ea typeface="黑体" pitchFamily="2" charset="-122"/>
              </a:rPr>
              <a:t>基础知识</a:t>
            </a:r>
            <a:endParaRPr lang="zh-CN" altLang="en-US" sz="3600" b="1" dirty="0" smtClean="0">
              <a:solidFill>
                <a:schemeClr val="tx2">
                  <a:lumMod val="75000"/>
                </a:schemeClr>
              </a:solidFill>
              <a:latin typeface="黑体" pitchFamily="2" charset="-122"/>
              <a:ea typeface="黑体" pitchFamily="2" charset="-122"/>
            </a:endParaRPr>
          </a:p>
        </p:txBody>
      </p:sp>
      <p:pic>
        <p:nvPicPr>
          <p:cNvPr id="2066" name="图片 3"/>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14375" y="3255963"/>
            <a:ext cx="33940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nodeType="withEffect">
                                  <p:stCondLst>
                                    <p:cond delay="0"/>
                                  </p:stCondLst>
                                  <p:childTnLst>
                                    <p:animRot by="21600000">
                                      <p:cBhvr>
                                        <p:cTn id="6" dur="6000" fill="hold"/>
                                        <p:tgtEl>
                                          <p:spTgt spid="33"/>
                                        </p:tgtEl>
                                        <p:attrNameLst>
                                          <p:attrName>r</p:attrName>
                                        </p:attrNameLst>
                                      </p:cBhvr>
                                    </p:animRot>
                                  </p:childTnLst>
                                </p:cTn>
                              </p:par>
                              <p:par>
                                <p:cTn id="7" presetID="8" presetClass="emph" presetSubtype="0" repeatCount="indefinite" fill="hold" nodeType="withEffect">
                                  <p:stCondLst>
                                    <p:cond delay="0"/>
                                  </p:stCondLst>
                                  <p:childTnLst>
                                    <p:animRot by="21600000">
                                      <p:cBhvr>
                                        <p:cTn id="8" dur="6000" fill="hold"/>
                                        <p:tgtEl>
                                          <p:spTgt spid="34"/>
                                        </p:tgtEl>
                                        <p:attrNameLst>
                                          <p:attrName>r</p:attrName>
                                        </p:attrNameLst>
                                      </p:cBhvr>
                                    </p:animRot>
                                  </p:childTnLst>
                                </p:cTn>
                              </p:par>
                              <p:par>
                                <p:cTn id="9" presetID="8" presetClass="emph" presetSubtype="0" repeatCount="indefinite" fill="hold" nodeType="withEffect">
                                  <p:stCondLst>
                                    <p:cond delay="0"/>
                                  </p:stCondLst>
                                  <p:childTnLst>
                                    <p:animRot by="21600000">
                                      <p:cBhvr>
                                        <p:cTn id="10" dur="6000" fill="hold"/>
                                        <p:tgtEl>
                                          <p:spTgt spid="35"/>
                                        </p:tgtEl>
                                        <p:attrNameLst>
                                          <p:attrName>r</p:attrName>
                                        </p:attrNameLst>
                                      </p:cBhvr>
                                    </p:animRot>
                                  </p:childTnLst>
                                </p:cTn>
                              </p:par>
                              <p:par>
                                <p:cTn id="11" presetID="0" presetClass="path" presetSubtype="0" repeatCount="indefinite" fill="hold" nodeType="withEffect">
                                  <p:stCondLst>
                                    <p:cond delay="0"/>
                                  </p:stCondLst>
                                  <p:childTnLst>
                                    <p:animMotion origin="layout" path="M -4.44444E-6 7.40741E-7 C -0.00104 -0.00764 -0.00121 -0.01551 -0.00277 -0.02269 C -0.00399 -0.02778 -0.00763 -0.03125 -0.00972 -0.03495 C -0.01579 -0.04583 -0.02222 -0.05463 -0.02916 -0.06366 C -0.03333 -0.06921 -0.0375 -0.07477 -0.04166 -0.08009 C -0.04461 -0.08403 -0.04722 -0.08843 -0.05 -0.09259 C -0.05138 -0.09468 -0.05416 -0.09861 -0.05416 -0.09838 C -0.0559 -0.10648 -0.05694 -0.10972 -0.05694 -0.11921 C -0.05694 -0.14445 -0.05677 -0.21574 -0.03194 -0.22801 C -0.02673 -0.23982 -0.02326 -0.25093 -0.01527 -0.2588 C -0.00781 -0.27523 -0.01753 -0.25556 -0.00833 -0.26921 C -0.00347 -0.27639 -0.00121 -0.28634 0.00556 -0.28958 C 0.00816 -0.30093 0.01441 -0.30486 0.01945 -0.31227 C 0.025 -0.32037 0.03369 -0.33403 0.03612 -0.34514 C 0.03768 -0.35208 0.03976 -0.36505 0.04445 -0.36968 C 0.04723 -0.37245 0.05278 -0.37801 0.05278 -0.37778 C 0.05921 -0.39236 0.05556 -0.3875 0.0625 -0.39445 C 0.06511 -0.4 0.06754 -0.40671 0.06945 -0.41296 C 0.07066 -0.41667 0.07136 -0.42107 0.07223 -0.42523 C 0.07275 -0.42732 0.07362 -0.43125 0.07362 -0.43102 C 0.07101 -0.44259 0.07066 -0.44722 0.06389 -0.45394 C 0.06112 -0.4662 0.05487 -0.47593 0.05 -0.48681 C 0.04775 -0.50023 0.03994 -0.50833 0.03473 -0.51968 C 0.03282 -0.53102 0.02917 -0.53611 0.02362 -0.54421 C 0.02014 -0.55995 0.00816 -0.58982 -4.44444E-6 -0.60185 C -0.00329 -0.61644 -0.01406 -0.62917 -0.02083 -0.64074 C -0.025 -0.64792 -0.03194 -0.66343 -0.03194 -0.6632 C -0.03368 -0.67107 -0.03715 -0.67407 -0.03888 -0.68195 C -0.04218 -0.71551 -0.03715 -0.73912 -0.025 -0.76597 C -0.02361 -0.77662 -0.025 -0.78125 -0.01805 -0.78449 C -0.01666 -0.78657 -0.01493 -0.7882 -0.01388 -0.79074 C -0.01302 -0.79329 -0.01354 -0.79653 -0.0125 -0.79884 C -0.00607 -0.81273 0.00521 -0.81921 0.0125 -0.83171 C 0.0257 -0.85463 0.00712 -0.82616 0.02223 -0.84607 C 0.02518 -0.85 0.03056 -0.85857 0.03056 -0.8581 C 0.03316 -0.86991 0.03091 -0.8632 0.04028 -0.87685 L 0.04028 -0.87662 C 0.04167 -0.88032 0.04254 -0.88449 0.04445 -0.88727 C 0.04549 -0.88866 0.04723 -0.88843 0.04862 -0.88935 C 0.054 -0.89977 0.05625 -0.91065 0.06528 -0.91389 C 0.06737 -0.91829 0.07049 -0.92153 0.07223 -0.92616 C 0.07362 -0.93009 0.075 -0.93866 0.075 -0.9382 C 0.07379 -0.96736 0.07448 -0.96644 0.07084 -0.9919 C 0.0691 -1.00394 0.06389 -1.01644 0.05973 -1.02685 C 0.05799 -1.03148 0.05747 -1.03681 0.05556 -1.0412 C 0.05452 -1.04352 0.05261 -1.04514 0.05139 -1.04722 C 0.04514 -1.05903 0.04063 -1.0713 0.03334 -1.08218 " pathEditMode="relative" rAng="0" ptsTypes="fffffffffffffffffffffffffffffffffffFffffffffffA">
                                      <p:cBhvr>
                                        <p:cTn id="12" dur="5000" fill="hold"/>
                                        <p:tgtEl>
                                          <p:spTgt spid="37"/>
                                        </p:tgtEl>
                                        <p:attrNameLst>
                                          <p:attrName>ppt_x</p:attrName>
                                          <p:attrName>ppt_y</p:attrName>
                                        </p:attrNameLst>
                                      </p:cBhvr>
                                      <p:rCtr x="900" y="-54100"/>
                                    </p:animMotion>
                                  </p:childTnLst>
                                </p:cTn>
                              </p:par>
                              <p:par>
                                <p:cTn id="13" presetID="0" presetClass="path" presetSubtype="0" repeatCount="indefinite" fill="hold" nodeType="withEffect">
                                  <p:stCondLst>
                                    <p:cond delay="0"/>
                                  </p:stCondLst>
                                  <p:childTnLst>
                                    <p:animMotion origin="layout" path="M -0.00226 0.00416 C -0.06337 -0.03033 -0.12431 -0.06482 -0.08143 -0.13473 C -0.03854 -0.2051 0.25486 -0.32709 0.25468 -0.41621 C 0.25451 -0.50533 -0.07223 -0.58542 -0.08282 -0.66991 C -0.09341 -0.7544 0.19201 -0.85394 0.1908 -0.92362 C 0.18958 -0.99329 -0.07535 -1.05487 -0.08976 -1.08843 " pathEditMode="relative" rAng="0" ptsTypes="aaaaaA">
                                      <p:cBhvr>
                                        <p:cTn id="14" dur="7000" fill="hold"/>
                                        <p:tgtEl>
                                          <p:spTgt spid="36"/>
                                        </p:tgtEl>
                                        <p:attrNameLst>
                                          <p:attrName>ppt_x</p:attrName>
                                          <p:attrName>ppt_y</p:attrName>
                                        </p:attrNameLst>
                                      </p:cBhvr>
                                      <p:rCtr x="6800" y="-54600"/>
                                    </p:animMotion>
                                  </p:childTnLst>
                                </p:cTn>
                              </p:par>
                              <p:par>
                                <p:cTn id="15" presetID="0" presetClass="path" presetSubtype="0" repeatCount="indefinite" fill="hold" nodeType="withEffect">
                                  <p:stCondLst>
                                    <p:cond delay="0"/>
                                  </p:stCondLst>
                                  <p:childTnLst>
                                    <p:animMotion origin="layout" path="M -0.00052 0.00231 C -0.00139 0.00717 -0.00209 0.01226 0.00781 -0.00509 C 0.01771 -0.02243 0.04809 -0.06173 0.0592 -0.1015 C 0.07031 -0.14104 0.07934 -0.19491 0.07448 -0.24208 C 0.06962 -0.28971 0.04409 -0.34636 0.03003 -0.38659 C 0.01597 -0.42728 -0.00521 -0.4467 -0.01025 -0.48485 C -0.01528 -0.52277 -0.00834 -0.5785 -0.00052 -0.61433 C 0.00729 -0.6504 0.02673 -0.66405 0.03698 -0.69942 C 0.04722 -0.73526 0.05989 -0.77618 0.06059 -0.82728 C 0.06128 -0.87861 0.05017 -0.96069 0.04114 -1.00694 C 0.03212 -1.05364 0.01284 -1.07237 0.00642 -1.10705 " pathEditMode="relative" rAng="0" ptsTypes="aaaaaaaaaaA">
                                      <p:cBhvr>
                                        <p:cTn id="16" dur="2000" fill="hold"/>
                                        <p:tgtEl>
                                          <p:spTgt spid="38"/>
                                        </p:tgtEl>
                                        <p:attrNameLst>
                                          <p:attrName>ppt_x</p:attrName>
                                          <p:attrName>ppt_y</p:attrName>
                                        </p:attrNameLst>
                                      </p:cBhvr>
                                      <p:rCtr x="3247" y="-54983"/>
                                    </p:animMotion>
                                  </p:childTnLst>
                                </p:cTn>
                              </p:par>
                              <p:par>
                                <p:cTn id="17" presetID="0" presetClass="path" presetSubtype="0" repeatCount="indefinite" fill="hold" nodeType="withEffect">
                                  <p:stCondLst>
                                    <p:cond delay="0"/>
                                  </p:stCondLst>
                                  <p:childTnLst>
                                    <p:animMotion origin="layout" path="M 3.33333E-6 -3.7037E-7 C -0.00209 -0.00856 -0.00643 -0.01782 -0.01111 -0.02407 C -0.01354 -0.03356 -0.01528 -0.03518 -0.01667 -0.0463 C -0.01563 -0.0625 -0.01354 -0.07338 -0.01528 -0.08889 C -0.01424 -0.11296 -0.0132 -0.1375 -0.00973 -0.16111 C -0.01198 -0.17037 -0.00955 -0.18264 -0.00556 -0.19074 C -0.00504 -0.19375 -0.00521 -0.19722 -0.00417 -0.2 C -0.00278 -0.20417 0.00139 -0.21111 0.00139 -0.21111 C 0.00312 -0.22083 0.01111 -0.23518 0.01666 -0.24259 C 0.02604 -0.29306 0.01909 -0.34306 0.01805 -0.3963 C 0.01788 -0.40301 0.01684 -0.41643 0.01389 -0.42222 C 0.0118 -0.42616 0.00902 -0.42963 0.00694 -0.43333 C 0.00486 -0.44421 0.00121 -0.45347 -0.00278 -0.46296 C -0.00434 -0.4669 -0.00729 -0.46991 -0.00834 -0.47407 C -0.01302 -0.49259 -0.02136 -0.50532 -0.02778 -0.52245 C -0.02986 -0.53588 -0.02778 -0.52917 -0.03473 -0.54259 L -0.03473 -0.54259 C -0.03681 -0.55116 -0.03872 -0.55972 -0.04028 -0.56852 C -0.03959 -0.58518 -0.04028 -0.60556 -0.03611 -0.62222 C -0.03403 -0.64514 -0.02882 -0.65116 -0.02084 -0.67037 C -0.01823 -0.67662 -0.01823 -0.68472 -0.01528 -0.69074 C -0.01146 -0.69838 -0.00886 -0.70764 -0.00695 -0.71667 C -0.00434 -0.72893 -0.00052 -0.74005 0.00277 -0.75185 C 0.00434 -0.75741 0.00694 -0.76875 0.00694 -0.76875 C 0.00885 -0.79676 0.01597 -0.81898 0.01944 -0.8463 C 0.01909 -0.87037 0.025 -0.95694 0.0125 -0.99838 C 0.01093 -1.01597 0.00833 -1.03333 0.00416 -1.05 C 0.00173 -1.08241 -0.00087 -1.11435 -0.00556 -1.1463 C -0.01146 -1.18773 -0.01111 -1.16528 -0.01111 -1.18518 " pathEditMode="relative" ptsTypes="fffffffffffffffFffffffffffffA">
                                      <p:cBhvr>
                                        <p:cTn id="18" dur="13000" fill="hold"/>
                                        <p:tgtEl>
                                          <p:spTgt spid="39"/>
                                        </p:tgtEl>
                                        <p:attrNameLst>
                                          <p:attrName>ppt_x</p:attrName>
                                          <p:attrName>ppt_y</p:attrName>
                                        </p:attrNameLst>
                                      </p:cBhvr>
                                    </p:animMotion>
                                  </p:childTnLst>
                                </p:cTn>
                              </p:par>
                              <p:par>
                                <p:cTn id="19" presetID="0" presetClass="path" presetSubtype="0" repeatCount="indefinite" fill="hold" nodeType="withEffect">
                                  <p:stCondLst>
                                    <p:cond delay="0"/>
                                  </p:stCondLst>
                                  <p:childTnLst>
                                    <p:animMotion origin="layout" path="M 3.33333E-6 7.40741E-7 C -0.00694 -0.02408 -0.01389 -0.04815 -0.01389 -0.07778 C -0.01389 -0.10741 -0.00226 -0.14167 3.33333E-6 -0.17778 C 0.00226 -0.21389 0.00469 -0.2257 3.33333E-6 -0.29445 C -0.00469 -0.3632 -0.02969 -0.50857 -0.02778 -0.59074 C -0.02587 -0.67292 0.01267 -0.71042 0.01111 -0.78704 C 0.00955 -0.86366 -0.03194 -0.98958 -0.0375 -1.05 C -0.04305 -1.11042 -0.04288 -1.1831 -0.02222 -1.15 " pathEditMode="relative" ptsTypes="aaaaaaaA">
                                      <p:cBhvr>
                                        <p:cTn id="20" dur="7000" fill="hold"/>
                                        <p:tgtEl>
                                          <p:spTgt spid="41"/>
                                        </p:tgtEl>
                                        <p:attrNameLst>
                                          <p:attrName>ppt_x</p:attrName>
                                          <p:attrName>ppt_y</p:attrName>
                                        </p:attrNameLst>
                                      </p:cBhvr>
                                    </p:animMotion>
                                  </p:childTnLst>
                                </p:cTn>
                              </p:par>
                              <p:par>
                                <p:cTn id="21" presetID="0" presetClass="path" presetSubtype="0" repeatCount="indefinite" fill="hold" nodeType="withEffect">
                                  <p:stCondLst>
                                    <p:cond delay="0"/>
                                  </p:stCondLst>
                                  <p:childTnLst>
                                    <p:animMotion origin="layout" path="M 1.94444E-6 4.81481E-6 C -0.03837 -0.06413 -0.07657 -0.12801 -0.09028 -0.19815 C -0.104 -0.26829 -0.09844 -0.35463 -0.08195 -0.42038 C -0.06546 -0.48612 -0.01441 -0.53079 0.00833 -0.5926 C 0.03107 -0.6544 0.06111 -0.73519 0.05416 -0.79075 C 0.04722 -0.8463 0.00121 -0.88033 -0.03334 -0.92593 C -0.06789 -0.97153 -0.13004 -1.02963 -0.15278 -1.06482 C -0.17553 -1.1 -0.17275 -1.13681 -0.16945 -1.13704 " pathEditMode="relative" ptsTypes="aaaaaaaA">
                                      <p:cBhvr>
                                        <p:cTn id="22" dur="5000" fill="hold"/>
                                        <p:tgtEl>
                                          <p:spTgt spid="42"/>
                                        </p:tgtEl>
                                        <p:attrNameLst>
                                          <p:attrName>ppt_x</p:attrName>
                                          <p:attrName>ppt_y</p:attrName>
                                        </p:attrNameLst>
                                      </p:cBhvr>
                                    </p:animMotion>
                                  </p:childTnLst>
                                </p:cTn>
                              </p:par>
                              <p:par>
                                <p:cTn id="23" presetID="0" presetClass="path" presetSubtype="0" repeatCount="indefinite" fill="hold" nodeType="withEffect">
                                  <p:stCondLst>
                                    <p:cond delay="0"/>
                                  </p:stCondLst>
                                  <p:childTnLst>
                                    <p:animMotion origin="layout" path="M 1.94444E-6 4.81481E-6 C -0.03837 -0.06413 -0.07657 -0.12801 -0.09028 -0.19815 C -0.104 -0.26829 -0.09844 -0.35463 -0.08195 -0.42038 C -0.06546 -0.48612 -0.01441 -0.53079 0.00833 -0.5926 C 0.03107 -0.6544 0.06111 -0.73519 0.05416 -0.79075 C 0.04722 -0.8463 0.00121 -0.88033 -0.03334 -0.92593 C -0.06789 -0.97153 -0.13004 -1.02963 -0.15278 -1.06482 C -0.17553 -1.1 -0.17275 -1.13681 -0.16945 -1.13704 " pathEditMode="relative" ptsTypes="aaaaaaaA">
                                      <p:cBhvr>
                                        <p:cTn id="24" dur="5000" fill="hold"/>
                                        <p:tgtEl>
                                          <p:spTgt spid="4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endParaRPr lang="zh-CN" altLang="en-US" sz="1600" dirty="0">
              <a:solidFill>
                <a:schemeClr val="accent5">
                  <a:lumMod val="75000"/>
                </a:schemeClr>
              </a:solidFill>
              <a:latin typeface="黑体" pitchFamily="2" charset="-122"/>
              <a:ea typeface="黑体" pitchFamily="2" charset="-122"/>
            </a:endParaRPr>
          </a:p>
        </p:txBody>
      </p:sp>
      <p:sp>
        <p:nvSpPr>
          <p:cNvPr id="11" name="标题 10"/>
          <p:cNvSpPr>
            <a:spLocks noGrp="1"/>
          </p:cNvSpPr>
          <p:nvPr>
            <p:ph type="title"/>
          </p:nvPr>
        </p:nvSpPr>
        <p:spPr>
          <a:xfrm>
            <a:off x="65088" y="196850"/>
            <a:ext cx="6300787" cy="936625"/>
          </a:xfrm>
        </p:spPr>
        <p:txBody>
          <a:bodyPr rtlCol="0">
            <a:normAutofit/>
          </a:bodyPr>
          <a:lstStyle/>
          <a:p>
            <a:pPr algn="l" eaLnBrk="1" fontAlgn="auto" hangingPunct="1">
              <a:spcAft>
                <a:spcPts val="0"/>
              </a:spcAft>
              <a:defRPr/>
            </a:pPr>
            <a:r>
              <a:rPr lang="zh-CN" altLang="en-US" b="1" dirty="0" smtClean="0">
                <a:solidFill>
                  <a:schemeClr val="accent6">
                    <a:lumMod val="75000"/>
                  </a:schemeClr>
                </a:solidFill>
                <a:latin typeface="黑体" pitchFamily="2" charset="-122"/>
                <a:ea typeface="黑体" pitchFamily="2" charset="-122"/>
              </a:rPr>
              <a:t>一、农产品</a:t>
            </a:r>
            <a:r>
              <a:rPr lang="zh-CN" altLang="en-US" b="1" dirty="0">
                <a:solidFill>
                  <a:schemeClr val="accent6">
                    <a:lumMod val="75000"/>
                  </a:schemeClr>
                </a:solidFill>
                <a:latin typeface="黑体" pitchFamily="2" charset="-122"/>
                <a:ea typeface="黑体" pitchFamily="2" charset="-122"/>
              </a:rPr>
              <a:t>与食品</a:t>
            </a:r>
            <a:endParaRPr lang="zh-CN" altLang="en-US" dirty="0" smtClean="0">
              <a:solidFill>
                <a:schemeClr val="accent6">
                  <a:lumMod val="75000"/>
                </a:schemeClr>
              </a:solidFill>
              <a:latin typeface="微软雅黑" pitchFamily="34" charset="-122"/>
              <a:ea typeface="微软雅黑" pitchFamily="34" charset="-122"/>
            </a:endParaRPr>
          </a:p>
        </p:txBody>
      </p:sp>
      <p:sp>
        <p:nvSpPr>
          <p:cNvPr id="2" name="矩形 1"/>
          <p:cNvSpPr/>
          <p:nvPr/>
        </p:nvSpPr>
        <p:spPr>
          <a:xfrm>
            <a:off x="226281" y="1556792"/>
            <a:ext cx="3204701" cy="523220"/>
          </a:xfrm>
          <a:prstGeom prst="rect">
            <a:avLst/>
          </a:prstGeom>
          <a:ln>
            <a:solidFill>
              <a:schemeClr val="bg2">
                <a:lumMod val="10000"/>
              </a:schemeClr>
            </a:solidFill>
          </a:ln>
          <a:effectLst>
            <a:outerShdw blurRad="76200" dist="12700" dir="8100000" sy="-23000" kx="800400" algn="br" rotWithShape="0">
              <a:prstClr val="black">
                <a:alpha val="20000"/>
              </a:prstClr>
            </a:outerShdw>
          </a:effectLst>
          <a:scene3d>
            <a:camera prst="perspectiveHeroicExtremeRightFacing"/>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zh-CN" altLang="en-US" sz="2800" dirty="0">
                <a:solidFill>
                  <a:schemeClr val="bg1"/>
                </a:solidFill>
                <a:latin typeface="微软雅黑" pitchFamily="34" charset="-122"/>
                <a:ea typeface="微软雅黑" pitchFamily="34" charset="-122"/>
              </a:rPr>
              <a:t>农产品</a:t>
            </a:r>
          </a:p>
        </p:txBody>
      </p:sp>
      <p:grpSp>
        <p:nvGrpSpPr>
          <p:cNvPr id="17" name="组合 16"/>
          <p:cNvGrpSpPr>
            <a:grpSpLocks/>
          </p:cNvGrpSpPr>
          <p:nvPr/>
        </p:nvGrpSpPr>
        <p:grpSpPr bwMode="auto">
          <a:xfrm>
            <a:off x="71438" y="2484438"/>
            <a:ext cx="3656012" cy="4176712"/>
            <a:chOff x="5680843" y="3566730"/>
            <a:chExt cx="3338203" cy="2650360"/>
          </a:xfrm>
        </p:grpSpPr>
        <p:sp>
          <p:nvSpPr>
            <p:cNvPr id="18" name="圆角矩形 17"/>
            <p:cNvSpPr/>
            <p:nvPr/>
          </p:nvSpPr>
          <p:spPr bwMode="auto">
            <a:xfrm>
              <a:off x="5680843" y="3566730"/>
              <a:ext cx="3338203" cy="2650360"/>
            </a:xfrm>
            <a:prstGeom prst="roundRect">
              <a:avLst>
                <a:gd name="adj" fmla="val 9992"/>
              </a:avLst>
            </a:prstGeom>
            <a:gradFill flip="none" rotWithShape="1">
              <a:gsLst>
                <a:gs pos="0">
                  <a:srgbClr val="FFEFD1"/>
                </a:gs>
                <a:gs pos="64999">
                  <a:srgbClr val="F0EBD5"/>
                </a:gs>
                <a:gs pos="100000">
                  <a:srgbClr val="D1C39F"/>
                </a:gs>
              </a:gsLst>
              <a:lin ang="5400000" scaled="0"/>
              <a:tileRect r="-100000" b="-100000"/>
            </a:gra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3099" name="TextBox 32"/>
            <p:cNvSpPr txBox="1">
              <a:spLocks noChangeArrowheads="1"/>
            </p:cNvSpPr>
            <p:nvPr/>
          </p:nvSpPr>
          <p:spPr bwMode="auto">
            <a:xfrm>
              <a:off x="5940152" y="3789040"/>
              <a:ext cx="2808534" cy="58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a:solidFill>
                    <a:srgbClr val="FF0000"/>
                  </a:solidFill>
                  <a:latin typeface="微软雅黑" pitchFamily="34" charset="-122"/>
                  <a:ea typeface="微软雅黑" pitchFamily="34" charset="-122"/>
                </a:rPr>
                <a:t>农产品</a:t>
              </a:r>
              <a:r>
                <a:rPr lang="zh-CN" altLang="en-US">
                  <a:latin typeface="微软雅黑" pitchFamily="34" charset="-122"/>
                  <a:ea typeface="微软雅黑" pitchFamily="34" charset="-122"/>
                </a:rPr>
                <a:t>是指动物、植物、微生物产品及其直接加工产品，包括食用和非食用两个方面。</a:t>
              </a:r>
            </a:p>
          </p:txBody>
        </p:sp>
      </p:grpSp>
      <p:sp>
        <p:nvSpPr>
          <p:cNvPr id="3" name="矩形 2"/>
          <p:cNvSpPr>
            <a:spLocks noChangeArrowheads="1"/>
          </p:cNvSpPr>
          <p:nvPr/>
        </p:nvSpPr>
        <p:spPr bwMode="auto">
          <a:xfrm>
            <a:off x="336550" y="4572000"/>
            <a:ext cx="30940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a:latin typeface="微软雅黑" pitchFamily="34" charset="-122"/>
                <a:ea typeface="微软雅黑" pitchFamily="34" charset="-122"/>
              </a:rPr>
              <a:t>一般人们说的农产品多指</a:t>
            </a:r>
            <a:r>
              <a:rPr lang="zh-CN" altLang="en-US">
                <a:solidFill>
                  <a:srgbClr val="FF0000"/>
                </a:solidFill>
                <a:latin typeface="微软雅黑" pitchFamily="34" charset="-122"/>
                <a:ea typeface="微软雅黑" pitchFamily="34" charset="-122"/>
              </a:rPr>
              <a:t>食用农产品</a:t>
            </a:r>
            <a:r>
              <a:rPr lang="zh-CN" altLang="en-US">
                <a:latin typeface="微软雅黑" pitchFamily="34" charset="-122"/>
                <a:ea typeface="微软雅黑" pitchFamily="34" charset="-122"/>
              </a:rPr>
              <a:t>，即通过农业生产的产品，即由种植、养殖而形成的，未经加工或经初级加工的可供人类食用的产品。</a:t>
            </a:r>
          </a:p>
        </p:txBody>
      </p:sp>
      <p:pic>
        <p:nvPicPr>
          <p:cNvPr id="3089"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0427" y="1298741"/>
            <a:ext cx="2291598" cy="1770062"/>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4147" y="2834835"/>
            <a:ext cx="2307402" cy="1675237"/>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91"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2985" y="4225871"/>
            <a:ext cx="2259990" cy="180167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8" name="组合 56"/>
          <p:cNvGrpSpPr>
            <a:grpSpLocks/>
          </p:cNvGrpSpPr>
          <p:nvPr/>
        </p:nvGrpSpPr>
        <p:grpSpPr bwMode="auto">
          <a:xfrm>
            <a:off x="4127500" y="2430463"/>
            <a:ext cx="695325" cy="2484437"/>
            <a:chOff x="3440653" y="2680764"/>
            <a:chExt cx="2245772" cy="2245772"/>
          </a:xfrm>
        </p:grpSpPr>
        <p:grpSp>
          <p:nvGrpSpPr>
            <p:cNvPr id="9" name="组合 43"/>
            <p:cNvGrpSpPr>
              <a:grpSpLocks noChangeAspect="1"/>
            </p:cNvGrpSpPr>
            <p:nvPr/>
          </p:nvGrpSpPr>
          <p:grpSpPr bwMode="auto">
            <a:xfrm>
              <a:off x="3440653" y="2680764"/>
              <a:ext cx="2245772" cy="2245772"/>
              <a:chOff x="5217600" y="3058600"/>
              <a:chExt cx="1116000" cy="1116000"/>
            </a:xfrm>
          </p:grpSpPr>
          <p:sp>
            <p:nvSpPr>
              <p:cNvPr id="41" name="Oval 2"/>
              <p:cNvSpPr>
                <a:spLocks noChangeAspect="1" noChangeArrowheads="1"/>
              </p:cNvSpPr>
              <p:nvPr/>
            </p:nvSpPr>
            <p:spPr bwMode="auto">
              <a:xfrm>
                <a:off x="5217600" y="3058600"/>
                <a:ext cx="1116000" cy="1116000"/>
              </a:xfrm>
              <a:prstGeom prst="ellipse">
                <a:avLst/>
              </a:prstGeom>
              <a:gradFill flip="none" rotWithShape="1">
                <a:gsLst>
                  <a:gs pos="0">
                    <a:srgbClr val="FFCF01"/>
                  </a:gs>
                  <a:gs pos="90000">
                    <a:srgbClr val="E22000"/>
                  </a:gs>
                </a:gsLst>
                <a:lin ang="2700000" scaled="1"/>
                <a:tileRect/>
              </a:gradFill>
              <a:ln w="25400">
                <a:noFill/>
              </a:ln>
              <a:effectLst>
                <a:outerShdw blurRad="225425" dist="38100" dir="5220000" algn="ctr">
                  <a:srgbClr val="000000">
                    <a:alpha val="33000"/>
                  </a:srgbClr>
                </a:outerShdw>
              </a:effectLst>
              <a:scene3d>
                <a:camera prst="orthographicFront"/>
                <a:lightRig rig="flat" dir="t"/>
              </a:scene3d>
              <a:sp3d extrusionH="304800" contourW="19050">
                <a:bevelT prst="convex"/>
                <a:bevelB w="0" h="0"/>
                <a:contourClr>
                  <a:srgbClr val="FFE593"/>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fr-FR" altLang="zh-CN" sz="1600" b="1" dirty="0">
                  <a:solidFill>
                    <a:schemeClr val="bg1"/>
                  </a:solidFill>
                  <a:latin typeface="微软雅黑" pitchFamily="34" charset="-122"/>
                  <a:ea typeface="微软雅黑" pitchFamily="34" charset="-122"/>
                </a:endParaRPr>
              </a:p>
            </p:txBody>
          </p:sp>
          <p:sp>
            <p:nvSpPr>
              <p:cNvPr id="42" name="椭圆 41"/>
              <p:cNvSpPr>
                <a:spLocks/>
              </p:cNvSpPr>
              <p:nvPr/>
            </p:nvSpPr>
            <p:spPr>
              <a:xfrm rot="19388639">
                <a:off x="5220149" y="3127058"/>
                <a:ext cx="759288" cy="539816"/>
              </a:xfrm>
              <a:prstGeom prst="ellipse">
                <a:avLst/>
              </a:prstGeom>
              <a:gradFill flip="none" rotWithShape="1">
                <a:gsLst>
                  <a:gs pos="0">
                    <a:schemeClr val="bg1"/>
                  </a:gs>
                  <a:gs pos="45000">
                    <a:schemeClr val="bg1">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solidFill>
                    <a:srgbClr val="FFFFFF"/>
                  </a:solidFill>
                  <a:ea typeface="微软雅黑" pitchFamily="34" charset="-122"/>
                </a:endParaRPr>
              </a:p>
            </p:txBody>
          </p:sp>
          <p:sp>
            <p:nvSpPr>
              <p:cNvPr id="43" name="椭圆 42"/>
              <p:cNvSpPr/>
              <p:nvPr/>
            </p:nvSpPr>
            <p:spPr>
              <a:xfrm>
                <a:off x="5327131" y="3179241"/>
                <a:ext cx="846138" cy="849318"/>
              </a:xfrm>
              <a:prstGeom prst="ellipse">
                <a:avLst/>
              </a:prstGeom>
              <a:gradFill flip="none" rotWithShape="1">
                <a:gsLst>
                  <a:gs pos="10000">
                    <a:srgbClr val="FFC000">
                      <a:alpha val="60000"/>
                    </a:srgbClr>
                  </a:gs>
                  <a:gs pos="70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1400" dirty="0">
                  <a:solidFill>
                    <a:srgbClr val="FFFFFF"/>
                  </a:solidFill>
                  <a:ea typeface="微软雅黑" pitchFamily="34" charset="-122"/>
                </a:endParaRPr>
              </a:p>
            </p:txBody>
          </p:sp>
        </p:grpSp>
        <p:sp>
          <p:nvSpPr>
            <p:cNvPr id="40" name="Text Box 29"/>
            <p:cNvSpPr txBox="1">
              <a:spLocks noChangeArrowheads="1"/>
            </p:cNvSpPr>
            <p:nvPr/>
          </p:nvSpPr>
          <p:spPr bwMode="gray">
            <a:xfrm>
              <a:off x="3481114" y="3020011"/>
              <a:ext cx="2108928" cy="1475131"/>
            </a:xfrm>
            <a:prstGeom prst="rect">
              <a:avLst/>
            </a:prstGeom>
            <a:noFill/>
            <a:ln w="9525">
              <a:noFill/>
              <a:miter lim="800000"/>
              <a:headEnd/>
              <a:tailEnd/>
            </a:ln>
          </p:spPr>
          <p:txBody>
            <a:bodyPr anchor="ctr">
              <a:spAutoFit/>
            </a:bodyPr>
            <a:lstStyle/>
            <a:p>
              <a:pPr algn="ctr" fontAlgn="auto">
                <a:spcBef>
                  <a:spcPts val="0"/>
                </a:spcBef>
                <a:spcAft>
                  <a:spcPts val="0"/>
                </a:spcAft>
                <a:defRPr/>
              </a:pPr>
              <a:r>
                <a:rPr kumimoji="1" lang="zh-CN" altLang="en-US" sz="2000" dirty="0">
                  <a:solidFill>
                    <a:schemeClr val="bg1"/>
                  </a:solidFill>
                  <a:effectLst>
                    <a:reflection blurRad="6350" stA="50000" endA="300" endPos="50000" dist="29997" dir="5400000" sy="-100000" algn="bl" rotWithShape="0"/>
                  </a:effectLst>
                  <a:latin typeface="微软雅黑" pitchFamily="34" charset="-122"/>
                  <a:ea typeface="微软雅黑" pitchFamily="34" charset="-122"/>
                </a:rPr>
                <a:t>食用农产品</a:t>
              </a:r>
            </a:p>
          </p:txBody>
        </p:sp>
      </p:grpSp>
      <p:sp>
        <p:nvSpPr>
          <p:cNvPr id="44" name="任意多边形 43"/>
          <p:cNvSpPr/>
          <p:nvPr/>
        </p:nvSpPr>
        <p:spPr bwMode="auto">
          <a:xfrm>
            <a:off x="4814549" y="2484517"/>
            <a:ext cx="762395" cy="855140"/>
          </a:xfrm>
          <a:custGeom>
            <a:avLst/>
            <a:gdLst>
              <a:gd name="connsiteX0" fmla="*/ 0 w 1092530"/>
              <a:gd name="connsiteY0" fmla="*/ 1068780 h 1068780"/>
              <a:gd name="connsiteX1" fmla="*/ 1092530 w 1092530"/>
              <a:gd name="connsiteY1" fmla="*/ 0 h 1068780"/>
            </a:gdLst>
            <a:ahLst/>
            <a:cxnLst>
              <a:cxn ang="0">
                <a:pos x="connsiteX0" y="connsiteY0"/>
              </a:cxn>
              <a:cxn ang="0">
                <a:pos x="connsiteX1" y="connsiteY1"/>
              </a:cxn>
            </a:cxnLst>
            <a:rect l="l" t="t" r="r" b="b"/>
            <a:pathLst>
              <a:path w="1092530" h="1068780">
                <a:moveTo>
                  <a:pt x="0" y="1068780"/>
                </a:moveTo>
                <a:lnTo>
                  <a:pt x="1092530" y="0"/>
                </a:lnTo>
              </a:path>
            </a:pathLst>
          </a:custGeom>
          <a:noFill/>
          <a:ln w="38100">
            <a:solidFill>
              <a:schemeClr val="tx1">
                <a:lumMod val="65000"/>
                <a:lumOff val="35000"/>
                <a:alpha val="50000"/>
              </a:schemeClr>
            </a:solidFill>
            <a:headEnd type="oval"/>
            <a:tailEnd type="oval"/>
          </a:ln>
          <a:effectLst>
            <a:outerShdw blurRad="50800" dist="25400" dir="2700000" algn="tl" rotWithShape="0">
              <a:prstClr val="black">
                <a:alpha val="50000"/>
              </a:prstClr>
            </a:outerShdw>
          </a:effectLst>
          <a:scene3d>
            <a:camera prst="orthographicFront"/>
            <a:lightRig rig="flat" dir="t"/>
          </a:scene3d>
          <a:sp3d contourW="1270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zh-CN" altLang="en-US" sz="1600" b="1" dirty="0">
              <a:solidFill>
                <a:schemeClr val="bg1"/>
              </a:solidFill>
              <a:latin typeface="微软雅黑" pitchFamily="34" charset="-122"/>
              <a:ea typeface="微软雅黑" pitchFamily="34" charset="-122"/>
            </a:endParaRPr>
          </a:p>
        </p:txBody>
      </p:sp>
      <p:sp>
        <p:nvSpPr>
          <p:cNvPr id="45" name="任意多边形 44"/>
          <p:cNvSpPr/>
          <p:nvPr/>
        </p:nvSpPr>
        <p:spPr bwMode="auto">
          <a:xfrm flipV="1">
            <a:off x="4814549" y="3883102"/>
            <a:ext cx="707534" cy="1058066"/>
          </a:xfrm>
          <a:custGeom>
            <a:avLst/>
            <a:gdLst>
              <a:gd name="connsiteX0" fmla="*/ 0 w 1092530"/>
              <a:gd name="connsiteY0" fmla="*/ 1068780 h 1068780"/>
              <a:gd name="connsiteX1" fmla="*/ 1092530 w 1092530"/>
              <a:gd name="connsiteY1" fmla="*/ 0 h 1068780"/>
            </a:gdLst>
            <a:ahLst/>
            <a:cxnLst>
              <a:cxn ang="0">
                <a:pos x="connsiteX0" y="connsiteY0"/>
              </a:cxn>
              <a:cxn ang="0">
                <a:pos x="connsiteX1" y="connsiteY1"/>
              </a:cxn>
            </a:cxnLst>
            <a:rect l="l" t="t" r="r" b="b"/>
            <a:pathLst>
              <a:path w="1092530" h="1068780">
                <a:moveTo>
                  <a:pt x="0" y="1068780"/>
                </a:moveTo>
                <a:lnTo>
                  <a:pt x="1092530" y="0"/>
                </a:lnTo>
              </a:path>
            </a:pathLst>
          </a:custGeom>
          <a:noFill/>
          <a:ln w="38100">
            <a:solidFill>
              <a:schemeClr val="tx1">
                <a:lumMod val="65000"/>
                <a:lumOff val="35000"/>
                <a:alpha val="50000"/>
              </a:schemeClr>
            </a:solidFill>
            <a:headEnd type="oval"/>
            <a:tailEnd type="oval"/>
          </a:ln>
          <a:effectLst>
            <a:outerShdw blurRad="50800" dist="25400" dir="2700000" algn="tl" rotWithShape="0">
              <a:prstClr val="black">
                <a:alpha val="50000"/>
              </a:prstClr>
            </a:outerShdw>
          </a:effectLst>
          <a:scene3d>
            <a:camera prst="orthographicFront"/>
            <a:lightRig rig="flat" dir="t"/>
          </a:scene3d>
          <a:sp3d contourW="1270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zh-CN" altLang="en-US" sz="1600" b="1" dirty="0">
              <a:solidFill>
                <a:schemeClr val="bg1"/>
              </a:solidFill>
              <a:latin typeface="微软雅黑" pitchFamily="34" charset="-122"/>
              <a:ea typeface="微软雅黑" pitchFamily="34" charset="-122"/>
            </a:endParaRPr>
          </a:p>
        </p:txBody>
      </p:sp>
      <p:sp>
        <p:nvSpPr>
          <p:cNvPr id="46" name="任意多边形 45"/>
          <p:cNvSpPr/>
          <p:nvPr/>
        </p:nvSpPr>
        <p:spPr bwMode="auto">
          <a:xfrm rot="2949645">
            <a:off x="4927634" y="3364874"/>
            <a:ext cx="450071" cy="504822"/>
          </a:xfrm>
          <a:custGeom>
            <a:avLst/>
            <a:gdLst>
              <a:gd name="connsiteX0" fmla="*/ 0 w 1092530"/>
              <a:gd name="connsiteY0" fmla="*/ 1068780 h 1068780"/>
              <a:gd name="connsiteX1" fmla="*/ 1092530 w 1092530"/>
              <a:gd name="connsiteY1" fmla="*/ 0 h 1068780"/>
            </a:gdLst>
            <a:ahLst/>
            <a:cxnLst>
              <a:cxn ang="0">
                <a:pos x="connsiteX0" y="connsiteY0"/>
              </a:cxn>
              <a:cxn ang="0">
                <a:pos x="connsiteX1" y="connsiteY1"/>
              </a:cxn>
            </a:cxnLst>
            <a:rect l="l" t="t" r="r" b="b"/>
            <a:pathLst>
              <a:path w="1092530" h="1068780">
                <a:moveTo>
                  <a:pt x="0" y="1068780"/>
                </a:moveTo>
                <a:lnTo>
                  <a:pt x="1092530" y="0"/>
                </a:lnTo>
              </a:path>
            </a:pathLst>
          </a:custGeom>
          <a:noFill/>
          <a:ln w="38100">
            <a:solidFill>
              <a:schemeClr val="tx1">
                <a:lumMod val="65000"/>
                <a:lumOff val="35000"/>
                <a:alpha val="50000"/>
              </a:schemeClr>
            </a:solidFill>
            <a:headEnd type="oval"/>
            <a:tailEnd type="oval"/>
          </a:ln>
          <a:effectLst>
            <a:outerShdw blurRad="50800" dist="25400" dir="2700000" algn="tl" rotWithShape="0">
              <a:prstClr val="black">
                <a:alpha val="50000"/>
              </a:prstClr>
            </a:outerShdw>
          </a:effectLst>
          <a:scene3d>
            <a:camera prst="orthographicFront"/>
            <a:lightRig rig="flat" dir="t"/>
          </a:scene3d>
          <a:sp3d contourW="1270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zh-CN" altLang="en-US" sz="1600" b="1" dirty="0">
              <a:solidFill>
                <a:schemeClr val="bg1"/>
              </a:solidFill>
              <a:latin typeface="微软雅黑" pitchFamily="34" charset="-122"/>
              <a:ea typeface="微软雅黑" pitchFamily="34" charset="-122"/>
            </a:endParaRPr>
          </a:p>
        </p:txBody>
      </p:sp>
      <p:sp>
        <p:nvSpPr>
          <p:cNvPr id="4" name="矩形 3"/>
          <p:cNvSpPr>
            <a:spLocks noChangeArrowheads="1"/>
          </p:cNvSpPr>
          <p:nvPr/>
        </p:nvSpPr>
        <p:spPr bwMode="auto">
          <a:xfrm>
            <a:off x="7467600" y="2420938"/>
            <a:ext cx="1568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a:solidFill>
                  <a:srgbClr val="0070C0"/>
                </a:solidFill>
                <a:latin typeface="微软雅黑" pitchFamily="34" charset="-122"/>
                <a:ea typeface="微软雅黑" pitchFamily="34" charset="-122"/>
              </a:rPr>
              <a:t>植物类农产品</a:t>
            </a:r>
          </a:p>
        </p:txBody>
      </p:sp>
      <p:sp>
        <p:nvSpPr>
          <p:cNvPr id="7" name="矩形 6"/>
          <p:cNvSpPr>
            <a:spLocks noChangeArrowheads="1"/>
          </p:cNvSpPr>
          <p:nvPr/>
        </p:nvSpPr>
        <p:spPr bwMode="auto">
          <a:xfrm>
            <a:off x="7467600" y="3868738"/>
            <a:ext cx="1568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a:solidFill>
                  <a:srgbClr val="0070C0"/>
                </a:solidFill>
                <a:latin typeface="微软雅黑" pitchFamily="34" charset="-122"/>
                <a:ea typeface="微软雅黑" pitchFamily="34" charset="-122"/>
              </a:rPr>
              <a:t>动物类农产品</a:t>
            </a:r>
          </a:p>
        </p:txBody>
      </p:sp>
      <p:sp>
        <p:nvSpPr>
          <p:cNvPr id="8" name="矩形 7"/>
          <p:cNvSpPr>
            <a:spLocks noChangeArrowheads="1"/>
          </p:cNvSpPr>
          <p:nvPr/>
        </p:nvSpPr>
        <p:spPr bwMode="auto">
          <a:xfrm>
            <a:off x="7467600" y="5316538"/>
            <a:ext cx="1568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a:solidFill>
                  <a:srgbClr val="0070C0"/>
                </a:solidFill>
                <a:latin typeface="微软雅黑" pitchFamily="34" charset="-122"/>
                <a:ea typeface="微软雅黑" pitchFamily="34" charset="-122"/>
              </a:rPr>
              <a:t>微生物农产品</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left)">
                                      <p:cBhvr>
                                        <p:cTn id="15" dur="2000"/>
                                        <p:tgtEl>
                                          <p:spTgt spid="1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2000"/>
                                        <p:tgtEl>
                                          <p:spTgt spid="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2000"/>
                                        <p:tgtEl>
                                          <p:spTgt spid="3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nodeType="clickEffect">
                                  <p:stCondLst>
                                    <p:cond delay="0"/>
                                  </p:stCondLst>
                                  <p:childTnLst>
                                    <p:set>
                                      <p:cBhvr>
                                        <p:cTn id="29" dur="1" fill="hold">
                                          <p:stCondLst>
                                            <p:cond delay="0"/>
                                          </p:stCondLst>
                                        </p:cTn>
                                        <p:tgtEl>
                                          <p:spTgt spid="44"/>
                                        </p:tgtEl>
                                        <p:attrNameLst>
                                          <p:attrName>style.visibility</p:attrName>
                                        </p:attrNameLst>
                                      </p:cBhvr>
                                      <p:to>
                                        <p:strVal val="visible"/>
                                      </p:to>
                                    </p:set>
                                    <p:animEffect transition="in" filter="wipe(left)">
                                      <p:cBhvr>
                                        <p:cTn id="30" dur="500"/>
                                        <p:tgtEl>
                                          <p:spTgt spid="44"/>
                                        </p:tgtEl>
                                      </p:cBhvr>
                                    </p:animEffect>
                                  </p:childTnLst>
                                </p:cTn>
                              </p:par>
                            </p:childTnLst>
                          </p:cTn>
                        </p:par>
                        <p:par>
                          <p:cTn id="31" fill="hold" nodeType="afterGroup">
                            <p:stCondLst>
                              <p:cond delay="500"/>
                            </p:stCondLst>
                            <p:childTnLst>
                              <p:par>
                                <p:cTn id="32" presetID="14" presetClass="entr" presetSubtype="10" fill="hold" nodeType="afterEffect">
                                  <p:stCondLst>
                                    <p:cond delay="0"/>
                                  </p:stCondLst>
                                  <p:childTnLst>
                                    <p:set>
                                      <p:cBhvr>
                                        <p:cTn id="33" dur="1" fill="hold">
                                          <p:stCondLst>
                                            <p:cond delay="0"/>
                                          </p:stCondLst>
                                        </p:cTn>
                                        <p:tgtEl>
                                          <p:spTgt spid="3089"/>
                                        </p:tgtEl>
                                        <p:attrNameLst>
                                          <p:attrName>style.visibility</p:attrName>
                                        </p:attrNameLst>
                                      </p:cBhvr>
                                      <p:to>
                                        <p:strVal val="visible"/>
                                      </p:to>
                                    </p:set>
                                    <p:animEffect transition="in" filter="randombar(horizontal)">
                                      <p:cBhvr>
                                        <p:cTn id="34" dur="500"/>
                                        <p:tgtEl>
                                          <p:spTgt spid="3089"/>
                                        </p:tgtEl>
                                      </p:cBhvr>
                                    </p:animEffect>
                                  </p:childTnLst>
                                </p:cTn>
                              </p:par>
                            </p:childTnLst>
                          </p:cTn>
                        </p:par>
                        <p:par>
                          <p:cTn id="35" fill="hold" nodeType="afterGroup">
                            <p:stCondLst>
                              <p:cond delay="1000"/>
                            </p:stCondLst>
                            <p:childTnLst>
                              <p:par>
                                <p:cTn id="36" presetID="14" presetClass="entr" presetSubtype="10" fill="hold" grpId="0" nodeType="after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randombar(horizontal)">
                                      <p:cBhvr>
                                        <p:cTn id="38" dur="5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nodeType="clickEffect">
                                  <p:stCondLst>
                                    <p:cond delay="0"/>
                                  </p:stCondLst>
                                  <p:childTnLst>
                                    <p:set>
                                      <p:cBhvr>
                                        <p:cTn id="42" dur="1" fill="hold">
                                          <p:stCondLst>
                                            <p:cond delay="0"/>
                                          </p:stCondLst>
                                        </p:cTn>
                                        <p:tgtEl>
                                          <p:spTgt spid="46"/>
                                        </p:tgtEl>
                                        <p:attrNameLst>
                                          <p:attrName>style.visibility</p:attrName>
                                        </p:attrNameLst>
                                      </p:cBhvr>
                                      <p:to>
                                        <p:strVal val="visible"/>
                                      </p:to>
                                    </p:set>
                                    <p:animEffect transition="in" filter="wipe(left)">
                                      <p:cBhvr>
                                        <p:cTn id="43" dur="500"/>
                                        <p:tgtEl>
                                          <p:spTgt spid="46"/>
                                        </p:tgtEl>
                                      </p:cBhvr>
                                    </p:animEffect>
                                  </p:childTnLst>
                                </p:cTn>
                              </p:par>
                            </p:childTnLst>
                          </p:cTn>
                        </p:par>
                        <p:par>
                          <p:cTn id="44" fill="hold" nodeType="afterGroup">
                            <p:stCondLst>
                              <p:cond delay="500"/>
                            </p:stCondLst>
                            <p:childTnLst>
                              <p:par>
                                <p:cTn id="45" presetID="14" presetClass="entr" presetSubtype="10" fill="hold" nodeType="afterEffect">
                                  <p:stCondLst>
                                    <p:cond delay="0"/>
                                  </p:stCondLst>
                                  <p:childTnLst>
                                    <p:set>
                                      <p:cBhvr>
                                        <p:cTn id="46" dur="1" fill="hold">
                                          <p:stCondLst>
                                            <p:cond delay="0"/>
                                          </p:stCondLst>
                                        </p:cTn>
                                        <p:tgtEl>
                                          <p:spTgt spid="3090"/>
                                        </p:tgtEl>
                                        <p:attrNameLst>
                                          <p:attrName>style.visibility</p:attrName>
                                        </p:attrNameLst>
                                      </p:cBhvr>
                                      <p:to>
                                        <p:strVal val="visible"/>
                                      </p:to>
                                    </p:set>
                                    <p:animEffect transition="in" filter="randombar(horizontal)">
                                      <p:cBhvr>
                                        <p:cTn id="47" dur="500"/>
                                        <p:tgtEl>
                                          <p:spTgt spid="3090"/>
                                        </p:tgtEl>
                                      </p:cBhvr>
                                    </p:animEffect>
                                  </p:childTnLst>
                                </p:cTn>
                              </p:par>
                            </p:childTnLst>
                          </p:cTn>
                        </p:par>
                        <p:par>
                          <p:cTn id="48" fill="hold" nodeType="afterGroup">
                            <p:stCondLst>
                              <p:cond delay="1000"/>
                            </p:stCondLst>
                            <p:childTnLst>
                              <p:par>
                                <p:cTn id="49" presetID="14" presetClass="entr" presetSubtype="10" fill="hold" grpId="0" nodeType="after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randombar(horizontal)">
                                      <p:cBhvr>
                                        <p:cTn id="51" dur="500"/>
                                        <p:tgtEl>
                                          <p:spTgt spid="7"/>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nodeType="clickEffect">
                                  <p:stCondLst>
                                    <p:cond delay="0"/>
                                  </p:stCondLst>
                                  <p:childTnLst>
                                    <p:set>
                                      <p:cBhvr>
                                        <p:cTn id="55" dur="1" fill="hold">
                                          <p:stCondLst>
                                            <p:cond delay="0"/>
                                          </p:stCondLst>
                                        </p:cTn>
                                        <p:tgtEl>
                                          <p:spTgt spid="45"/>
                                        </p:tgtEl>
                                        <p:attrNameLst>
                                          <p:attrName>style.visibility</p:attrName>
                                        </p:attrNameLst>
                                      </p:cBhvr>
                                      <p:to>
                                        <p:strVal val="visible"/>
                                      </p:to>
                                    </p:set>
                                    <p:animEffect transition="in" filter="wipe(left)">
                                      <p:cBhvr>
                                        <p:cTn id="56" dur="500"/>
                                        <p:tgtEl>
                                          <p:spTgt spid="45"/>
                                        </p:tgtEl>
                                      </p:cBhvr>
                                    </p:animEffect>
                                  </p:childTnLst>
                                </p:cTn>
                              </p:par>
                            </p:childTnLst>
                          </p:cTn>
                        </p:par>
                        <p:par>
                          <p:cTn id="57" fill="hold" nodeType="afterGroup">
                            <p:stCondLst>
                              <p:cond delay="500"/>
                            </p:stCondLst>
                            <p:childTnLst>
                              <p:par>
                                <p:cTn id="58" presetID="14" presetClass="entr" presetSubtype="10" fill="hold" nodeType="afterEffect">
                                  <p:stCondLst>
                                    <p:cond delay="0"/>
                                  </p:stCondLst>
                                  <p:childTnLst>
                                    <p:set>
                                      <p:cBhvr>
                                        <p:cTn id="59" dur="1" fill="hold">
                                          <p:stCondLst>
                                            <p:cond delay="0"/>
                                          </p:stCondLst>
                                        </p:cTn>
                                        <p:tgtEl>
                                          <p:spTgt spid="3091"/>
                                        </p:tgtEl>
                                        <p:attrNameLst>
                                          <p:attrName>style.visibility</p:attrName>
                                        </p:attrNameLst>
                                      </p:cBhvr>
                                      <p:to>
                                        <p:strVal val="visible"/>
                                      </p:to>
                                    </p:set>
                                    <p:animEffect transition="in" filter="randombar(horizontal)">
                                      <p:cBhvr>
                                        <p:cTn id="60" dur="500"/>
                                        <p:tgtEl>
                                          <p:spTgt spid="3091"/>
                                        </p:tgtEl>
                                      </p:cBhvr>
                                    </p:animEffect>
                                  </p:childTnLst>
                                </p:cTn>
                              </p:par>
                            </p:childTnLst>
                          </p:cTn>
                        </p:par>
                        <p:par>
                          <p:cTn id="61" fill="hold" nodeType="afterGroup">
                            <p:stCondLst>
                              <p:cond delay="1000"/>
                            </p:stCondLst>
                            <p:childTnLst>
                              <p:par>
                                <p:cTn id="62" presetID="14" presetClass="entr" presetSubtype="10" fill="hold" grpId="0" nodeType="after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randombar(horizontal)">
                                      <p:cBhvr>
                                        <p:cTn id="6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组合 28"/>
          <p:cNvGrpSpPr>
            <a:grpSpLocks/>
          </p:cNvGrpSpPr>
          <p:nvPr/>
        </p:nvGrpSpPr>
        <p:grpSpPr bwMode="auto">
          <a:xfrm>
            <a:off x="6113463" y="3125788"/>
            <a:ext cx="3030537" cy="2573337"/>
            <a:chOff x="6113467" y="3125460"/>
            <a:chExt cx="3030533" cy="2574440"/>
          </a:xfrm>
        </p:grpSpPr>
        <p:grpSp>
          <p:nvGrpSpPr>
            <p:cNvPr id="4119" name="组合 15"/>
            <p:cNvGrpSpPr>
              <a:grpSpLocks/>
            </p:cNvGrpSpPr>
            <p:nvPr/>
          </p:nvGrpSpPr>
          <p:grpSpPr bwMode="auto">
            <a:xfrm>
              <a:off x="6113467" y="3125460"/>
              <a:ext cx="3030533" cy="1512168"/>
              <a:chOff x="6113467" y="3125460"/>
              <a:chExt cx="3030533" cy="1512168"/>
            </a:xfrm>
          </p:grpSpPr>
          <p:sp>
            <p:nvSpPr>
              <p:cNvPr id="28" name="椭圆 27"/>
              <p:cNvSpPr/>
              <p:nvPr/>
            </p:nvSpPr>
            <p:spPr>
              <a:xfrm>
                <a:off x="6113467" y="3125460"/>
                <a:ext cx="3030533" cy="1511948"/>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122" name="矩形 30"/>
              <p:cNvSpPr>
                <a:spLocks noChangeArrowheads="1"/>
              </p:cNvSpPr>
              <p:nvPr/>
            </p:nvSpPr>
            <p:spPr bwMode="auto">
              <a:xfrm>
                <a:off x="7668344" y="3779748"/>
                <a:ext cx="646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a:solidFill>
                      <a:srgbClr val="FF0000"/>
                    </a:solidFill>
                    <a:latin typeface="微软雅黑" pitchFamily="34" charset="-122"/>
                    <a:ea typeface="微软雅黑" pitchFamily="34" charset="-122"/>
                  </a:rPr>
                  <a:t>食品</a:t>
                </a:r>
                <a:endParaRPr lang="zh-CN" altLang="en-US"/>
              </a:p>
            </p:txBody>
          </p:sp>
        </p:grpSp>
        <p:sp>
          <p:nvSpPr>
            <p:cNvPr id="4120" name="矩形 47"/>
            <p:cNvSpPr>
              <a:spLocks noChangeArrowheads="1"/>
            </p:cNvSpPr>
            <p:nvPr/>
          </p:nvSpPr>
          <p:spPr bwMode="auto">
            <a:xfrm>
              <a:off x="7690247" y="5361346"/>
              <a:ext cx="13462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1600">
                  <a:latin typeface="楷体_GB2312" pitchFamily="49" charset="-122"/>
                  <a:ea typeface="楷体_GB2312" pitchFamily="49" charset="-122"/>
                </a:rPr>
                <a:t>深加工</a:t>
              </a:r>
            </a:p>
          </p:txBody>
        </p:sp>
      </p:grpSp>
      <p:grpSp>
        <p:nvGrpSpPr>
          <p:cNvPr id="26" name="组合 25"/>
          <p:cNvGrpSpPr>
            <a:grpSpLocks/>
          </p:cNvGrpSpPr>
          <p:nvPr/>
        </p:nvGrpSpPr>
        <p:grpSpPr bwMode="auto">
          <a:xfrm>
            <a:off x="3865563" y="3125788"/>
            <a:ext cx="3275012" cy="2573337"/>
            <a:chOff x="3864823" y="3125460"/>
            <a:chExt cx="3275857" cy="2574440"/>
          </a:xfrm>
        </p:grpSpPr>
        <p:grpSp>
          <p:nvGrpSpPr>
            <p:cNvPr id="4115" name="组合 13"/>
            <p:cNvGrpSpPr>
              <a:grpSpLocks/>
            </p:cNvGrpSpPr>
            <p:nvPr/>
          </p:nvGrpSpPr>
          <p:grpSpPr bwMode="auto">
            <a:xfrm>
              <a:off x="3864823" y="3125460"/>
              <a:ext cx="3275857" cy="1585504"/>
              <a:chOff x="3864823" y="3125460"/>
              <a:chExt cx="3275857" cy="1585504"/>
            </a:xfrm>
          </p:grpSpPr>
          <p:sp>
            <p:nvSpPr>
              <p:cNvPr id="9" name="椭圆 8"/>
              <p:cNvSpPr/>
              <p:nvPr/>
            </p:nvSpPr>
            <p:spPr>
              <a:xfrm>
                <a:off x="3864823" y="3125460"/>
                <a:ext cx="3275857" cy="1585004"/>
              </a:xfrm>
              <a:prstGeom prst="ellipse">
                <a:avLst/>
              </a:prstGeom>
              <a:solidFill>
                <a:srgbClr val="BDE7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118" name="矩形 31"/>
              <p:cNvSpPr>
                <a:spLocks noChangeArrowheads="1"/>
              </p:cNvSpPr>
              <p:nvPr/>
            </p:nvSpPr>
            <p:spPr bwMode="auto">
              <a:xfrm>
                <a:off x="4499992" y="3779748"/>
                <a:ext cx="8771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a:solidFill>
                      <a:srgbClr val="FF0000"/>
                    </a:solidFill>
                    <a:latin typeface="微软雅黑" pitchFamily="34" charset="-122"/>
                    <a:ea typeface="微软雅黑" pitchFamily="34" charset="-122"/>
                  </a:rPr>
                  <a:t>农产品</a:t>
                </a:r>
                <a:endParaRPr lang="zh-CN" altLang="en-US"/>
              </a:p>
            </p:txBody>
          </p:sp>
        </p:grpSp>
        <p:sp>
          <p:nvSpPr>
            <p:cNvPr id="4116" name="矩形 24"/>
            <p:cNvSpPr>
              <a:spLocks noChangeArrowheads="1"/>
            </p:cNvSpPr>
            <p:nvPr/>
          </p:nvSpPr>
          <p:spPr bwMode="auto">
            <a:xfrm>
              <a:off x="4156501" y="5361346"/>
              <a:ext cx="13462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1600">
                  <a:latin typeface="楷体_GB2312" pitchFamily="49" charset="-122"/>
                  <a:ea typeface="楷体_GB2312" pitchFamily="49" charset="-122"/>
                </a:rPr>
                <a:t>种植、养殖</a:t>
              </a:r>
            </a:p>
          </p:txBody>
        </p:sp>
      </p:grpSp>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11" name="标题 10"/>
          <p:cNvSpPr>
            <a:spLocks noGrp="1"/>
          </p:cNvSpPr>
          <p:nvPr>
            <p:ph type="title"/>
          </p:nvPr>
        </p:nvSpPr>
        <p:spPr>
          <a:xfrm>
            <a:off x="65088" y="196850"/>
            <a:ext cx="6300787" cy="936625"/>
          </a:xfrm>
        </p:spPr>
        <p:txBody>
          <a:bodyPr rtlCol="0">
            <a:normAutofit/>
          </a:bodyPr>
          <a:lstStyle/>
          <a:p>
            <a:pPr algn="l" eaLnBrk="1" fontAlgn="auto" hangingPunct="1">
              <a:spcAft>
                <a:spcPts val="0"/>
              </a:spcAft>
              <a:defRPr/>
            </a:pPr>
            <a:r>
              <a:rPr lang="zh-CN" altLang="en-US" b="1" dirty="0" smtClean="0">
                <a:solidFill>
                  <a:schemeClr val="accent6">
                    <a:lumMod val="75000"/>
                  </a:schemeClr>
                </a:solidFill>
                <a:latin typeface="黑体" pitchFamily="2" charset="-122"/>
                <a:ea typeface="黑体" pitchFamily="2" charset="-122"/>
              </a:rPr>
              <a:t>一、农产品</a:t>
            </a:r>
            <a:r>
              <a:rPr lang="zh-CN" altLang="en-US" b="1" dirty="0">
                <a:solidFill>
                  <a:schemeClr val="accent6">
                    <a:lumMod val="75000"/>
                  </a:schemeClr>
                </a:solidFill>
                <a:latin typeface="黑体" pitchFamily="2" charset="-122"/>
                <a:ea typeface="黑体" pitchFamily="2" charset="-122"/>
              </a:rPr>
              <a:t>与食品</a:t>
            </a:r>
            <a:endParaRPr lang="zh-CN" altLang="en-US" dirty="0" smtClean="0">
              <a:solidFill>
                <a:schemeClr val="accent6">
                  <a:lumMod val="75000"/>
                </a:schemeClr>
              </a:solidFill>
              <a:latin typeface="微软雅黑" pitchFamily="34" charset="-122"/>
              <a:ea typeface="微软雅黑" pitchFamily="34" charset="-122"/>
            </a:endParaRPr>
          </a:p>
        </p:txBody>
      </p:sp>
      <p:sp>
        <p:nvSpPr>
          <p:cNvPr id="2" name="矩形 1"/>
          <p:cNvSpPr/>
          <p:nvPr/>
        </p:nvSpPr>
        <p:spPr>
          <a:xfrm>
            <a:off x="226281" y="1556792"/>
            <a:ext cx="3204701" cy="523220"/>
          </a:xfrm>
          <a:prstGeom prst="rect">
            <a:avLst/>
          </a:prstGeom>
          <a:ln>
            <a:solidFill>
              <a:schemeClr val="bg2">
                <a:lumMod val="10000"/>
              </a:schemeClr>
            </a:solidFill>
          </a:ln>
          <a:effectLst>
            <a:outerShdw blurRad="76200" dist="12700" dir="8100000" sy="-23000" kx="800400" algn="br" rotWithShape="0">
              <a:prstClr val="black">
                <a:alpha val="20000"/>
              </a:prstClr>
            </a:outerShdw>
          </a:effectLst>
          <a:scene3d>
            <a:camera prst="perspectiveHeroicExtremeRightFacing"/>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zh-CN" altLang="en-US" sz="2800" dirty="0">
                <a:solidFill>
                  <a:schemeClr val="bg1"/>
                </a:solidFill>
                <a:latin typeface="微软雅黑" pitchFamily="34" charset="-122"/>
                <a:ea typeface="微软雅黑" pitchFamily="34" charset="-122"/>
              </a:rPr>
              <a:t>食品</a:t>
            </a:r>
          </a:p>
        </p:txBody>
      </p:sp>
      <p:grpSp>
        <p:nvGrpSpPr>
          <p:cNvPr id="17" name="组合 16"/>
          <p:cNvGrpSpPr>
            <a:grpSpLocks/>
          </p:cNvGrpSpPr>
          <p:nvPr/>
        </p:nvGrpSpPr>
        <p:grpSpPr bwMode="auto">
          <a:xfrm>
            <a:off x="71438" y="2484438"/>
            <a:ext cx="3656012" cy="4176712"/>
            <a:chOff x="5680843" y="3566730"/>
            <a:chExt cx="3338203" cy="2650360"/>
          </a:xfrm>
        </p:grpSpPr>
        <p:sp>
          <p:nvSpPr>
            <p:cNvPr id="18" name="圆角矩形 17"/>
            <p:cNvSpPr/>
            <p:nvPr/>
          </p:nvSpPr>
          <p:spPr bwMode="auto">
            <a:xfrm>
              <a:off x="5680843" y="3566730"/>
              <a:ext cx="3338203" cy="2650360"/>
            </a:xfrm>
            <a:prstGeom prst="roundRect">
              <a:avLst>
                <a:gd name="adj" fmla="val 9992"/>
              </a:avLst>
            </a:prstGeom>
            <a:gradFill flip="none" rotWithShape="1">
              <a:gsLst>
                <a:gs pos="0">
                  <a:srgbClr val="FFEFD1"/>
                </a:gs>
                <a:gs pos="64999">
                  <a:srgbClr val="F0EBD5"/>
                </a:gs>
                <a:gs pos="100000">
                  <a:srgbClr val="D1C39F"/>
                </a:gs>
              </a:gsLst>
              <a:lin ang="5400000" scaled="0"/>
              <a:tileRect r="-100000" b="-100000"/>
            </a:gra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4114" name="TextBox 32"/>
            <p:cNvSpPr txBox="1">
              <a:spLocks noChangeArrowheads="1"/>
            </p:cNvSpPr>
            <p:nvPr/>
          </p:nvSpPr>
          <p:spPr bwMode="auto">
            <a:xfrm>
              <a:off x="5940152" y="3789040"/>
              <a:ext cx="2808534" cy="410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a:latin typeface="微软雅黑" pitchFamily="34" charset="-122"/>
                  <a:ea typeface="微软雅黑" pitchFamily="34" charset="-122"/>
                </a:rPr>
                <a:t>广义地讲，</a:t>
              </a:r>
              <a:r>
                <a:rPr lang="zh-CN" altLang="en-US">
                  <a:solidFill>
                    <a:srgbClr val="FF0000"/>
                  </a:solidFill>
                  <a:latin typeface="微软雅黑" pitchFamily="34" charset="-122"/>
                  <a:ea typeface="微软雅黑" pitchFamily="34" charset="-122"/>
                </a:rPr>
                <a:t>食品</a:t>
              </a:r>
              <a:r>
                <a:rPr lang="zh-CN" altLang="en-US">
                  <a:latin typeface="微软雅黑" pitchFamily="34" charset="-122"/>
                  <a:ea typeface="微软雅黑" pitchFamily="34" charset="-122"/>
                </a:rPr>
                <a:t>指可以食用的物质。</a:t>
              </a:r>
            </a:p>
          </p:txBody>
        </p:sp>
      </p:grpSp>
      <p:sp>
        <p:nvSpPr>
          <p:cNvPr id="3" name="矩形 2"/>
          <p:cNvSpPr>
            <a:spLocks noChangeArrowheads="1"/>
          </p:cNvSpPr>
          <p:nvPr/>
        </p:nvSpPr>
        <p:spPr bwMode="auto">
          <a:xfrm>
            <a:off x="336550" y="4572000"/>
            <a:ext cx="3094038"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a:latin typeface="微软雅黑" pitchFamily="34" charset="-122"/>
                <a:ea typeface="微软雅黑" pitchFamily="34" charset="-122"/>
              </a:rPr>
              <a:t>按照</a:t>
            </a:r>
            <a:r>
              <a:rPr lang="en-US" altLang="zh-CN">
                <a:latin typeface="微软雅黑" pitchFamily="34" charset="-122"/>
                <a:ea typeface="微软雅黑" pitchFamily="34" charset="-122"/>
              </a:rPr>
              <a:t>《</a:t>
            </a:r>
            <a:r>
              <a:rPr lang="zh-CN" altLang="en-US">
                <a:latin typeface="微软雅黑" pitchFamily="34" charset="-122"/>
                <a:ea typeface="微软雅黑" pitchFamily="34" charset="-122"/>
              </a:rPr>
              <a:t>食品工业基本术语</a:t>
            </a:r>
            <a:r>
              <a:rPr lang="en-US" altLang="zh-CN">
                <a:latin typeface="微软雅黑" pitchFamily="34" charset="-122"/>
                <a:ea typeface="微软雅黑" pitchFamily="34" charset="-122"/>
              </a:rPr>
              <a:t>》</a:t>
            </a:r>
            <a:r>
              <a:rPr lang="zh-CN" altLang="en-US">
                <a:latin typeface="微软雅黑" pitchFamily="34" charset="-122"/>
                <a:ea typeface="微软雅黑" pitchFamily="34" charset="-122"/>
              </a:rPr>
              <a:t>，</a:t>
            </a:r>
            <a:r>
              <a:rPr lang="zh-CN" altLang="en-US">
                <a:solidFill>
                  <a:srgbClr val="FF0000"/>
                </a:solidFill>
                <a:latin typeface="微软雅黑" pitchFamily="34" charset="-122"/>
                <a:ea typeface="微软雅黑" pitchFamily="34" charset="-122"/>
              </a:rPr>
              <a:t>食品</a:t>
            </a:r>
            <a:r>
              <a:rPr lang="zh-CN" altLang="en-US">
                <a:latin typeface="微软雅黑" pitchFamily="34" charset="-122"/>
                <a:ea typeface="微软雅黑" pitchFamily="34" charset="-122"/>
              </a:rPr>
              <a:t>的定义是，可供人类食用或饮用的物质，包括加工食品、半成品和未加工食品。</a:t>
            </a:r>
          </a:p>
        </p:txBody>
      </p:sp>
      <p:sp>
        <p:nvSpPr>
          <p:cNvPr id="24" name="右箭头 23"/>
          <p:cNvSpPr/>
          <p:nvPr/>
        </p:nvSpPr>
        <p:spPr>
          <a:xfrm>
            <a:off x="4284663" y="4868863"/>
            <a:ext cx="4535487" cy="304800"/>
          </a:xfrm>
          <a:prstGeom prst="rightArrow">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grpSp>
        <p:nvGrpSpPr>
          <p:cNvPr id="27" name="组合 26"/>
          <p:cNvGrpSpPr>
            <a:grpSpLocks/>
          </p:cNvGrpSpPr>
          <p:nvPr/>
        </p:nvGrpSpPr>
        <p:grpSpPr bwMode="auto">
          <a:xfrm>
            <a:off x="5580063" y="3290888"/>
            <a:ext cx="1800225" cy="2408237"/>
            <a:chOff x="5580112" y="3290954"/>
            <a:chExt cx="1800796" cy="2408946"/>
          </a:xfrm>
        </p:grpSpPr>
        <p:grpSp>
          <p:nvGrpSpPr>
            <p:cNvPr id="4109" name="组合 14"/>
            <p:cNvGrpSpPr>
              <a:grpSpLocks/>
            </p:cNvGrpSpPr>
            <p:nvPr/>
          </p:nvGrpSpPr>
          <p:grpSpPr bwMode="auto">
            <a:xfrm>
              <a:off x="5580112" y="3290954"/>
              <a:ext cx="1800796" cy="1254515"/>
              <a:chOff x="5580112" y="3290954"/>
              <a:chExt cx="1800796" cy="1254515"/>
            </a:xfrm>
          </p:grpSpPr>
          <p:sp>
            <p:nvSpPr>
              <p:cNvPr id="12" name="椭圆 11"/>
              <p:cNvSpPr/>
              <p:nvPr/>
            </p:nvSpPr>
            <p:spPr>
              <a:xfrm>
                <a:off x="5580112" y="3290954"/>
                <a:ext cx="1800796" cy="125449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112" name="矩形 12"/>
              <p:cNvSpPr>
                <a:spLocks noChangeArrowheads="1"/>
              </p:cNvSpPr>
              <p:nvPr/>
            </p:nvSpPr>
            <p:spPr bwMode="auto">
              <a:xfrm>
                <a:off x="5853336" y="3779748"/>
                <a:ext cx="13388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a:solidFill>
                      <a:srgbClr val="FF0000"/>
                    </a:solidFill>
                    <a:latin typeface="微软雅黑" pitchFamily="34" charset="-122"/>
                    <a:ea typeface="微软雅黑" pitchFamily="34" charset="-122"/>
                  </a:rPr>
                  <a:t>食品农产品</a:t>
                </a:r>
                <a:endParaRPr lang="zh-CN" altLang="en-US"/>
              </a:p>
            </p:txBody>
          </p:sp>
        </p:grpSp>
        <p:sp>
          <p:nvSpPr>
            <p:cNvPr id="4110" name="矩形 46"/>
            <p:cNvSpPr>
              <a:spLocks noChangeArrowheads="1"/>
            </p:cNvSpPr>
            <p:nvPr/>
          </p:nvSpPr>
          <p:spPr bwMode="auto">
            <a:xfrm>
              <a:off x="6034063" y="5361346"/>
              <a:ext cx="13462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1600">
                  <a:latin typeface="楷体_GB2312" pitchFamily="49" charset="-122"/>
                  <a:ea typeface="楷体_GB2312" pitchFamily="49" charset="-122"/>
                </a:rPr>
                <a:t>初加工</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left)">
                                      <p:cBhvr>
                                        <p:cTn id="15" dur="2000"/>
                                        <p:tgtEl>
                                          <p:spTgt spid="1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2000"/>
                                        <p:tgtEl>
                                          <p:spTgt spid="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wipe(left)">
                                      <p:cBhvr>
                                        <p:cTn id="25" dur="6000"/>
                                        <p:tgtEl>
                                          <p:spTgt spid="24"/>
                                        </p:tgtEl>
                                      </p:cBhvr>
                                    </p:animEffect>
                                  </p:childTnLst>
                                </p:cTn>
                              </p:par>
                              <p:par>
                                <p:cTn id="26" presetID="22" presetClass="entr" presetSubtype="8" fill="hold"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wipe(left)">
                                      <p:cBhvr>
                                        <p:cTn id="28" dur="2000"/>
                                        <p:tgtEl>
                                          <p:spTgt spid="26"/>
                                        </p:tgtEl>
                                      </p:cBhvr>
                                    </p:animEffect>
                                  </p:childTnLst>
                                </p:cTn>
                              </p:par>
                              <p:par>
                                <p:cTn id="29" presetID="22" presetClass="entr" presetSubtype="8" fill="hold" nodeType="withEffect">
                                  <p:stCondLst>
                                    <p:cond delay="2000"/>
                                  </p:stCondLst>
                                  <p:childTnLst>
                                    <p:set>
                                      <p:cBhvr>
                                        <p:cTn id="30" dur="1" fill="hold">
                                          <p:stCondLst>
                                            <p:cond delay="0"/>
                                          </p:stCondLst>
                                        </p:cTn>
                                        <p:tgtEl>
                                          <p:spTgt spid="27"/>
                                        </p:tgtEl>
                                        <p:attrNameLst>
                                          <p:attrName>style.visibility</p:attrName>
                                        </p:attrNameLst>
                                      </p:cBhvr>
                                      <p:to>
                                        <p:strVal val="visible"/>
                                      </p:to>
                                    </p:set>
                                    <p:animEffect transition="in" filter="wipe(left)">
                                      <p:cBhvr>
                                        <p:cTn id="31" dur="2000"/>
                                        <p:tgtEl>
                                          <p:spTgt spid="27"/>
                                        </p:tgtEl>
                                      </p:cBhvr>
                                    </p:animEffect>
                                  </p:childTnLst>
                                </p:cTn>
                              </p:par>
                              <p:par>
                                <p:cTn id="32" presetID="22" presetClass="entr" presetSubtype="8" fill="hold" nodeType="withEffect">
                                  <p:stCondLst>
                                    <p:cond delay="4000"/>
                                  </p:stCondLst>
                                  <p:childTnLst>
                                    <p:set>
                                      <p:cBhvr>
                                        <p:cTn id="33" dur="1" fill="hold">
                                          <p:stCondLst>
                                            <p:cond delay="0"/>
                                          </p:stCondLst>
                                        </p:cTn>
                                        <p:tgtEl>
                                          <p:spTgt spid="29"/>
                                        </p:tgtEl>
                                        <p:attrNameLst>
                                          <p:attrName>style.visibility</p:attrName>
                                        </p:attrNameLst>
                                      </p:cBhvr>
                                      <p:to>
                                        <p:strVal val="visible"/>
                                      </p:to>
                                    </p:set>
                                    <p:animEffect transition="in" filter="wipe(left)">
                                      <p:cBhvr>
                                        <p:cTn id="34"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11" name="标题 10"/>
          <p:cNvSpPr>
            <a:spLocks noGrp="1"/>
          </p:cNvSpPr>
          <p:nvPr>
            <p:ph type="title"/>
          </p:nvPr>
        </p:nvSpPr>
        <p:spPr>
          <a:xfrm>
            <a:off x="65088" y="196850"/>
            <a:ext cx="6300787" cy="936625"/>
          </a:xfrm>
        </p:spPr>
        <p:txBody>
          <a:bodyPr rtlCol="0">
            <a:normAutofit/>
          </a:bodyPr>
          <a:lstStyle/>
          <a:p>
            <a:pPr algn="l" eaLnBrk="1" fontAlgn="auto" hangingPunct="1">
              <a:spcAft>
                <a:spcPts val="0"/>
              </a:spcAft>
              <a:defRPr/>
            </a:pPr>
            <a:r>
              <a:rPr lang="zh-CN" altLang="en-US" b="1" dirty="0" smtClean="0">
                <a:solidFill>
                  <a:schemeClr val="accent6">
                    <a:lumMod val="75000"/>
                  </a:schemeClr>
                </a:solidFill>
                <a:latin typeface="黑体" pitchFamily="2" charset="-122"/>
                <a:ea typeface="黑体" pitchFamily="2" charset="-122"/>
              </a:rPr>
              <a:t>二、</a:t>
            </a:r>
            <a:r>
              <a:rPr lang="zh-CN" altLang="en-US" b="1" dirty="0">
                <a:solidFill>
                  <a:schemeClr val="accent6">
                    <a:lumMod val="75000"/>
                  </a:schemeClr>
                </a:solidFill>
                <a:latin typeface="黑体" pitchFamily="2" charset="-122"/>
                <a:ea typeface="黑体" pitchFamily="2" charset="-122"/>
              </a:rPr>
              <a:t>农产品加工</a:t>
            </a:r>
            <a:endParaRPr lang="zh-CN" altLang="en-US" dirty="0" smtClean="0">
              <a:solidFill>
                <a:schemeClr val="accent6">
                  <a:lumMod val="75000"/>
                </a:schemeClr>
              </a:solidFill>
              <a:latin typeface="微软雅黑" pitchFamily="34" charset="-122"/>
              <a:ea typeface="微软雅黑" pitchFamily="34" charset="-122"/>
            </a:endParaRPr>
          </a:p>
        </p:txBody>
      </p:sp>
      <p:grpSp>
        <p:nvGrpSpPr>
          <p:cNvPr id="17" name="组合 16"/>
          <p:cNvGrpSpPr>
            <a:grpSpLocks/>
          </p:cNvGrpSpPr>
          <p:nvPr/>
        </p:nvGrpSpPr>
        <p:grpSpPr bwMode="auto">
          <a:xfrm>
            <a:off x="1609725" y="1484313"/>
            <a:ext cx="6084888" cy="2089150"/>
            <a:chOff x="5680843" y="3566730"/>
            <a:chExt cx="3338203" cy="2650360"/>
          </a:xfrm>
        </p:grpSpPr>
        <p:sp>
          <p:nvSpPr>
            <p:cNvPr id="18" name="圆角矩形 17"/>
            <p:cNvSpPr/>
            <p:nvPr/>
          </p:nvSpPr>
          <p:spPr bwMode="auto">
            <a:xfrm>
              <a:off x="5680843" y="3566730"/>
              <a:ext cx="3338203" cy="2650360"/>
            </a:xfrm>
            <a:prstGeom prst="roundRect">
              <a:avLst>
                <a:gd name="adj" fmla="val 9992"/>
              </a:avLst>
            </a:prstGeom>
            <a:gradFill flip="none" rotWithShape="1">
              <a:gsLst>
                <a:gs pos="0">
                  <a:srgbClr val="FFEFD1"/>
                </a:gs>
                <a:gs pos="64999">
                  <a:srgbClr val="F0EBD5"/>
                </a:gs>
                <a:gs pos="100000">
                  <a:srgbClr val="D1C39F"/>
                </a:gs>
              </a:gsLst>
              <a:lin ang="5400000" scaled="0"/>
              <a:tileRect r="-100000" b="-100000"/>
            </a:gra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5134" name="TextBox 32"/>
            <p:cNvSpPr txBox="1">
              <a:spLocks noChangeArrowheads="1"/>
            </p:cNvSpPr>
            <p:nvPr/>
          </p:nvSpPr>
          <p:spPr bwMode="auto">
            <a:xfrm>
              <a:off x="5952373" y="4236648"/>
              <a:ext cx="2808534" cy="1289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a:solidFill>
                    <a:srgbClr val="FF0000"/>
                  </a:solidFill>
                  <a:latin typeface="微软雅黑" pitchFamily="34" charset="-122"/>
                  <a:ea typeface="微软雅黑" pitchFamily="34" charset="-122"/>
                </a:rPr>
                <a:t>农产品加工</a:t>
              </a:r>
              <a:r>
                <a:rPr lang="zh-CN" altLang="en-US">
                  <a:latin typeface="微软雅黑" pitchFamily="34" charset="-122"/>
                  <a:ea typeface="微软雅黑" pitchFamily="34" charset="-122"/>
                </a:rPr>
                <a:t>是指将农产品的原材料（包括农、林、牧、副、渔及野生植物或其他可供食用的物料）经过一系列加工技术和加工工艺处理而制成各种食用产品或轻工业原料的技术操作过程。</a:t>
              </a:r>
            </a:p>
          </p:txBody>
        </p:sp>
      </p:grpSp>
      <p:sp>
        <p:nvSpPr>
          <p:cNvPr id="24" name="右箭头 23"/>
          <p:cNvSpPr/>
          <p:nvPr/>
        </p:nvSpPr>
        <p:spPr>
          <a:xfrm>
            <a:off x="5862638" y="4724400"/>
            <a:ext cx="719137" cy="303213"/>
          </a:xfrm>
          <a:prstGeom prst="rightArrow">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4005064"/>
            <a:ext cx="2151490" cy="174168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864" y="4005064"/>
            <a:ext cx="2363712" cy="174168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2174" y="3948450"/>
            <a:ext cx="2372527" cy="17445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 name="右箭头 32"/>
          <p:cNvSpPr/>
          <p:nvPr/>
        </p:nvSpPr>
        <p:spPr>
          <a:xfrm>
            <a:off x="2627313" y="4808538"/>
            <a:ext cx="720725" cy="303212"/>
          </a:xfrm>
          <a:prstGeom prst="rightArrow">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 name="矩形 3"/>
          <p:cNvSpPr>
            <a:spLocks noChangeArrowheads="1"/>
          </p:cNvSpPr>
          <p:nvPr/>
        </p:nvSpPr>
        <p:spPr bwMode="auto">
          <a:xfrm>
            <a:off x="3151188" y="6142038"/>
            <a:ext cx="3184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zh-CN" altLang="en-US">
                <a:solidFill>
                  <a:srgbClr val="FF0000"/>
                </a:solidFill>
                <a:latin typeface="微软雅黑" pitchFamily="34" charset="-122"/>
                <a:ea typeface="微软雅黑" pitchFamily="34" charset="-122"/>
              </a:rPr>
              <a:t>从农产品原材料到商品的过程</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20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7650"/>
                                        </p:tgtEl>
                                        <p:attrNameLst>
                                          <p:attrName>style.visibility</p:attrName>
                                        </p:attrNameLst>
                                      </p:cBhvr>
                                      <p:to>
                                        <p:strVal val="visible"/>
                                      </p:to>
                                    </p:set>
                                    <p:animEffect transition="in" filter="wipe(left)">
                                      <p:cBhvr>
                                        <p:cTn id="12" dur="2000"/>
                                        <p:tgtEl>
                                          <p:spTgt spid="27650"/>
                                        </p:tgtEl>
                                      </p:cBhvr>
                                    </p:animEffect>
                                  </p:childTnLst>
                                </p:cTn>
                              </p:par>
                            </p:childTnLst>
                          </p:cTn>
                        </p:par>
                        <p:par>
                          <p:cTn id="13" fill="hold" nodeType="afterGroup">
                            <p:stCondLst>
                              <p:cond delay="2000"/>
                            </p:stCondLst>
                            <p:childTnLst>
                              <p:par>
                                <p:cTn id="14" presetID="22" presetClass="entr" presetSubtype="8" fill="hold" grpId="0" nodeType="after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wipe(left)">
                                      <p:cBhvr>
                                        <p:cTn id="16" dur="1000"/>
                                        <p:tgtEl>
                                          <p:spTgt spid="33"/>
                                        </p:tgtEl>
                                      </p:cBhvr>
                                    </p:animEffect>
                                  </p:childTnLst>
                                </p:cTn>
                              </p:par>
                            </p:childTnLst>
                          </p:cTn>
                        </p:par>
                        <p:par>
                          <p:cTn id="17" fill="hold" nodeType="afterGroup">
                            <p:stCondLst>
                              <p:cond delay="3000"/>
                            </p:stCondLst>
                            <p:childTnLst>
                              <p:par>
                                <p:cTn id="18" presetID="22" presetClass="entr" presetSubtype="8" fill="hold" nodeType="afterEffect">
                                  <p:stCondLst>
                                    <p:cond delay="0"/>
                                  </p:stCondLst>
                                  <p:childTnLst>
                                    <p:set>
                                      <p:cBhvr>
                                        <p:cTn id="19" dur="1" fill="hold">
                                          <p:stCondLst>
                                            <p:cond delay="0"/>
                                          </p:stCondLst>
                                        </p:cTn>
                                        <p:tgtEl>
                                          <p:spTgt spid="27651"/>
                                        </p:tgtEl>
                                        <p:attrNameLst>
                                          <p:attrName>style.visibility</p:attrName>
                                        </p:attrNameLst>
                                      </p:cBhvr>
                                      <p:to>
                                        <p:strVal val="visible"/>
                                      </p:to>
                                    </p:set>
                                    <p:animEffect transition="in" filter="wipe(left)">
                                      <p:cBhvr>
                                        <p:cTn id="20" dur="2000"/>
                                        <p:tgtEl>
                                          <p:spTgt spid="27651"/>
                                        </p:tgtEl>
                                      </p:cBhvr>
                                    </p:animEffect>
                                  </p:childTnLst>
                                </p:cTn>
                              </p:par>
                            </p:childTnLst>
                          </p:cTn>
                        </p:par>
                        <p:par>
                          <p:cTn id="21" fill="hold" nodeType="afterGroup">
                            <p:stCondLst>
                              <p:cond delay="5000"/>
                            </p:stCondLst>
                            <p:childTnLst>
                              <p:par>
                                <p:cTn id="22" presetID="22" presetClass="entr" presetSubtype="8" fill="hold" grpId="0"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wipe(left)">
                                      <p:cBhvr>
                                        <p:cTn id="24" dur="1000"/>
                                        <p:tgtEl>
                                          <p:spTgt spid="24"/>
                                        </p:tgtEl>
                                      </p:cBhvr>
                                    </p:animEffect>
                                  </p:childTnLst>
                                </p:cTn>
                              </p:par>
                            </p:childTnLst>
                          </p:cTn>
                        </p:par>
                        <p:par>
                          <p:cTn id="25" fill="hold" nodeType="afterGroup">
                            <p:stCondLst>
                              <p:cond delay="6000"/>
                            </p:stCondLst>
                            <p:childTnLst>
                              <p:par>
                                <p:cTn id="26" presetID="22" presetClass="entr" presetSubtype="8" fill="hold" nodeType="afterEffect">
                                  <p:stCondLst>
                                    <p:cond delay="0"/>
                                  </p:stCondLst>
                                  <p:childTnLst>
                                    <p:set>
                                      <p:cBhvr>
                                        <p:cTn id="27" dur="1" fill="hold">
                                          <p:stCondLst>
                                            <p:cond delay="0"/>
                                          </p:stCondLst>
                                        </p:cTn>
                                        <p:tgtEl>
                                          <p:spTgt spid="27652"/>
                                        </p:tgtEl>
                                        <p:attrNameLst>
                                          <p:attrName>style.visibility</p:attrName>
                                        </p:attrNameLst>
                                      </p:cBhvr>
                                      <p:to>
                                        <p:strVal val="visible"/>
                                      </p:to>
                                    </p:set>
                                    <p:animEffect transition="in" filter="wipe(left)">
                                      <p:cBhvr>
                                        <p:cTn id="28" dur="2000"/>
                                        <p:tgtEl>
                                          <p:spTgt spid="27652"/>
                                        </p:tgtEl>
                                      </p:cBhvr>
                                    </p:animEffect>
                                  </p:childTnLst>
                                </p:cTn>
                              </p:par>
                            </p:childTnLst>
                          </p:cTn>
                        </p:par>
                        <p:par>
                          <p:cTn id="29" fill="hold" nodeType="afterGroup">
                            <p:stCondLst>
                              <p:cond delay="8000"/>
                            </p:stCondLst>
                            <p:childTnLst>
                              <p:par>
                                <p:cTn id="30" presetID="22" presetClass="entr" presetSubtype="8"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3"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a:grpSpLocks/>
          </p:cNvGrpSpPr>
          <p:nvPr/>
        </p:nvGrpSpPr>
        <p:grpSpPr bwMode="auto">
          <a:xfrm>
            <a:off x="3724275" y="3890963"/>
            <a:ext cx="4951413" cy="962025"/>
            <a:chOff x="5680843" y="3348538"/>
            <a:chExt cx="3338203" cy="2650360"/>
          </a:xfrm>
        </p:grpSpPr>
        <p:sp>
          <p:nvSpPr>
            <p:cNvPr id="38" name="圆角矩形 37"/>
            <p:cNvSpPr/>
            <p:nvPr/>
          </p:nvSpPr>
          <p:spPr bwMode="auto">
            <a:xfrm>
              <a:off x="5680843" y="3348538"/>
              <a:ext cx="3338203" cy="2650360"/>
            </a:xfrm>
            <a:prstGeom prst="roundRect">
              <a:avLst>
                <a:gd name="adj" fmla="val 9992"/>
              </a:avLst>
            </a:prstGeom>
            <a:gradFill flip="none" rotWithShape="1">
              <a:gsLst>
                <a:gs pos="0">
                  <a:srgbClr val="FFEFD1"/>
                </a:gs>
                <a:gs pos="64999">
                  <a:srgbClr val="F0EBD5"/>
                </a:gs>
                <a:gs pos="100000">
                  <a:srgbClr val="D1C39F"/>
                </a:gs>
              </a:gsLst>
              <a:lin ang="5400000" scaled="0"/>
              <a:tileRect r="-100000" b="-100000"/>
            </a:gra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6176" name="TextBox 32"/>
            <p:cNvSpPr txBox="1">
              <a:spLocks noChangeArrowheads="1"/>
            </p:cNvSpPr>
            <p:nvPr/>
          </p:nvSpPr>
          <p:spPr bwMode="auto">
            <a:xfrm>
              <a:off x="6113420" y="4365639"/>
              <a:ext cx="2808534" cy="937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a:latin typeface="微软雅黑" pitchFamily="34" charset="-122"/>
                  <a:ea typeface="微软雅黑" pitchFamily="34" charset="-122"/>
                </a:rPr>
                <a:t>采用高新技术对农产品进行多层次加工</a:t>
              </a:r>
            </a:p>
          </p:txBody>
        </p:sp>
      </p:grpSp>
      <p:grpSp>
        <p:nvGrpSpPr>
          <p:cNvPr id="32" name="组合 31"/>
          <p:cNvGrpSpPr>
            <a:grpSpLocks/>
          </p:cNvGrpSpPr>
          <p:nvPr/>
        </p:nvGrpSpPr>
        <p:grpSpPr bwMode="auto">
          <a:xfrm>
            <a:off x="3797300" y="1770063"/>
            <a:ext cx="4951413" cy="1042987"/>
            <a:chOff x="5680843" y="3348538"/>
            <a:chExt cx="3338203" cy="2650360"/>
          </a:xfrm>
        </p:grpSpPr>
        <p:sp>
          <p:nvSpPr>
            <p:cNvPr id="34" name="圆角矩形 33"/>
            <p:cNvSpPr/>
            <p:nvPr/>
          </p:nvSpPr>
          <p:spPr bwMode="auto">
            <a:xfrm>
              <a:off x="5680843" y="3348538"/>
              <a:ext cx="3338203" cy="2650360"/>
            </a:xfrm>
            <a:prstGeom prst="roundRect">
              <a:avLst>
                <a:gd name="adj" fmla="val 9992"/>
              </a:avLst>
            </a:prstGeom>
            <a:gradFill flip="none" rotWithShape="1">
              <a:gsLst>
                <a:gs pos="0">
                  <a:srgbClr val="FFEFD1"/>
                </a:gs>
                <a:gs pos="64999">
                  <a:srgbClr val="F0EBD5"/>
                </a:gs>
                <a:gs pos="100000">
                  <a:srgbClr val="D1C39F"/>
                </a:gs>
              </a:gsLst>
              <a:lin ang="5400000" scaled="0"/>
              <a:tileRect r="-100000" b="-100000"/>
            </a:gra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6174" name="TextBox 32"/>
            <p:cNvSpPr txBox="1">
              <a:spLocks noChangeArrowheads="1"/>
            </p:cNvSpPr>
            <p:nvPr/>
          </p:nvSpPr>
          <p:spPr bwMode="auto">
            <a:xfrm>
              <a:off x="6113420" y="3896888"/>
              <a:ext cx="2808534" cy="1640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a:latin typeface="微软雅黑" pitchFamily="34" charset="-122"/>
                  <a:ea typeface="微软雅黑" pitchFamily="34" charset="-122"/>
                </a:rPr>
                <a:t>采用常规方法或传统方法，依靠简单机械进行的加工</a:t>
              </a:r>
            </a:p>
          </p:txBody>
        </p:sp>
      </p:grpSp>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11" name="标题 10"/>
          <p:cNvSpPr>
            <a:spLocks noGrp="1"/>
          </p:cNvSpPr>
          <p:nvPr>
            <p:ph type="title"/>
          </p:nvPr>
        </p:nvSpPr>
        <p:spPr>
          <a:xfrm>
            <a:off x="65088" y="196850"/>
            <a:ext cx="6300787" cy="936625"/>
          </a:xfrm>
        </p:spPr>
        <p:txBody>
          <a:bodyPr rtlCol="0">
            <a:normAutofit/>
          </a:bodyPr>
          <a:lstStyle/>
          <a:p>
            <a:pPr algn="l" eaLnBrk="1" fontAlgn="auto" hangingPunct="1">
              <a:spcAft>
                <a:spcPts val="0"/>
              </a:spcAft>
              <a:defRPr/>
            </a:pPr>
            <a:r>
              <a:rPr lang="zh-CN" altLang="en-US" b="1" dirty="0" smtClean="0">
                <a:solidFill>
                  <a:schemeClr val="accent6">
                    <a:lumMod val="75000"/>
                  </a:schemeClr>
                </a:solidFill>
                <a:latin typeface="黑体" pitchFamily="2" charset="-122"/>
                <a:ea typeface="黑体" pitchFamily="2" charset="-122"/>
              </a:rPr>
              <a:t>二、</a:t>
            </a:r>
            <a:r>
              <a:rPr lang="zh-CN" altLang="en-US" b="1" dirty="0">
                <a:solidFill>
                  <a:schemeClr val="accent6">
                    <a:lumMod val="75000"/>
                  </a:schemeClr>
                </a:solidFill>
                <a:latin typeface="黑体" pitchFamily="2" charset="-122"/>
                <a:ea typeface="黑体" pitchFamily="2" charset="-122"/>
              </a:rPr>
              <a:t>农产品加工</a:t>
            </a:r>
            <a:endParaRPr lang="zh-CN" altLang="en-US" dirty="0" smtClean="0">
              <a:solidFill>
                <a:schemeClr val="accent6">
                  <a:lumMod val="75000"/>
                </a:schemeClr>
              </a:solidFill>
              <a:latin typeface="微软雅黑" pitchFamily="34" charset="-122"/>
              <a:ea typeface="微软雅黑" pitchFamily="34" charset="-122"/>
            </a:endParaRPr>
          </a:p>
        </p:txBody>
      </p:sp>
      <p:sp>
        <p:nvSpPr>
          <p:cNvPr id="33" name="右箭头 32"/>
          <p:cNvSpPr/>
          <p:nvPr/>
        </p:nvSpPr>
        <p:spPr>
          <a:xfrm>
            <a:off x="1695450" y="5861050"/>
            <a:ext cx="720725" cy="304800"/>
          </a:xfrm>
          <a:prstGeom prst="rightArrow">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grpSp>
        <p:nvGrpSpPr>
          <p:cNvPr id="2" name="组合 1"/>
          <p:cNvGrpSpPr>
            <a:grpSpLocks/>
          </p:cNvGrpSpPr>
          <p:nvPr/>
        </p:nvGrpSpPr>
        <p:grpSpPr bwMode="auto">
          <a:xfrm>
            <a:off x="1704975" y="1855788"/>
            <a:ext cx="2587625" cy="1346200"/>
            <a:chOff x="1704258" y="1855651"/>
            <a:chExt cx="2587646" cy="1346595"/>
          </a:xfrm>
        </p:grpSpPr>
        <p:grpSp>
          <p:nvGrpSpPr>
            <p:cNvPr id="6169" name="组合 2"/>
            <p:cNvGrpSpPr>
              <a:grpSpLocks/>
            </p:cNvGrpSpPr>
            <p:nvPr/>
          </p:nvGrpSpPr>
          <p:grpSpPr bwMode="auto">
            <a:xfrm>
              <a:off x="2522373" y="1855651"/>
              <a:ext cx="1769531" cy="841772"/>
              <a:chOff x="2797698" y="3077182"/>
              <a:chExt cx="1769252" cy="841571"/>
            </a:xfrm>
          </p:grpSpPr>
          <p:sp>
            <p:nvSpPr>
              <p:cNvPr id="16" name="五边形 15"/>
              <p:cNvSpPr/>
              <p:nvPr/>
            </p:nvSpPr>
            <p:spPr bwMode="auto">
              <a:xfrm>
                <a:off x="2797698" y="3077182"/>
                <a:ext cx="1769252" cy="841571"/>
              </a:xfrm>
              <a:prstGeom prst="homePlate">
                <a:avLst/>
              </a:prstGeom>
              <a:gradFill flip="none" rotWithShape="1">
                <a:gsLst>
                  <a:gs pos="0">
                    <a:srgbClr val="FFCF01"/>
                  </a:gs>
                  <a:gs pos="90000">
                    <a:srgbClr val="E22000"/>
                  </a:gs>
                </a:gsLst>
                <a:lin ang="2700000" scaled="1"/>
                <a:tileRect/>
              </a:gradFill>
              <a:ln w="25400">
                <a:noFill/>
              </a:ln>
              <a:effectLst>
                <a:outerShdw blurRad="225425" dist="38100" dir="5220000" algn="ctr">
                  <a:srgbClr val="000000">
                    <a:alpha val="33000"/>
                  </a:srgbClr>
                </a:outerShdw>
              </a:effectLst>
              <a:scene3d>
                <a:camera prst="orthographicFront"/>
                <a:lightRig rig="flat" dir="t"/>
              </a:scene3d>
              <a:sp3d extrusionH="304800" contourW="19050">
                <a:bevelT w="101600" prst="convex"/>
                <a:bevelB w="0" h="63500"/>
                <a:contourClr>
                  <a:srgbClr val="FFE593"/>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buFont typeface="Wingdings" pitchFamily="2" charset="2"/>
                  <a:buChar char="u"/>
                  <a:defRPr/>
                </a:pPr>
                <a:endParaRPr lang="zh-CN" altLang="en-US" sz="1600" b="1" dirty="0">
                  <a:solidFill>
                    <a:schemeClr val="bg1"/>
                  </a:solidFill>
                  <a:latin typeface="微软雅黑" pitchFamily="34" charset="-122"/>
                  <a:ea typeface="微软雅黑" pitchFamily="34" charset="-122"/>
                </a:endParaRPr>
              </a:p>
            </p:txBody>
          </p:sp>
          <p:sp>
            <p:nvSpPr>
              <p:cNvPr id="6172" name="TextBox 22"/>
              <p:cNvSpPr txBox="1">
                <a:spLocks noChangeArrowheads="1"/>
              </p:cNvSpPr>
              <p:nvPr/>
            </p:nvSpPr>
            <p:spPr bwMode="auto">
              <a:xfrm>
                <a:off x="2890070" y="3289340"/>
                <a:ext cx="1358797" cy="369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lgn="ctr" eaLnBrk="1" hangingPunct="1"/>
                <a:r>
                  <a:rPr lang="zh-CN" altLang="en-US">
                    <a:solidFill>
                      <a:schemeClr val="bg1"/>
                    </a:solidFill>
                    <a:latin typeface="微软雅黑" pitchFamily="34" charset="-122"/>
                    <a:ea typeface="微软雅黑" pitchFamily="34" charset="-122"/>
                  </a:rPr>
                  <a:t>初加工</a:t>
                </a:r>
              </a:p>
            </p:txBody>
          </p:sp>
        </p:grpSp>
        <p:sp>
          <p:nvSpPr>
            <p:cNvPr id="21" name="任意多边形 20"/>
            <p:cNvSpPr/>
            <p:nvPr/>
          </p:nvSpPr>
          <p:spPr bwMode="auto">
            <a:xfrm>
              <a:off x="1704258" y="2192602"/>
              <a:ext cx="900142" cy="1009644"/>
            </a:xfrm>
            <a:custGeom>
              <a:avLst/>
              <a:gdLst>
                <a:gd name="connsiteX0" fmla="*/ 0 w 1092530"/>
                <a:gd name="connsiteY0" fmla="*/ 1068780 h 1068780"/>
                <a:gd name="connsiteX1" fmla="*/ 1092530 w 1092530"/>
                <a:gd name="connsiteY1" fmla="*/ 0 h 1068780"/>
              </a:gdLst>
              <a:ahLst/>
              <a:cxnLst>
                <a:cxn ang="0">
                  <a:pos x="connsiteX0" y="connsiteY0"/>
                </a:cxn>
                <a:cxn ang="0">
                  <a:pos x="connsiteX1" y="connsiteY1"/>
                </a:cxn>
              </a:cxnLst>
              <a:rect l="l" t="t" r="r" b="b"/>
              <a:pathLst>
                <a:path w="1092530" h="1068780">
                  <a:moveTo>
                    <a:pt x="0" y="1068780"/>
                  </a:moveTo>
                  <a:lnTo>
                    <a:pt x="1092530" y="0"/>
                  </a:lnTo>
                </a:path>
              </a:pathLst>
            </a:custGeom>
            <a:noFill/>
            <a:ln w="38100">
              <a:solidFill>
                <a:schemeClr val="tx1">
                  <a:lumMod val="65000"/>
                  <a:lumOff val="35000"/>
                  <a:alpha val="50000"/>
                </a:schemeClr>
              </a:solidFill>
              <a:headEnd type="oval"/>
              <a:tailEnd type="oval"/>
            </a:ln>
            <a:effectLst>
              <a:outerShdw blurRad="50800" dist="25400" dir="2700000" algn="tl" rotWithShape="0">
                <a:prstClr val="black">
                  <a:alpha val="50000"/>
                </a:prstClr>
              </a:outerShdw>
            </a:effectLst>
            <a:scene3d>
              <a:camera prst="orthographicFront"/>
              <a:lightRig rig="flat" dir="t"/>
            </a:scene3d>
            <a:sp3d contourW="1270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zh-CN" altLang="en-US" sz="1600" b="1" dirty="0">
                <a:solidFill>
                  <a:schemeClr val="bg1"/>
                </a:solidFill>
                <a:latin typeface="微软雅黑" pitchFamily="34" charset="-122"/>
                <a:ea typeface="微软雅黑" pitchFamily="34" charset="-122"/>
              </a:endParaRPr>
            </a:p>
          </p:txBody>
        </p:sp>
      </p:grpSp>
      <p:grpSp>
        <p:nvGrpSpPr>
          <p:cNvPr id="22" name="组合 39"/>
          <p:cNvGrpSpPr>
            <a:grpSpLocks/>
          </p:cNvGrpSpPr>
          <p:nvPr/>
        </p:nvGrpSpPr>
        <p:grpSpPr bwMode="auto">
          <a:xfrm>
            <a:off x="1697038" y="3360738"/>
            <a:ext cx="2600325" cy="1492250"/>
            <a:chOff x="1972085" y="4581477"/>
            <a:chExt cx="2599915" cy="1491811"/>
          </a:xfrm>
        </p:grpSpPr>
        <p:grpSp>
          <p:nvGrpSpPr>
            <p:cNvPr id="6165" name="组合 35"/>
            <p:cNvGrpSpPr>
              <a:grpSpLocks/>
            </p:cNvGrpSpPr>
            <p:nvPr/>
          </p:nvGrpSpPr>
          <p:grpSpPr bwMode="auto">
            <a:xfrm>
              <a:off x="2797698" y="5202179"/>
              <a:ext cx="1774302" cy="871109"/>
              <a:chOff x="2797698" y="5202179"/>
              <a:chExt cx="1774302" cy="871109"/>
            </a:xfrm>
          </p:grpSpPr>
          <p:sp>
            <p:nvSpPr>
              <p:cNvPr id="26" name="五边形 25"/>
              <p:cNvSpPr/>
              <p:nvPr/>
            </p:nvSpPr>
            <p:spPr bwMode="auto">
              <a:xfrm>
                <a:off x="2797698" y="5202179"/>
                <a:ext cx="1774302" cy="819109"/>
              </a:xfrm>
              <a:prstGeom prst="homePlate">
                <a:avLst/>
              </a:prstGeom>
              <a:gradFill flip="none" rotWithShape="1">
                <a:gsLst>
                  <a:gs pos="0">
                    <a:srgbClr val="FFCF01"/>
                  </a:gs>
                  <a:gs pos="90000">
                    <a:srgbClr val="E22000"/>
                  </a:gs>
                </a:gsLst>
                <a:lin ang="2700000" scaled="1"/>
                <a:tileRect/>
              </a:gradFill>
              <a:ln w="25400">
                <a:noFill/>
              </a:ln>
              <a:effectLst>
                <a:outerShdw blurRad="225425" dist="38100" dir="5220000" algn="ctr">
                  <a:srgbClr val="000000">
                    <a:alpha val="33000"/>
                  </a:srgbClr>
                </a:outerShdw>
              </a:effectLst>
              <a:scene3d>
                <a:camera prst="orthographicFront"/>
                <a:lightRig rig="flat" dir="t"/>
              </a:scene3d>
              <a:sp3d extrusionH="304800" contourW="19050">
                <a:bevelT w="101600" prst="convex"/>
                <a:bevelB w="0" h="63500"/>
                <a:contourClr>
                  <a:srgbClr val="FFE593"/>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buFont typeface="Wingdings" pitchFamily="2" charset="2"/>
                  <a:buChar char="u"/>
                  <a:defRPr/>
                </a:pPr>
                <a:endParaRPr lang="zh-CN" altLang="en-US" sz="1600" b="1" dirty="0">
                  <a:solidFill>
                    <a:schemeClr val="bg1"/>
                  </a:solidFill>
                  <a:latin typeface="微软雅黑" pitchFamily="34" charset="-122"/>
                  <a:ea typeface="微软雅黑" pitchFamily="34" charset="-122"/>
                </a:endParaRPr>
              </a:p>
            </p:txBody>
          </p:sp>
          <p:sp>
            <p:nvSpPr>
              <p:cNvPr id="6168" name="TextBox 22"/>
              <p:cNvSpPr txBox="1">
                <a:spLocks noChangeArrowheads="1"/>
              </p:cNvSpPr>
              <p:nvPr/>
            </p:nvSpPr>
            <p:spPr bwMode="auto">
              <a:xfrm>
                <a:off x="2902570" y="5427112"/>
                <a:ext cx="1363847" cy="64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lgn="ctr" eaLnBrk="1" hangingPunct="1"/>
                <a:r>
                  <a:rPr lang="zh-CN" altLang="en-US">
                    <a:solidFill>
                      <a:schemeClr val="bg1"/>
                    </a:solidFill>
                    <a:latin typeface="微软雅黑" pitchFamily="34" charset="-122"/>
                    <a:ea typeface="微软雅黑" pitchFamily="34" charset="-122"/>
                  </a:rPr>
                  <a:t>深加工</a:t>
                </a:r>
                <a:endParaRPr lang="en-US" altLang="zh-CN">
                  <a:solidFill>
                    <a:schemeClr val="bg1"/>
                  </a:solidFill>
                  <a:latin typeface="微软雅黑" pitchFamily="34" charset="-122"/>
                  <a:ea typeface="微软雅黑" pitchFamily="34" charset="-122"/>
                </a:endParaRPr>
              </a:p>
              <a:p>
                <a:pPr algn="ctr" eaLnBrk="1" hangingPunct="1"/>
                <a:endParaRPr lang="zh-CN" altLang="en-US">
                  <a:solidFill>
                    <a:schemeClr val="bg1"/>
                  </a:solidFill>
                  <a:latin typeface="微软雅黑" pitchFamily="34" charset="-122"/>
                  <a:ea typeface="微软雅黑" pitchFamily="34" charset="-122"/>
                </a:endParaRPr>
              </a:p>
            </p:txBody>
          </p:sp>
        </p:grpSp>
        <p:sp>
          <p:nvSpPr>
            <p:cNvPr id="25" name="任意多边形 24"/>
            <p:cNvSpPr/>
            <p:nvPr/>
          </p:nvSpPr>
          <p:spPr>
            <a:xfrm flipV="1">
              <a:off x="1972085" y="4581477"/>
              <a:ext cx="900000" cy="1009403"/>
            </a:xfrm>
            <a:custGeom>
              <a:avLst/>
              <a:gdLst>
                <a:gd name="connsiteX0" fmla="*/ 0 w 1092530"/>
                <a:gd name="connsiteY0" fmla="*/ 1068780 h 1068780"/>
                <a:gd name="connsiteX1" fmla="*/ 1092530 w 1092530"/>
                <a:gd name="connsiteY1" fmla="*/ 0 h 1068780"/>
              </a:gdLst>
              <a:ahLst/>
              <a:cxnLst>
                <a:cxn ang="0">
                  <a:pos x="connsiteX0" y="connsiteY0"/>
                </a:cxn>
                <a:cxn ang="0">
                  <a:pos x="connsiteX1" y="connsiteY1"/>
                </a:cxn>
              </a:cxnLst>
              <a:rect l="l" t="t" r="r" b="b"/>
              <a:pathLst>
                <a:path w="1092530" h="1068780">
                  <a:moveTo>
                    <a:pt x="0" y="1068780"/>
                  </a:moveTo>
                  <a:lnTo>
                    <a:pt x="1092530" y="0"/>
                  </a:lnTo>
                </a:path>
              </a:pathLst>
            </a:custGeom>
            <a:noFill/>
            <a:ln w="38100">
              <a:solidFill>
                <a:schemeClr val="tx1">
                  <a:lumMod val="65000"/>
                  <a:lumOff val="35000"/>
                  <a:alpha val="50000"/>
                </a:schemeClr>
              </a:solidFill>
              <a:headEnd type="oval"/>
              <a:tailEnd type="oval"/>
            </a:ln>
            <a:effectLst>
              <a:outerShdw blurRad="50800" dist="25400" dir="2700000" algn="tl" rotWithShape="0">
                <a:prstClr val="black">
                  <a:alpha val="50000"/>
                </a:prstClr>
              </a:outerShdw>
            </a:effectLst>
            <a:scene3d>
              <a:camera prst="orthographicFront"/>
              <a:lightRig rig="flat" dir="t"/>
            </a:scene3d>
            <a:sp3d contourW="1270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zh-CN" altLang="en-US" sz="1600" b="1" dirty="0">
                <a:solidFill>
                  <a:schemeClr val="bg1"/>
                </a:solidFill>
                <a:latin typeface="微软雅黑" pitchFamily="34" charset="-122"/>
                <a:ea typeface="微软雅黑" pitchFamily="34" charset="-122"/>
              </a:endParaRPr>
            </a:p>
          </p:txBody>
        </p:sp>
      </p:grpSp>
      <p:grpSp>
        <p:nvGrpSpPr>
          <p:cNvPr id="28" name="组合 27"/>
          <p:cNvGrpSpPr>
            <a:grpSpLocks/>
          </p:cNvGrpSpPr>
          <p:nvPr/>
        </p:nvGrpSpPr>
        <p:grpSpPr bwMode="auto">
          <a:xfrm>
            <a:off x="49213" y="2214563"/>
            <a:ext cx="2181225" cy="2157412"/>
            <a:chOff x="324423" y="3215758"/>
            <a:chExt cx="2179631" cy="2158225"/>
          </a:xfrm>
        </p:grpSpPr>
        <p:sp>
          <p:nvSpPr>
            <p:cNvPr id="29" name="Oval 93"/>
            <p:cNvSpPr>
              <a:spLocks noChangeAspect="1" noChangeArrowheads="1"/>
            </p:cNvSpPr>
            <p:nvPr/>
          </p:nvSpPr>
          <p:spPr bwMode="auto">
            <a:xfrm>
              <a:off x="324423" y="3215758"/>
              <a:ext cx="2159345" cy="2158225"/>
            </a:xfrm>
            <a:prstGeom prst="ellipse">
              <a:avLst/>
            </a:prstGeom>
            <a:gradFill flip="none" rotWithShape="1">
              <a:gsLst>
                <a:gs pos="0">
                  <a:srgbClr val="00DFF6"/>
                </a:gs>
                <a:gs pos="90000">
                  <a:srgbClr val="002774"/>
                </a:gs>
              </a:gsLst>
              <a:lin ang="2700000" scaled="1"/>
              <a:tileRect/>
            </a:gradFill>
            <a:ln w="25400">
              <a:noFill/>
            </a:ln>
            <a:effectLst>
              <a:outerShdw blurRad="225425" dist="38100" dir="5220000" algn="ctr">
                <a:srgbClr val="000000">
                  <a:alpha val="33000"/>
                </a:srgbClr>
              </a:outerShdw>
            </a:effectLst>
            <a:scene3d>
              <a:camera prst="isometricOffAxis1Top">
                <a:rot lat="17699988" lon="0" rev="0"/>
              </a:camera>
              <a:lightRig rig="flat" dir="t"/>
            </a:scene3d>
            <a:sp3d extrusionH="177800" contourW="19050">
              <a:bevelT w="101600" prst="convex"/>
              <a:bevelB w="0" h="25400"/>
              <a:contourClr>
                <a:srgbClr val="AFEAFF"/>
              </a:contourClr>
            </a:sp3d>
          </p:spPr>
          <p:style>
            <a:lnRef idx="1">
              <a:schemeClr val="accent2"/>
            </a:lnRef>
            <a:fillRef idx="3">
              <a:schemeClr val="accent2"/>
            </a:fillRef>
            <a:effectRef idx="2">
              <a:schemeClr val="accent2"/>
            </a:effectRef>
            <a:fontRef idx="minor">
              <a:schemeClr val="lt1"/>
            </a:fontRef>
          </p:style>
          <p:txBody>
            <a:bodyPr anchor="ctr">
              <a:sp3d/>
            </a:bodyPr>
            <a:lstStyle/>
            <a:p>
              <a:pPr algn="ctr" eaLnBrk="0" fontAlgn="ctr" hangingPunct="0">
                <a:spcBef>
                  <a:spcPts val="0"/>
                </a:spcBef>
                <a:spcAft>
                  <a:spcPts val="0"/>
                </a:spcAft>
                <a:buClr>
                  <a:srgbClr val="FF0000"/>
                </a:buClr>
                <a:buSzPct val="70000"/>
                <a:defRPr/>
              </a:pPr>
              <a:endParaRPr lang="zh-CN" altLang="en-US" sz="1600" b="1">
                <a:solidFill>
                  <a:schemeClr val="bg1"/>
                </a:solidFill>
                <a:latin typeface="微软雅黑" pitchFamily="34" charset="-122"/>
                <a:ea typeface="微软雅黑" pitchFamily="34" charset="-122"/>
              </a:endParaRPr>
            </a:p>
          </p:txBody>
        </p:sp>
        <p:sp>
          <p:nvSpPr>
            <p:cNvPr id="30" name="TextBox 29"/>
            <p:cNvSpPr txBox="1"/>
            <p:nvPr/>
          </p:nvSpPr>
          <p:spPr bwMode="auto">
            <a:xfrm>
              <a:off x="344709" y="4093976"/>
              <a:ext cx="2159345" cy="400110"/>
            </a:xfrm>
            <a:prstGeom prst="rect">
              <a:avLst/>
            </a:prstGeom>
            <a:noFill/>
            <a:scene3d>
              <a:camera prst="orthographicFront"/>
              <a:lightRig rig="threePt" dir="t"/>
            </a:scene3d>
            <a:sp3d/>
          </p:spPr>
          <p:txBody>
            <a:bodyPr>
              <a:spAutoFit/>
            </a:bodyPr>
            <a:lstStyle/>
            <a:p>
              <a:pPr algn="ctr" fontAlgn="auto">
                <a:spcBef>
                  <a:spcPts val="0"/>
                </a:spcBef>
                <a:spcAft>
                  <a:spcPts val="0"/>
                </a:spcAft>
                <a:defRPr/>
              </a:pPr>
              <a:r>
                <a:rPr lang="zh-CN" altLang="en-US" sz="2000" dirty="0">
                  <a:solidFill>
                    <a:schemeClr val="bg1"/>
                  </a:solidFill>
                  <a:effectLst>
                    <a:reflection blurRad="6350" stA="50000" endA="300" endPos="50000" dist="60007" dir="5400000" sy="-100000" algn="bl" rotWithShape="0"/>
                  </a:effectLst>
                  <a:latin typeface="微软雅黑" pitchFamily="34" charset="-122"/>
                  <a:ea typeface="微软雅黑" pitchFamily="34" charset="-122"/>
                </a:rPr>
                <a:t>农产品加工</a:t>
              </a:r>
              <a:endParaRPr lang="zh-CN" altLang="en-US" sz="2000" dirty="0">
                <a:solidFill>
                  <a:schemeClr val="bg1"/>
                </a:solidFill>
                <a:effectLst>
                  <a:reflection blurRad="6350" stA="50000" endA="300" endPos="50000" dist="60007" dir="5400000" sy="-100000" algn="bl" rotWithShape="0"/>
                </a:effectLst>
                <a:latin typeface="微软雅黑" pitchFamily="34" charset="-122"/>
                <a:ea typeface="微软雅黑" pitchFamily="34" charset="-122"/>
              </a:endParaRPr>
            </a:p>
          </p:txBody>
        </p:sp>
      </p:gr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003" y="5352687"/>
            <a:ext cx="714375" cy="11906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6600" y="5457461"/>
            <a:ext cx="981075" cy="981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矩形 30"/>
          <p:cNvSpPr>
            <a:spLocks noChangeArrowheads="1"/>
          </p:cNvSpPr>
          <p:nvPr/>
        </p:nvSpPr>
        <p:spPr bwMode="auto">
          <a:xfrm>
            <a:off x="1528763" y="5457825"/>
            <a:ext cx="876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zh-CN" altLang="en-US">
                <a:solidFill>
                  <a:srgbClr val="FF0000"/>
                </a:solidFill>
                <a:latin typeface="微软雅黑" pitchFamily="34" charset="-122"/>
                <a:ea typeface="微软雅黑" pitchFamily="34" charset="-122"/>
              </a:rPr>
              <a:t>深加工</a:t>
            </a:r>
            <a:endParaRPr lang="zh-CN" altLang="en-US"/>
          </a:p>
        </p:txBody>
      </p:sp>
      <p:pic>
        <p:nvPicPr>
          <p:cNvPr id="286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5691" y="5457461"/>
            <a:ext cx="942975" cy="9239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22394" y="5333636"/>
            <a:ext cx="485775" cy="11049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右箭头 39"/>
          <p:cNvSpPr/>
          <p:nvPr/>
        </p:nvSpPr>
        <p:spPr>
          <a:xfrm>
            <a:off x="6569075" y="5861050"/>
            <a:ext cx="720725" cy="304800"/>
          </a:xfrm>
          <a:prstGeom prst="rightArrow">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41" name="矩形 40"/>
          <p:cNvSpPr>
            <a:spLocks noChangeArrowheads="1"/>
          </p:cNvSpPr>
          <p:nvPr/>
        </p:nvSpPr>
        <p:spPr bwMode="auto">
          <a:xfrm>
            <a:off x="6402388" y="5430838"/>
            <a:ext cx="8763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zh-CN" altLang="en-US">
                <a:solidFill>
                  <a:srgbClr val="FF0000"/>
                </a:solidFill>
                <a:latin typeface="微软雅黑" pitchFamily="34" charset="-122"/>
                <a:ea typeface="微软雅黑" pitchFamily="34" charset="-122"/>
              </a:rPr>
              <a:t>深加工</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ppt_w</p:attrName>
                                        </p:attrNameLst>
                                      </p:cBhvr>
                                      <p:tavLst>
                                        <p:tav tm="0">
                                          <p:val>
                                            <p:fltVal val="0"/>
                                          </p:val>
                                        </p:tav>
                                        <p:tav tm="100000">
                                          <p:val>
                                            <p:strVal val="#ppt_w"/>
                                          </p:val>
                                        </p:tav>
                                      </p:tavLst>
                                    </p:anim>
                                    <p:anim calcmode="lin" valueType="num">
                                      <p:cBhvr>
                                        <p:cTn id="8" dur="500" fill="hold"/>
                                        <p:tgtEl>
                                          <p:spTgt spid="28"/>
                                        </p:tgtEl>
                                        <p:attrNameLst>
                                          <p:attrName>ppt_h</p:attrName>
                                        </p:attrNameLst>
                                      </p:cBhvr>
                                      <p:tavLst>
                                        <p:tav tm="0">
                                          <p:val>
                                            <p:fltVal val="0"/>
                                          </p:val>
                                        </p:tav>
                                        <p:tav tm="100000">
                                          <p:val>
                                            <p:strVal val="#ppt_h"/>
                                          </p:val>
                                        </p:tav>
                                      </p:tavLst>
                                    </p:anim>
                                    <p:animEffect transition="in" filter="fade">
                                      <p:cBhvr>
                                        <p:cTn id="9" dur="500"/>
                                        <p:tgtEl>
                                          <p:spTgt spid="2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8"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20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wipe(left)">
                                      <p:cBhvr>
                                        <p:cTn id="19" dur="2000"/>
                                        <p:tgtEl>
                                          <p:spTgt spid="3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left)">
                                      <p:cBhvr>
                                        <p:cTn id="24" dur="2000"/>
                                        <p:tgtEl>
                                          <p:spTgt spid="2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wipe(left)">
                                      <p:cBhvr>
                                        <p:cTn id="29" dur="2000"/>
                                        <p:tgtEl>
                                          <p:spTgt spid="3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28674"/>
                                        </p:tgtEl>
                                        <p:attrNameLst>
                                          <p:attrName>style.visibility</p:attrName>
                                        </p:attrNameLst>
                                      </p:cBhvr>
                                      <p:to>
                                        <p:strVal val="visible"/>
                                      </p:to>
                                    </p:set>
                                    <p:animEffect transition="in" filter="wipe(left)">
                                      <p:cBhvr>
                                        <p:cTn id="34" dur="2000"/>
                                        <p:tgtEl>
                                          <p:spTgt spid="28674"/>
                                        </p:tgtEl>
                                      </p:cBhvr>
                                    </p:animEffect>
                                  </p:childTnLst>
                                </p:cTn>
                              </p:par>
                            </p:childTnLst>
                          </p:cTn>
                        </p:par>
                        <p:par>
                          <p:cTn id="35" fill="hold" nodeType="afterGroup">
                            <p:stCondLst>
                              <p:cond delay="2000"/>
                            </p:stCondLst>
                            <p:childTnLst>
                              <p:par>
                                <p:cTn id="36" presetID="22" presetClass="entr" presetSubtype="8" fill="hold" grpId="0" nodeType="after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wipe(left)">
                                      <p:cBhvr>
                                        <p:cTn id="38" dur="2000"/>
                                        <p:tgtEl>
                                          <p:spTgt spid="33"/>
                                        </p:tgtEl>
                                      </p:cBhvr>
                                    </p:animEffect>
                                  </p:childTnLst>
                                </p:cTn>
                              </p:par>
                              <p:par>
                                <p:cTn id="39" presetID="22" presetClass="entr" presetSubtype="8"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wipe(left)">
                                      <p:cBhvr>
                                        <p:cTn id="41" dur="2000"/>
                                        <p:tgtEl>
                                          <p:spTgt spid="31"/>
                                        </p:tgtEl>
                                      </p:cBhvr>
                                    </p:animEffect>
                                  </p:childTnLst>
                                </p:cTn>
                              </p:par>
                            </p:childTnLst>
                          </p:cTn>
                        </p:par>
                        <p:par>
                          <p:cTn id="42" fill="hold" nodeType="afterGroup">
                            <p:stCondLst>
                              <p:cond delay="4000"/>
                            </p:stCondLst>
                            <p:childTnLst>
                              <p:par>
                                <p:cTn id="43" presetID="22" presetClass="entr" presetSubtype="8" fill="hold" nodeType="afterEffect">
                                  <p:stCondLst>
                                    <p:cond delay="0"/>
                                  </p:stCondLst>
                                  <p:childTnLst>
                                    <p:set>
                                      <p:cBhvr>
                                        <p:cTn id="44" dur="1" fill="hold">
                                          <p:stCondLst>
                                            <p:cond delay="0"/>
                                          </p:stCondLst>
                                        </p:cTn>
                                        <p:tgtEl>
                                          <p:spTgt spid="28675"/>
                                        </p:tgtEl>
                                        <p:attrNameLst>
                                          <p:attrName>style.visibility</p:attrName>
                                        </p:attrNameLst>
                                      </p:cBhvr>
                                      <p:to>
                                        <p:strVal val="visible"/>
                                      </p:to>
                                    </p:set>
                                    <p:animEffect transition="in" filter="wipe(left)">
                                      <p:cBhvr>
                                        <p:cTn id="45" dur="2000"/>
                                        <p:tgtEl>
                                          <p:spTgt spid="2867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nodeType="clickEffect">
                                  <p:stCondLst>
                                    <p:cond delay="0"/>
                                  </p:stCondLst>
                                  <p:childTnLst>
                                    <p:set>
                                      <p:cBhvr>
                                        <p:cTn id="49" dur="1" fill="hold">
                                          <p:stCondLst>
                                            <p:cond delay="0"/>
                                          </p:stCondLst>
                                        </p:cTn>
                                        <p:tgtEl>
                                          <p:spTgt spid="28676"/>
                                        </p:tgtEl>
                                        <p:attrNameLst>
                                          <p:attrName>style.visibility</p:attrName>
                                        </p:attrNameLst>
                                      </p:cBhvr>
                                      <p:to>
                                        <p:strVal val="visible"/>
                                      </p:to>
                                    </p:set>
                                    <p:animEffect transition="in" filter="wipe(left)">
                                      <p:cBhvr>
                                        <p:cTn id="50" dur="2000"/>
                                        <p:tgtEl>
                                          <p:spTgt spid="28676"/>
                                        </p:tgtEl>
                                      </p:cBhvr>
                                    </p:animEffect>
                                  </p:childTnLst>
                                </p:cTn>
                              </p:par>
                            </p:childTnLst>
                          </p:cTn>
                        </p:par>
                        <p:par>
                          <p:cTn id="51" fill="hold" nodeType="afterGroup">
                            <p:stCondLst>
                              <p:cond delay="2000"/>
                            </p:stCondLst>
                            <p:childTnLst>
                              <p:par>
                                <p:cTn id="52" presetID="22" presetClass="entr" presetSubtype="8" fill="hold" grpId="0" nodeType="after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wipe(left)">
                                      <p:cBhvr>
                                        <p:cTn id="54" dur="2000"/>
                                        <p:tgtEl>
                                          <p:spTgt spid="40"/>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wipe(left)">
                                      <p:cBhvr>
                                        <p:cTn id="57" dur="2000"/>
                                        <p:tgtEl>
                                          <p:spTgt spid="41"/>
                                        </p:tgtEl>
                                      </p:cBhvr>
                                    </p:animEffect>
                                  </p:childTnLst>
                                </p:cTn>
                              </p:par>
                            </p:childTnLst>
                          </p:cTn>
                        </p:par>
                        <p:par>
                          <p:cTn id="58" fill="hold" nodeType="afterGroup">
                            <p:stCondLst>
                              <p:cond delay="4000"/>
                            </p:stCondLst>
                            <p:childTnLst>
                              <p:par>
                                <p:cTn id="59" presetID="22" presetClass="entr" presetSubtype="8" fill="hold" nodeType="afterEffect">
                                  <p:stCondLst>
                                    <p:cond delay="0"/>
                                  </p:stCondLst>
                                  <p:childTnLst>
                                    <p:set>
                                      <p:cBhvr>
                                        <p:cTn id="60" dur="1" fill="hold">
                                          <p:stCondLst>
                                            <p:cond delay="0"/>
                                          </p:stCondLst>
                                        </p:cTn>
                                        <p:tgtEl>
                                          <p:spTgt spid="28677"/>
                                        </p:tgtEl>
                                        <p:attrNameLst>
                                          <p:attrName>style.visibility</p:attrName>
                                        </p:attrNameLst>
                                      </p:cBhvr>
                                      <p:to>
                                        <p:strVal val="visible"/>
                                      </p:to>
                                    </p:set>
                                    <p:animEffect transition="in" filter="wipe(left)">
                                      <p:cBhvr>
                                        <p:cTn id="61" dur="2000"/>
                                        <p:tgtEl>
                                          <p:spTgt spid="2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1" grpId="0"/>
      <p:bldP spid="40" grpId="0" animBg="1"/>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11" name="标题 10"/>
          <p:cNvSpPr>
            <a:spLocks noGrp="1"/>
          </p:cNvSpPr>
          <p:nvPr>
            <p:ph type="title"/>
          </p:nvPr>
        </p:nvSpPr>
        <p:spPr>
          <a:xfrm>
            <a:off x="65088" y="196850"/>
            <a:ext cx="6300787" cy="936625"/>
          </a:xfrm>
        </p:spPr>
        <p:txBody>
          <a:bodyPr rtlCol="0">
            <a:normAutofit/>
          </a:bodyPr>
          <a:lstStyle/>
          <a:p>
            <a:pPr algn="l" eaLnBrk="1" fontAlgn="auto" hangingPunct="1">
              <a:spcAft>
                <a:spcPts val="0"/>
              </a:spcAft>
              <a:defRPr/>
            </a:pPr>
            <a:r>
              <a:rPr lang="zh-CN" altLang="en-US" b="1" dirty="0" smtClean="0">
                <a:solidFill>
                  <a:schemeClr val="accent6">
                    <a:lumMod val="75000"/>
                  </a:schemeClr>
                </a:solidFill>
                <a:latin typeface="黑体" pitchFamily="2" charset="-122"/>
                <a:ea typeface="黑体" pitchFamily="2" charset="-122"/>
              </a:rPr>
              <a:t>二、</a:t>
            </a:r>
            <a:r>
              <a:rPr lang="zh-CN" altLang="en-US" b="1" dirty="0">
                <a:solidFill>
                  <a:schemeClr val="accent6">
                    <a:lumMod val="75000"/>
                  </a:schemeClr>
                </a:solidFill>
                <a:latin typeface="黑体" pitchFamily="2" charset="-122"/>
                <a:ea typeface="黑体" pitchFamily="2" charset="-122"/>
              </a:rPr>
              <a:t>农产品加工</a:t>
            </a:r>
            <a:endParaRPr lang="zh-CN" altLang="en-US" dirty="0" smtClean="0">
              <a:solidFill>
                <a:schemeClr val="accent6">
                  <a:lumMod val="75000"/>
                </a:schemeClr>
              </a:solidFill>
              <a:latin typeface="微软雅黑" pitchFamily="34" charset="-122"/>
              <a:ea typeface="微软雅黑" pitchFamily="34" charset="-122"/>
            </a:endParaRPr>
          </a:p>
        </p:txBody>
      </p:sp>
      <p:sp>
        <p:nvSpPr>
          <p:cNvPr id="36" name="AutoShape 3"/>
          <p:cNvSpPr>
            <a:spLocks noChangeArrowheads="1"/>
          </p:cNvSpPr>
          <p:nvPr/>
        </p:nvSpPr>
        <p:spPr bwMode="gray">
          <a:xfrm rot="5400000">
            <a:off x="-2484437" y="1484312"/>
            <a:ext cx="4430712" cy="4430713"/>
          </a:xfrm>
          <a:custGeom>
            <a:avLst/>
            <a:gdLst>
              <a:gd name="G0" fmla="+- 10527 0 0"/>
              <a:gd name="G1" fmla="+- 11670910 0 0"/>
              <a:gd name="G2" fmla="+- 0 0 11670910"/>
              <a:gd name="T0" fmla="*/ 0 256 1"/>
              <a:gd name="T1" fmla="*/ 180 256 1"/>
              <a:gd name="G3" fmla="+- 11670910 T0 T1"/>
              <a:gd name="T2" fmla="*/ 0 256 1"/>
              <a:gd name="T3" fmla="*/ 90 256 1"/>
              <a:gd name="G4" fmla="+- 11670910 T2 T3"/>
              <a:gd name="G5" fmla="*/ G4 2 1"/>
              <a:gd name="T4" fmla="*/ 90 256 1"/>
              <a:gd name="T5" fmla="*/ 0 256 1"/>
              <a:gd name="G6" fmla="+- 11670910 T4 T5"/>
              <a:gd name="G7" fmla="*/ G6 2 1"/>
              <a:gd name="G8" fmla="abs 1167091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527"/>
              <a:gd name="G18" fmla="*/ 10527 1 2"/>
              <a:gd name="G19" fmla="+- G18 5400 0"/>
              <a:gd name="G20" fmla="cos G19 11670910"/>
              <a:gd name="G21" fmla="sin G19 11670910"/>
              <a:gd name="G22" fmla="+- G20 10800 0"/>
              <a:gd name="G23" fmla="+- G21 10800 0"/>
              <a:gd name="G24" fmla="+- 10800 0 G20"/>
              <a:gd name="G25" fmla="+- 10527 10800 0"/>
              <a:gd name="G26" fmla="?: G9 G17 G25"/>
              <a:gd name="G27" fmla="?: G9 0 21600"/>
              <a:gd name="G28" fmla="cos 10800 11670910"/>
              <a:gd name="G29" fmla="sin 10800 11670910"/>
              <a:gd name="G30" fmla="sin 10527 11670910"/>
              <a:gd name="G31" fmla="+- G28 10800 0"/>
              <a:gd name="G32" fmla="+- G29 10800 0"/>
              <a:gd name="G33" fmla="+- G30 10800 0"/>
              <a:gd name="G34" fmla="?: G4 0 G31"/>
              <a:gd name="G35" fmla="?: 11670910 G34 0"/>
              <a:gd name="G36" fmla="?: G6 G35 G31"/>
              <a:gd name="G37" fmla="+- 21600 0 G36"/>
              <a:gd name="G38" fmla="?: G4 0 G33"/>
              <a:gd name="G39" fmla="?: 11670910 G38 G32"/>
              <a:gd name="G40" fmla="?: G6 G39 0"/>
              <a:gd name="G41" fmla="?: G4 G32 21600"/>
              <a:gd name="G42" fmla="?: G6 G41 G33"/>
              <a:gd name="T12" fmla="*/ 10800 w 21600"/>
              <a:gd name="T13" fmla="*/ 0 h 21600"/>
              <a:gd name="T14" fmla="*/ 141 w 21600"/>
              <a:gd name="T15" fmla="*/ 11156 h 21600"/>
              <a:gd name="T16" fmla="*/ 10800 w 21600"/>
              <a:gd name="T17" fmla="*/ 273 h 21600"/>
              <a:gd name="T18" fmla="*/ 21459 w 21600"/>
              <a:gd name="T19" fmla="*/ 1115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78" y="11151"/>
                </a:moveTo>
                <a:cubicBezTo>
                  <a:pt x="274" y="11034"/>
                  <a:pt x="273" y="10917"/>
                  <a:pt x="273" y="10800"/>
                </a:cubicBezTo>
                <a:cubicBezTo>
                  <a:pt x="273" y="4986"/>
                  <a:pt x="4986" y="273"/>
                  <a:pt x="10800" y="273"/>
                </a:cubicBezTo>
                <a:cubicBezTo>
                  <a:pt x="16613" y="273"/>
                  <a:pt x="21327" y="4986"/>
                  <a:pt x="21327" y="10800"/>
                </a:cubicBezTo>
                <a:cubicBezTo>
                  <a:pt x="21327" y="10917"/>
                  <a:pt x="21325" y="11034"/>
                  <a:pt x="21321" y="11151"/>
                </a:cubicBezTo>
                <a:lnTo>
                  <a:pt x="21593" y="11161"/>
                </a:lnTo>
                <a:cubicBezTo>
                  <a:pt x="21597" y="11040"/>
                  <a:pt x="21600" y="10920"/>
                  <a:pt x="21600" y="10800"/>
                </a:cubicBezTo>
                <a:cubicBezTo>
                  <a:pt x="21600" y="4835"/>
                  <a:pt x="16764" y="0"/>
                  <a:pt x="10800" y="0"/>
                </a:cubicBezTo>
                <a:cubicBezTo>
                  <a:pt x="4835" y="0"/>
                  <a:pt x="0" y="4835"/>
                  <a:pt x="0" y="10800"/>
                </a:cubicBezTo>
                <a:cubicBezTo>
                  <a:pt x="-1" y="10920"/>
                  <a:pt x="2" y="11040"/>
                  <a:pt x="6" y="11161"/>
                </a:cubicBezTo>
                <a:close/>
              </a:path>
            </a:pathLst>
          </a:custGeom>
          <a:gradFill rotWithShape="0">
            <a:gsLst>
              <a:gs pos="0">
                <a:schemeClr val="hlink">
                  <a:gamma/>
                  <a:tint val="0"/>
                  <a:invGamma/>
                  <a:alpha val="0"/>
                </a:schemeClr>
              </a:gs>
              <a:gs pos="100000">
                <a:schemeClr val="accent6">
                  <a:lumMod val="75000"/>
                </a:schemeClr>
              </a:gs>
            </a:gsLst>
            <a:lin ang="0" scaled="1"/>
          </a:gradFill>
          <a:ln w="9525" algn="ctr">
            <a:noFill/>
            <a:miter lim="800000"/>
            <a:headEnd/>
            <a:tailEnd/>
          </a:ln>
          <a:effectLst/>
        </p:spPr>
        <p:txBody>
          <a:bodyPr wrap="none" anchor="ctr"/>
          <a:lstStyle/>
          <a:p>
            <a:pPr>
              <a:defRPr/>
            </a:pPr>
            <a:endParaRPr lang="zh-CN" altLang="en-US"/>
          </a:p>
        </p:txBody>
      </p:sp>
      <p:sp>
        <p:nvSpPr>
          <p:cNvPr id="42" name="AutoShape 4"/>
          <p:cNvSpPr>
            <a:spLocks noChangeArrowheads="1"/>
          </p:cNvSpPr>
          <p:nvPr/>
        </p:nvSpPr>
        <p:spPr bwMode="gray">
          <a:xfrm rot="5400000">
            <a:off x="-2224882" y="1812132"/>
            <a:ext cx="3768725" cy="3767138"/>
          </a:xfrm>
          <a:custGeom>
            <a:avLst/>
            <a:gdLst>
              <a:gd name="T0" fmla="*/ 328779873 w 21600"/>
              <a:gd name="T1" fmla="*/ 0 h 21600"/>
              <a:gd name="T2" fmla="*/ 153065184 w 21600"/>
              <a:gd name="T3" fmla="*/ 330388783 h 21600"/>
              <a:gd name="T4" fmla="*/ 328779873 w 21600"/>
              <a:gd name="T5" fmla="*/ 305872746 h 21600"/>
              <a:gd name="T6" fmla="*/ 504494432 w 21600"/>
              <a:gd name="T7" fmla="*/ 330388783 h 21600"/>
              <a:gd name="T8" fmla="*/ 0 60000 65536"/>
              <a:gd name="T9" fmla="*/ 0 60000 65536"/>
              <a:gd name="T10" fmla="*/ 0 60000 65536"/>
              <a:gd name="T11" fmla="*/ 0 60000 65536"/>
              <a:gd name="T12" fmla="*/ 0 w 21600"/>
              <a:gd name="T13" fmla="*/ 0 h 21600"/>
              <a:gd name="T14" fmla="*/ 21600 w 21600"/>
              <a:gd name="T15" fmla="*/ 7835 h 21600"/>
            </a:gdLst>
            <a:ahLst/>
            <a:cxnLst>
              <a:cxn ang="T8">
                <a:pos x="T0" y="T1"/>
              </a:cxn>
              <a:cxn ang="T9">
                <a:pos x="T2" y="T3"/>
              </a:cxn>
              <a:cxn ang="T10">
                <a:pos x="T4" y="T5"/>
              </a:cxn>
              <a:cxn ang="T11">
                <a:pos x="T6" y="T7"/>
              </a:cxn>
            </a:cxnLst>
            <a:rect l="T12" t="T13" r="T14" b="T15"/>
            <a:pathLst>
              <a:path w="21600" h="21600">
                <a:moveTo>
                  <a:pt x="10056" y="10807"/>
                </a:moveTo>
                <a:cubicBezTo>
                  <a:pt x="10056" y="10805"/>
                  <a:pt x="10056" y="10802"/>
                  <a:pt x="10056" y="10800"/>
                </a:cubicBezTo>
                <a:cubicBezTo>
                  <a:pt x="10056" y="10389"/>
                  <a:pt x="10389" y="10056"/>
                  <a:pt x="10800" y="10056"/>
                </a:cubicBezTo>
                <a:cubicBezTo>
                  <a:pt x="11210" y="10056"/>
                  <a:pt x="11544" y="10389"/>
                  <a:pt x="11544" y="10800"/>
                </a:cubicBezTo>
                <a:cubicBezTo>
                  <a:pt x="11544" y="10802"/>
                  <a:pt x="11543" y="10805"/>
                  <a:pt x="11543" y="10807"/>
                </a:cubicBezTo>
                <a:lnTo>
                  <a:pt x="21599" y="10916"/>
                </a:lnTo>
                <a:cubicBezTo>
                  <a:pt x="21599" y="10877"/>
                  <a:pt x="21600" y="10838"/>
                  <a:pt x="21600" y="10800"/>
                </a:cubicBezTo>
                <a:cubicBezTo>
                  <a:pt x="21600" y="4835"/>
                  <a:pt x="16764" y="0"/>
                  <a:pt x="10800" y="0"/>
                </a:cubicBezTo>
                <a:cubicBezTo>
                  <a:pt x="4835" y="0"/>
                  <a:pt x="0" y="4835"/>
                  <a:pt x="0" y="10800"/>
                </a:cubicBezTo>
                <a:cubicBezTo>
                  <a:pt x="-1" y="10838"/>
                  <a:pt x="0" y="10877"/>
                  <a:pt x="0" y="10916"/>
                </a:cubicBezTo>
                <a:close/>
              </a:path>
            </a:pathLst>
          </a:custGeom>
          <a:solidFill>
            <a:schemeClr val="accent6">
              <a:lumMod val="75000"/>
            </a:schemeClr>
          </a:solidFill>
          <a:ln>
            <a:noFill/>
          </a:ln>
        </p:spPr>
        <p:txBody>
          <a:bodyPr wrap="none" anchor="ctr"/>
          <a:lstStyle/>
          <a:p>
            <a:pPr>
              <a:defRPr/>
            </a:pPr>
            <a:endParaRPr lang="zh-CN" altLang="en-US"/>
          </a:p>
        </p:txBody>
      </p:sp>
      <p:grpSp>
        <p:nvGrpSpPr>
          <p:cNvPr id="43" name="组合 42"/>
          <p:cNvGrpSpPr>
            <a:grpSpLocks/>
          </p:cNvGrpSpPr>
          <p:nvPr/>
        </p:nvGrpSpPr>
        <p:grpSpPr bwMode="auto">
          <a:xfrm>
            <a:off x="1031875" y="2006600"/>
            <a:ext cx="7226300" cy="530225"/>
            <a:chOff x="815975" y="1695450"/>
            <a:chExt cx="6492166" cy="530225"/>
          </a:xfrm>
        </p:grpSpPr>
        <p:sp>
          <p:nvSpPr>
            <p:cNvPr id="44" name="AutoShape 34"/>
            <p:cNvSpPr>
              <a:spLocks noChangeArrowheads="1"/>
            </p:cNvSpPr>
            <p:nvPr/>
          </p:nvSpPr>
          <p:spPr bwMode="gray">
            <a:xfrm>
              <a:off x="1258887" y="1695450"/>
              <a:ext cx="6049253" cy="530225"/>
            </a:xfrm>
            <a:prstGeom prst="roundRect">
              <a:avLst>
                <a:gd name="adj" fmla="val 50000"/>
              </a:avLst>
            </a:prstGeom>
            <a:gradFill rotWithShape="0">
              <a:gsLst>
                <a:gs pos="99000">
                  <a:schemeClr val="accent6">
                    <a:lumMod val="75000"/>
                  </a:schemeClr>
                </a:gs>
                <a:gs pos="100000">
                  <a:schemeClr val="hlink">
                    <a:gamma/>
                    <a:tint val="72549"/>
                    <a:invGamma/>
                    <a:alpha val="0"/>
                  </a:schemeClr>
                </a:gs>
              </a:gsLst>
              <a:lin ang="0" scaled="1"/>
            </a:gradFill>
            <a:ln w="9525" algn="ctr">
              <a:noFill/>
              <a:round/>
              <a:headEnd/>
              <a:tailEnd/>
            </a:ln>
            <a:effectLst/>
          </p:spPr>
          <p:txBody>
            <a:bodyPr wrap="none" anchor="ctr"/>
            <a:lstStyle/>
            <a:p>
              <a:pPr>
                <a:defRPr/>
              </a:pPr>
              <a:endParaRPr lang="zh-CN" altLang="en-US"/>
            </a:p>
          </p:txBody>
        </p:sp>
        <p:sp>
          <p:nvSpPr>
            <p:cNvPr id="45" name="Oval 36"/>
            <p:cNvSpPr>
              <a:spLocks noChangeArrowheads="1"/>
            </p:cNvSpPr>
            <p:nvPr/>
          </p:nvSpPr>
          <p:spPr bwMode="gray">
            <a:xfrm>
              <a:off x="815975" y="1743075"/>
              <a:ext cx="434998" cy="434975"/>
            </a:xfrm>
            <a:prstGeom prst="ellipse">
              <a:avLst/>
            </a:prstGeom>
            <a:solidFill>
              <a:schemeClr val="bg1"/>
            </a:solidFill>
            <a:ln w="76200">
              <a:solidFill>
                <a:schemeClr val="accent6">
                  <a:lumMod val="75000"/>
                </a:schemeClr>
              </a:solidFill>
            </a:ln>
          </p:spPr>
          <p:txBody>
            <a:bodyPr wrap="none" anchor="ctr"/>
            <a:lstStyle/>
            <a:p>
              <a:pPr algn="ctr">
                <a:defRPr/>
              </a:pPr>
              <a:r>
                <a:rPr lang="en-US" altLang="zh-CN" b="1" dirty="0">
                  <a:solidFill>
                    <a:srgbClr val="000000"/>
                  </a:solidFill>
                </a:rPr>
                <a:t>1</a:t>
              </a:r>
            </a:p>
          </p:txBody>
        </p:sp>
        <p:sp>
          <p:nvSpPr>
            <p:cNvPr id="7194" name="Text Box 11"/>
            <p:cNvSpPr txBox="1">
              <a:spLocks noChangeArrowheads="1"/>
            </p:cNvSpPr>
            <p:nvPr/>
          </p:nvSpPr>
          <p:spPr bwMode="blackWhite">
            <a:xfrm>
              <a:off x="1426288" y="1775896"/>
              <a:ext cx="58818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r>
                <a:rPr lang="zh-CN" altLang="en-US" b="1">
                  <a:solidFill>
                    <a:schemeClr val="bg1"/>
                  </a:solidFill>
                  <a:latin typeface="Arial" charset="0"/>
                </a:rPr>
                <a:t>可丰富食品的品种，便于农产品的贮藏运输、延长其使用期</a:t>
              </a:r>
              <a:endParaRPr lang="en-US" altLang="zh-CN" b="1">
                <a:solidFill>
                  <a:schemeClr val="bg1"/>
                </a:solidFill>
                <a:latin typeface="Arial" charset="0"/>
              </a:endParaRPr>
            </a:p>
          </p:txBody>
        </p:sp>
      </p:grpSp>
      <p:grpSp>
        <p:nvGrpSpPr>
          <p:cNvPr id="47" name="组合 46"/>
          <p:cNvGrpSpPr>
            <a:grpSpLocks/>
          </p:cNvGrpSpPr>
          <p:nvPr/>
        </p:nvGrpSpPr>
        <p:grpSpPr bwMode="auto">
          <a:xfrm>
            <a:off x="1543049" y="3319463"/>
            <a:ext cx="6715123" cy="530225"/>
            <a:chOff x="1425575" y="2387600"/>
            <a:chExt cx="6845374" cy="530225"/>
          </a:xfrm>
        </p:grpSpPr>
        <p:sp>
          <p:nvSpPr>
            <p:cNvPr id="48" name="AutoShape 34"/>
            <p:cNvSpPr>
              <a:spLocks noChangeArrowheads="1"/>
            </p:cNvSpPr>
            <p:nvPr/>
          </p:nvSpPr>
          <p:spPr bwMode="gray">
            <a:xfrm>
              <a:off x="1868489" y="2387600"/>
              <a:ext cx="6402460" cy="530225"/>
            </a:xfrm>
            <a:prstGeom prst="roundRect">
              <a:avLst>
                <a:gd name="adj" fmla="val 50000"/>
              </a:avLst>
            </a:prstGeom>
            <a:gradFill rotWithShape="0">
              <a:gsLst>
                <a:gs pos="99000">
                  <a:schemeClr val="accent6">
                    <a:lumMod val="75000"/>
                  </a:schemeClr>
                </a:gs>
                <a:gs pos="100000">
                  <a:schemeClr val="hlink">
                    <a:gamma/>
                    <a:tint val="72549"/>
                    <a:invGamma/>
                    <a:alpha val="0"/>
                  </a:schemeClr>
                </a:gs>
              </a:gsLst>
              <a:lin ang="0" scaled="1"/>
            </a:gradFill>
            <a:ln w="9525" algn="ctr">
              <a:noFill/>
              <a:round/>
              <a:headEnd/>
              <a:tailEnd/>
            </a:ln>
            <a:effectLst/>
          </p:spPr>
          <p:txBody>
            <a:bodyPr wrap="none" anchor="ctr"/>
            <a:lstStyle/>
            <a:p>
              <a:pPr>
                <a:defRPr/>
              </a:pPr>
              <a:endParaRPr lang="zh-CN" altLang="en-US"/>
            </a:p>
          </p:txBody>
        </p:sp>
        <p:sp>
          <p:nvSpPr>
            <p:cNvPr id="49" name="Oval 36"/>
            <p:cNvSpPr>
              <a:spLocks noChangeArrowheads="1"/>
            </p:cNvSpPr>
            <p:nvPr/>
          </p:nvSpPr>
          <p:spPr bwMode="gray">
            <a:xfrm>
              <a:off x="1425575" y="2435225"/>
              <a:ext cx="434533" cy="434975"/>
            </a:xfrm>
            <a:prstGeom prst="ellipse">
              <a:avLst/>
            </a:prstGeom>
            <a:solidFill>
              <a:schemeClr val="bg1"/>
            </a:solidFill>
            <a:ln w="76200">
              <a:solidFill>
                <a:schemeClr val="accent6">
                  <a:lumMod val="75000"/>
                </a:schemeClr>
              </a:solidFill>
            </a:ln>
          </p:spPr>
          <p:txBody>
            <a:bodyPr wrap="none" anchor="ctr"/>
            <a:lstStyle/>
            <a:p>
              <a:pPr algn="ctr">
                <a:defRPr/>
              </a:pPr>
              <a:r>
                <a:rPr lang="en-US" altLang="zh-CN" b="1" dirty="0">
                  <a:solidFill>
                    <a:srgbClr val="000000"/>
                  </a:solidFill>
                </a:rPr>
                <a:t>2</a:t>
              </a:r>
            </a:p>
          </p:txBody>
        </p:sp>
        <p:sp>
          <p:nvSpPr>
            <p:cNvPr id="7189" name="Text Box 14"/>
            <p:cNvSpPr txBox="1">
              <a:spLocks noChangeArrowheads="1"/>
            </p:cNvSpPr>
            <p:nvPr/>
          </p:nvSpPr>
          <p:spPr bwMode="blackWhite">
            <a:xfrm>
              <a:off x="2037892" y="2468046"/>
              <a:ext cx="6134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r>
                <a:rPr lang="zh-CN" altLang="en-US" b="1">
                  <a:solidFill>
                    <a:schemeClr val="bg1"/>
                  </a:solidFill>
                  <a:latin typeface="Arial" charset="0"/>
                </a:rPr>
                <a:t>可提高农产品的经济价值，增加农民的收入</a:t>
              </a:r>
              <a:endParaRPr lang="en-US" altLang="zh-CN" b="1">
                <a:solidFill>
                  <a:schemeClr val="bg1"/>
                </a:solidFill>
                <a:latin typeface="Arial" charset="0"/>
              </a:endParaRPr>
            </a:p>
          </p:txBody>
        </p:sp>
      </p:grpSp>
      <p:sp>
        <p:nvSpPr>
          <p:cNvPr id="51" name="Rectangle 47"/>
          <p:cNvSpPr>
            <a:spLocks noChangeArrowheads="1"/>
          </p:cNvSpPr>
          <p:nvPr/>
        </p:nvSpPr>
        <p:spPr bwMode="gray">
          <a:xfrm>
            <a:off x="7938" y="3198813"/>
            <a:ext cx="13716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gn="ctr"/>
            <a:r>
              <a:rPr lang="zh-CN" altLang="en-US" sz="4400" b="1">
                <a:solidFill>
                  <a:schemeClr val="bg1"/>
                </a:solidFill>
                <a:latin typeface="华文新魏" pitchFamily="2" charset="-122"/>
                <a:ea typeface="华文新魏" pitchFamily="2" charset="-122"/>
              </a:rPr>
              <a:t>意义</a:t>
            </a:r>
            <a:endParaRPr lang="en-US" altLang="zh-CN" sz="4400" b="1">
              <a:solidFill>
                <a:schemeClr val="bg1"/>
              </a:solidFill>
              <a:latin typeface="华文新魏" pitchFamily="2" charset="-122"/>
              <a:ea typeface="华文新魏" pitchFamily="2" charset="-122"/>
            </a:endParaRPr>
          </a:p>
        </p:txBody>
      </p:sp>
      <p:grpSp>
        <p:nvGrpSpPr>
          <p:cNvPr id="52" name="组合 51"/>
          <p:cNvGrpSpPr>
            <a:grpSpLocks/>
          </p:cNvGrpSpPr>
          <p:nvPr/>
        </p:nvGrpSpPr>
        <p:grpSpPr bwMode="auto">
          <a:xfrm>
            <a:off x="1162050" y="4630738"/>
            <a:ext cx="6561138" cy="530225"/>
            <a:chOff x="1425575" y="2387600"/>
            <a:chExt cx="6845374" cy="530225"/>
          </a:xfrm>
        </p:grpSpPr>
        <p:sp>
          <p:nvSpPr>
            <p:cNvPr id="53" name="AutoShape 34"/>
            <p:cNvSpPr>
              <a:spLocks noChangeArrowheads="1"/>
            </p:cNvSpPr>
            <p:nvPr/>
          </p:nvSpPr>
          <p:spPr bwMode="gray">
            <a:xfrm>
              <a:off x="1868489" y="2387600"/>
              <a:ext cx="6402460" cy="530225"/>
            </a:xfrm>
            <a:prstGeom prst="roundRect">
              <a:avLst>
                <a:gd name="adj" fmla="val 50000"/>
              </a:avLst>
            </a:prstGeom>
            <a:gradFill rotWithShape="0">
              <a:gsLst>
                <a:gs pos="99000">
                  <a:schemeClr val="accent6">
                    <a:lumMod val="75000"/>
                  </a:schemeClr>
                </a:gs>
                <a:gs pos="100000">
                  <a:schemeClr val="hlink">
                    <a:gamma/>
                    <a:tint val="72549"/>
                    <a:invGamma/>
                    <a:alpha val="0"/>
                  </a:schemeClr>
                </a:gs>
              </a:gsLst>
              <a:lin ang="0" scaled="1"/>
            </a:gradFill>
            <a:ln w="9525" algn="ctr">
              <a:noFill/>
              <a:round/>
              <a:headEnd/>
              <a:tailEnd/>
            </a:ln>
            <a:effectLst/>
          </p:spPr>
          <p:txBody>
            <a:bodyPr wrap="none" anchor="ctr"/>
            <a:lstStyle/>
            <a:p>
              <a:pPr>
                <a:defRPr/>
              </a:pPr>
              <a:endParaRPr lang="zh-CN" altLang="en-US"/>
            </a:p>
          </p:txBody>
        </p:sp>
        <p:sp>
          <p:nvSpPr>
            <p:cNvPr id="54" name="Oval 36"/>
            <p:cNvSpPr>
              <a:spLocks noChangeArrowheads="1"/>
            </p:cNvSpPr>
            <p:nvPr/>
          </p:nvSpPr>
          <p:spPr bwMode="gray">
            <a:xfrm>
              <a:off x="1425575" y="2435225"/>
              <a:ext cx="435600" cy="434975"/>
            </a:xfrm>
            <a:prstGeom prst="ellipse">
              <a:avLst/>
            </a:prstGeom>
            <a:solidFill>
              <a:schemeClr val="bg1"/>
            </a:solidFill>
            <a:ln w="76200">
              <a:solidFill>
                <a:schemeClr val="accent6">
                  <a:lumMod val="75000"/>
                </a:schemeClr>
              </a:solidFill>
            </a:ln>
          </p:spPr>
          <p:txBody>
            <a:bodyPr wrap="none" anchor="ctr"/>
            <a:lstStyle/>
            <a:p>
              <a:pPr algn="ctr">
                <a:defRPr/>
              </a:pPr>
              <a:r>
                <a:rPr lang="en-US" altLang="zh-CN" b="1" dirty="0">
                  <a:solidFill>
                    <a:srgbClr val="000000"/>
                  </a:solidFill>
                </a:rPr>
                <a:t>3</a:t>
              </a:r>
              <a:endParaRPr lang="en-US" altLang="zh-CN" b="1" dirty="0">
                <a:solidFill>
                  <a:srgbClr val="000000"/>
                </a:solidFill>
              </a:endParaRPr>
            </a:p>
          </p:txBody>
        </p:sp>
        <p:sp>
          <p:nvSpPr>
            <p:cNvPr id="7184" name="Text Box 14"/>
            <p:cNvSpPr txBox="1">
              <a:spLocks noChangeArrowheads="1"/>
            </p:cNvSpPr>
            <p:nvPr/>
          </p:nvSpPr>
          <p:spPr bwMode="blackWhite">
            <a:xfrm>
              <a:off x="2037892" y="2468046"/>
              <a:ext cx="61345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r>
                <a:rPr lang="zh-CN" altLang="en-US" b="1">
                  <a:solidFill>
                    <a:schemeClr val="bg1"/>
                  </a:solidFill>
                  <a:latin typeface="Arial" charset="0"/>
                </a:rPr>
                <a:t>可实现农业产业化经营，能带动农业产业的快速发展</a:t>
              </a:r>
              <a:endParaRPr lang="en-US" altLang="zh-CN" b="1">
                <a:solidFill>
                  <a:schemeClr val="bg1"/>
                </a:solidFill>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2000"/>
                                        <p:tgtEl>
                                          <p:spTgt spid="42"/>
                                        </p:tgtEl>
                                      </p:cBhvr>
                                    </p:animEffect>
                                  </p:childTnLst>
                                </p:cTn>
                              </p:par>
                            </p:childTnLst>
                          </p:cTn>
                        </p:par>
                        <p:par>
                          <p:cTn id="8" fill="hold" nodeType="afterGroup">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fade">
                                      <p:cBhvr>
                                        <p:cTn id="11" dur="1500"/>
                                        <p:tgtEl>
                                          <p:spTgt spid="5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wipe(up)">
                                      <p:cBhvr>
                                        <p:cTn id="16" dur="2000"/>
                                        <p:tgtEl>
                                          <p:spTgt spid="3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43"/>
                                        </p:tgtEl>
                                        <p:attrNameLst>
                                          <p:attrName>style.visibility</p:attrName>
                                        </p:attrNameLst>
                                      </p:cBhvr>
                                      <p:to>
                                        <p:strVal val="visible"/>
                                      </p:to>
                                    </p:set>
                                    <p:animEffect transition="in" filter="wipe(left)">
                                      <p:cBhvr>
                                        <p:cTn id="21" dur="2000"/>
                                        <p:tgtEl>
                                          <p:spTgt spid="4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47"/>
                                        </p:tgtEl>
                                        <p:attrNameLst>
                                          <p:attrName>style.visibility</p:attrName>
                                        </p:attrNameLst>
                                      </p:cBhvr>
                                      <p:to>
                                        <p:strVal val="visible"/>
                                      </p:to>
                                    </p:set>
                                    <p:animEffect transition="in" filter="wipe(left)">
                                      <p:cBhvr>
                                        <p:cTn id="26" dur="2000"/>
                                        <p:tgtEl>
                                          <p:spTgt spid="4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52"/>
                                        </p:tgtEl>
                                        <p:attrNameLst>
                                          <p:attrName>style.visibility</p:attrName>
                                        </p:attrNameLst>
                                      </p:cBhvr>
                                      <p:to>
                                        <p:strVal val="visible"/>
                                      </p:to>
                                    </p:set>
                                    <p:animEffect transition="in" filter="wipe(left)">
                                      <p:cBhvr>
                                        <p:cTn id="31" dur="20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11" name="标题 10"/>
          <p:cNvSpPr>
            <a:spLocks noGrp="1"/>
          </p:cNvSpPr>
          <p:nvPr>
            <p:ph type="title"/>
          </p:nvPr>
        </p:nvSpPr>
        <p:spPr>
          <a:xfrm>
            <a:off x="65088" y="196850"/>
            <a:ext cx="6300787" cy="936625"/>
          </a:xfrm>
        </p:spPr>
        <p:txBody>
          <a:bodyPr rtlCol="0">
            <a:normAutofit fontScale="90000"/>
          </a:bodyPr>
          <a:lstStyle/>
          <a:p>
            <a:pPr algn="l" eaLnBrk="1" fontAlgn="auto" hangingPunct="1">
              <a:spcAft>
                <a:spcPts val="0"/>
              </a:spcAft>
              <a:defRPr/>
            </a:pPr>
            <a:r>
              <a:rPr lang="zh-CN" altLang="en-US" b="1" dirty="0">
                <a:solidFill>
                  <a:schemeClr val="accent6">
                    <a:lumMod val="75000"/>
                  </a:schemeClr>
                </a:solidFill>
                <a:latin typeface="黑体" pitchFamily="2" charset="-122"/>
                <a:ea typeface="黑体" pitchFamily="2" charset="-122"/>
              </a:rPr>
              <a:t>三、贵州省的特色农产品</a:t>
            </a:r>
            <a:endParaRPr lang="zh-CN" altLang="en-US" dirty="0" smtClean="0">
              <a:solidFill>
                <a:schemeClr val="accent6">
                  <a:lumMod val="75000"/>
                </a:schemeClr>
              </a:solidFill>
              <a:latin typeface="微软雅黑" pitchFamily="34" charset="-122"/>
              <a:ea typeface="微软雅黑" pitchFamily="34" charset="-122"/>
            </a:endParaRPr>
          </a:p>
        </p:txBody>
      </p:sp>
      <p:grpSp>
        <p:nvGrpSpPr>
          <p:cNvPr id="17" name="组合 16"/>
          <p:cNvGrpSpPr>
            <a:grpSpLocks/>
          </p:cNvGrpSpPr>
          <p:nvPr/>
        </p:nvGrpSpPr>
        <p:grpSpPr bwMode="auto">
          <a:xfrm>
            <a:off x="1398588" y="1484313"/>
            <a:ext cx="6989762" cy="2808287"/>
            <a:chOff x="5680843" y="3566730"/>
            <a:chExt cx="3338203" cy="2650360"/>
          </a:xfrm>
        </p:grpSpPr>
        <p:sp>
          <p:nvSpPr>
            <p:cNvPr id="18" name="圆角矩形 17"/>
            <p:cNvSpPr/>
            <p:nvPr/>
          </p:nvSpPr>
          <p:spPr bwMode="auto">
            <a:xfrm>
              <a:off x="5680843" y="3566730"/>
              <a:ext cx="3338203" cy="2650360"/>
            </a:xfrm>
            <a:prstGeom prst="roundRect">
              <a:avLst>
                <a:gd name="adj" fmla="val 9992"/>
              </a:avLst>
            </a:prstGeom>
            <a:gradFill flip="none" rotWithShape="1">
              <a:gsLst>
                <a:gs pos="0">
                  <a:srgbClr val="FFEFD1"/>
                </a:gs>
                <a:gs pos="64999">
                  <a:srgbClr val="F0EBD5"/>
                </a:gs>
                <a:gs pos="100000">
                  <a:srgbClr val="D1C39F"/>
                </a:gs>
              </a:gsLst>
              <a:lin ang="5400000" scaled="0"/>
              <a:tileRect r="-100000" b="-100000"/>
            </a:gradFill>
            <a:ln w="25400">
              <a:noFill/>
            </a:ln>
            <a:effectLst>
              <a:outerShdw blurRad="225425" dist="38100" dir="5220000" algn="ctr">
                <a:srgbClr val="000000">
                  <a:alpha val="33000"/>
                </a:srgbClr>
              </a:outerShdw>
            </a:effectLst>
            <a:scene3d>
              <a:camera prst="orthographicFront"/>
              <a:lightRig rig="flat" dir="t"/>
            </a:scene3d>
            <a:sp3d contourW="19050">
              <a:bevelT w="101600" prst="artDeco"/>
              <a:bevelB w="0" h="0"/>
              <a:contourClr>
                <a:schemeClr val="bg1"/>
              </a:contourClr>
            </a:sp3d>
          </p:spPr>
          <p:style>
            <a:lnRef idx="1">
              <a:schemeClr val="accent2"/>
            </a:lnRef>
            <a:fillRef idx="3">
              <a:schemeClr val="accent2"/>
            </a:fillRef>
            <a:effectRef idx="2">
              <a:schemeClr val="accent2"/>
            </a:effectRef>
            <a:fontRef idx="minor">
              <a:schemeClr val="lt1"/>
            </a:fontRef>
          </p:style>
          <p:txBody>
            <a:bodyPr anchor="ctr">
              <a:sp3d/>
            </a:bodyPr>
            <a:lstStyle/>
            <a:p>
              <a:pPr marL="0" lvl="2" algn="ctr" eaLnBrk="0" fontAlgn="ctr" hangingPunct="0">
                <a:spcBef>
                  <a:spcPts val="0"/>
                </a:spcBef>
                <a:spcAft>
                  <a:spcPts val="0"/>
                </a:spcAft>
                <a:buClr>
                  <a:srgbClr val="FF0000"/>
                </a:buClr>
                <a:buSzPct val="70000"/>
                <a:buFont typeface="Wingdings" pitchFamily="2" charset="2"/>
                <a:buChar char="u"/>
                <a:tabLst>
                  <a:tab pos="136525" algn="l"/>
                </a:tabLst>
                <a:defRPr/>
              </a:pPr>
              <a:endParaRPr lang="zh-CN" altLang="en-US" sz="1400" dirty="0">
                <a:solidFill>
                  <a:schemeClr val="tx1"/>
                </a:solidFill>
                <a:latin typeface="微软雅黑" pitchFamily="34" charset="-122"/>
                <a:ea typeface="微软雅黑" pitchFamily="34" charset="-122"/>
              </a:endParaRPr>
            </a:p>
          </p:txBody>
        </p:sp>
        <p:sp>
          <p:nvSpPr>
            <p:cNvPr id="8204" name="TextBox 32"/>
            <p:cNvSpPr txBox="1">
              <a:spLocks noChangeArrowheads="1"/>
            </p:cNvSpPr>
            <p:nvPr/>
          </p:nvSpPr>
          <p:spPr bwMode="auto">
            <a:xfrm>
              <a:off x="5884447" y="4060522"/>
              <a:ext cx="3066673" cy="871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dirty="0">
                  <a:solidFill>
                    <a:srgbClr val="FF0000"/>
                  </a:solidFill>
                  <a:latin typeface="微软雅黑" pitchFamily="34" charset="-122"/>
                  <a:ea typeface="微软雅黑" pitchFamily="34" charset="-122"/>
                </a:rPr>
                <a:t>特色农产品</a:t>
              </a:r>
              <a:r>
                <a:rPr lang="zh-CN" altLang="en-US" dirty="0">
                  <a:latin typeface="微软雅黑" pitchFamily="34" charset="-122"/>
                  <a:ea typeface="微软雅黑" pitchFamily="34" charset="-122"/>
                </a:rPr>
                <a:t>主要是指具有明显区域性的， 能够满足人们对农产品消费需求多样性和各行业生产上对差异性原料供应要求的</a:t>
              </a:r>
              <a:r>
                <a:rPr lang="zh-CN" altLang="en-US" dirty="0" smtClean="0">
                  <a:latin typeface="微软雅黑" pitchFamily="34" charset="-122"/>
                  <a:ea typeface="微软雅黑" pitchFamily="34" charset="-122"/>
                </a:rPr>
                <a:t>农产品。</a:t>
              </a:r>
              <a:endParaRPr lang="zh-CN" altLang="en-US" dirty="0">
                <a:latin typeface="微软雅黑" pitchFamily="34" charset="-122"/>
                <a:ea typeface="微软雅黑" pitchFamily="34" charset="-122"/>
              </a:endParaRPr>
            </a:p>
          </p:txBody>
        </p:sp>
      </p:grpSp>
      <p:sp>
        <p:nvSpPr>
          <p:cNvPr id="4" name="矩形 3"/>
          <p:cNvSpPr>
            <a:spLocks noChangeArrowheads="1"/>
          </p:cNvSpPr>
          <p:nvPr/>
        </p:nvSpPr>
        <p:spPr bwMode="auto">
          <a:xfrm>
            <a:off x="3727450" y="6142038"/>
            <a:ext cx="2032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zh-CN" altLang="en-US">
                <a:solidFill>
                  <a:srgbClr val="FF0000"/>
                </a:solidFill>
                <a:latin typeface="微软雅黑" pitchFamily="34" charset="-122"/>
                <a:ea typeface="微软雅黑" pitchFamily="34" charset="-122"/>
              </a:rPr>
              <a:t>贵州的特色农产品</a:t>
            </a:r>
            <a:endParaRPr lang="zh-CN" altLang="en-US"/>
          </a:p>
        </p:txBody>
      </p:sp>
      <p:sp>
        <p:nvSpPr>
          <p:cNvPr id="15" name="矩形 14"/>
          <p:cNvSpPr/>
          <p:nvPr/>
        </p:nvSpPr>
        <p:spPr>
          <a:xfrm>
            <a:off x="143163" y="1484784"/>
            <a:ext cx="3204701" cy="523220"/>
          </a:xfrm>
          <a:prstGeom prst="rect">
            <a:avLst/>
          </a:prstGeom>
          <a:ln>
            <a:solidFill>
              <a:schemeClr val="bg2">
                <a:lumMod val="10000"/>
              </a:schemeClr>
            </a:solidFill>
          </a:ln>
          <a:effectLst>
            <a:outerShdw blurRad="76200" dist="12700" dir="8100000" sy="-23000" kx="800400" algn="br" rotWithShape="0">
              <a:prstClr val="black">
                <a:alpha val="20000"/>
              </a:prstClr>
            </a:outerShdw>
          </a:effectLst>
          <a:scene3d>
            <a:camera prst="perspectiveHeroicExtremeRightFacing"/>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zh-CN" altLang="en-US" sz="2800" dirty="0">
                <a:solidFill>
                  <a:schemeClr val="bg1"/>
                </a:solidFill>
                <a:latin typeface="微软雅黑" pitchFamily="34" charset="-122"/>
                <a:ea typeface="微软雅黑" pitchFamily="34" charset="-122"/>
              </a:rPr>
              <a:t>特色农产品</a:t>
            </a:r>
            <a:endParaRPr lang="zh-CN" altLang="en-US" sz="2800" dirty="0">
              <a:solidFill>
                <a:schemeClr val="bg1"/>
              </a:solidFill>
              <a:latin typeface="微软雅黑" pitchFamily="34" charset="-122"/>
              <a:ea typeface="微软雅黑" pitchFamily="34" charset="-122"/>
            </a:endParaRPr>
          </a:p>
        </p:txBody>
      </p:sp>
      <p:sp>
        <p:nvSpPr>
          <p:cNvPr id="2" name="矩形 1"/>
          <p:cNvSpPr>
            <a:spLocks noChangeArrowheads="1"/>
          </p:cNvSpPr>
          <p:nvPr/>
        </p:nvSpPr>
        <p:spPr bwMode="auto">
          <a:xfrm>
            <a:off x="1835696" y="3519488"/>
            <a:ext cx="61563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dirty="0">
                <a:latin typeface="微软雅黑" pitchFamily="34" charset="-122"/>
                <a:ea typeface="微软雅黑" pitchFamily="34" charset="-122"/>
              </a:rPr>
              <a:t>特色农产品应具备三个方面的</a:t>
            </a:r>
            <a:r>
              <a:rPr lang="zh-CN" altLang="en-US" dirty="0">
                <a:solidFill>
                  <a:srgbClr val="FF0000"/>
                </a:solidFill>
                <a:latin typeface="微软雅黑" pitchFamily="34" charset="-122"/>
                <a:ea typeface="微软雅黑" pitchFamily="34" charset="-122"/>
              </a:rPr>
              <a:t>特征</a:t>
            </a:r>
            <a:r>
              <a:rPr lang="zh-CN" altLang="en-US" dirty="0">
                <a:latin typeface="微软雅黑" pitchFamily="34" charset="-122"/>
                <a:ea typeface="微软雅黑" pitchFamily="34" charset="-122"/>
              </a:rPr>
              <a:t>：一是生产的区域性，二是产量的规模性，三是品质的优良</a:t>
            </a:r>
            <a:r>
              <a:rPr lang="zh-CN" altLang="en-US" dirty="0" smtClean="0">
                <a:latin typeface="微软雅黑" pitchFamily="34" charset="-122"/>
                <a:ea typeface="微软雅黑" pitchFamily="34" charset="-122"/>
              </a:rPr>
              <a:t>性。</a:t>
            </a:r>
            <a:endParaRPr lang="zh-CN" altLang="en-US" dirty="0">
              <a:latin typeface="微软雅黑" pitchFamily="34" charset="-122"/>
              <a:ea typeface="微软雅黑" pitchFamily="34" charset="-122"/>
            </a:endParaRPr>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9513" y="4581525"/>
            <a:ext cx="7213600"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left)">
                                      <p:cBhvr>
                                        <p:cTn id="15" dur="2000"/>
                                        <p:tgtEl>
                                          <p:spTgt spid="1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20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6" presetClass="entr" presetSubtype="16" fill="hold" nodeType="clickEffect">
                                  <p:stCondLst>
                                    <p:cond delay="0"/>
                                  </p:stCondLst>
                                  <p:childTnLst>
                                    <p:set>
                                      <p:cBhvr>
                                        <p:cTn id="24" dur="1" fill="hold">
                                          <p:stCondLst>
                                            <p:cond delay="0"/>
                                          </p:stCondLst>
                                        </p:cTn>
                                        <p:tgtEl>
                                          <p:spTgt spid="29698"/>
                                        </p:tgtEl>
                                        <p:attrNameLst>
                                          <p:attrName>style.visibility</p:attrName>
                                        </p:attrNameLst>
                                      </p:cBhvr>
                                      <p:to>
                                        <p:strVal val="visible"/>
                                      </p:to>
                                    </p:set>
                                    <p:animEffect transition="in" filter="circle(in)">
                                      <p:cBhvr>
                                        <p:cTn id="25" dur="2000"/>
                                        <p:tgtEl>
                                          <p:spTgt spid="29698"/>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circle(in)">
                                      <p:cBhvr>
                                        <p:cTn id="2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p:cNvCxnSpPr/>
          <p:nvPr/>
        </p:nvCxnSpPr>
        <p:spPr>
          <a:xfrm>
            <a:off x="0" y="1125538"/>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6372200" y="692696"/>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10" name="TextBox 9"/>
          <p:cNvSpPr txBox="1"/>
          <p:nvPr/>
        </p:nvSpPr>
        <p:spPr>
          <a:xfrm>
            <a:off x="6300788" y="209550"/>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11" name="标题 10"/>
          <p:cNvSpPr>
            <a:spLocks noGrp="1"/>
          </p:cNvSpPr>
          <p:nvPr>
            <p:ph type="title"/>
          </p:nvPr>
        </p:nvSpPr>
        <p:spPr>
          <a:xfrm>
            <a:off x="65088" y="196850"/>
            <a:ext cx="6300787" cy="936625"/>
          </a:xfrm>
        </p:spPr>
        <p:txBody>
          <a:bodyPr rtlCol="0">
            <a:normAutofit fontScale="90000"/>
          </a:bodyPr>
          <a:lstStyle/>
          <a:p>
            <a:pPr algn="l" eaLnBrk="1" fontAlgn="auto" hangingPunct="1">
              <a:spcAft>
                <a:spcPts val="0"/>
              </a:spcAft>
              <a:defRPr/>
            </a:pPr>
            <a:r>
              <a:rPr lang="zh-CN" altLang="en-US" b="1" dirty="0">
                <a:solidFill>
                  <a:schemeClr val="accent6">
                    <a:lumMod val="75000"/>
                  </a:schemeClr>
                </a:solidFill>
                <a:latin typeface="黑体" pitchFamily="2" charset="-122"/>
                <a:ea typeface="黑体" pitchFamily="2" charset="-122"/>
              </a:rPr>
              <a:t>三、贵州省的特色农产品</a:t>
            </a:r>
            <a:endParaRPr lang="zh-CN" altLang="en-US" dirty="0" smtClean="0">
              <a:solidFill>
                <a:schemeClr val="accent6">
                  <a:lumMod val="75000"/>
                </a:schemeClr>
              </a:solidFill>
              <a:latin typeface="微软雅黑" pitchFamily="34" charset="-122"/>
              <a:ea typeface="微软雅黑" pitchFamily="34" charset="-122"/>
            </a:endParaRPr>
          </a:p>
        </p:txBody>
      </p:sp>
      <p:grpSp>
        <p:nvGrpSpPr>
          <p:cNvPr id="13" name="组合 12"/>
          <p:cNvGrpSpPr>
            <a:grpSpLocks/>
          </p:cNvGrpSpPr>
          <p:nvPr/>
        </p:nvGrpSpPr>
        <p:grpSpPr bwMode="auto">
          <a:xfrm>
            <a:off x="177800" y="1698625"/>
            <a:ext cx="2832100" cy="5159375"/>
            <a:chOff x="3726297" y="-269860"/>
            <a:chExt cx="1762125" cy="5670536"/>
          </a:xfrm>
        </p:grpSpPr>
        <p:sp>
          <p:nvSpPr>
            <p:cNvPr id="9237" name="AutoShape 13"/>
            <p:cNvSpPr>
              <a:spLocks noChangeArrowheads="1"/>
            </p:cNvSpPr>
            <p:nvPr/>
          </p:nvSpPr>
          <p:spPr bwMode="gray">
            <a:xfrm>
              <a:off x="3729472" y="4151313"/>
              <a:ext cx="1758950" cy="1249363"/>
            </a:xfrm>
            <a:prstGeom prst="can">
              <a:avLst>
                <a:gd name="adj" fmla="val 32083"/>
              </a:avLst>
            </a:prstGeom>
            <a:gradFill rotWithShape="1">
              <a:gsLst>
                <a:gs pos="0">
                  <a:srgbClr val="C0C0C0"/>
                </a:gs>
                <a:gs pos="50000">
                  <a:srgbClr val="FFFFFF"/>
                </a:gs>
                <a:gs pos="100000">
                  <a:srgbClr val="C0C0C0"/>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zh-CN" altLang="en-US">
                <a:solidFill>
                  <a:srgbClr val="000000"/>
                </a:solidFill>
              </a:endParaRPr>
            </a:p>
          </p:txBody>
        </p:sp>
        <p:grpSp>
          <p:nvGrpSpPr>
            <p:cNvPr id="9238" name="Group 14"/>
            <p:cNvGrpSpPr>
              <a:grpSpLocks/>
            </p:cNvGrpSpPr>
            <p:nvPr/>
          </p:nvGrpSpPr>
          <p:grpSpPr bwMode="auto">
            <a:xfrm>
              <a:off x="3729472" y="4173538"/>
              <a:ext cx="1758950" cy="376238"/>
              <a:chOff x="2029" y="2178"/>
              <a:chExt cx="1600" cy="474"/>
            </a:xfrm>
          </p:grpSpPr>
          <p:sp>
            <p:nvSpPr>
              <p:cNvPr id="9242" name="Oval 15"/>
              <p:cNvSpPr>
                <a:spLocks noChangeArrowheads="1"/>
              </p:cNvSpPr>
              <p:nvPr/>
            </p:nvSpPr>
            <p:spPr bwMode="gray">
              <a:xfrm>
                <a:off x="2029" y="2178"/>
                <a:ext cx="1600" cy="474"/>
              </a:xfrm>
              <a:prstGeom prst="ellipse">
                <a:avLst/>
              </a:prstGeom>
              <a:gradFill rotWithShape="1">
                <a:gsLst>
                  <a:gs pos="0">
                    <a:srgbClr val="E6E6E6"/>
                  </a:gs>
                  <a:gs pos="14999">
                    <a:srgbClr val="7D8496"/>
                  </a:gs>
                  <a:gs pos="53000">
                    <a:srgbClr val="E6E6E6"/>
                  </a:gs>
                  <a:gs pos="67999">
                    <a:srgbClr val="7D8496"/>
                  </a:gs>
                  <a:gs pos="92999">
                    <a:srgbClr val="E6E6E6"/>
                  </a:gs>
                  <a:gs pos="100000">
                    <a:srgbClr val="FFFFFF"/>
                  </a:gs>
                </a:gsLst>
                <a:lin ang="5400000" scaled="1"/>
              </a:gradFill>
              <a:ln w="28575">
                <a:solidFill>
                  <a:srgbClr val="B2B2B2"/>
                </a:solidFill>
                <a:round/>
                <a:headEnd/>
                <a:tailEnd/>
              </a:ln>
            </p:spPr>
            <p:txBody>
              <a:bodyPr wrap="none" anchor="ctr"/>
              <a:lstStyle/>
              <a:p>
                <a:endParaRPr lang="zh-CN" altLang="en-US">
                  <a:solidFill>
                    <a:srgbClr val="000000"/>
                  </a:solidFill>
                </a:endParaRPr>
              </a:p>
            </p:txBody>
          </p:sp>
          <p:sp>
            <p:nvSpPr>
              <p:cNvPr id="9243" name="Oval 16"/>
              <p:cNvSpPr>
                <a:spLocks noChangeArrowheads="1"/>
              </p:cNvSpPr>
              <p:nvPr/>
            </p:nvSpPr>
            <p:spPr bwMode="gray">
              <a:xfrm>
                <a:off x="2117" y="2183"/>
                <a:ext cx="1419" cy="464"/>
              </a:xfrm>
              <a:prstGeom prst="ellipse">
                <a:avLst/>
              </a:prstGeom>
              <a:solidFill>
                <a:srgbClr val="C9DE9A"/>
              </a:solidFill>
              <a:ln w="28575">
                <a:solidFill>
                  <a:srgbClr val="FFFFFF"/>
                </a:solidFill>
                <a:round/>
                <a:headEnd/>
                <a:tailEnd/>
              </a:ln>
            </p:spPr>
            <p:txBody>
              <a:bodyPr wrap="none" anchor="ctr"/>
              <a:lstStyle/>
              <a:p>
                <a:endParaRPr lang="zh-CN" altLang="en-US">
                  <a:solidFill>
                    <a:srgbClr val="000000"/>
                  </a:solidFill>
                </a:endParaRPr>
              </a:p>
            </p:txBody>
          </p:sp>
        </p:grpSp>
        <p:sp>
          <p:nvSpPr>
            <p:cNvPr id="9239" name="Rectangle 17"/>
            <p:cNvSpPr>
              <a:spLocks noChangeArrowheads="1"/>
            </p:cNvSpPr>
            <p:nvPr/>
          </p:nvSpPr>
          <p:spPr bwMode="gray">
            <a:xfrm>
              <a:off x="3851070" y="562613"/>
              <a:ext cx="1535113" cy="3799044"/>
            </a:xfrm>
            <a:prstGeom prst="rect">
              <a:avLst/>
            </a:prstGeom>
            <a:gradFill rotWithShape="1">
              <a:gsLst>
                <a:gs pos="0">
                  <a:srgbClr val="FFFFFF"/>
                </a:gs>
                <a:gs pos="100000">
                  <a:srgbClr val="C9DE9A"/>
                </a:gs>
              </a:gsLst>
              <a:lin ang="5400000" scaled="1"/>
            </a:gradFill>
            <a:ln>
              <a:noFill/>
            </a:ln>
            <a:extLst>
              <a:ext uri="{91240B29-F687-4F45-9708-019B960494DF}">
                <a14:hiddenLine xmlns:a14="http://schemas.microsoft.com/office/drawing/2010/main" w="12700" algn="ctr">
                  <a:solidFill>
                    <a:srgbClr val="000000"/>
                  </a:solidFill>
                  <a:prstDash val="dash"/>
                  <a:miter lim="800000"/>
                  <a:headEnd/>
                  <a:tailEnd/>
                </a14:hiddenLine>
              </a:ext>
            </a:extLst>
          </p:spPr>
          <p:txBody>
            <a:bodyPr wrap="none" anchor="ctr"/>
            <a:lstStyle/>
            <a:p>
              <a:endParaRPr lang="zh-CN" altLang="en-US">
                <a:solidFill>
                  <a:srgbClr val="000000"/>
                </a:solidFill>
              </a:endParaRPr>
            </a:p>
          </p:txBody>
        </p:sp>
        <p:sp>
          <p:nvSpPr>
            <p:cNvPr id="9240" name="Rectangle 18"/>
            <p:cNvSpPr>
              <a:spLocks noChangeArrowheads="1"/>
            </p:cNvSpPr>
            <p:nvPr/>
          </p:nvSpPr>
          <p:spPr bwMode="black">
            <a:xfrm>
              <a:off x="3851070" y="-269860"/>
              <a:ext cx="1535113" cy="46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nSpc>
                  <a:spcPct val="150000"/>
                </a:lnSpc>
              </a:pPr>
              <a:r>
                <a:rPr lang="zh-CN" altLang="en-US">
                  <a:solidFill>
                    <a:srgbClr val="1C1C1C"/>
                  </a:solidFill>
                  <a:latin typeface="微软雅黑" pitchFamily="34" charset="-122"/>
                  <a:ea typeface="微软雅黑" pitchFamily="34" charset="-122"/>
                </a:rPr>
                <a:t>贵州省地处云贵高原，有独特的土质条件和气候条件，形成了独特的农产品，如辣椒（蔬菜）、猕猴桃、杨梅、梨、柿子（水果）、板栗（干果），竹类，中药材，香猪、香羊、思南黄牛、三穗板鸭（禽肉类）等</a:t>
              </a:r>
            </a:p>
          </p:txBody>
        </p:sp>
        <p:sp>
          <p:nvSpPr>
            <p:cNvPr id="22" name="Text Box 32"/>
            <p:cNvSpPr txBox="1">
              <a:spLocks noChangeArrowheads="1"/>
            </p:cNvSpPr>
            <p:nvPr/>
          </p:nvSpPr>
          <p:spPr bwMode="auto">
            <a:xfrm>
              <a:off x="3726297" y="4669614"/>
              <a:ext cx="1758174" cy="574032"/>
            </a:xfrm>
            <a:prstGeom prst="rect">
              <a:avLst/>
            </a:prstGeom>
            <a:noFill/>
            <a:ln w="9525" algn="ctr">
              <a:noFill/>
              <a:miter lim="800000"/>
              <a:headEnd/>
              <a:tailEnd/>
            </a:ln>
          </p:spPr>
          <p:txBody>
            <a:bodyPr>
              <a:spAutoFit/>
            </a:bodyPr>
            <a:lstStyle/>
            <a:p>
              <a:pPr algn="ctr">
                <a:spcBef>
                  <a:spcPct val="50000"/>
                </a:spcBef>
                <a:defRPr/>
              </a:pPr>
              <a:r>
                <a:rPr lang="zh-CN" altLang="en-US" sz="2800" dirty="0">
                  <a:solidFill>
                    <a:srgbClr val="333333"/>
                  </a:solidFill>
                  <a:effectLst>
                    <a:outerShdw blurRad="38100" dist="38100" dir="2700000" algn="tl">
                      <a:srgbClr val="000000">
                        <a:alpha val="43137"/>
                      </a:srgbClr>
                    </a:outerShdw>
                  </a:effectLst>
                  <a:latin typeface="微软雅黑" pitchFamily="34" charset="-122"/>
                  <a:ea typeface="微软雅黑" pitchFamily="34" charset="-122"/>
                </a:rPr>
                <a:t>现状</a:t>
              </a:r>
              <a:endParaRPr lang="en-US" altLang="zh-CN" sz="2800" dirty="0">
                <a:solidFill>
                  <a:srgbClr val="333333"/>
                </a:solidFill>
                <a:effectLst>
                  <a:outerShdw blurRad="38100" dist="38100" dir="2700000" algn="tl">
                    <a:srgbClr val="000000">
                      <a:alpha val="43137"/>
                    </a:srgbClr>
                  </a:outerShdw>
                </a:effectLst>
                <a:latin typeface="微软雅黑" pitchFamily="34" charset="-122"/>
                <a:ea typeface="微软雅黑" pitchFamily="34" charset="-122"/>
              </a:endParaRPr>
            </a:p>
          </p:txBody>
        </p:sp>
      </p:grpSp>
      <p:grpSp>
        <p:nvGrpSpPr>
          <p:cNvPr id="25" name="组合 24"/>
          <p:cNvGrpSpPr>
            <a:grpSpLocks/>
          </p:cNvGrpSpPr>
          <p:nvPr/>
        </p:nvGrpSpPr>
        <p:grpSpPr bwMode="auto">
          <a:xfrm>
            <a:off x="3124200" y="1614488"/>
            <a:ext cx="2913063" cy="4800600"/>
            <a:chOff x="-531021" y="1235580"/>
            <a:chExt cx="1762125" cy="3368645"/>
          </a:xfrm>
        </p:grpSpPr>
        <p:sp>
          <p:nvSpPr>
            <p:cNvPr id="9231" name="AutoShape 13"/>
            <p:cNvSpPr>
              <a:spLocks noChangeArrowheads="1"/>
            </p:cNvSpPr>
            <p:nvPr/>
          </p:nvSpPr>
          <p:spPr bwMode="gray">
            <a:xfrm>
              <a:off x="-527846" y="3354862"/>
              <a:ext cx="1758950" cy="1249363"/>
            </a:xfrm>
            <a:prstGeom prst="can">
              <a:avLst>
                <a:gd name="adj" fmla="val 32083"/>
              </a:avLst>
            </a:prstGeom>
            <a:gradFill rotWithShape="1">
              <a:gsLst>
                <a:gs pos="0">
                  <a:srgbClr val="C0CDB3"/>
                </a:gs>
                <a:gs pos="50000">
                  <a:srgbClr val="FFFFFF"/>
                </a:gs>
                <a:gs pos="100000">
                  <a:srgbClr val="C0CDB3"/>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zh-CN" altLang="en-US">
                <a:solidFill>
                  <a:srgbClr val="000000"/>
                </a:solidFill>
              </a:endParaRPr>
            </a:p>
          </p:txBody>
        </p:sp>
        <p:sp>
          <p:nvSpPr>
            <p:cNvPr id="9232" name="Oval 15"/>
            <p:cNvSpPr>
              <a:spLocks noChangeArrowheads="1"/>
            </p:cNvSpPr>
            <p:nvPr/>
          </p:nvSpPr>
          <p:spPr bwMode="gray">
            <a:xfrm>
              <a:off x="-527846" y="3377087"/>
              <a:ext cx="1758950" cy="376238"/>
            </a:xfrm>
            <a:prstGeom prst="ellipse">
              <a:avLst/>
            </a:prstGeom>
            <a:gradFill rotWithShape="1">
              <a:gsLst>
                <a:gs pos="0">
                  <a:srgbClr val="E6E6E6"/>
                </a:gs>
                <a:gs pos="14999">
                  <a:srgbClr val="7D8496"/>
                </a:gs>
                <a:gs pos="53000">
                  <a:srgbClr val="E6E6E6"/>
                </a:gs>
                <a:gs pos="67999">
                  <a:srgbClr val="7D8496"/>
                </a:gs>
                <a:gs pos="92999">
                  <a:srgbClr val="E6E6E6"/>
                </a:gs>
                <a:gs pos="100000">
                  <a:srgbClr val="FFFFFF"/>
                </a:gs>
              </a:gsLst>
              <a:lin ang="5400000" scaled="1"/>
            </a:gradFill>
            <a:ln w="28575">
              <a:solidFill>
                <a:srgbClr val="B2B2B2"/>
              </a:solidFill>
              <a:round/>
              <a:headEnd/>
              <a:tailEnd/>
            </a:ln>
          </p:spPr>
          <p:txBody>
            <a:bodyPr wrap="none" anchor="ctr"/>
            <a:lstStyle/>
            <a:p>
              <a:endParaRPr lang="zh-CN" altLang="en-US">
                <a:solidFill>
                  <a:srgbClr val="000000"/>
                </a:solidFill>
              </a:endParaRPr>
            </a:p>
          </p:txBody>
        </p:sp>
        <p:sp>
          <p:nvSpPr>
            <p:cNvPr id="9233" name="Oval 16"/>
            <p:cNvSpPr>
              <a:spLocks noChangeArrowheads="1"/>
            </p:cNvSpPr>
            <p:nvPr/>
          </p:nvSpPr>
          <p:spPr bwMode="gray">
            <a:xfrm>
              <a:off x="-431104" y="3381056"/>
              <a:ext cx="1559969" cy="368300"/>
            </a:xfrm>
            <a:prstGeom prst="ellipse">
              <a:avLst/>
            </a:prstGeom>
            <a:solidFill>
              <a:srgbClr val="E1C797"/>
            </a:solidFill>
            <a:ln w="28575">
              <a:solidFill>
                <a:srgbClr val="FFFFFF"/>
              </a:solidFill>
              <a:round/>
              <a:headEnd/>
              <a:tailEnd/>
            </a:ln>
          </p:spPr>
          <p:txBody>
            <a:bodyPr wrap="none" anchor="ctr"/>
            <a:lstStyle/>
            <a:p>
              <a:endParaRPr lang="zh-CN" altLang="en-US">
                <a:solidFill>
                  <a:srgbClr val="000000"/>
                </a:solidFill>
              </a:endParaRPr>
            </a:p>
          </p:txBody>
        </p:sp>
        <p:sp>
          <p:nvSpPr>
            <p:cNvPr id="9234" name="Rectangle 17"/>
            <p:cNvSpPr>
              <a:spLocks noChangeArrowheads="1"/>
            </p:cNvSpPr>
            <p:nvPr/>
          </p:nvSpPr>
          <p:spPr bwMode="gray">
            <a:xfrm>
              <a:off x="-433811" y="1235580"/>
              <a:ext cx="1535113" cy="2303463"/>
            </a:xfrm>
            <a:prstGeom prst="rect">
              <a:avLst/>
            </a:prstGeom>
            <a:gradFill rotWithShape="1">
              <a:gsLst>
                <a:gs pos="0">
                  <a:srgbClr val="FFFFFF"/>
                </a:gs>
                <a:gs pos="100000">
                  <a:srgbClr val="E1C797"/>
                </a:gs>
              </a:gsLst>
              <a:lin ang="5400000" scaled="1"/>
            </a:gradFill>
            <a:ln>
              <a:noFill/>
            </a:ln>
            <a:extLst>
              <a:ext uri="{91240B29-F687-4F45-9708-019B960494DF}">
                <a14:hiddenLine xmlns:a14="http://schemas.microsoft.com/office/drawing/2010/main" w="12700" algn="ctr">
                  <a:solidFill>
                    <a:srgbClr val="000000"/>
                  </a:solidFill>
                  <a:prstDash val="dash"/>
                  <a:miter lim="800000"/>
                  <a:headEnd/>
                  <a:tailEnd/>
                </a14:hiddenLine>
              </a:ext>
            </a:extLst>
          </p:spPr>
          <p:txBody>
            <a:bodyPr wrap="none" anchor="ctr"/>
            <a:lstStyle/>
            <a:p>
              <a:endParaRPr lang="zh-CN" altLang="en-US">
                <a:solidFill>
                  <a:srgbClr val="000000"/>
                </a:solidFill>
              </a:endParaRPr>
            </a:p>
          </p:txBody>
        </p:sp>
        <p:sp>
          <p:nvSpPr>
            <p:cNvPr id="9235" name="Rectangle 18"/>
            <p:cNvSpPr>
              <a:spLocks noChangeArrowheads="1"/>
            </p:cNvSpPr>
            <p:nvPr/>
          </p:nvSpPr>
          <p:spPr bwMode="black">
            <a:xfrm>
              <a:off x="-265104" y="2094544"/>
              <a:ext cx="1233466" cy="1147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nSpc>
                  <a:spcPct val="150000"/>
                </a:lnSpc>
              </a:pPr>
              <a:r>
                <a:rPr lang="zh-CN" altLang="en-US">
                  <a:solidFill>
                    <a:srgbClr val="1C1C1C"/>
                  </a:solidFill>
                  <a:latin typeface="微软雅黑" pitchFamily="34" charset="-122"/>
                  <a:ea typeface="微软雅黑" pitchFamily="34" charset="-122"/>
                </a:rPr>
                <a:t>贵州省农产品资源丰富，为发展农产品加工业提供了原料保障。</a:t>
              </a:r>
            </a:p>
          </p:txBody>
        </p:sp>
        <p:sp>
          <p:nvSpPr>
            <p:cNvPr id="31" name="Text Box 32"/>
            <p:cNvSpPr txBox="1">
              <a:spLocks noChangeArrowheads="1"/>
            </p:cNvSpPr>
            <p:nvPr/>
          </p:nvSpPr>
          <p:spPr bwMode="auto">
            <a:xfrm>
              <a:off x="-531021" y="3872346"/>
              <a:ext cx="1757323" cy="579264"/>
            </a:xfrm>
            <a:prstGeom prst="rect">
              <a:avLst/>
            </a:prstGeom>
            <a:noFill/>
            <a:ln w="9525" algn="ctr">
              <a:noFill/>
              <a:miter lim="800000"/>
              <a:headEnd/>
              <a:tailEnd/>
            </a:ln>
          </p:spPr>
          <p:txBody>
            <a:bodyPr>
              <a:spAutoFit/>
            </a:bodyPr>
            <a:lstStyle/>
            <a:p>
              <a:pPr algn="ctr">
                <a:spcBef>
                  <a:spcPct val="50000"/>
                </a:spcBef>
                <a:defRPr/>
              </a:pPr>
              <a:r>
                <a:rPr lang="zh-CN" altLang="en-US" sz="2800" dirty="0">
                  <a:solidFill>
                    <a:srgbClr val="333333"/>
                  </a:solidFill>
                  <a:effectLst>
                    <a:outerShdw blurRad="38100" dist="38100" dir="2700000" algn="tl">
                      <a:srgbClr val="000000">
                        <a:alpha val="43137"/>
                      </a:srgbClr>
                    </a:outerShdw>
                  </a:effectLst>
                  <a:latin typeface="微软雅黑" pitchFamily="34" charset="-122"/>
                  <a:ea typeface="微软雅黑" pitchFamily="34" charset="-122"/>
                </a:rPr>
                <a:t>优势</a:t>
              </a:r>
              <a:endParaRPr lang="en-US" altLang="zh-CN" sz="2800" dirty="0">
                <a:solidFill>
                  <a:srgbClr val="333333"/>
                </a:solidFill>
                <a:effectLst>
                  <a:outerShdw blurRad="38100" dist="38100" dir="2700000" algn="tl">
                    <a:srgbClr val="000000">
                      <a:alpha val="43137"/>
                    </a:srgbClr>
                  </a:outerShdw>
                </a:effectLst>
                <a:latin typeface="微软雅黑" pitchFamily="34" charset="-122"/>
                <a:ea typeface="微软雅黑" pitchFamily="34" charset="-122"/>
              </a:endParaRPr>
            </a:p>
          </p:txBody>
        </p:sp>
      </p:grpSp>
      <p:grpSp>
        <p:nvGrpSpPr>
          <p:cNvPr id="32" name="组合 31"/>
          <p:cNvGrpSpPr>
            <a:grpSpLocks/>
          </p:cNvGrpSpPr>
          <p:nvPr/>
        </p:nvGrpSpPr>
        <p:grpSpPr bwMode="auto">
          <a:xfrm>
            <a:off x="6229350" y="1393825"/>
            <a:ext cx="2782888" cy="6767513"/>
            <a:chOff x="-531021" y="1945373"/>
            <a:chExt cx="1762125" cy="3477977"/>
          </a:xfrm>
        </p:grpSpPr>
        <p:sp>
          <p:nvSpPr>
            <p:cNvPr id="9225" name="AutoShape 13"/>
            <p:cNvSpPr>
              <a:spLocks noChangeArrowheads="1"/>
            </p:cNvSpPr>
            <p:nvPr/>
          </p:nvSpPr>
          <p:spPr bwMode="gray">
            <a:xfrm>
              <a:off x="-527846" y="3354862"/>
              <a:ext cx="1758950" cy="1068439"/>
            </a:xfrm>
            <a:prstGeom prst="can">
              <a:avLst>
                <a:gd name="adj" fmla="val 32083"/>
              </a:avLst>
            </a:prstGeom>
            <a:gradFill rotWithShape="1">
              <a:gsLst>
                <a:gs pos="0">
                  <a:srgbClr val="C0CDB3"/>
                </a:gs>
                <a:gs pos="50000">
                  <a:srgbClr val="FFFFFF"/>
                </a:gs>
                <a:gs pos="100000">
                  <a:srgbClr val="C0CDB3"/>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p>
              <a:endParaRPr lang="zh-CN" altLang="en-US">
                <a:solidFill>
                  <a:srgbClr val="000000"/>
                </a:solidFill>
              </a:endParaRPr>
            </a:p>
          </p:txBody>
        </p:sp>
        <p:sp>
          <p:nvSpPr>
            <p:cNvPr id="9226" name="Oval 15"/>
            <p:cNvSpPr>
              <a:spLocks noChangeArrowheads="1"/>
            </p:cNvSpPr>
            <p:nvPr/>
          </p:nvSpPr>
          <p:spPr bwMode="gray">
            <a:xfrm>
              <a:off x="-527846" y="3377087"/>
              <a:ext cx="1758950" cy="376238"/>
            </a:xfrm>
            <a:prstGeom prst="ellipse">
              <a:avLst/>
            </a:prstGeom>
            <a:gradFill rotWithShape="1">
              <a:gsLst>
                <a:gs pos="0">
                  <a:srgbClr val="E6E6E6"/>
                </a:gs>
                <a:gs pos="14999">
                  <a:srgbClr val="7D8496"/>
                </a:gs>
                <a:gs pos="53000">
                  <a:srgbClr val="E6E6E6"/>
                </a:gs>
                <a:gs pos="67999">
                  <a:srgbClr val="7D8496"/>
                </a:gs>
                <a:gs pos="92999">
                  <a:srgbClr val="E6E6E6"/>
                </a:gs>
                <a:gs pos="100000">
                  <a:srgbClr val="FFFFFF"/>
                </a:gs>
              </a:gsLst>
              <a:lin ang="5400000" scaled="1"/>
            </a:gradFill>
            <a:ln w="28575">
              <a:solidFill>
                <a:srgbClr val="B2B2B2"/>
              </a:solidFill>
              <a:round/>
              <a:headEnd/>
              <a:tailEnd/>
            </a:ln>
          </p:spPr>
          <p:txBody>
            <a:bodyPr wrap="none" anchor="ctr"/>
            <a:lstStyle/>
            <a:p>
              <a:endParaRPr lang="zh-CN" altLang="en-US">
                <a:solidFill>
                  <a:srgbClr val="000000"/>
                </a:solidFill>
              </a:endParaRPr>
            </a:p>
          </p:txBody>
        </p:sp>
        <p:sp>
          <p:nvSpPr>
            <p:cNvPr id="9227" name="Oval 16"/>
            <p:cNvSpPr>
              <a:spLocks noChangeArrowheads="1"/>
            </p:cNvSpPr>
            <p:nvPr/>
          </p:nvSpPr>
          <p:spPr bwMode="gray">
            <a:xfrm>
              <a:off x="-431104" y="3381056"/>
              <a:ext cx="1559969" cy="368300"/>
            </a:xfrm>
            <a:prstGeom prst="ellipse">
              <a:avLst/>
            </a:prstGeom>
            <a:solidFill>
              <a:srgbClr val="E1C797"/>
            </a:solidFill>
            <a:ln w="28575">
              <a:solidFill>
                <a:srgbClr val="FFFFFF"/>
              </a:solidFill>
              <a:round/>
              <a:headEnd/>
              <a:tailEnd/>
            </a:ln>
          </p:spPr>
          <p:txBody>
            <a:bodyPr wrap="none" anchor="ctr"/>
            <a:lstStyle/>
            <a:p>
              <a:endParaRPr lang="zh-CN" altLang="en-US">
                <a:solidFill>
                  <a:srgbClr val="000000"/>
                </a:solidFill>
              </a:endParaRPr>
            </a:p>
          </p:txBody>
        </p:sp>
        <p:sp>
          <p:nvSpPr>
            <p:cNvPr id="9228" name="Rectangle 17"/>
            <p:cNvSpPr>
              <a:spLocks noChangeArrowheads="1"/>
            </p:cNvSpPr>
            <p:nvPr/>
          </p:nvSpPr>
          <p:spPr bwMode="gray">
            <a:xfrm>
              <a:off x="-417400" y="1945373"/>
              <a:ext cx="1535113" cy="1611991"/>
            </a:xfrm>
            <a:prstGeom prst="rect">
              <a:avLst/>
            </a:prstGeom>
            <a:gradFill rotWithShape="1">
              <a:gsLst>
                <a:gs pos="0">
                  <a:srgbClr val="FFFFFF"/>
                </a:gs>
                <a:gs pos="100000">
                  <a:srgbClr val="E1C797"/>
                </a:gs>
              </a:gsLst>
              <a:lin ang="5400000" scaled="1"/>
            </a:gradFill>
            <a:ln>
              <a:noFill/>
            </a:ln>
            <a:extLst>
              <a:ext uri="{91240B29-F687-4F45-9708-019B960494DF}">
                <a14:hiddenLine xmlns:a14="http://schemas.microsoft.com/office/drawing/2010/main" w="12700" algn="ctr">
                  <a:solidFill>
                    <a:srgbClr val="000000"/>
                  </a:solidFill>
                  <a:prstDash val="dash"/>
                  <a:miter lim="800000"/>
                  <a:headEnd/>
                  <a:tailEnd/>
                </a14:hiddenLine>
              </a:ext>
            </a:extLst>
          </p:spPr>
          <p:txBody>
            <a:bodyPr wrap="none" anchor="ctr"/>
            <a:lstStyle/>
            <a:p>
              <a:endParaRPr lang="zh-CN" altLang="en-US">
                <a:solidFill>
                  <a:srgbClr val="000000"/>
                </a:solidFill>
              </a:endParaRPr>
            </a:p>
          </p:txBody>
        </p:sp>
        <p:sp>
          <p:nvSpPr>
            <p:cNvPr id="9229" name="Rectangle 18"/>
            <p:cNvSpPr>
              <a:spLocks noChangeArrowheads="1"/>
            </p:cNvSpPr>
            <p:nvPr/>
          </p:nvSpPr>
          <p:spPr bwMode="black">
            <a:xfrm>
              <a:off x="-340356" y="2083301"/>
              <a:ext cx="1449896" cy="3340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p>
              <a:pPr>
                <a:lnSpc>
                  <a:spcPct val="150000"/>
                </a:lnSpc>
              </a:pPr>
              <a:r>
                <a:rPr lang="zh-CN" altLang="en-US">
                  <a:solidFill>
                    <a:srgbClr val="1C1C1C"/>
                  </a:solidFill>
                  <a:latin typeface="微软雅黑" pitchFamily="34" charset="-122"/>
                  <a:ea typeface="微软雅黑" pitchFamily="34" charset="-122"/>
                </a:rPr>
                <a:t>改革开放以来，贵州省农产品加工业得到了较快发展，已成为贵州省工业经济中增长较快、后发优势突出、最具发展活力的重要产业之一</a:t>
              </a:r>
            </a:p>
          </p:txBody>
        </p:sp>
        <p:sp>
          <p:nvSpPr>
            <p:cNvPr id="38" name="Text Box 32"/>
            <p:cNvSpPr txBox="1">
              <a:spLocks noChangeArrowheads="1"/>
            </p:cNvSpPr>
            <p:nvPr/>
          </p:nvSpPr>
          <p:spPr bwMode="auto">
            <a:xfrm>
              <a:off x="-531021" y="3953185"/>
              <a:ext cx="1757099" cy="368765"/>
            </a:xfrm>
            <a:prstGeom prst="rect">
              <a:avLst/>
            </a:prstGeom>
            <a:noFill/>
            <a:ln w="9525" algn="ctr">
              <a:noFill/>
              <a:miter lim="800000"/>
              <a:headEnd/>
              <a:tailEnd/>
            </a:ln>
          </p:spPr>
          <p:txBody>
            <a:bodyPr>
              <a:spAutoFit/>
            </a:bodyPr>
            <a:lstStyle/>
            <a:p>
              <a:pPr algn="ctr">
                <a:spcBef>
                  <a:spcPct val="50000"/>
                </a:spcBef>
                <a:defRPr/>
              </a:pPr>
              <a:r>
                <a:rPr lang="zh-CN" altLang="en-US" sz="2800" dirty="0">
                  <a:solidFill>
                    <a:srgbClr val="333333"/>
                  </a:solidFill>
                  <a:effectLst>
                    <a:outerShdw blurRad="38100" dist="38100" dir="2700000" algn="tl">
                      <a:srgbClr val="000000">
                        <a:alpha val="43137"/>
                      </a:srgbClr>
                    </a:outerShdw>
                  </a:effectLst>
                  <a:latin typeface="微软雅黑" pitchFamily="34" charset="-122"/>
                  <a:ea typeface="微软雅黑" pitchFamily="34" charset="-122"/>
                </a:rPr>
                <a:t>发展</a:t>
              </a:r>
              <a:endParaRPr lang="en-US" altLang="zh-CN" sz="2800" dirty="0">
                <a:solidFill>
                  <a:srgbClr val="333333"/>
                </a:solidFill>
                <a:effectLst>
                  <a:outerShdw blurRad="38100" dist="38100" dir="2700000" algn="tl">
                    <a:srgbClr val="000000">
                      <a:alpha val="43137"/>
                    </a:srgbClr>
                  </a:outerShdw>
                </a:effectLst>
                <a:latin typeface="微软雅黑" pitchFamily="34" charset="-122"/>
                <a:ea typeface="微软雅黑" pitchFamily="34"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1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wipe(down)">
                                      <p:cBhvr>
                                        <p:cTn id="12" dur="1500"/>
                                        <p:tgtEl>
                                          <p:spTgt spid="2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down)">
                                      <p:cBhvr>
                                        <p:cTn id="17" dur="1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组合 63"/>
          <p:cNvGrpSpPr>
            <a:grpSpLocks/>
          </p:cNvGrpSpPr>
          <p:nvPr/>
        </p:nvGrpSpPr>
        <p:grpSpPr bwMode="auto">
          <a:xfrm>
            <a:off x="250825" y="1703388"/>
            <a:ext cx="2017713" cy="4181475"/>
            <a:chOff x="251520" y="1704169"/>
            <a:chExt cx="2016224" cy="4179911"/>
          </a:xfrm>
        </p:grpSpPr>
        <p:sp>
          <p:nvSpPr>
            <p:cNvPr id="56" name="圆角矩形 55"/>
            <p:cNvSpPr/>
            <p:nvPr/>
          </p:nvSpPr>
          <p:spPr>
            <a:xfrm>
              <a:off x="251520" y="2020343"/>
              <a:ext cx="2016224" cy="3863737"/>
            </a:xfrm>
            <a:prstGeom prst="roundRect">
              <a:avLst/>
            </a:prstGeom>
            <a:gradFill flip="none" rotWithShape="1">
              <a:gsLst>
                <a:gs pos="0">
                  <a:srgbClr val="BDE0F7"/>
                </a:gs>
                <a:gs pos="17999">
                  <a:srgbClr val="3CA1E6"/>
                </a:gs>
                <a:gs pos="36000">
                  <a:srgbClr val="3CA1E6"/>
                </a:gs>
                <a:gs pos="61000">
                  <a:srgbClr val="3CA1E6"/>
                </a:gs>
                <a:gs pos="82001">
                  <a:srgbClr val="3CA1E6"/>
                </a:gs>
                <a:gs pos="100000">
                  <a:srgbClr val="BDE0F7"/>
                </a:gs>
              </a:gsLst>
              <a:lin ang="5400000" scaled="1"/>
              <a:tileRect/>
            </a:gradFill>
            <a:ln w="38100">
              <a:solidFill>
                <a:srgbClr val="4486BF"/>
              </a:solidFill>
            </a:ln>
            <a:effectLst>
              <a:outerShdw blurRad="50800" dist="38100" dir="2700000" algn="tl" rotWithShape="0">
                <a:prstClr val="black">
                  <a:alpha val="40000"/>
                </a:prst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0269" name="Text Box 65"/>
            <p:cNvSpPr txBox="1">
              <a:spLocks noChangeArrowheads="1"/>
            </p:cNvSpPr>
            <p:nvPr/>
          </p:nvSpPr>
          <p:spPr bwMode="gray">
            <a:xfrm>
              <a:off x="251520" y="2565357"/>
              <a:ext cx="2016224" cy="1569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lnSpc>
                  <a:spcPct val="150000"/>
                </a:lnSpc>
              </a:pPr>
              <a:r>
                <a:rPr lang="zh-CN" altLang="en-US" sz="1600">
                  <a:solidFill>
                    <a:srgbClr val="000000"/>
                  </a:solidFill>
                  <a:latin typeface="微软雅黑" pitchFamily="34" charset="-122"/>
                  <a:ea typeface="微软雅黑" pitchFamily="34" charset="-122"/>
                </a:rPr>
                <a:t>调查家乡的农产品，哪些农产品经过加工变成了食用农产品或食品。</a:t>
              </a:r>
            </a:p>
          </p:txBody>
        </p:sp>
        <p:grpSp>
          <p:nvGrpSpPr>
            <p:cNvPr id="10270" name="组合 44"/>
            <p:cNvGrpSpPr>
              <a:grpSpLocks/>
            </p:cNvGrpSpPr>
            <p:nvPr/>
          </p:nvGrpSpPr>
          <p:grpSpPr bwMode="auto">
            <a:xfrm>
              <a:off x="938163" y="1704169"/>
              <a:ext cx="642938" cy="642938"/>
              <a:chOff x="924049" y="2057400"/>
              <a:chExt cx="642938" cy="642938"/>
            </a:xfrm>
          </p:grpSpPr>
          <p:grpSp>
            <p:nvGrpSpPr>
              <p:cNvPr id="10271" name="Group 58"/>
              <p:cNvGrpSpPr>
                <a:grpSpLocks/>
              </p:cNvGrpSpPr>
              <p:nvPr/>
            </p:nvGrpSpPr>
            <p:grpSpPr bwMode="auto">
              <a:xfrm>
                <a:off x="924049" y="2057400"/>
                <a:ext cx="642938" cy="642938"/>
                <a:chOff x="1289" y="582"/>
                <a:chExt cx="668" cy="668"/>
              </a:xfrm>
            </p:grpSpPr>
            <p:sp>
              <p:nvSpPr>
                <p:cNvPr id="10273" name="Oval 59"/>
                <p:cNvSpPr>
                  <a:spLocks noChangeArrowheads="1"/>
                </p:cNvSpPr>
                <p:nvPr/>
              </p:nvSpPr>
              <p:spPr bwMode="gray">
                <a:xfrm>
                  <a:off x="1289" y="582"/>
                  <a:ext cx="668" cy="668"/>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zh-CN" altLang="en-US"/>
                </a:p>
              </p:txBody>
            </p:sp>
            <p:sp>
              <p:nvSpPr>
                <p:cNvPr id="10274" name="Oval 60"/>
                <p:cNvSpPr>
                  <a:spLocks noChangeArrowheads="1"/>
                </p:cNvSpPr>
                <p:nvPr/>
              </p:nvSpPr>
              <p:spPr bwMode="gray">
                <a:xfrm>
                  <a:off x="1296" y="587"/>
                  <a:ext cx="646" cy="647"/>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75" name="Oval 61"/>
                <p:cNvSpPr>
                  <a:spLocks noChangeArrowheads="1"/>
                </p:cNvSpPr>
                <p:nvPr/>
              </p:nvSpPr>
              <p:spPr bwMode="gray">
                <a:xfrm>
                  <a:off x="1304" y="591"/>
                  <a:ext cx="631" cy="63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76" name="Oval 62"/>
                <p:cNvSpPr>
                  <a:spLocks noChangeArrowheads="1"/>
                </p:cNvSpPr>
                <p:nvPr/>
              </p:nvSpPr>
              <p:spPr bwMode="gray">
                <a:xfrm>
                  <a:off x="1311" y="597"/>
                  <a:ext cx="600" cy="589"/>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77" name="Oval 63"/>
                <p:cNvSpPr>
                  <a:spLocks noChangeArrowheads="1"/>
                </p:cNvSpPr>
                <p:nvPr/>
              </p:nvSpPr>
              <p:spPr bwMode="gray">
                <a:xfrm>
                  <a:off x="1346" y="613"/>
                  <a:ext cx="533" cy="479"/>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grpSp>
          <p:sp>
            <p:nvSpPr>
              <p:cNvPr id="10272" name="Text Box 64"/>
              <p:cNvSpPr txBox="1">
                <a:spLocks noChangeArrowheads="1"/>
              </p:cNvSpPr>
              <p:nvPr/>
            </p:nvSpPr>
            <p:spPr bwMode="gray">
              <a:xfrm>
                <a:off x="1062162" y="2149475"/>
                <a:ext cx="354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lgn="ctr" eaLnBrk="1" hangingPunct="1"/>
                <a:r>
                  <a:rPr lang="en-US" altLang="zh-CN" sz="2400">
                    <a:solidFill>
                      <a:srgbClr val="000000"/>
                    </a:solidFill>
                    <a:latin typeface="Arial" charset="0"/>
                  </a:rPr>
                  <a:t>1</a:t>
                </a:r>
                <a:endParaRPr lang="en-US" altLang="zh-CN">
                  <a:latin typeface="Arial" charset="0"/>
                </a:endParaRPr>
              </a:p>
            </p:txBody>
          </p:sp>
        </p:grpSp>
      </p:grpSp>
      <p:grpSp>
        <p:nvGrpSpPr>
          <p:cNvPr id="10243" name="组合 64"/>
          <p:cNvGrpSpPr>
            <a:grpSpLocks/>
          </p:cNvGrpSpPr>
          <p:nvPr/>
        </p:nvGrpSpPr>
        <p:grpSpPr bwMode="auto">
          <a:xfrm>
            <a:off x="3525838" y="1703388"/>
            <a:ext cx="2019300" cy="4181475"/>
            <a:chOff x="2412281" y="1704169"/>
            <a:chExt cx="2020193" cy="4179911"/>
          </a:xfrm>
        </p:grpSpPr>
        <p:sp>
          <p:nvSpPr>
            <p:cNvPr id="58" name="圆角矩形 57"/>
            <p:cNvSpPr/>
            <p:nvPr/>
          </p:nvSpPr>
          <p:spPr>
            <a:xfrm>
              <a:off x="2416250" y="2020343"/>
              <a:ext cx="2016224" cy="3863737"/>
            </a:xfrm>
            <a:prstGeom prst="roundRect">
              <a:avLst/>
            </a:prstGeom>
            <a:gradFill flip="none" rotWithShape="1">
              <a:gsLst>
                <a:gs pos="0">
                  <a:srgbClr val="D0F7D4"/>
                </a:gs>
                <a:gs pos="17999">
                  <a:srgbClr val="73E77E"/>
                </a:gs>
                <a:gs pos="36000">
                  <a:srgbClr val="73E77E"/>
                </a:gs>
                <a:gs pos="61000">
                  <a:srgbClr val="73E77E"/>
                </a:gs>
                <a:gs pos="82001">
                  <a:srgbClr val="73E77E"/>
                </a:gs>
                <a:gs pos="100000">
                  <a:srgbClr val="CFF7D4"/>
                </a:gs>
              </a:gsLst>
              <a:lin ang="5400000" scaled="1"/>
              <a:tileRect/>
            </a:gradFill>
            <a:ln w="38100">
              <a:solidFill>
                <a:srgbClr val="3C9844"/>
              </a:solidFill>
            </a:ln>
            <a:effectLst>
              <a:outerShdw blurRad="50800" dist="38100" dir="2700000" algn="tl" rotWithShape="0">
                <a:prstClr val="black">
                  <a:alpha val="40000"/>
                </a:prst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grpSp>
          <p:nvGrpSpPr>
            <p:cNvPr id="10260" name="组合 45"/>
            <p:cNvGrpSpPr>
              <a:grpSpLocks/>
            </p:cNvGrpSpPr>
            <p:nvPr/>
          </p:nvGrpSpPr>
          <p:grpSpPr bwMode="auto">
            <a:xfrm>
              <a:off x="3102893" y="1704169"/>
              <a:ext cx="642938" cy="642938"/>
              <a:chOff x="3286249" y="2057400"/>
              <a:chExt cx="642938" cy="642938"/>
            </a:xfrm>
          </p:grpSpPr>
          <p:sp>
            <p:nvSpPr>
              <p:cNvPr id="10262" name="Oval 71"/>
              <p:cNvSpPr>
                <a:spLocks noChangeArrowheads="1"/>
              </p:cNvSpPr>
              <p:nvPr/>
            </p:nvSpPr>
            <p:spPr bwMode="gray">
              <a:xfrm>
                <a:off x="3286249" y="2057400"/>
                <a:ext cx="642938" cy="642938"/>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zh-CN" altLang="en-US"/>
              </a:p>
            </p:txBody>
          </p:sp>
          <p:sp>
            <p:nvSpPr>
              <p:cNvPr id="10263" name="Oval 72"/>
              <p:cNvSpPr>
                <a:spLocks noChangeArrowheads="1"/>
              </p:cNvSpPr>
              <p:nvPr/>
            </p:nvSpPr>
            <p:spPr bwMode="gray">
              <a:xfrm>
                <a:off x="3292599" y="2062163"/>
                <a:ext cx="622300" cy="622300"/>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64" name="Oval 73"/>
              <p:cNvSpPr>
                <a:spLocks noChangeArrowheads="1"/>
              </p:cNvSpPr>
              <p:nvPr/>
            </p:nvSpPr>
            <p:spPr bwMode="gray">
              <a:xfrm>
                <a:off x="3300537" y="2065338"/>
                <a:ext cx="608012" cy="608012"/>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65" name="Oval 74"/>
              <p:cNvSpPr>
                <a:spLocks noChangeArrowheads="1"/>
              </p:cNvSpPr>
              <p:nvPr/>
            </p:nvSpPr>
            <p:spPr bwMode="gray">
              <a:xfrm>
                <a:off x="3306887" y="2071688"/>
                <a:ext cx="577850" cy="566737"/>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66" name="Oval 75"/>
              <p:cNvSpPr>
                <a:spLocks noChangeArrowheads="1"/>
              </p:cNvSpPr>
              <p:nvPr/>
            </p:nvSpPr>
            <p:spPr bwMode="gray">
              <a:xfrm>
                <a:off x="3341812" y="2087563"/>
                <a:ext cx="512762" cy="460375"/>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67" name="Text Box 76"/>
              <p:cNvSpPr txBox="1">
                <a:spLocks noChangeArrowheads="1"/>
              </p:cNvSpPr>
              <p:nvPr/>
            </p:nvSpPr>
            <p:spPr bwMode="gray">
              <a:xfrm>
                <a:off x="3424362" y="2149475"/>
                <a:ext cx="354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lgn="ctr" eaLnBrk="1" hangingPunct="1"/>
                <a:r>
                  <a:rPr lang="en-US" altLang="zh-CN" sz="2400">
                    <a:solidFill>
                      <a:srgbClr val="000000"/>
                    </a:solidFill>
                    <a:latin typeface="Arial" charset="0"/>
                  </a:rPr>
                  <a:t>2</a:t>
                </a:r>
                <a:endParaRPr lang="en-US" altLang="zh-CN">
                  <a:latin typeface="Arial" charset="0"/>
                </a:endParaRPr>
              </a:p>
            </p:txBody>
          </p:sp>
        </p:grpSp>
        <p:sp>
          <p:nvSpPr>
            <p:cNvPr id="10261" name="Text Box 65"/>
            <p:cNvSpPr txBox="1">
              <a:spLocks noChangeArrowheads="1"/>
            </p:cNvSpPr>
            <p:nvPr/>
          </p:nvSpPr>
          <p:spPr bwMode="gray">
            <a:xfrm>
              <a:off x="2412281" y="2565357"/>
              <a:ext cx="2016224" cy="119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lnSpc>
                  <a:spcPct val="150000"/>
                </a:lnSpc>
              </a:pPr>
              <a:r>
                <a:rPr lang="zh-CN" altLang="en-US" sz="1600">
                  <a:solidFill>
                    <a:srgbClr val="000000"/>
                  </a:solidFill>
                  <a:latin typeface="微软雅黑" pitchFamily="34" charset="-122"/>
                  <a:ea typeface="微软雅黑" pitchFamily="34" charset="-122"/>
                </a:rPr>
                <a:t>调查家乡是否有农产品加工业，主要加工哪些农产品。</a:t>
              </a:r>
            </a:p>
          </p:txBody>
        </p:sp>
      </p:grpSp>
      <p:grpSp>
        <p:nvGrpSpPr>
          <p:cNvPr id="10244" name="组合 1"/>
          <p:cNvGrpSpPr>
            <a:grpSpLocks/>
          </p:cNvGrpSpPr>
          <p:nvPr/>
        </p:nvGrpSpPr>
        <p:grpSpPr bwMode="auto">
          <a:xfrm>
            <a:off x="6802438" y="1703388"/>
            <a:ext cx="2017712" cy="4181475"/>
            <a:chOff x="4788123" y="1703388"/>
            <a:chExt cx="2017886" cy="4181475"/>
          </a:xfrm>
        </p:grpSpPr>
        <p:sp>
          <p:nvSpPr>
            <p:cNvPr id="59" name="圆角矩形 58"/>
            <p:cNvSpPr/>
            <p:nvPr/>
          </p:nvSpPr>
          <p:spPr bwMode="auto">
            <a:xfrm>
              <a:off x="4788123" y="2019680"/>
              <a:ext cx="2016125" cy="3865183"/>
            </a:xfrm>
            <a:prstGeom prst="roundRect">
              <a:avLst/>
            </a:prstGeom>
            <a:gradFill flip="none" rotWithShape="1">
              <a:gsLst>
                <a:gs pos="0">
                  <a:srgbClr val="F8F5CC"/>
                </a:gs>
                <a:gs pos="17999">
                  <a:srgbClr val="E9E065"/>
                </a:gs>
                <a:gs pos="36000">
                  <a:srgbClr val="E9E065"/>
                </a:gs>
                <a:gs pos="61000">
                  <a:srgbClr val="E9E065"/>
                </a:gs>
                <a:gs pos="82001">
                  <a:srgbClr val="E9E065"/>
                </a:gs>
                <a:gs pos="100000">
                  <a:srgbClr val="F8F5CC"/>
                </a:gs>
              </a:gsLst>
              <a:lin ang="5400000" scaled="1"/>
              <a:tileRect/>
            </a:gradFill>
            <a:ln w="38100">
              <a:solidFill>
                <a:srgbClr val="978D48"/>
              </a:solidFill>
            </a:ln>
            <a:effectLst>
              <a:outerShdw blurRad="50800" dist="38100" dir="2700000" algn="tl" rotWithShape="0">
                <a:prstClr val="black">
                  <a:alpha val="40000"/>
                </a:prst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grpSp>
          <p:nvGrpSpPr>
            <p:cNvPr id="10250" name="组合 46"/>
            <p:cNvGrpSpPr>
              <a:grpSpLocks/>
            </p:cNvGrpSpPr>
            <p:nvPr/>
          </p:nvGrpSpPr>
          <p:grpSpPr bwMode="auto">
            <a:xfrm>
              <a:off x="5451838" y="1703388"/>
              <a:ext cx="642906" cy="643179"/>
              <a:chOff x="5648449" y="2057400"/>
              <a:chExt cx="642938" cy="642938"/>
            </a:xfrm>
          </p:grpSpPr>
          <p:grpSp>
            <p:nvGrpSpPr>
              <p:cNvPr id="10252" name="Group 85"/>
              <p:cNvGrpSpPr>
                <a:grpSpLocks/>
              </p:cNvGrpSpPr>
              <p:nvPr/>
            </p:nvGrpSpPr>
            <p:grpSpPr bwMode="auto">
              <a:xfrm>
                <a:off x="5648449" y="2057400"/>
                <a:ext cx="642938" cy="642938"/>
                <a:chOff x="1289" y="582"/>
                <a:chExt cx="668" cy="668"/>
              </a:xfrm>
            </p:grpSpPr>
            <p:sp>
              <p:nvSpPr>
                <p:cNvPr id="10254" name="Oval 86"/>
                <p:cNvSpPr>
                  <a:spLocks noChangeArrowheads="1"/>
                </p:cNvSpPr>
                <p:nvPr/>
              </p:nvSpPr>
              <p:spPr bwMode="gray">
                <a:xfrm>
                  <a:off x="1289" y="582"/>
                  <a:ext cx="668" cy="668"/>
                </a:xfrm>
                <a:prstGeom prst="ellipse">
                  <a:avLst/>
                </a:prstGeom>
                <a:solidFill>
                  <a:srgbClr val="333333"/>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zh-CN" altLang="en-US"/>
                </a:p>
              </p:txBody>
            </p:sp>
            <p:sp>
              <p:nvSpPr>
                <p:cNvPr id="10255" name="Oval 87"/>
                <p:cNvSpPr>
                  <a:spLocks noChangeArrowheads="1"/>
                </p:cNvSpPr>
                <p:nvPr/>
              </p:nvSpPr>
              <p:spPr bwMode="gray">
                <a:xfrm>
                  <a:off x="1296" y="587"/>
                  <a:ext cx="646" cy="647"/>
                </a:xfrm>
                <a:prstGeom prst="ellipse">
                  <a:avLst/>
                </a:prstGeom>
                <a:gradFill rotWithShape="1">
                  <a:gsLst>
                    <a:gs pos="0">
                      <a:srgbClr val="636869"/>
                    </a:gs>
                    <a:gs pos="100000">
                      <a:srgbClr val="D6E1E2"/>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56" name="Oval 88"/>
                <p:cNvSpPr>
                  <a:spLocks noChangeArrowheads="1"/>
                </p:cNvSpPr>
                <p:nvPr/>
              </p:nvSpPr>
              <p:spPr bwMode="gray">
                <a:xfrm>
                  <a:off x="1304" y="591"/>
                  <a:ext cx="631" cy="631"/>
                </a:xfrm>
                <a:prstGeom prst="ellipse">
                  <a:avLst/>
                </a:prstGeom>
                <a:gradFill rotWithShape="1">
                  <a:gsLst>
                    <a:gs pos="0">
                      <a:srgbClr val="D6E1E2">
                        <a:alpha val="0"/>
                      </a:srgbClr>
                    </a:gs>
                    <a:gs pos="100000">
                      <a:srgbClr val="F1F5F5"/>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57" name="Oval 89"/>
                <p:cNvSpPr>
                  <a:spLocks noChangeArrowheads="1"/>
                </p:cNvSpPr>
                <p:nvPr/>
              </p:nvSpPr>
              <p:spPr bwMode="gray">
                <a:xfrm>
                  <a:off x="1311" y="597"/>
                  <a:ext cx="600" cy="589"/>
                </a:xfrm>
                <a:prstGeom prst="ellipse">
                  <a:avLst/>
                </a:prstGeom>
                <a:gradFill rotWithShape="1">
                  <a:gsLst>
                    <a:gs pos="0">
                      <a:srgbClr val="AAB2B3"/>
                    </a:gs>
                    <a:gs pos="100000">
                      <a:srgbClr val="D6E1E2">
                        <a:alpha val="48000"/>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sp>
              <p:nvSpPr>
                <p:cNvPr id="10258" name="Oval 90"/>
                <p:cNvSpPr>
                  <a:spLocks noChangeArrowheads="1"/>
                </p:cNvSpPr>
                <p:nvPr/>
              </p:nvSpPr>
              <p:spPr bwMode="gray">
                <a:xfrm>
                  <a:off x="1346" y="613"/>
                  <a:ext cx="533" cy="479"/>
                </a:xfrm>
                <a:prstGeom prst="ellipse">
                  <a:avLst/>
                </a:prstGeom>
                <a:gradFill rotWithShape="1">
                  <a:gsLst>
                    <a:gs pos="0">
                      <a:srgbClr val="FFFFFF"/>
                    </a:gs>
                    <a:gs pos="100000">
                      <a:srgbClr val="D6E1E2">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zh-CN" altLang="en-US"/>
                </a:p>
              </p:txBody>
            </p:sp>
          </p:grpSp>
          <p:sp>
            <p:nvSpPr>
              <p:cNvPr id="10253" name="Text Box 91"/>
              <p:cNvSpPr txBox="1">
                <a:spLocks noChangeArrowheads="1"/>
              </p:cNvSpPr>
              <p:nvPr/>
            </p:nvSpPr>
            <p:spPr bwMode="gray">
              <a:xfrm>
                <a:off x="5786562" y="2149475"/>
                <a:ext cx="354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lgn="ctr" eaLnBrk="1" hangingPunct="1"/>
                <a:r>
                  <a:rPr lang="en-US" altLang="zh-CN" sz="2400">
                    <a:solidFill>
                      <a:srgbClr val="000000"/>
                    </a:solidFill>
                    <a:latin typeface="Arial" charset="0"/>
                  </a:rPr>
                  <a:t>3</a:t>
                </a:r>
                <a:endParaRPr lang="en-US" altLang="zh-CN">
                  <a:latin typeface="Arial" charset="0"/>
                </a:endParaRPr>
              </a:p>
            </p:txBody>
          </p:sp>
        </p:grpSp>
        <p:sp>
          <p:nvSpPr>
            <p:cNvPr id="10251" name="Text Box 65"/>
            <p:cNvSpPr txBox="1">
              <a:spLocks noChangeArrowheads="1"/>
            </p:cNvSpPr>
            <p:nvPr/>
          </p:nvSpPr>
          <p:spPr bwMode="gray">
            <a:xfrm>
              <a:off x="4789884" y="2564898"/>
              <a:ext cx="20161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lnSpc>
                  <a:spcPct val="150000"/>
                </a:lnSpc>
              </a:pPr>
              <a:r>
                <a:rPr lang="zh-CN" altLang="en-US" sz="1600">
                  <a:solidFill>
                    <a:srgbClr val="000000"/>
                  </a:solidFill>
                  <a:latin typeface="微软雅黑" pitchFamily="34" charset="-122"/>
                  <a:ea typeface="微软雅黑" pitchFamily="34" charset="-122"/>
                </a:rPr>
                <a:t>思考家乡哪些农产品可以成为特色农产品，说明理由。</a:t>
              </a:r>
            </a:p>
          </p:txBody>
        </p:sp>
      </p:grpSp>
      <p:cxnSp>
        <p:nvCxnSpPr>
          <p:cNvPr id="68" name="直接连接符 67"/>
          <p:cNvCxnSpPr/>
          <p:nvPr/>
        </p:nvCxnSpPr>
        <p:spPr>
          <a:xfrm>
            <a:off x="0" y="1003300"/>
            <a:ext cx="6300788" cy="0"/>
          </a:xfrm>
          <a:prstGeom prst="line">
            <a:avLst/>
          </a:prstGeom>
          <a:ln w="28575">
            <a:solidFill>
              <a:schemeClr val="bg1">
                <a:lumMod val="65000"/>
              </a:schemeClr>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9" name="矩形 68"/>
          <p:cNvSpPr/>
          <p:nvPr/>
        </p:nvSpPr>
        <p:spPr>
          <a:xfrm>
            <a:off x="6372200" y="714182"/>
            <a:ext cx="2664296" cy="338554"/>
          </a:xfrm>
          <a:prstGeom prst="rect">
            <a:avLst/>
          </a:prstGeom>
          <a:noFill/>
        </p:spPr>
        <p:txBody>
          <a:bodyPr>
            <a:prstTxWarp prst="textPlain">
              <a:avLst/>
            </a:prstTxWarp>
            <a:spAutoFit/>
            <a:scene3d>
              <a:camera prst="orthographicFront"/>
              <a:lightRig rig="soft" dir="t">
                <a:rot lat="0" lon="0" rev="10800000"/>
              </a:lightRig>
            </a:scene3d>
            <a:sp3d>
              <a:bevelT w="27940" h="12700"/>
              <a:contourClr>
                <a:srgbClr val="DDDDDD"/>
              </a:contourClr>
            </a:sp3d>
          </a:bodyPr>
          <a:lstStyle/>
          <a:p>
            <a:pPr algn="ctr" fontAlgn="auto">
              <a:spcBef>
                <a:spcPts val="0"/>
              </a:spcBef>
              <a:spcAft>
                <a:spcPts val="0"/>
              </a:spcAft>
              <a:defRPr/>
            </a:pPr>
            <a:r>
              <a:rPr lang="zh-CN" altLang="en-US" sz="1600" b="1" spc="150" dirty="0">
                <a:ln w="11430"/>
                <a:solidFill>
                  <a:srgbClr val="F8F8F8"/>
                </a:solidFill>
                <a:effectLst>
                  <a:outerShdw blurRad="25400" algn="tl" rotWithShape="0">
                    <a:srgbClr val="000000">
                      <a:alpha val="43000"/>
                    </a:srgbClr>
                  </a:outerShdw>
                </a:effectLst>
                <a:latin typeface="幼圆" pitchFamily="49" charset="-122"/>
                <a:ea typeface="幼圆" pitchFamily="49" charset="-122"/>
              </a:rPr>
              <a:t>贵州省初中学生实用技能</a:t>
            </a:r>
          </a:p>
        </p:txBody>
      </p:sp>
      <p:sp>
        <p:nvSpPr>
          <p:cNvPr id="70" name="TextBox 69"/>
          <p:cNvSpPr txBox="1"/>
          <p:nvPr/>
        </p:nvSpPr>
        <p:spPr>
          <a:xfrm>
            <a:off x="6300788" y="231775"/>
            <a:ext cx="2843212" cy="339725"/>
          </a:xfrm>
          <a:prstGeom prst="rect">
            <a:avLst/>
          </a:prstGeom>
          <a:noFill/>
        </p:spPr>
        <p:txBody>
          <a:bodyPr>
            <a:spAutoFit/>
          </a:bodyPr>
          <a:lstStyle/>
          <a:p>
            <a:pPr algn="dist" fontAlgn="auto">
              <a:spcBef>
                <a:spcPts val="0"/>
              </a:spcBef>
              <a:spcAft>
                <a:spcPts val="0"/>
              </a:spcAft>
              <a:defRPr/>
            </a:pPr>
            <a:r>
              <a:rPr lang="zh-CN" altLang="en-US" sz="1600" dirty="0">
                <a:solidFill>
                  <a:schemeClr val="accent5">
                    <a:lumMod val="75000"/>
                  </a:schemeClr>
                </a:solidFill>
                <a:latin typeface="黑体" pitchFamily="2" charset="-122"/>
                <a:ea typeface="黑体" pitchFamily="2" charset="-122"/>
              </a:rPr>
              <a:t>农产品加工与经营</a:t>
            </a:r>
          </a:p>
        </p:txBody>
      </p:sp>
      <p:sp>
        <p:nvSpPr>
          <p:cNvPr id="71" name="标题 10"/>
          <p:cNvSpPr txBox="1">
            <a:spLocks/>
          </p:cNvSpPr>
          <p:nvPr/>
        </p:nvSpPr>
        <p:spPr>
          <a:xfrm>
            <a:off x="0" y="66675"/>
            <a:ext cx="6300788" cy="936625"/>
          </a:xfrm>
          <a:prstGeom prst="rect">
            <a:avLst/>
          </a:prstGeom>
        </p:spPr>
        <p:txBody>
          <a:bodyPr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zh-CN" altLang="en-US" dirty="0" smtClean="0">
                <a:solidFill>
                  <a:schemeClr val="accent6">
                    <a:lumMod val="75000"/>
                  </a:schemeClr>
                </a:solidFill>
                <a:latin typeface="微软雅黑" pitchFamily="34" charset="-122"/>
                <a:ea typeface="微软雅黑" pitchFamily="34" charset="-122"/>
              </a:rPr>
              <a:t>思考与实践</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1355</TotalTime>
  <Words>590</Words>
  <Application>Microsoft Office PowerPoint</Application>
  <PresentationFormat>全屏显示(4:3)</PresentationFormat>
  <Paragraphs>76</Paragraphs>
  <Slides>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9</vt:i4>
      </vt:variant>
    </vt:vector>
  </HeadingPairs>
  <TitlesOfParts>
    <vt:vector size="18" baseType="lpstr">
      <vt:lpstr>Calibri</vt:lpstr>
      <vt:lpstr>宋体</vt:lpstr>
      <vt:lpstr>Arial</vt:lpstr>
      <vt:lpstr>黑体</vt:lpstr>
      <vt:lpstr>幼圆</vt:lpstr>
      <vt:lpstr>微软雅黑</vt:lpstr>
      <vt:lpstr>楷体_GB2312</vt:lpstr>
      <vt:lpstr>华文新魏</vt:lpstr>
      <vt:lpstr>Office 主题​​</vt:lpstr>
      <vt:lpstr>农产品加工与经营</vt:lpstr>
      <vt:lpstr>一、农产品与食品</vt:lpstr>
      <vt:lpstr>一、农产品与食品</vt:lpstr>
      <vt:lpstr>二、农产品加工</vt:lpstr>
      <vt:lpstr>二、农产品加工</vt:lpstr>
      <vt:lpstr>二、农产品加工</vt:lpstr>
      <vt:lpstr>三、贵州省的特色农产品</vt:lpstr>
      <vt:lpstr>三、贵州省的特色农产品</vt:lpstr>
      <vt:lpstr>PowerPoint 演示文稿</vt:lpstr>
    </vt:vector>
  </TitlesOfParts>
  <Company>番茄花园</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dwb</dc:creator>
  <cp:lastModifiedBy>USER</cp:lastModifiedBy>
  <cp:revision>102</cp:revision>
  <dcterms:created xsi:type="dcterms:W3CDTF">2012-01-31T05:34:08Z</dcterms:created>
  <dcterms:modified xsi:type="dcterms:W3CDTF">2012-04-26T05:32:14Z</dcterms:modified>
</cp:coreProperties>
</file>