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80" r:id="rId4"/>
    <p:sldId id="281" r:id="rId5"/>
    <p:sldId id="288" r:id="rId6"/>
    <p:sldId id="289" r:id="rId7"/>
    <p:sldId id="290" r:id="rId8"/>
    <p:sldId id="262" r:id="rId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8496"/>
    <a:srgbClr val="E94800"/>
    <a:srgbClr val="CAE6EE"/>
    <a:srgbClr val="E6E6E6"/>
    <a:srgbClr val="9B0000"/>
    <a:srgbClr val="E7443C"/>
    <a:srgbClr val="E74450"/>
    <a:srgbClr val="FDE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FB196-6A07-4883-83B4-C7C4BC3B874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976F-4BAB-4357-818A-29CF197055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55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B7247-8885-43E9-A3D4-D773952A7B5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EBFBF-0C1E-4609-8251-DD25FFC371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01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AA0A6-F1AD-4C15-AA5D-34C0751EF999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98568-E60A-419E-8974-B42FE981CD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93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5529A-2964-49EB-A310-E9809D8F9439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9F3-23D9-410A-B89A-16B95D6986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01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2076-DE00-4156-A070-18833A3FAFA6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394A5-0B82-4E46-94E3-70DEC758EA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14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A80F7-0B43-455B-9A68-3FA664755CF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08491-0FC3-437D-B8BD-621E98F75D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34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3575C-CF9A-4B01-A7E7-35929A6AE42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AD652-0524-4ADA-BAFB-B469BFCADC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2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8BF3-6C29-49AF-AB98-F8254FD8CD8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8E1B-4DE8-4C72-9018-1B60D732D3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7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DDC52-DB70-44CE-AF07-E0C10BB82A9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EA9E7-526E-414A-82C6-46FF6BB8A3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74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AED14-6E6F-4BCD-B675-F61E240F215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DE79-7019-40AD-A9F8-6E7CF092A6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65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99030-1272-4A1B-AEC4-264C47DAAF47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4FE0B-F6B7-4E32-B7B6-2DBAA99BA5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98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9E8D16F-A082-47F3-9C7C-6F46972738D9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00362B1-249B-49FA-995C-AD944F74EA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3162300"/>
            <a:ext cx="3562350" cy="3722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劳动力转移常识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9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城镇生活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24489"/>
            <a:ext cx="9180512" cy="5733511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16" name="矩形 15"/>
          <p:cNvSpPr/>
          <p:nvPr/>
        </p:nvSpPr>
        <p:spPr>
          <a:xfrm>
            <a:off x="0" y="209550"/>
            <a:ext cx="6049268" cy="5913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>
            <a:prstTxWarp prst="textPlain">
              <a:avLst/>
            </a:prstTxWarp>
            <a:spAutoFit/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E46C0A"/>
                </a:solidFill>
                <a:latin typeface="黑体" pitchFamily="2" charset="-122"/>
                <a:ea typeface="黑体" pitchFamily="2" charset="-122"/>
              </a:rPr>
              <a:t>一、遵守城镇的文明礼仪和行为习惯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323527" y="1268760"/>
            <a:ext cx="2471963" cy="1352182"/>
          </a:xfrm>
          <a:prstGeom prst="roundRect">
            <a:avLst>
              <a:gd name="adj" fmla="val 12021"/>
            </a:avLst>
          </a:prstGeom>
          <a:gradFill flip="none" rotWithShape="1">
            <a:gsLst>
              <a:gs pos="50000">
                <a:srgbClr val="FDE3A9"/>
              </a:gs>
              <a:gs pos="0">
                <a:srgbClr val="F6AE05"/>
              </a:gs>
              <a:gs pos="100000">
                <a:srgbClr val="F6AE05"/>
              </a:gs>
            </a:gsLst>
            <a:lin ang="16200000" scaled="1"/>
            <a:tileRect/>
          </a:gradFill>
          <a:ln w="76200">
            <a:solidFill>
              <a:srgbClr val="FDFCC8"/>
            </a:solidFill>
          </a:ln>
          <a:effectLst/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行车、走路要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黑体" pitchFamily="2" charset="-122"/>
              <a:ea typeface="黑体" pitchFamily="2" charset="-122"/>
            </a:endParaRPr>
          </a:p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遵守交通规则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323528" y="3140970"/>
            <a:ext cx="2471963" cy="1352182"/>
          </a:xfrm>
          <a:prstGeom prst="roundRect">
            <a:avLst>
              <a:gd name="adj" fmla="val 12021"/>
            </a:avLst>
          </a:prstGeom>
          <a:gradFill flip="none" rotWithShape="1">
            <a:gsLst>
              <a:gs pos="50000">
                <a:srgbClr val="FDE3A9"/>
              </a:gs>
              <a:gs pos="0">
                <a:srgbClr val="F6AE05"/>
              </a:gs>
              <a:gs pos="100000">
                <a:srgbClr val="F6AE05"/>
              </a:gs>
            </a:gsLst>
            <a:lin ang="16200000" scaled="1"/>
            <a:tileRect/>
          </a:gradFill>
          <a:ln w="76200">
            <a:solidFill>
              <a:srgbClr val="FDFCC8"/>
            </a:solidFill>
          </a:ln>
          <a:effectLst/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购物或者买票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黑体" pitchFamily="2" charset="-122"/>
              <a:ea typeface="黑体" pitchFamily="2" charset="-122"/>
            </a:endParaRPr>
          </a:p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时要自觉排队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313920" y="5157191"/>
            <a:ext cx="2471963" cy="1352182"/>
          </a:xfrm>
          <a:prstGeom prst="roundRect">
            <a:avLst>
              <a:gd name="adj" fmla="val 12021"/>
            </a:avLst>
          </a:prstGeom>
          <a:gradFill flip="none" rotWithShape="1">
            <a:gsLst>
              <a:gs pos="50000">
                <a:srgbClr val="FDE3A9"/>
              </a:gs>
              <a:gs pos="0">
                <a:srgbClr val="F6AE05"/>
              </a:gs>
              <a:gs pos="100000">
                <a:srgbClr val="F6AE05"/>
              </a:gs>
            </a:gsLst>
            <a:lin ang="16200000" scaled="1"/>
            <a:tileRect/>
          </a:gradFill>
          <a:ln w="76200">
            <a:solidFill>
              <a:srgbClr val="FDFCC8"/>
            </a:solidFill>
          </a:ln>
          <a:effectLst/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乘坐公共汽车要按顺序上下车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3422031" y="1268760"/>
            <a:ext cx="2471963" cy="1352182"/>
          </a:xfrm>
          <a:prstGeom prst="roundRect">
            <a:avLst>
              <a:gd name="adj" fmla="val 12021"/>
            </a:avLst>
          </a:prstGeom>
          <a:gradFill flip="none" rotWithShape="1">
            <a:gsLst>
              <a:gs pos="50000">
                <a:srgbClr val="FDE3A9"/>
              </a:gs>
              <a:gs pos="0">
                <a:srgbClr val="F6AE05"/>
              </a:gs>
              <a:gs pos="100000">
                <a:srgbClr val="F6AE05"/>
              </a:gs>
            </a:gsLst>
            <a:lin ang="16200000" scaled="1"/>
            <a:tileRect/>
          </a:gradFill>
          <a:ln w="76200">
            <a:solidFill>
              <a:srgbClr val="FDFCC8"/>
            </a:solidFill>
          </a:ln>
          <a:effectLst/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要有时间观念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3412424" y="5157192"/>
            <a:ext cx="2471963" cy="1352182"/>
          </a:xfrm>
          <a:prstGeom prst="roundRect">
            <a:avLst>
              <a:gd name="adj" fmla="val 12021"/>
            </a:avLst>
          </a:prstGeom>
          <a:gradFill flip="none" rotWithShape="1">
            <a:gsLst>
              <a:gs pos="50000">
                <a:srgbClr val="FDE3A9"/>
              </a:gs>
              <a:gs pos="0">
                <a:srgbClr val="F6AE05"/>
              </a:gs>
              <a:gs pos="100000">
                <a:srgbClr val="F6AE05"/>
              </a:gs>
            </a:gsLst>
            <a:lin ang="16200000" scaled="1"/>
            <a:tileRect/>
          </a:gradFill>
          <a:ln w="76200">
            <a:solidFill>
              <a:srgbClr val="FDFCC8"/>
            </a:solidFill>
          </a:ln>
          <a:effectLst/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保持环境清洁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6300787" y="1268760"/>
            <a:ext cx="2471963" cy="1352182"/>
          </a:xfrm>
          <a:prstGeom prst="roundRect">
            <a:avLst>
              <a:gd name="adj" fmla="val 12021"/>
            </a:avLst>
          </a:prstGeom>
          <a:gradFill flip="none" rotWithShape="1">
            <a:gsLst>
              <a:gs pos="50000">
                <a:srgbClr val="FDE3A9"/>
              </a:gs>
              <a:gs pos="0">
                <a:srgbClr val="F6AE05"/>
              </a:gs>
              <a:gs pos="100000">
                <a:srgbClr val="F6AE05"/>
              </a:gs>
            </a:gsLst>
            <a:lin ang="16200000" scaled="1"/>
            <a:tileRect/>
          </a:gradFill>
          <a:ln w="76200">
            <a:solidFill>
              <a:srgbClr val="FDFCC8"/>
            </a:solidFill>
          </a:ln>
          <a:effectLst/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自觉爱护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黑体" pitchFamily="2" charset="-122"/>
              <a:ea typeface="黑体" pitchFamily="2" charset="-122"/>
            </a:endParaRPr>
          </a:p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公共财物</a:t>
            </a:r>
          </a:p>
        </p:txBody>
      </p:sp>
      <p:sp>
        <p:nvSpPr>
          <p:cNvPr id="32" name="圆角矩形 31"/>
          <p:cNvSpPr/>
          <p:nvPr/>
        </p:nvSpPr>
        <p:spPr>
          <a:xfrm>
            <a:off x="6388365" y="3140970"/>
            <a:ext cx="2471963" cy="1352182"/>
          </a:xfrm>
          <a:prstGeom prst="roundRect">
            <a:avLst>
              <a:gd name="adj" fmla="val 12021"/>
            </a:avLst>
          </a:prstGeom>
          <a:gradFill flip="none" rotWithShape="1">
            <a:gsLst>
              <a:gs pos="50000">
                <a:srgbClr val="FDE3A9"/>
              </a:gs>
              <a:gs pos="0">
                <a:srgbClr val="F6AE05"/>
              </a:gs>
              <a:gs pos="100000">
                <a:srgbClr val="F6AE05"/>
              </a:gs>
            </a:gsLst>
            <a:lin ang="16200000" scaled="1"/>
            <a:tileRect/>
          </a:gradFill>
          <a:ln w="76200">
            <a:solidFill>
              <a:srgbClr val="FDFCC8"/>
            </a:solidFill>
          </a:ln>
          <a:effectLst/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穿戴得体，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黑体" pitchFamily="2" charset="-122"/>
              <a:ea typeface="黑体" pitchFamily="2" charset="-122"/>
            </a:endParaRPr>
          </a:p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举止得当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6378757" y="5157192"/>
            <a:ext cx="2471963" cy="1352182"/>
          </a:xfrm>
          <a:prstGeom prst="roundRect">
            <a:avLst>
              <a:gd name="adj" fmla="val 12021"/>
            </a:avLst>
          </a:prstGeom>
          <a:gradFill flip="none" rotWithShape="1">
            <a:gsLst>
              <a:gs pos="50000">
                <a:srgbClr val="FDE3A9"/>
              </a:gs>
              <a:gs pos="0">
                <a:srgbClr val="F6AE05"/>
              </a:gs>
              <a:gs pos="100000">
                <a:srgbClr val="F6AE05"/>
              </a:gs>
            </a:gsLst>
            <a:lin ang="16200000" scaled="1"/>
            <a:tileRect/>
          </a:gradFill>
          <a:ln w="76200">
            <a:solidFill>
              <a:srgbClr val="FDFCC8"/>
            </a:solidFill>
          </a:ln>
          <a:effectLst/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养成良好的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黑体" pitchFamily="2" charset="-122"/>
              <a:ea typeface="黑体" pitchFamily="2" charset="-122"/>
            </a:endParaRPr>
          </a:p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卫生习惯</a:t>
            </a:r>
          </a:p>
        </p:txBody>
      </p:sp>
      <p:sp>
        <p:nvSpPr>
          <p:cNvPr id="34" name="圆角矩形 33"/>
          <p:cNvSpPr/>
          <p:nvPr/>
        </p:nvSpPr>
        <p:spPr>
          <a:xfrm>
            <a:off x="3317762" y="3140970"/>
            <a:ext cx="2471963" cy="1352182"/>
          </a:xfrm>
          <a:prstGeom prst="roundRect">
            <a:avLst>
              <a:gd name="adj" fmla="val 12021"/>
            </a:avLst>
          </a:prstGeom>
          <a:gradFill flip="none" rotWithShape="1">
            <a:gsLst>
              <a:gs pos="50000">
                <a:srgbClr val="FDE3A9"/>
              </a:gs>
              <a:gs pos="0">
                <a:srgbClr val="F6AE05"/>
              </a:gs>
              <a:gs pos="100000">
                <a:srgbClr val="F6AE05"/>
              </a:gs>
            </a:gsLst>
            <a:lin ang="16200000" scaled="1"/>
            <a:tileRect/>
          </a:gradFill>
          <a:ln w="76200">
            <a:solidFill>
              <a:srgbClr val="FDFCC8"/>
            </a:solidFill>
          </a:ln>
          <a:effectLst/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说话要文明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二、与城里人和睦相处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12" name="圆角矩形 11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积极主动地与城里人沟通</a:t>
              </a:r>
            </a:p>
          </p:txBody>
        </p:sp>
        <p:grpSp>
          <p:nvGrpSpPr>
            <p:cNvPr id="4120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4121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22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6" name="组合 10"/>
          <p:cNvGrpSpPr>
            <a:grpSpLocks/>
          </p:cNvGrpSpPr>
          <p:nvPr/>
        </p:nvGrpSpPr>
        <p:grpSpPr bwMode="auto">
          <a:xfrm>
            <a:off x="481013" y="2801938"/>
            <a:ext cx="3802062" cy="547687"/>
            <a:chOff x="481619" y="1771655"/>
            <a:chExt cx="3802726" cy="547514"/>
          </a:xfrm>
        </p:grpSpPr>
        <p:sp>
          <p:nvSpPr>
            <p:cNvPr id="17" name="圆角矩形 16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自制力要强</a:t>
              </a:r>
            </a:p>
          </p:txBody>
        </p:sp>
        <p:grpSp>
          <p:nvGrpSpPr>
            <p:cNvPr id="4116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4117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18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2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21" name="组合 11"/>
          <p:cNvGrpSpPr>
            <a:grpSpLocks/>
          </p:cNvGrpSpPr>
          <p:nvPr/>
        </p:nvGrpSpPr>
        <p:grpSpPr bwMode="auto">
          <a:xfrm>
            <a:off x="481013" y="4122738"/>
            <a:ext cx="3802062" cy="547687"/>
            <a:chOff x="481047" y="2490667"/>
            <a:chExt cx="3803298" cy="547514"/>
          </a:xfrm>
        </p:grpSpPr>
        <p:sp>
          <p:nvSpPr>
            <p:cNvPr id="22" name="圆角矩形 21"/>
            <p:cNvSpPr/>
            <p:nvPr/>
          </p:nvSpPr>
          <p:spPr>
            <a:xfrm>
              <a:off x="755773" y="2490667"/>
              <a:ext cx="3528572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待人处事持积极态度</a:t>
              </a:r>
            </a:p>
          </p:txBody>
        </p:sp>
        <p:grpSp>
          <p:nvGrpSpPr>
            <p:cNvPr id="4112" name="Group 6"/>
            <p:cNvGrpSpPr>
              <a:grpSpLocks/>
            </p:cNvGrpSpPr>
            <p:nvPr/>
          </p:nvGrpSpPr>
          <p:grpSpPr bwMode="auto">
            <a:xfrm>
              <a:off x="481047" y="2490667"/>
              <a:ext cx="549452" cy="547514"/>
              <a:chOff x="864" y="1046"/>
              <a:chExt cx="480" cy="480"/>
            </a:xfrm>
          </p:grpSpPr>
          <p:sp>
            <p:nvSpPr>
              <p:cNvPr id="4113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14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481013" y="5445125"/>
            <a:ext cx="3802062" cy="547688"/>
            <a:chOff x="481619" y="3209993"/>
            <a:chExt cx="3802726" cy="547514"/>
          </a:xfrm>
        </p:grpSpPr>
        <p:sp>
          <p:nvSpPr>
            <p:cNvPr id="27" name="圆角矩形 26"/>
            <p:cNvSpPr/>
            <p:nvPr/>
          </p:nvSpPr>
          <p:spPr>
            <a:xfrm>
              <a:off x="756304" y="3209993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心胸要开阔</a:t>
              </a:r>
            </a:p>
          </p:txBody>
        </p:sp>
        <p:grpSp>
          <p:nvGrpSpPr>
            <p:cNvPr id="4108" name="Group 6"/>
            <p:cNvGrpSpPr>
              <a:grpSpLocks/>
            </p:cNvGrpSpPr>
            <p:nvPr/>
          </p:nvGrpSpPr>
          <p:grpSpPr bwMode="auto">
            <a:xfrm>
              <a:off x="481619" y="3209993"/>
              <a:ext cx="549452" cy="547514"/>
              <a:chOff x="864" y="1046"/>
              <a:chExt cx="480" cy="480"/>
            </a:xfrm>
          </p:grpSpPr>
          <p:sp>
            <p:nvSpPr>
              <p:cNvPr id="4109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10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4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44" y="2027237"/>
            <a:ext cx="4884037" cy="4216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三、日常生活指南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2" name="圆角矩形 1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怎样使用公用电话</a:t>
              </a:r>
            </a:p>
          </p:txBody>
        </p:sp>
        <p:grpSp>
          <p:nvGrpSpPr>
            <p:cNvPr id="5144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5145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46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239963"/>
            <a:ext cx="4283075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463550" y="3392488"/>
            <a:ext cx="1219200" cy="1219200"/>
            <a:chOff x="145546" y="5445224"/>
            <a:chExt cx="1219200" cy="121920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546" y="5445224"/>
              <a:ext cx="1219200" cy="1219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142" name="TextBox 19"/>
            <p:cNvSpPr txBox="1">
              <a:spLocks noChangeArrowheads="1"/>
            </p:cNvSpPr>
            <p:nvPr/>
          </p:nvSpPr>
          <p:spPr bwMode="auto">
            <a:xfrm>
              <a:off x="319540" y="5747592"/>
              <a:ext cx="87235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latin typeface="EU-F7" pitchFamily="65" charset="-122"/>
                  <a:ea typeface="EU-F7" pitchFamily="65" charset="-122"/>
                </a:rPr>
                <a:t>110</a:t>
              </a:r>
              <a:endParaRPr lang="zh-CN" altLang="en-US" sz="3200">
                <a:latin typeface="EU-F7" pitchFamily="65" charset="-122"/>
                <a:ea typeface="EU-F7" pitchFamily="65" charset="-122"/>
              </a:endParaRPr>
            </a:p>
          </p:txBody>
        </p:sp>
      </p:grpSp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2921000" y="3392488"/>
            <a:ext cx="1219200" cy="1219200"/>
            <a:chOff x="1547664" y="2636912"/>
            <a:chExt cx="1219200" cy="12192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7664" y="2636912"/>
              <a:ext cx="1219200" cy="1219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140" name="TextBox 23"/>
            <p:cNvSpPr txBox="1">
              <a:spLocks noChangeArrowheads="1"/>
            </p:cNvSpPr>
            <p:nvPr/>
          </p:nvSpPr>
          <p:spPr bwMode="auto">
            <a:xfrm>
              <a:off x="1698091" y="2954123"/>
              <a:ext cx="87235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latin typeface="EU-F7" pitchFamily="65" charset="-122"/>
                  <a:ea typeface="EU-F7" pitchFamily="65" charset="-122"/>
                </a:rPr>
                <a:t>120</a:t>
              </a:r>
              <a:endParaRPr lang="zh-CN" altLang="en-US" sz="3200">
                <a:latin typeface="EU-F7" pitchFamily="65" charset="-122"/>
                <a:ea typeface="EU-F7" pitchFamily="65" charset="-122"/>
              </a:endParaRPr>
            </a:p>
          </p:txBody>
        </p:sp>
      </p:grpSp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1714500" y="2349500"/>
            <a:ext cx="1219200" cy="1219200"/>
            <a:chOff x="3063875" y="5430380"/>
            <a:chExt cx="1219200" cy="121920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63875" y="5430380"/>
              <a:ext cx="1219200" cy="1219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138" name="TextBox 24"/>
            <p:cNvSpPr txBox="1">
              <a:spLocks noChangeArrowheads="1"/>
            </p:cNvSpPr>
            <p:nvPr/>
          </p:nvSpPr>
          <p:spPr bwMode="auto">
            <a:xfrm>
              <a:off x="3237297" y="5762436"/>
              <a:ext cx="87235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latin typeface="EU-F7" pitchFamily="65" charset="-122"/>
                  <a:ea typeface="EU-F7" pitchFamily="65" charset="-122"/>
                </a:rPr>
                <a:t>119</a:t>
              </a:r>
              <a:endParaRPr lang="zh-CN" altLang="en-US" sz="3200">
                <a:latin typeface="EU-F7" pitchFamily="65" charset="-122"/>
                <a:ea typeface="EU-F7" pitchFamily="65" charset="-122"/>
              </a:endParaRPr>
            </a:p>
          </p:txBody>
        </p:sp>
      </p:grpSp>
      <p:grpSp>
        <p:nvGrpSpPr>
          <p:cNvPr id="29" name="组合 28"/>
          <p:cNvGrpSpPr>
            <a:grpSpLocks/>
          </p:cNvGrpSpPr>
          <p:nvPr/>
        </p:nvGrpSpPr>
        <p:grpSpPr bwMode="auto">
          <a:xfrm>
            <a:off x="949325" y="4946650"/>
            <a:ext cx="1219200" cy="1219200"/>
            <a:chOff x="2877922" y="3953387"/>
            <a:chExt cx="1219200" cy="12192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77922" y="3953387"/>
              <a:ext cx="1219200" cy="1219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136" name="TextBox 25"/>
            <p:cNvSpPr txBox="1">
              <a:spLocks noChangeArrowheads="1"/>
            </p:cNvSpPr>
            <p:nvPr/>
          </p:nvSpPr>
          <p:spPr bwMode="auto">
            <a:xfrm>
              <a:off x="3051344" y="4270599"/>
              <a:ext cx="87235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latin typeface="EU-F7" pitchFamily="65" charset="-122"/>
                  <a:ea typeface="EU-F7" pitchFamily="65" charset="-122"/>
                </a:rPr>
                <a:t>999</a:t>
              </a:r>
              <a:endParaRPr lang="zh-CN" altLang="en-US" sz="3200">
                <a:latin typeface="EU-F7" pitchFamily="65" charset="-122"/>
                <a:ea typeface="EU-F7" pitchFamily="65" charset="-122"/>
              </a:endParaRPr>
            </a:p>
          </p:txBody>
        </p:sp>
      </p:grpSp>
      <p:grpSp>
        <p:nvGrpSpPr>
          <p:cNvPr id="28" name="组合 27"/>
          <p:cNvGrpSpPr>
            <a:grpSpLocks/>
          </p:cNvGrpSpPr>
          <p:nvPr/>
        </p:nvGrpSpPr>
        <p:grpSpPr bwMode="auto">
          <a:xfrm>
            <a:off x="2589213" y="4946650"/>
            <a:ext cx="1219200" cy="1219200"/>
            <a:chOff x="1524669" y="3953387"/>
            <a:chExt cx="1219200" cy="12192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24669" y="3953387"/>
              <a:ext cx="1219200" cy="1219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134" name="TextBox 26"/>
            <p:cNvSpPr txBox="1">
              <a:spLocks noChangeArrowheads="1"/>
            </p:cNvSpPr>
            <p:nvPr/>
          </p:nvSpPr>
          <p:spPr bwMode="auto">
            <a:xfrm>
              <a:off x="1698091" y="4270598"/>
              <a:ext cx="87235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latin typeface="EU-F7" pitchFamily="65" charset="-122"/>
                  <a:ea typeface="EU-F7" pitchFamily="65" charset="-122"/>
                </a:rPr>
                <a:t>122</a:t>
              </a:r>
              <a:endParaRPr lang="zh-CN" altLang="en-US" sz="3200">
                <a:latin typeface="EU-F7" pitchFamily="65" charset="-122"/>
                <a:ea typeface="EU-F7" pitchFamily="65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>
            <a:grpSpLocks/>
          </p:cNvGrpSpPr>
          <p:nvPr/>
        </p:nvGrpSpPr>
        <p:grpSpPr bwMode="auto">
          <a:xfrm>
            <a:off x="481013" y="1484313"/>
            <a:ext cx="3802062" cy="547687"/>
            <a:chOff x="481619" y="1771655"/>
            <a:chExt cx="3802726" cy="547514"/>
          </a:xfrm>
        </p:grpSpPr>
        <p:sp>
          <p:nvSpPr>
            <p:cNvPr id="31" name="圆角矩形 30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怎样存、取款</a:t>
              </a:r>
            </a:p>
          </p:txBody>
        </p:sp>
        <p:grpSp>
          <p:nvGrpSpPr>
            <p:cNvPr id="6156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6157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58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2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三、日常生活指南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900" y="1349375"/>
            <a:ext cx="3232150" cy="550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椭圆形标注 12"/>
          <p:cNvSpPr/>
          <p:nvPr/>
        </p:nvSpPr>
        <p:spPr>
          <a:xfrm>
            <a:off x="3419475" y="2239963"/>
            <a:ext cx="2384425" cy="2322512"/>
          </a:xfrm>
          <a:prstGeom prst="wedgeEllipseCallout">
            <a:avLst>
              <a:gd name="adj1" fmla="val 68478"/>
              <a:gd name="adj2" fmla="val 17754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55650" y="2622550"/>
            <a:ext cx="22129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）活期储蓄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650" y="3408363"/>
            <a:ext cx="22129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）定期储蓄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>
            <a:grpSpLocks/>
          </p:cNvGrpSpPr>
          <p:nvPr/>
        </p:nvGrpSpPr>
        <p:grpSpPr bwMode="auto">
          <a:xfrm>
            <a:off x="481013" y="1484313"/>
            <a:ext cx="3802062" cy="547687"/>
            <a:chOff x="481619" y="1771655"/>
            <a:chExt cx="3802726" cy="547514"/>
          </a:xfrm>
        </p:grpSpPr>
        <p:sp>
          <p:nvSpPr>
            <p:cNvPr id="31" name="圆角矩形 30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怎样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申办、使用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储蓄卡</a:t>
              </a:r>
            </a:p>
          </p:txBody>
        </p:sp>
        <p:grpSp>
          <p:nvGrpSpPr>
            <p:cNvPr id="7178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7179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80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三、日常生活指南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02" y="2646853"/>
            <a:ext cx="5256584" cy="32896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1484313"/>
            <a:ext cx="4567238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>
            <a:grpSpLocks/>
          </p:cNvGrpSpPr>
          <p:nvPr/>
        </p:nvGrpSpPr>
        <p:grpSpPr bwMode="auto">
          <a:xfrm>
            <a:off x="481013" y="1484313"/>
            <a:ext cx="3802062" cy="547687"/>
            <a:chOff x="481619" y="1771655"/>
            <a:chExt cx="3802726" cy="547514"/>
          </a:xfrm>
        </p:grpSpPr>
        <p:sp>
          <p:nvSpPr>
            <p:cNvPr id="31" name="圆角矩形 30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怎样去邮局寄取钱物</a:t>
              </a:r>
            </a:p>
          </p:txBody>
        </p:sp>
        <p:grpSp>
          <p:nvGrpSpPr>
            <p:cNvPr id="8201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8202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03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4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三、日常生活指南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5626517" cy="445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grpSp>
        <p:nvGrpSpPr>
          <p:cNvPr id="9222" name="组合 1"/>
          <p:cNvGrpSpPr>
            <a:grpSpLocks/>
          </p:cNvGrpSpPr>
          <p:nvPr/>
        </p:nvGrpSpPr>
        <p:grpSpPr bwMode="auto">
          <a:xfrm>
            <a:off x="2022475" y="1682750"/>
            <a:ext cx="2014538" cy="4181475"/>
            <a:chOff x="2437209" y="1703388"/>
            <a:chExt cx="2015333" cy="4181475"/>
          </a:xfrm>
        </p:grpSpPr>
        <p:sp>
          <p:nvSpPr>
            <p:cNvPr id="58" name="圆角矩形 57"/>
            <p:cNvSpPr/>
            <p:nvPr/>
          </p:nvSpPr>
          <p:spPr bwMode="auto">
            <a:xfrm>
              <a:off x="2437209" y="2019680"/>
              <a:ext cx="2015333" cy="3865183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234" name="Text Box 65"/>
            <p:cNvSpPr txBox="1">
              <a:spLocks noChangeArrowheads="1"/>
            </p:cNvSpPr>
            <p:nvPr/>
          </p:nvSpPr>
          <p:spPr bwMode="gray">
            <a:xfrm>
              <a:off x="2437209" y="2564898"/>
              <a:ext cx="2015333" cy="787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说一说，怎样做才能与城里人和睦相处。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9235" name="组合 44"/>
            <p:cNvGrpSpPr>
              <a:grpSpLocks/>
            </p:cNvGrpSpPr>
            <p:nvPr/>
          </p:nvGrpSpPr>
          <p:grpSpPr bwMode="auto">
            <a:xfrm>
              <a:off x="3123169" y="1703388"/>
              <a:ext cx="643413" cy="643179"/>
              <a:chOff x="924049" y="2057400"/>
              <a:chExt cx="642938" cy="642938"/>
            </a:xfrm>
          </p:grpSpPr>
          <p:grpSp>
            <p:nvGrpSpPr>
              <p:cNvPr id="9236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9238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39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40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41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42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9237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9223" name="组合 2"/>
          <p:cNvGrpSpPr>
            <a:grpSpLocks/>
          </p:cNvGrpSpPr>
          <p:nvPr/>
        </p:nvGrpSpPr>
        <p:grpSpPr bwMode="auto">
          <a:xfrm>
            <a:off x="4787900" y="1682750"/>
            <a:ext cx="2016125" cy="4181475"/>
            <a:chOff x="4621213" y="1703388"/>
            <a:chExt cx="2016125" cy="4181475"/>
          </a:xfrm>
        </p:grpSpPr>
        <p:sp>
          <p:nvSpPr>
            <p:cNvPr id="59" name="圆角矩形 58"/>
            <p:cNvSpPr/>
            <p:nvPr/>
          </p:nvSpPr>
          <p:spPr bwMode="auto">
            <a:xfrm>
              <a:off x="4621213" y="2019680"/>
              <a:ext cx="2016125" cy="3865183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225" name="Text Box 65"/>
            <p:cNvSpPr txBox="1">
              <a:spLocks noChangeArrowheads="1"/>
            </p:cNvSpPr>
            <p:nvPr/>
          </p:nvSpPr>
          <p:spPr bwMode="gray">
            <a:xfrm>
              <a:off x="4621213" y="2564898"/>
              <a:ext cx="2016125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到本地的银行、合作信用社或邮局实地观察存取钱的过程，然后与同学一起在班中进行模拟表演。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9226" name="组合 45"/>
            <p:cNvGrpSpPr>
              <a:grpSpLocks/>
            </p:cNvGrpSpPr>
            <p:nvPr/>
          </p:nvGrpSpPr>
          <p:grpSpPr bwMode="auto">
            <a:xfrm>
              <a:off x="5307948" y="1703388"/>
              <a:ext cx="642654" cy="643179"/>
              <a:chOff x="3286249" y="2057400"/>
              <a:chExt cx="642938" cy="642938"/>
            </a:xfrm>
          </p:grpSpPr>
          <p:sp>
            <p:nvSpPr>
              <p:cNvPr id="9227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9228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9229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9230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9231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9232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3003</TotalTime>
  <Words>255</Words>
  <Application>Microsoft Office PowerPoint</Application>
  <PresentationFormat>全屏显示(4:3)</PresentationFormat>
  <Paragraphs>66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Calibri</vt:lpstr>
      <vt:lpstr>宋体</vt:lpstr>
      <vt:lpstr>Arial</vt:lpstr>
      <vt:lpstr>黑体</vt:lpstr>
      <vt:lpstr>幼圆</vt:lpstr>
      <vt:lpstr>微软雅黑</vt:lpstr>
      <vt:lpstr>Verdana</vt:lpstr>
      <vt:lpstr>Gulim</vt:lpstr>
      <vt:lpstr>EU-F7</vt:lpstr>
      <vt:lpstr>Office 主题​​</vt:lpstr>
      <vt:lpstr>劳动力转移常识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181</cp:revision>
  <dcterms:created xsi:type="dcterms:W3CDTF">2012-01-31T05:34:08Z</dcterms:created>
  <dcterms:modified xsi:type="dcterms:W3CDTF">2012-04-24T04:54:42Z</dcterms:modified>
</cp:coreProperties>
</file>