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91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280" r:id="rId25"/>
    <p:sldId id="262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800"/>
    <a:srgbClr val="F7B7F7"/>
    <a:srgbClr val="CAE6EE"/>
    <a:srgbClr val="E6E6E6"/>
    <a:srgbClr val="7D8496"/>
    <a:srgbClr val="9B0000"/>
    <a:srgbClr val="E7443C"/>
    <a:srgbClr val="E74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4872-23FD-44C4-93F5-EB32D4351B7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8952-9BE7-4B34-B484-C43046E16E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34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D043-8ACC-44AD-A688-F1458EC5687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CA9D-5D40-4880-90E4-371BB93A56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65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B82C-42E5-4C3F-BF09-9D500996251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A743-EE45-4188-8697-1F6E53B21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7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A29B-4876-4F92-8B35-22D14A4CE0F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5C7-8D27-4C0C-82D8-A5D2C5B1C9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57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AF64-689E-4F6A-8440-67087983772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55E7-9229-4ACE-8FFB-AA5FE0A7BB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37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80AD-0E60-480E-BBCB-AC8835FBC98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3263-2F92-4FF0-85ED-8FDF66B506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07D0-35F2-4CBD-B1FF-3C788AD115A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C74D-606F-4D61-932D-44F2944CA1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0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2D57-C29B-4D2E-A853-9E710767062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BC52-9F2D-4053-B2E7-C2AB7CCE7E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30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A6F0-9FE8-44C7-83E1-B63DE649AA5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F7970-F89E-4B58-B59B-54F1A79869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8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8051-DCB9-44E0-9F95-5174DD3E8A2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B7A1-110B-471A-935F-374DE121E8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90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F74D-808F-4CFC-8290-CF0B67D6B5B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03D1-A58B-46D4-81A2-E2FD861AF5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10FC7C-BFDB-420E-AF65-4D5AAE44F53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DFEC17-7926-41B4-B66F-C1903D7E38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8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房屋租赁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一、租房步骤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772674" y="1408692"/>
            <a:ext cx="4327718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293543" y="2291851"/>
            <a:ext cx="4801062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802538" y="3175010"/>
            <a:ext cx="5274406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268368" y="4058169"/>
            <a:ext cx="5781560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812267" y="4941328"/>
            <a:ext cx="6254905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275" name="组合 3"/>
          <p:cNvGrpSpPr>
            <a:grpSpLocks/>
          </p:cNvGrpSpPr>
          <p:nvPr/>
        </p:nvGrpSpPr>
        <p:grpSpPr bwMode="auto">
          <a:xfrm>
            <a:off x="3521075" y="2651125"/>
            <a:ext cx="3282950" cy="584200"/>
            <a:chOff x="3520587" y="2651918"/>
            <a:chExt cx="3283661" cy="583296"/>
          </a:xfrm>
        </p:grpSpPr>
        <p:sp>
          <p:nvSpPr>
            <p:cNvPr id="35" name="圆角矩形 34"/>
            <p:cNvSpPr>
              <a:spLocks noChangeAspect="1"/>
            </p:cNvSpPr>
            <p:nvPr/>
          </p:nvSpPr>
          <p:spPr bwMode="auto">
            <a:xfrm>
              <a:off x="3520587" y="265191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4" name="TextBox 61"/>
            <p:cNvSpPr txBox="1">
              <a:spLocks noChangeArrowheads="1"/>
            </p:cNvSpPr>
            <p:nvPr/>
          </p:nvSpPr>
          <p:spPr bwMode="auto">
            <a:xfrm>
              <a:off x="3547183" y="2714454"/>
              <a:ext cx="3794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5" name="TextBox 71"/>
            <p:cNvSpPr txBox="1">
              <a:spLocks noChangeArrowheads="1"/>
            </p:cNvSpPr>
            <p:nvPr/>
          </p:nvSpPr>
          <p:spPr bwMode="auto">
            <a:xfrm>
              <a:off x="4088035" y="2835104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了解房屋基本情况</a:t>
              </a:r>
            </a:p>
          </p:txBody>
        </p:sp>
      </p:grpSp>
      <p:sp>
        <p:nvSpPr>
          <p:cNvPr id="44" name="任意多边形 43"/>
          <p:cNvSpPr/>
          <p:nvPr/>
        </p:nvSpPr>
        <p:spPr>
          <a:xfrm rot="10800000">
            <a:off x="911023" y="1532234"/>
            <a:ext cx="2569967" cy="4454493"/>
          </a:xfrm>
          <a:custGeom>
            <a:avLst/>
            <a:gdLst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69060 w 2755557"/>
              <a:gd name="connsiteY5" fmla="*/ 271849 h 4411362"/>
              <a:gd name="connsiteX6" fmla="*/ 0 w 2755557"/>
              <a:gd name="connsiteY6" fmla="*/ 4411362 h 4411362"/>
              <a:gd name="connsiteX0" fmla="*/ 0 w 3152139"/>
              <a:gd name="connsiteY0" fmla="*/ 4411362 h 4411362"/>
              <a:gd name="connsiteX1" fmla="*/ 2483708 w 3152139"/>
              <a:gd name="connsiteY1" fmla="*/ 185352 h 4411362"/>
              <a:gd name="connsiteX2" fmla="*/ 2397211 w 3152139"/>
              <a:gd name="connsiteY2" fmla="*/ 123568 h 4411362"/>
              <a:gd name="connsiteX3" fmla="*/ 2730844 w 3152139"/>
              <a:gd name="connsiteY3" fmla="*/ 0 h 4411362"/>
              <a:gd name="connsiteX4" fmla="*/ 2755557 w 3152139"/>
              <a:gd name="connsiteY4" fmla="*/ 321276 h 4411362"/>
              <a:gd name="connsiteX5" fmla="*/ 3152139 w 3152139"/>
              <a:gd name="connsiteY5" fmla="*/ 2212793 h 4411362"/>
              <a:gd name="connsiteX6" fmla="*/ 0 w 3152139"/>
              <a:gd name="connsiteY6" fmla="*/ 4411362 h 4411362"/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43180 w 2755557"/>
              <a:gd name="connsiteY5" fmla="*/ 323608 h 4411362"/>
              <a:gd name="connsiteX6" fmla="*/ 0 w 2755557"/>
              <a:gd name="connsiteY6" fmla="*/ 4411362 h 4411362"/>
              <a:gd name="connsiteX0" fmla="*/ 0 w 3928749"/>
              <a:gd name="connsiteY0" fmla="*/ 4411362 h 4411362"/>
              <a:gd name="connsiteX1" fmla="*/ 2483708 w 3928749"/>
              <a:gd name="connsiteY1" fmla="*/ 185352 h 4411362"/>
              <a:gd name="connsiteX2" fmla="*/ 2397211 w 3928749"/>
              <a:gd name="connsiteY2" fmla="*/ 123568 h 4411362"/>
              <a:gd name="connsiteX3" fmla="*/ 2730844 w 3928749"/>
              <a:gd name="connsiteY3" fmla="*/ 0 h 4411362"/>
              <a:gd name="connsiteX4" fmla="*/ 3928749 w 3928749"/>
              <a:gd name="connsiteY4" fmla="*/ 2417495 h 4411362"/>
              <a:gd name="connsiteX5" fmla="*/ 2643180 w 3928749"/>
              <a:gd name="connsiteY5" fmla="*/ 323608 h 4411362"/>
              <a:gd name="connsiteX6" fmla="*/ 0 w 3928749"/>
              <a:gd name="connsiteY6" fmla="*/ 4411362 h 4411362"/>
              <a:gd name="connsiteX0" fmla="*/ 0 w 2738304"/>
              <a:gd name="connsiteY0" fmla="*/ 4411362 h 4411362"/>
              <a:gd name="connsiteX1" fmla="*/ 2483708 w 2738304"/>
              <a:gd name="connsiteY1" fmla="*/ 185352 h 4411362"/>
              <a:gd name="connsiteX2" fmla="*/ 2397211 w 2738304"/>
              <a:gd name="connsiteY2" fmla="*/ 123568 h 4411362"/>
              <a:gd name="connsiteX3" fmla="*/ 2730844 w 2738304"/>
              <a:gd name="connsiteY3" fmla="*/ 0 h 4411362"/>
              <a:gd name="connsiteX4" fmla="*/ 2738304 w 2738304"/>
              <a:gd name="connsiteY4" fmla="*/ 373034 h 4411362"/>
              <a:gd name="connsiteX5" fmla="*/ 2643180 w 2738304"/>
              <a:gd name="connsiteY5" fmla="*/ 323608 h 4411362"/>
              <a:gd name="connsiteX6" fmla="*/ 0 w 2738304"/>
              <a:gd name="connsiteY6" fmla="*/ 4411362 h 4411362"/>
              <a:gd name="connsiteX0" fmla="*/ 0 w 4766678"/>
              <a:gd name="connsiteY0" fmla="*/ 4635648 h 4635648"/>
              <a:gd name="connsiteX1" fmla="*/ 2483708 w 4766678"/>
              <a:gd name="connsiteY1" fmla="*/ 409638 h 4635648"/>
              <a:gd name="connsiteX2" fmla="*/ 2397211 w 4766678"/>
              <a:gd name="connsiteY2" fmla="*/ 347854 h 4635648"/>
              <a:gd name="connsiteX3" fmla="*/ 4766678 w 4766678"/>
              <a:gd name="connsiteY3" fmla="*/ 0 h 4635648"/>
              <a:gd name="connsiteX4" fmla="*/ 2738304 w 4766678"/>
              <a:gd name="connsiteY4" fmla="*/ 597320 h 4635648"/>
              <a:gd name="connsiteX5" fmla="*/ 2643180 w 4766678"/>
              <a:gd name="connsiteY5" fmla="*/ 547894 h 4635648"/>
              <a:gd name="connsiteX6" fmla="*/ 0 w 4766678"/>
              <a:gd name="connsiteY6" fmla="*/ 4635648 h 4635648"/>
              <a:gd name="connsiteX0" fmla="*/ 0 w 2748097"/>
              <a:gd name="connsiteY0" fmla="*/ 4454493 h 4454493"/>
              <a:gd name="connsiteX1" fmla="*/ 2483708 w 2748097"/>
              <a:gd name="connsiteY1" fmla="*/ 228483 h 4454493"/>
              <a:gd name="connsiteX2" fmla="*/ 2397211 w 2748097"/>
              <a:gd name="connsiteY2" fmla="*/ 166699 h 4454493"/>
              <a:gd name="connsiteX3" fmla="*/ 2748097 w 2748097"/>
              <a:gd name="connsiteY3" fmla="*/ 0 h 4454493"/>
              <a:gd name="connsiteX4" fmla="*/ 2738304 w 2748097"/>
              <a:gd name="connsiteY4" fmla="*/ 416165 h 4454493"/>
              <a:gd name="connsiteX5" fmla="*/ 2643180 w 2748097"/>
              <a:gd name="connsiteY5" fmla="*/ 366739 h 4454493"/>
              <a:gd name="connsiteX6" fmla="*/ 0 w 2748097"/>
              <a:gd name="connsiteY6" fmla="*/ 4454493 h 4454493"/>
              <a:gd name="connsiteX0" fmla="*/ 0 w 2569967"/>
              <a:gd name="connsiteY0" fmla="*/ 4454493 h 4454493"/>
              <a:gd name="connsiteX1" fmla="*/ 2305578 w 2569967"/>
              <a:gd name="connsiteY1" fmla="*/ 228483 h 4454493"/>
              <a:gd name="connsiteX2" fmla="*/ 2219081 w 2569967"/>
              <a:gd name="connsiteY2" fmla="*/ 166699 h 4454493"/>
              <a:gd name="connsiteX3" fmla="*/ 2569967 w 2569967"/>
              <a:gd name="connsiteY3" fmla="*/ 0 h 4454493"/>
              <a:gd name="connsiteX4" fmla="*/ 2560174 w 2569967"/>
              <a:gd name="connsiteY4" fmla="*/ 416165 h 4454493"/>
              <a:gd name="connsiteX5" fmla="*/ 2465050 w 2569967"/>
              <a:gd name="connsiteY5" fmla="*/ 366739 h 4454493"/>
              <a:gd name="connsiteX6" fmla="*/ 0 w 2569967"/>
              <a:gd name="connsiteY6" fmla="*/ 4454493 h 44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967" h="4454493">
                <a:moveTo>
                  <a:pt x="0" y="4454493"/>
                </a:moveTo>
                <a:lnTo>
                  <a:pt x="2305578" y="228483"/>
                </a:lnTo>
                <a:lnTo>
                  <a:pt x="2219081" y="166699"/>
                </a:lnTo>
                <a:lnTo>
                  <a:pt x="2569967" y="0"/>
                </a:lnTo>
                <a:lnTo>
                  <a:pt x="2560174" y="416165"/>
                </a:lnTo>
                <a:lnTo>
                  <a:pt x="2465050" y="366739"/>
                </a:lnTo>
                <a:lnTo>
                  <a:pt x="0" y="4454493"/>
                </a:lnTo>
                <a:close/>
              </a:path>
            </a:pathLst>
          </a:custGeom>
          <a:gradFill flip="none" rotWithShape="1">
            <a:gsLst>
              <a:gs pos="0">
                <a:srgbClr val="00DFF6"/>
              </a:gs>
              <a:gs pos="70000">
                <a:srgbClr val="002774"/>
              </a:gs>
            </a:gsLst>
            <a:lin ang="54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>
              <a:rot lat="0" lon="0" rev="3000000"/>
            </a:lightRig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277" name="组合 8"/>
          <p:cNvGrpSpPr>
            <a:grpSpLocks/>
          </p:cNvGrpSpPr>
          <p:nvPr/>
        </p:nvGrpSpPr>
        <p:grpSpPr bwMode="auto">
          <a:xfrm>
            <a:off x="3081338" y="3525838"/>
            <a:ext cx="3290887" cy="590550"/>
            <a:chOff x="3081677" y="3526568"/>
            <a:chExt cx="3290523" cy="590574"/>
          </a:xfrm>
        </p:grpSpPr>
        <p:sp>
          <p:nvSpPr>
            <p:cNvPr id="38" name="圆角矩形 37"/>
            <p:cNvSpPr>
              <a:spLocks noChangeAspect="1"/>
            </p:cNvSpPr>
            <p:nvPr/>
          </p:nvSpPr>
          <p:spPr bwMode="auto">
            <a:xfrm>
              <a:off x="3081677" y="35265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1" name="TextBox 61"/>
            <p:cNvSpPr txBox="1">
              <a:spLocks noChangeArrowheads="1"/>
            </p:cNvSpPr>
            <p:nvPr/>
          </p:nvSpPr>
          <p:spPr bwMode="auto">
            <a:xfrm>
              <a:off x="3107446" y="3589167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2" name="TextBox 34"/>
            <p:cNvSpPr txBox="1">
              <a:spLocks noChangeArrowheads="1"/>
            </p:cNvSpPr>
            <p:nvPr/>
          </p:nvSpPr>
          <p:spPr bwMode="auto">
            <a:xfrm>
              <a:off x="3655988" y="3717032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查看房屋</a:t>
              </a:r>
            </a:p>
          </p:txBody>
        </p:sp>
      </p:grpSp>
      <p:grpSp>
        <p:nvGrpSpPr>
          <p:cNvPr id="11278" name="组合 10"/>
          <p:cNvGrpSpPr>
            <a:grpSpLocks/>
          </p:cNvGrpSpPr>
          <p:nvPr/>
        </p:nvGrpSpPr>
        <p:grpSpPr bwMode="auto">
          <a:xfrm>
            <a:off x="2547938" y="4424363"/>
            <a:ext cx="3319462" cy="581025"/>
            <a:chOff x="2547767" y="4424968"/>
            <a:chExt cx="3320377" cy="580309"/>
          </a:xfrm>
        </p:grpSpPr>
        <p:sp>
          <p:nvSpPr>
            <p:cNvPr id="40" name="圆角矩形 39"/>
            <p:cNvSpPr>
              <a:spLocks noChangeAspect="1"/>
            </p:cNvSpPr>
            <p:nvPr/>
          </p:nvSpPr>
          <p:spPr bwMode="auto">
            <a:xfrm>
              <a:off x="2547767" y="44249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3219E"/>
                  </a:gs>
                  <a:gs pos="100000">
                    <a:srgbClr val="610348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88" name="TextBox 61"/>
            <p:cNvSpPr txBox="1">
              <a:spLocks noChangeArrowheads="1"/>
            </p:cNvSpPr>
            <p:nvPr/>
          </p:nvSpPr>
          <p:spPr bwMode="auto">
            <a:xfrm>
              <a:off x="2574046" y="4487692"/>
              <a:ext cx="3794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89" name="TextBox 71"/>
            <p:cNvSpPr txBox="1">
              <a:spLocks noChangeArrowheads="1"/>
            </p:cNvSpPr>
            <p:nvPr/>
          </p:nvSpPr>
          <p:spPr bwMode="auto">
            <a:xfrm>
              <a:off x="3151931" y="4605167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签订租赁合同</a:t>
              </a:r>
            </a:p>
          </p:txBody>
        </p:sp>
      </p:grpSp>
      <p:grpSp>
        <p:nvGrpSpPr>
          <p:cNvPr id="11279" name="组合 11"/>
          <p:cNvGrpSpPr>
            <a:grpSpLocks/>
          </p:cNvGrpSpPr>
          <p:nvPr/>
        </p:nvGrpSpPr>
        <p:grpSpPr bwMode="auto">
          <a:xfrm>
            <a:off x="2084388" y="5310188"/>
            <a:ext cx="3351212" cy="585787"/>
            <a:chOff x="2085107" y="5309905"/>
            <a:chExt cx="3350989" cy="585959"/>
          </a:xfrm>
        </p:grpSpPr>
        <p:sp>
          <p:nvSpPr>
            <p:cNvPr id="42" name="圆角矩形 41"/>
            <p:cNvSpPr>
              <a:spLocks noChangeAspect="1"/>
            </p:cNvSpPr>
            <p:nvPr/>
          </p:nvSpPr>
          <p:spPr bwMode="auto">
            <a:xfrm>
              <a:off x="2085107" y="5309905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85" name="TextBox 61"/>
            <p:cNvSpPr txBox="1">
              <a:spLocks noChangeArrowheads="1"/>
            </p:cNvSpPr>
            <p:nvPr/>
          </p:nvSpPr>
          <p:spPr bwMode="auto">
            <a:xfrm>
              <a:off x="2112083" y="5371929"/>
              <a:ext cx="377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86" name="TextBox 71"/>
            <p:cNvSpPr txBox="1">
              <a:spLocks noChangeArrowheads="1"/>
            </p:cNvSpPr>
            <p:nvPr/>
          </p:nvSpPr>
          <p:spPr bwMode="auto">
            <a:xfrm>
              <a:off x="2719884" y="5495754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物业交验</a:t>
              </a:r>
            </a:p>
          </p:txBody>
        </p:sp>
      </p:grpSp>
      <p:grpSp>
        <p:nvGrpSpPr>
          <p:cNvPr id="11280" name="组合 2"/>
          <p:cNvGrpSpPr>
            <a:grpSpLocks/>
          </p:cNvGrpSpPr>
          <p:nvPr/>
        </p:nvGrpSpPr>
        <p:grpSpPr bwMode="auto">
          <a:xfrm>
            <a:off x="4030663" y="1789113"/>
            <a:ext cx="3278187" cy="527050"/>
            <a:chOff x="4030748" y="1789143"/>
            <a:chExt cx="3277556" cy="527799"/>
          </a:xfrm>
        </p:grpSpPr>
        <p:sp>
          <p:nvSpPr>
            <p:cNvPr id="11281" name="TextBox 34"/>
            <p:cNvSpPr txBox="1">
              <a:spLocks noChangeArrowheads="1"/>
            </p:cNvSpPr>
            <p:nvPr/>
          </p:nvSpPr>
          <p:spPr bwMode="auto">
            <a:xfrm>
              <a:off x="4593679" y="1916832"/>
              <a:ext cx="27146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查找出租房信息</a:t>
              </a:r>
            </a:p>
          </p:txBody>
        </p:sp>
        <p:sp>
          <p:nvSpPr>
            <p:cNvPr id="48" name="圆角矩形 47"/>
            <p:cNvSpPr>
              <a:spLocks noChangeAspect="1"/>
            </p:cNvSpPr>
            <p:nvPr/>
          </p:nvSpPr>
          <p:spPr bwMode="auto">
            <a:xfrm>
              <a:off x="4030748" y="1789143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83" name="TextBox 61"/>
            <p:cNvSpPr txBox="1">
              <a:spLocks noChangeArrowheads="1"/>
            </p:cNvSpPr>
            <p:nvPr/>
          </p:nvSpPr>
          <p:spPr bwMode="auto">
            <a:xfrm>
              <a:off x="4056771" y="1850854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3.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查看房屋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457200" y="1601788"/>
            <a:ext cx="7086600" cy="758825"/>
            <a:chOff x="457200" y="1601723"/>
            <a:chExt cx="7086600" cy="758952"/>
          </a:xfrm>
        </p:grpSpPr>
        <p:sp>
          <p:nvSpPr>
            <p:cNvPr id="15" name="矩形 14"/>
            <p:cNvSpPr/>
            <p:nvPr/>
          </p:nvSpPr>
          <p:spPr>
            <a:xfrm>
              <a:off x="1381125" y="1689050"/>
              <a:ext cx="6162675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查看是否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符合房源信息上的描述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01723"/>
              <a:ext cx="758952" cy="758952"/>
            </a:xfrm>
            <a:prstGeom prst="rect">
              <a:avLst/>
            </a:prstGeom>
          </p:spPr>
        </p:pic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762000" y="2362200"/>
            <a:ext cx="8229600" cy="4267200"/>
            <a:chOff x="762000" y="2362200"/>
            <a:chExt cx="8229600" cy="4267200"/>
          </a:xfrm>
        </p:grpSpPr>
        <p:sp>
          <p:nvSpPr>
            <p:cNvPr id="18" name="椭圆 17"/>
            <p:cNvSpPr/>
            <p:nvPr/>
          </p:nvSpPr>
          <p:spPr>
            <a:xfrm>
              <a:off x="4724400" y="2362200"/>
              <a:ext cx="4267200" cy="4267200"/>
            </a:xfrm>
            <a:prstGeom prst="ellipse">
              <a:avLst/>
            </a:prstGeom>
            <a:blipFill dpi="0" rotWithShape="1"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62000" y="2538413"/>
              <a:ext cx="3641725" cy="34163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通过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目测来估算使用面积，如明显有问题，可用工具测量。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查看房型、朝向、环境等，与先前掌握的房屋信息相比较，看是否相同。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查看房屋是否是违章建筑，可参考小区中其他类似的住宅情况来判断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。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3.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查看房屋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60375" y="1601788"/>
            <a:ext cx="7083425" cy="758825"/>
            <a:chOff x="460248" y="1601722"/>
            <a:chExt cx="7083552" cy="75895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48" y="1601722"/>
              <a:ext cx="758952" cy="758952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1381015" y="1689049"/>
              <a:ext cx="6162785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查看是否存在安全隐患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倩简体" pitchFamily="65" charset="-122"/>
                <a:ea typeface="方正中倩简体" pitchFamily="65" charset="-122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4724400" y="2362200"/>
            <a:ext cx="4267200" cy="4267200"/>
          </a:xfrm>
          <a:prstGeom prst="ellipse">
            <a:avLst/>
          </a:pr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62000" y="2538413"/>
            <a:ext cx="36417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查看煤气设施有没有老化现象，卫生间的电器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是否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漏电，消防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通道是否畅通？</a:t>
            </a:r>
          </a:p>
        </p:txBody>
      </p:sp>
      <p:pic>
        <p:nvPicPr>
          <p:cNvPr id="23" name="Picture 4" descr="燃气老化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 b="22963"/>
          <a:stretch>
            <a:fillRect/>
          </a:stretch>
        </p:blipFill>
        <p:spPr bwMode="auto">
          <a:xfrm>
            <a:off x="974034" y="4495799"/>
            <a:ext cx="3750366" cy="2000195"/>
          </a:xfrm>
          <a:prstGeom prst="rect">
            <a:avLst/>
          </a:prstGeom>
          <a:blipFill dpi="0"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softEdge rad="215900"/>
          </a:effectLst>
          <a:extLst/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381125" y="5638800"/>
            <a:ext cx="162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设施老化</a:t>
            </a:r>
            <a:endParaRPr lang="zh-CN" altLang="en-US" sz="280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043613" y="3062288"/>
            <a:ext cx="1628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通道不畅</a:t>
            </a:r>
            <a:endParaRPr lang="zh-CN" altLang="en-US" sz="280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5786438" y="3481388"/>
            <a:ext cx="2214562" cy="2047875"/>
            <a:chOff x="5215159" y="3988325"/>
            <a:chExt cx="2213599" cy="204839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224680" y="4005791"/>
              <a:ext cx="2204078" cy="2030930"/>
            </a:xfrm>
            <a:prstGeom prst="line">
              <a:avLst/>
            </a:prstGeom>
            <a:ln w="203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5215159" y="3988325"/>
              <a:ext cx="2213599" cy="2048396"/>
            </a:xfrm>
            <a:prstGeom prst="line">
              <a:avLst/>
            </a:prstGeom>
            <a:ln w="203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2054225" y="4819650"/>
            <a:ext cx="1450975" cy="1343025"/>
            <a:chOff x="5215159" y="3988325"/>
            <a:chExt cx="2213599" cy="204839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5224847" y="4005275"/>
              <a:ext cx="2203911" cy="2031446"/>
            </a:xfrm>
            <a:prstGeom prst="line">
              <a:avLst/>
            </a:prstGeom>
            <a:ln w="203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5215159" y="3988325"/>
              <a:ext cx="2213599" cy="2048396"/>
            </a:xfrm>
            <a:prstGeom prst="line">
              <a:avLst/>
            </a:prstGeom>
            <a:ln w="203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3.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查看房屋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2000" y="2538413"/>
            <a:ext cx="75438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查看墙面和天花板是否有起壳剥落现象，是否有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水渍和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污渍，是否有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明显的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裂纹。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地板则查看是否有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裂纹、凹坑、翘起等问题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。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这些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都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应尽可能拍照留下记录。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914400" y="4191000"/>
            <a:ext cx="2343150" cy="2233613"/>
            <a:chOff x="914400" y="4191000"/>
            <a:chExt cx="2343150" cy="223439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191000"/>
              <a:ext cx="2343150" cy="2234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4" name="矩形 19"/>
            <p:cNvSpPr>
              <a:spLocks noChangeArrowheads="1"/>
            </p:cNvSpPr>
            <p:nvPr/>
          </p:nvSpPr>
          <p:spPr bwMode="auto">
            <a:xfrm>
              <a:off x="1611789" y="4191391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裂纹</a:t>
              </a: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3575050" y="4191000"/>
            <a:ext cx="2352675" cy="2233613"/>
            <a:chOff x="3514802" y="4191000"/>
            <a:chExt cx="2352343" cy="223439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4"/>
            <a:stretch/>
          </p:blipFill>
          <p:spPr bwMode="auto">
            <a:xfrm>
              <a:off x="3514802" y="4191000"/>
              <a:ext cx="2352343" cy="2234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2" name="矩形 23"/>
            <p:cNvSpPr>
              <a:spLocks noChangeArrowheads="1"/>
            </p:cNvSpPr>
            <p:nvPr/>
          </p:nvSpPr>
          <p:spPr bwMode="auto">
            <a:xfrm>
              <a:off x="3886200" y="4198948"/>
              <a:ext cx="1752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起壳剥落</a:t>
              </a: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6245225" y="4198938"/>
            <a:ext cx="2260600" cy="2225675"/>
            <a:chOff x="6245086" y="4198948"/>
            <a:chExt cx="2261409" cy="2226448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086" y="4198948"/>
              <a:ext cx="2261409" cy="222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0" name="矩形 26"/>
            <p:cNvSpPr>
              <a:spLocks noChangeArrowheads="1"/>
            </p:cNvSpPr>
            <p:nvPr/>
          </p:nvSpPr>
          <p:spPr bwMode="auto">
            <a:xfrm>
              <a:off x="6924385" y="4198948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污渍</a:t>
              </a: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457200" y="1600200"/>
            <a:ext cx="7543800" cy="758825"/>
            <a:chOff x="457200" y="1600200"/>
            <a:chExt cx="7543208" cy="7589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00200"/>
              <a:ext cx="758952" cy="758952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1381052" y="1689115"/>
              <a:ext cx="6619356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查看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墙面、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天花板、地板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是否完好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倩简体" pitchFamily="65" charset="-122"/>
                <a:ea typeface="方正中倩简体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3.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查看房屋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60375" y="1600200"/>
            <a:ext cx="7540625" cy="758825"/>
            <a:chOff x="460248" y="1600200"/>
            <a:chExt cx="7540160" cy="75895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48" y="1600200"/>
              <a:ext cx="758952" cy="758952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1380941" y="1689115"/>
              <a:ext cx="6619467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查看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家具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是否完好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倩简体" pitchFamily="65" charset="-122"/>
                <a:ea typeface="方正中倩简体" pitchFamily="65" charset="-122"/>
              </a:endParaRPr>
            </a:p>
          </p:txBody>
        </p: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09600" y="2511425"/>
            <a:ext cx="8266113" cy="3660775"/>
            <a:chOff x="762000" y="2359153"/>
            <a:chExt cx="8266306" cy="3660648"/>
          </a:xfrm>
        </p:grpSpPr>
        <p:sp>
          <p:nvSpPr>
            <p:cNvPr id="22" name="矩形 21"/>
            <p:cNvSpPr/>
            <p:nvPr/>
          </p:nvSpPr>
          <p:spPr>
            <a:xfrm>
              <a:off x="762000" y="2538535"/>
              <a:ext cx="3713250" cy="34161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家具的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数量要清点清楚，规格、材料也要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记录下来，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最好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拍照记录。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如家具上有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破损、表面污损、划痕等，应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拍下局部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清晰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照片，记录下来。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门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、抽屉都要试着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使用一下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，看看是否有关不上等问题，并记录下来。</a:t>
              </a:r>
            </a:p>
          </p:txBody>
        </p:sp>
        <p:pic>
          <p:nvPicPr>
            <p:cNvPr id="23" name="Picture 2" descr="http://i.jiajuol.com/800/jj/20091228/4b38327d0e232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19" b="10246"/>
            <a:stretch/>
          </p:blipFill>
          <p:spPr bwMode="auto">
            <a:xfrm>
              <a:off x="4474693" y="2359153"/>
              <a:ext cx="4553613" cy="36606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3.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查看房屋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99603" y="2057400"/>
            <a:ext cx="4172164" cy="41721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61963" y="1603375"/>
            <a:ext cx="7539037" cy="758825"/>
            <a:chOff x="462037" y="1603248"/>
            <a:chExt cx="7538371" cy="75895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37" y="1603248"/>
              <a:ext cx="758952" cy="758952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381118" y="1688987"/>
              <a:ext cx="6619290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查看家用电器是否完好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倩简体" pitchFamily="65" charset="-122"/>
                <a:ea typeface="方正中倩简体" pitchFamily="65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49300" y="2819400"/>
            <a:ext cx="3929063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电器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的外观、型号也都要记录，最好拍照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。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试用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是必须的，不能怕麻烦，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以免之后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出现纠纷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。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试用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冰箱可以盛杯水放半小时，看看制冷效果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。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空调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等也要开一会儿，确认制冷、制热能力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4718050" y="2273300"/>
            <a:ext cx="4273550" cy="4454525"/>
            <a:chOff x="4718570" y="2273586"/>
            <a:chExt cx="4273771" cy="4454515"/>
          </a:xfrm>
        </p:grpSpPr>
        <p:pic>
          <p:nvPicPr>
            <p:cNvPr id="16396" name="Picture 2" descr="http://pic3.qu114.com/userpic/tmp/image/2010-05-06/2010050610335085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7" t="30208" r="10326" b="31386"/>
            <a:stretch>
              <a:fillRect/>
            </a:stretch>
          </p:blipFill>
          <p:spPr bwMode="auto">
            <a:xfrm>
              <a:off x="6656645" y="2273586"/>
              <a:ext cx="2335696" cy="82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4" descr="http://www.worldhm.com/data_images/info/shangjiinfo/2010_12_6/2010126215037_769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34" r="31104"/>
            <a:stretch>
              <a:fillRect/>
            </a:stretch>
          </p:blipFill>
          <p:spPr bwMode="auto">
            <a:xfrm>
              <a:off x="7617127" y="3352800"/>
              <a:ext cx="1301585" cy="337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570" y="4254597"/>
              <a:ext cx="2898557" cy="2173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028" y="2599944"/>
              <a:ext cx="1433347" cy="1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一、租房步骤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772674" y="1408692"/>
            <a:ext cx="4327718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293543" y="2291851"/>
            <a:ext cx="4801062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802538" y="3175010"/>
            <a:ext cx="5274406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268368" y="4058169"/>
            <a:ext cx="5781560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812267" y="4941328"/>
            <a:ext cx="6254905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419" name="组合 3"/>
          <p:cNvGrpSpPr>
            <a:grpSpLocks/>
          </p:cNvGrpSpPr>
          <p:nvPr/>
        </p:nvGrpSpPr>
        <p:grpSpPr bwMode="auto">
          <a:xfrm>
            <a:off x="3521075" y="2651125"/>
            <a:ext cx="3282950" cy="584200"/>
            <a:chOff x="3520587" y="2651918"/>
            <a:chExt cx="3283661" cy="583296"/>
          </a:xfrm>
        </p:grpSpPr>
        <p:sp>
          <p:nvSpPr>
            <p:cNvPr id="35" name="圆角矩形 34"/>
            <p:cNvSpPr>
              <a:spLocks noChangeAspect="1"/>
            </p:cNvSpPr>
            <p:nvPr/>
          </p:nvSpPr>
          <p:spPr bwMode="auto">
            <a:xfrm>
              <a:off x="3520587" y="265191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38" name="TextBox 61"/>
            <p:cNvSpPr txBox="1">
              <a:spLocks noChangeArrowheads="1"/>
            </p:cNvSpPr>
            <p:nvPr/>
          </p:nvSpPr>
          <p:spPr bwMode="auto">
            <a:xfrm>
              <a:off x="3547183" y="2714454"/>
              <a:ext cx="3794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39" name="TextBox 71"/>
            <p:cNvSpPr txBox="1">
              <a:spLocks noChangeArrowheads="1"/>
            </p:cNvSpPr>
            <p:nvPr/>
          </p:nvSpPr>
          <p:spPr bwMode="auto">
            <a:xfrm>
              <a:off x="4088035" y="2835104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了解房屋基本情况</a:t>
              </a:r>
            </a:p>
          </p:txBody>
        </p:sp>
      </p:grpSp>
      <p:sp>
        <p:nvSpPr>
          <p:cNvPr id="44" name="任意多边形 43"/>
          <p:cNvSpPr/>
          <p:nvPr/>
        </p:nvSpPr>
        <p:spPr>
          <a:xfrm rot="10800000">
            <a:off x="911023" y="1532234"/>
            <a:ext cx="2569967" cy="4454493"/>
          </a:xfrm>
          <a:custGeom>
            <a:avLst/>
            <a:gdLst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69060 w 2755557"/>
              <a:gd name="connsiteY5" fmla="*/ 271849 h 4411362"/>
              <a:gd name="connsiteX6" fmla="*/ 0 w 2755557"/>
              <a:gd name="connsiteY6" fmla="*/ 4411362 h 4411362"/>
              <a:gd name="connsiteX0" fmla="*/ 0 w 3152139"/>
              <a:gd name="connsiteY0" fmla="*/ 4411362 h 4411362"/>
              <a:gd name="connsiteX1" fmla="*/ 2483708 w 3152139"/>
              <a:gd name="connsiteY1" fmla="*/ 185352 h 4411362"/>
              <a:gd name="connsiteX2" fmla="*/ 2397211 w 3152139"/>
              <a:gd name="connsiteY2" fmla="*/ 123568 h 4411362"/>
              <a:gd name="connsiteX3" fmla="*/ 2730844 w 3152139"/>
              <a:gd name="connsiteY3" fmla="*/ 0 h 4411362"/>
              <a:gd name="connsiteX4" fmla="*/ 2755557 w 3152139"/>
              <a:gd name="connsiteY4" fmla="*/ 321276 h 4411362"/>
              <a:gd name="connsiteX5" fmla="*/ 3152139 w 3152139"/>
              <a:gd name="connsiteY5" fmla="*/ 2212793 h 4411362"/>
              <a:gd name="connsiteX6" fmla="*/ 0 w 3152139"/>
              <a:gd name="connsiteY6" fmla="*/ 4411362 h 4411362"/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43180 w 2755557"/>
              <a:gd name="connsiteY5" fmla="*/ 323608 h 4411362"/>
              <a:gd name="connsiteX6" fmla="*/ 0 w 2755557"/>
              <a:gd name="connsiteY6" fmla="*/ 4411362 h 4411362"/>
              <a:gd name="connsiteX0" fmla="*/ 0 w 3928749"/>
              <a:gd name="connsiteY0" fmla="*/ 4411362 h 4411362"/>
              <a:gd name="connsiteX1" fmla="*/ 2483708 w 3928749"/>
              <a:gd name="connsiteY1" fmla="*/ 185352 h 4411362"/>
              <a:gd name="connsiteX2" fmla="*/ 2397211 w 3928749"/>
              <a:gd name="connsiteY2" fmla="*/ 123568 h 4411362"/>
              <a:gd name="connsiteX3" fmla="*/ 2730844 w 3928749"/>
              <a:gd name="connsiteY3" fmla="*/ 0 h 4411362"/>
              <a:gd name="connsiteX4" fmla="*/ 3928749 w 3928749"/>
              <a:gd name="connsiteY4" fmla="*/ 2417495 h 4411362"/>
              <a:gd name="connsiteX5" fmla="*/ 2643180 w 3928749"/>
              <a:gd name="connsiteY5" fmla="*/ 323608 h 4411362"/>
              <a:gd name="connsiteX6" fmla="*/ 0 w 3928749"/>
              <a:gd name="connsiteY6" fmla="*/ 4411362 h 4411362"/>
              <a:gd name="connsiteX0" fmla="*/ 0 w 2738304"/>
              <a:gd name="connsiteY0" fmla="*/ 4411362 h 4411362"/>
              <a:gd name="connsiteX1" fmla="*/ 2483708 w 2738304"/>
              <a:gd name="connsiteY1" fmla="*/ 185352 h 4411362"/>
              <a:gd name="connsiteX2" fmla="*/ 2397211 w 2738304"/>
              <a:gd name="connsiteY2" fmla="*/ 123568 h 4411362"/>
              <a:gd name="connsiteX3" fmla="*/ 2730844 w 2738304"/>
              <a:gd name="connsiteY3" fmla="*/ 0 h 4411362"/>
              <a:gd name="connsiteX4" fmla="*/ 2738304 w 2738304"/>
              <a:gd name="connsiteY4" fmla="*/ 373034 h 4411362"/>
              <a:gd name="connsiteX5" fmla="*/ 2643180 w 2738304"/>
              <a:gd name="connsiteY5" fmla="*/ 323608 h 4411362"/>
              <a:gd name="connsiteX6" fmla="*/ 0 w 2738304"/>
              <a:gd name="connsiteY6" fmla="*/ 4411362 h 4411362"/>
              <a:gd name="connsiteX0" fmla="*/ 0 w 4766678"/>
              <a:gd name="connsiteY0" fmla="*/ 4635648 h 4635648"/>
              <a:gd name="connsiteX1" fmla="*/ 2483708 w 4766678"/>
              <a:gd name="connsiteY1" fmla="*/ 409638 h 4635648"/>
              <a:gd name="connsiteX2" fmla="*/ 2397211 w 4766678"/>
              <a:gd name="connsiteY2" fmla="*/ 347854 h 4635648"/>
              <a:gd name="connsiteX3" fmla="*/ 4766678 w 4766678"/>
              <a:gd name="connsiteY3" fmla="*/ 0 h 4635648"/>
              <a:gd name="connsiteX4" fmla="*/ 2738304 w 4766678"/>
              <a:gd name="connsiteY4" fmla="*/ 597320 h 4635648"/>
              <a:gd name="connsiteX5" fmla="*/ 2643180 w 4766678"/>
              <a:gd name="connsiteY5" fmla="*/ 547894 h 4635648"/>
              <a:gd name="connsiteX6" fmla="*/ 0 w 4766678"/>
              <a:gd name="connsiteY6" fmla="*/ 4635648 h 4635648"/>
              <a:gd name="connsiteX0" fmla="*/ 0 w 2748097"/>
              <a:gd name="connsiteY0" fmla="*/ 4454493 h 4454493"/>
              <a:gd name="connsiteX1" fmla="*/ 2483708 w 2748097"/>
              <a:gd name="connsiteY1" fmla="*/ 228483 h 4454493"/>
              <a:gd name="connsiteX2" fmla="*/ 2397211 w 2748097"/>
              <a:gd name="connsiteY2" fmla="*/ 166699 h 4454493"/>
              <a:gd name="connsiteX3" fmla="*/ 2748097 w 2748097"/>
              <a:gd name="connsiteY3" fmla="*/ 0 h 4454493"/>
              <a:gd name="connsiteX4" fmla="*/ 2738304 w 2748097"/>
              <a:gd name="connsiteY4" fmla="*/ 416165 h 4454493"/>
              <a:gd name="connsiteX5" fmla="*/ 2643180 w 2748097"/>
              <a:gd name="connsiteY5" fmla="*/ 366739 h 4454493"/>
              <a:gd name="connsiteX6" fmla="*/ 0 w 2748097"/>
              <a:gd name="connsiteY6" fmla="*/ 4454493 h 4454493"/>
              <a:gd name="connsiteX0" fmla="*/ 0 w 2569967"/>
              <a:gd name="connsiteY0" fmla="*/ 4454493 h 4454493"/>
              <a:gd name="connsiteX1" fmla="*/ 2305578 w 2569967"/>
              <a:gd name="connsiteY1" fmla="*/ 228483 h 4454493"/>
              <a:gd name="connsiteX2" fmla="*/ 2219081 w 2569967"/>
              <a:gd name="connsiteY2" fmla="*/ 166699 h 4454493"/>
              <a:gd name="connsiteX3" fmla="*/ 2569967 w 2569967"/>
              <a:gd name="connsiteY3" fmla="*/ 0 h 4454493"/>
              <a:gd name="connsiteX4" fmla="*/ 2560174 w 2569967"/>
              <a:gd name="connsiteY4" fmla="*/ 416165 h 4454493"/>
              <a:gd name="connsiteX5" fmla="*/ 2465050 w 2569967"/>
              <a:gd name="connsiteY5" fmla="*/ 366739 h 4454493"/>
              <a:gd name="connsiteX6" fmla="*/ 0 w 2569967"/>
              <a:gd name="connsiteY6" fmla="*/ 4454493 h 44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967" h="4454493">
                <a:moveTo>
                  <a:pt x="0" y="4454493"/>
                </a:moveTo>
                <a:lnTo>
                  <a:pt x="2305578" y="228483"/>
                </a:lnTo>
                <a:lnTo>
                  <a:pt x="2219081" y="166699"/>
                </a:lnTo>
                <a:lnTo>
                  <a:pt x="2569967" y="0"/>
                </a:lnTo>
                <a:lnTo>
                  <a:pt x="2560174" y="416165"/>
                </a:lnTo>
                <a:lnTo>
                  <a:pt x="2465050" y="366739"/>
                </a:lnTo>
                <a:lnTo>
                  <a:pt x="0" y="4454493"/>
                </a:lnTo>
                <a:close/>
              </a:path>
            </a:pathLst>
          </a:custGeom>
          <a:gradFill flip="none" rotWithShape="1">
            <a:gsLst>
              <a:gs pos="0">
                <a:srgbClr val="00DFF6"/>
              </a:gs>
              <a:gs pos="70000">
                <a:srgbClr val="002774"/>
              </a:gs>
            </a:gsLst>
            <a:lin ang="54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>
              <a:rot lat="0" lon="0" rev="3000000"/>
            </a:lightRig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421" name="组合 8"/>
          <p:cNvGrpSpPr>
            <a:grpSpLocks/>
          </p:cNvGrpSpPr>
          <p:nvPr/>
        </p:nvGrpSpPr>
        <p:grpSpPr bwMode="auto">
          <a:xfrm>
            <a:off x="3081338" y="3525838"/>
            <a:ext cx="3290887" cy="590550"/>
            <a:chOff x="3081677" y="3526568"/>
            <a:chExt cx="3290523" cy="590574"/>
          </a:xfrm>
        </p:grpSpPr>
        <p:sp>
          <p:nvSpPr>
            <p:cNvPr id="38" name="圆角矩形 37"/>
            <p:cNvSpPr>
              <a:spLocks noChangeAspect="1"/>
            </p:cNvSpPr>
            <p:nvPr/>
          </p:nvSpPr>
          <p:spPr bwMode="auto">
            <a:xfrm>
              <a:off x="3081677" y="35265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35" name="TextBox 61"/>
            <p:cNvSpPr txBox="1">
              <a:spLocks noChangeArrowheads="1"/>
            </p:cNvSpPr>
            <p:nvPr/>
          </p:nvSpPr>
          <p:spPr bwMode="auto">
            <a:xfrm>
              <a:off x="3107446" y="3589167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36" name="TextBox 34"/>
            <p:cNvSpPr txBox="1">
              <a:spLocks noChangeArrowheads="1"/>
            </p:cNvSpPr>
            <p:nvPr/>
          </p:nvSpPr>
          <p:spPr bwMode="auto">
            <a:xfrm>
              <a:off x="3655988" y="3717032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查看房屋</a:t>
              </a:r>
            </a:p>
          </p:txBody>
        </p:sp>
      </p:grpSp>
      <p:grpSp>
        <p:nvGrpSpPr>
          <p:cNvPr id="17422" name="组合 10"/>
          <p:cNvGrpSpPr>
            <a:grpSpLocks/>
          </p:cNvGrpSpPr>
          <p:nvPr/>
        </p:nvGrpSpPr>
        <p:grpSpPr bwMode="auto">
          <a:xfrm>
            <a:off x="2547938" y="4424363"/>
            <a:ext cx="3319462" cy="581025"/>
            <a:chOff x="2547767" y="4424968"/>
            <a:chExt cx="3320377" cy="580309"/>
          </a:xfrm>
        </p:grpSpPr>
        <p:sp>
          <p:nvSpPr>
            <p:cNvPr id="40" name="圆角矩形 39"/>
            <p:cNvSpPr>
              <a:spLocks noChangeAspect="1"/>
            </p:cNvSpPr>
            <p:nvPr/>
          </p:nvSpPr>
          <p:spPr bwMode="auto">
            <a:xfrm>
              <a:off x="2547767" y="44249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3219E"/>
                  </a:gs>
                  <a:gs pos="100000">
                    <a:srgbClr val="610348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32" name="TextBox 61"/>
            <p:cNvSpPr txBox="1">
              <a:spLocks noChangeArrowheads="1"/>
            </p:cNvSpPr>
            <p:nvPr/>
          </p:nvSpPr>
          <p:spPr bwMode="auto">
            <a:xfrm>
              <a:off x="2574046" y="4487692"/>
              <a:ext cx="3794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33" name="TextBox 71"/>
            <p:cNvSpPr txBox="1">
              <a:spLocks noChangeArrowheads="1"/>
            </p:cNvSpPr>
            <p:nvPr/>
          </p:nvSpPr>
          <p:spPr bwMode="auto">
            <a:xfrm>
              <a:off x="3151931" y="4605167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签订租赁合同</a:t>
              </a:r>
            </a:p>
          </p:txBody>
        </p:sp>
      </p:grpSp>
      <p:grpSp>
        <p:nvGrpSpPr>
          <p:cNvPr id="17423" name="组合 11"/>
          <p:cNvGrpSpPr>
            <a:grpSpLocks/>
          </p:cNvGrpSpPr>
          <p:nvPr/>
        </p:nvGrpSpPr>
        <p:grpSpPr bwMode="auto">
          <a:xfrm>
            <a:off x="2084388" y="5310188"/>
            <a:ext cx="3351212" cy="585787"/>
            <a:chOff x="2085107" y="5309905"/>
            <a:chExt cx="3350989" cy="585959"/>
          </a:xfrm>
        </p:grpSpPr>
        <p:sp>
          <p:nvSpPr>
            <p:cNvPr id="42" name="圆角矩形 41"/>
            <p:cNvSpPr>
              <a:spLocks noChangeAspect="1"/>
            </p:cNvSpPr>
            <p:nvPr/>
          </p:nvSpPr>
          <p:spPr bwMode="auto">
            <a:xfrm>
              <a:off x="2085107" y="5309905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29" name="TextBox 61"/>
            <p:cNvSpPr txBox="1">
              <a:spLocks noChangeArrowheads="1"/>
            </p:cNvSpPr>
            <p:nvPr/>
          </p:nvSpPr>
          <p:spPr bwMode="auto">
            <a:xfrm>
              <a:off x="2112083" y="5371929"/>
              <a:ext cx="377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30" name="TextBox 71"/>
            <p:cNvSpPr txBox="1">
              <a:spLocks noChangeArrowheads="1"/>
            </p:cNvSpPr>
            <p:nvPr/>
          </p:nvSpPr>
          <p:spPr bwMode="auto">
            <a:xfrm>
              <a:off x="2719884" y="5495754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物业交验</a:t>
              </a:r>
            </a:p>
          </p:txBody>
        </p:sp>
      </p:grpSp>
      <p:grpSp>
        <p:nvGrpSpPr>
          <p:cNvPr id="17424" name="组合 2"/>
          <p:cNvGrpSpPr>
            <a:grpSpLocks/>
          </p:cNvGrpSpPr>
          <p:nvPr/>
        </p:nvGrpSpPr>
        <p:grpSpPr bwMode="auto">
          <a:xfrm>
            <a:off x="4030663" y="1789113"/>
            <a:ext cx="3278187" cy="527050"/>
            <a:chOff x="4030748" y="1789143"/>
            <a:chExt cx="3277556" cy="527799"/>
          </a:xfrm>
        </p:grpSpPr>
        <p:sp>
          <p:nvSpPr>
            <p:cNvPr id="17425" name="TextBox 34"/>
            <p:cNvSpPr txBox="1">
              <a:spLocks noChangeArrowheads="1"/>
            </p:cNvSpPr>
            <p:nvPr/>
          </p:nvSpPr>
          <p:spPr bwMode="auto">
            <a:xfrm>
              <a:off x="4593679" y="1916832"/>
              <a:ext cx="27146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查找出租房信息</a:t>
              </a:r>
            </a:p>
          </p:txBody>
        </p:sp>
        <p:sp>
          <p:nvSpPr>
            <p:cNvPr id="48" name="圆角矩形 47"/>
            <p:cNvSpPr>
              <a:spLocks noChangeAspect="1"/>
            </p:cNvSpPr>
            <p:nvPr/>
          </p:nvSpPr>
          <p:spPr bwMode="auto">
            <a:xfrm>
              <a:off x="4030748" y="1789143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27" name="TextBox 61"/>
            <p:cNvSpPr txBox="1">
              <a:spLocks noChangeArrowheads="1"/>
            </p:cNvSpPr>
            <p:nvPr/>
          </p:nvSpPr>
          <p:spPr bwMode="auto">
            <a:xfrm>
              <a:off x="4056771" y="1850854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4.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签订租赁合同</a:t>
            </a: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57200" y="1601788"/>
            <a:ext cx="7086600" cy="758825"/>
            <a:chOff x="457200" y="1601723"/>
            <a:chExt cx="7086600" cy="758952"/>
          </a:xfrm>
        </p:grpSpPr>
        <p:sp>
          <p:nvSpPr>
            <p:cNvPr id="13" name="矩形 12"/>
            <p:cNvSpPr/>
            <p:nvPr/>
          </p:nvSpPr>
          <p:spPr>
            <a:xfrm>
              <a:off x="1381125" y="1689050"/>
              <a:ext cx="6162675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使用规范的房屋租赁合同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倩简体" pitchFamily="65" charset="-122"/>
                <a:ea typeface="方正中倩简体" pitchFamily="65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01723"/>
              <a:ext cx="758952" cy="758952"/>
            </a:xfrm>
            <a:prstGeom prst="rect">
              <a:avLst/>
            </a:prstGeom>
          </p:spPr>
        </p:pic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762000" y="2362200"/>
            <a:ext cx="8229600" cy="4267200"/>
            <a:chOff x="762000" y="2362200"/>
            <a:chExt cx="8229600" cy="4267200"/>
          </a:xfrm>
        </p:grpSpPr>
        <p:sp>
          <p:nvSpPr>
            <p:cNvPr id="22" name="椭圆 21"/>
            <p:cNvSpPr/>
            <p:nvPr/>
          </p:nvSpPr>
          <p:spPr>
            <a:xfrm>
              <a:off x="4724400" y="2362200"/>
              <a:ext cx="4267200" cy="426720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62000" y="2538413"/>
              <a:ext cx="3962400" cy="37861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为了维护自己的权益，避免今后产生不必要的纠纷，在与房东签订租赁合同时，请使用规范的房屋租赁合同。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没有合同范本的，可从网上下载。以北京市为例，可以在住房和城乡建设委员会的下载中心搜索、下载相关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合同，特别是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《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北京市房屋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租赁合同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(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自行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成交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版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)》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。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4.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签订租赁合同</a:t>
            </a:r>
          </a:p>
        </p:txBody>
      </p:sp>
      <p:pic>
        <p:nvPicPr>
          <p:cNvPr id="9" name="Picture 4" descr="合同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5805647" cy="537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411413" y="3500438"/>
            <a:ext cx="5446712" cy="1223962"/>
          </a:xfrm>
          <a:prstGeom prst="roundRect">
            <a:avLst/>
          </a:prstGeom>
          <a:solidFill>
            <a:srgbClr val="92D050">
              <a:alpha val="30000"/>
            </a:srgbClr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4.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签订租赁合同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60375" y="1601788"/>
            <a:ext cx="7083425" cy="758825"/>
            <a:chOff x="460248" y="1601722"/>
            <a:chExt cx="7083552" cy="75895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48" y="1601722"/>
              <a:ext cx="758952" cy="7589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381015" y="1689049"/>
              <a:ext cx="6162785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落实合同中必须包含的内容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倩简体" pitchFamily="65" charset="-122"/>
                <a:ea typeface="方正中倩简体" pitchFamily="65" charset="-122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52400" y="2538413"/>
            <a:ext cx="8550275" cy="4154487"/>
            <a:chOff x="152400" y="2538342"/>
            <a:chExt cx="8549566" cy="4154984"/>
          </a:xfrm>
        </p:grpSpPr>
        <p:sp>
          <p:nvSpPr>
            <p:cNvPr id="13" name="矩形 12"/>
            <p:cNvSpPr/>
            <p:nvPr/>
          </p:nvSpPr>
          <p:spPr>
            <a:xfrm>
              <a:off x="152400" y="2538342"/>
              <a:ext cx="5104977" cy="41549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合同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中应涵盖以下内容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①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出租人姓名或者出租单位名称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；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②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房屋的坐落、面积、装修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；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③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设施状况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；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④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租赁用途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；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⑤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租赁期限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；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⑥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租金及交付方式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；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⑦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房屋修缮责任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；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⑧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转租的约定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；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⑨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变更和解除合同的条件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；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⑩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违约责任。</a:t>
              </a:r>
            </a:p>
          </p:txBody>
        </p:sp>
        <p:pic>
          <p:nvPicPr>
            <p:cNvPr id="14" name="Picture 2" descr="[浦东英语沙龙] 8.16浦东★话题：签订合同★美国外教与您互动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670" y="3448878"/>
              <a:ext cx="4239296" cy="30099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一、租房步骤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772674" y="1408692"/>
            <a:ext cx="4327718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293543" y="2291851"/>
            <a:ext cx="4801062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802538" y="3175010"/>
            <a:ext cx="5274406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268368" y="4058169"/>
            <a:ext cx="5781560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812267" y="4941328"/>
            <a:ext cx="6254905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521075" y="2651125"/>
            <a:ext cx="3282950" cy="584200"/>
            <a:chOff x="3520587" y="2651918"/>
            <a:chExt cx="3283661" cy="583296"/>
          </a:xfrm>
        </p:grpSpPr>
        <p:sp>
          <p:nvSpPr>
            <p:cNvPr id="35" name="圆角矩形 34"/>
            <p:cNvSpPr>
              <a:spLocks noChangeAspect="1"/>
            </p:cNvSpPr>
            <p:nvPr/>
          </p:nvSpPr>
          <p:spPr bwMode="auto">
            <a:xfrm>
              <a:off x="3520587" y="265191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02" name="TextBox 61"/>
            <p:cNvSpPr txBox="1">
              <a:spLocks noChangeArrowheads="1"/>
            </p:cNvSpPr>
            <p:nvPr/>
          </p:nvSpPr>
          <p:spPr bwMode="auto">
            <a:xfrm>
              <a:off x="3547183" y="2714454"/>
              <a:ext cx="3794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03" name="TextBox 71"/>
            <p:cNvSpPr txBox="1">
              <a:spLocks noChangeArrowheads="1"/>
            </p:cNvSpPr>
            <p:nvPr/>
          </p:nvSpPr>
          <p:spPr bwMode="auto">
            <a:xfrm>
              <a:off x="4088035" y="2835104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了解房屋基本情况</a:t>
              </a:r>
            </a:p>
          </p:txBody>
        </p:sp>
      </p:grpSp>
      <p:sp>
        <p:nvSpPr>
          <p:cNvPr id="44" name="任意多边形 43"/>
          <p:cNvSpPr/>
          <p:nvPr/>
        </p:nvSpPr>
        <p:spPr>
          <a:xfrm rot="10800000">
            <a:off x="911023" y="1532234"/>
            <a:ext cx="2569967" cy="4454493"/>
          </a:xfrm>
          <a:custGeom>
            <a:avLst/>
            <a:gdLst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69060 w 2755557"/>
              <a:gd name="connsiteY5" fmla="*/ 271849 h 4411362"/>
              <a:gd name="connsiteX6" fmla="*/ 0 w 2755557"/>
              <a:gd name="connsiteY6" fmla="*/ 4411362 h 4411362"/>
              <a:gd name="connsiteX0" fmla="*/ 0 w 3152139"/>
              <a:gd name="connsiteY0" fmla="*/ 4411362 h 4411362"/>
              <a:gd name="connsiteX1" fmla="*/ 2483708 w 3152139"/>
              <a:gd name="connsiteY1" fmla="*/ 185352 h 4411362"/>
              <a:gd name="connsiteX2" fmla="*/ 2397211 w 3152139"/>
              <a:gd name="connsiteY2" fmla="*/ 123568 h 4411362"/>
              <a:gd name="connsiteX3" fmla="*/ 2730844 w 3152139"/>
              <a:gd name="connsiteY3" fmla="*/ 0 h 4411362"/>
              <a:gd name="connsiteX4" fmla="*/ 2755557 w 3152139"/>
              <a:gd name="connsiteY4" fmla="*/ 321276 h 4411362"/>
              <a:gd name="connsiteX5" fmla="*/ 3152139 w 3152139"/>
              <a:gd name="connsiteY5" fmla="*/ 2212793 h 4411362"/>
              <a:gd name="connsiteX6" fmla="*/ 0 w 3152139"/>
              <a:gd name="connsiteY6" fmla="*/ 4411362 h 4411362"/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43180 w 2755557"/>
              <a:gd name="connsiteY5" fmla="*/ 323608 h 4411362"/>
              <a:gd name="connsiteX6" fmla="*/ 0 w 2755557"/>
              <a:gd name="connsiteY6" fmla="*/ 4411362 h 4411362"/>
              <a:gd name="connsiteX0" fmla="*/ 0 w 3928749"/>
              <a:gd name="connsiteY0" fmla="*/ 4411362 h 4411362"/>
              <a:gd name="connsiteX1" fmla="*/ 2483708 w 3928749"/>
              <a:gd name="connsiteY1" fmla="*/ 185352 h 4411362"/>
              <a:gd name="connsiteX2" fmla="*/ 2397211 w 3928749"/>
              <a:gd name="connsiteY2" fmla="*/ 123568 h 4411362"/>
              <a:gd name="connsiteX3" fmla="*/ 2730844 w 3928749"/>
              <a:gd name="connsiteY3" fmla="*/ 0 h 4411362"/>
              <a:gd name="connsiteX4" fmla="*/ 3928749 w 3928749"/>
              <a:gd name="connsiteY4" fmla="*/ 2417495 h 4411362"/>
              <a:gd name="connsiteX5" fmla="*/ 2643180 w 3928749"/>
              <a:gd name="connsiteY5" fmla="*/ 323608 h 4411362"/>
              <a:gd name="connsiteX6" fmla="*/ 0 w 3928749"/>
              <a:gd name="connsiteY6" fmla="*/ 4411362 h 4411362"/>
              <a:gd name="connsiteX0" fmla="*/ 0 w 2738304"/>
              <a:gd name="connsiteY0" fmla="*/ 4411362 h 4411362"/>
              <a:gd name="connsiteX1" fmla="*/ 2483708 w 2738304"/>
              <a:gd name="connsiteY1" fmla="*/ 185352 h 4411362"/>
              <a:gd name="connsiteX2" fmla="*/ 2397211 w 2738304"/>
              <a:gd name="connsiteY2" fmla="*/ 123568 h 4411362"/>
              <a:gd name="connsiteX3" fmla="*/ 2730844 w 2738304"/>
              <a:gd name="connsiteY3" fmla="*/ 0 h 4411362"/>
              <a:gd name="connsiteX4" fmla="*/ 2738304 w 2738304"/>
              <a:gd name="connsiteY4" fmla="*/ 373034 h 4411362"/>
              <a:gd name="connsiteX5" fmla="*/ 2643180 w 2738304"/>
              <a:gd name="connsiteY5" fmla="*/ 323608 h 4411362"/>
              <a:gd name="connsiteX6" fmla="*/ 0 w 2738304"/>
              <a:gd name="connsiteY6" fmla="*/ 4411362 h 4411362"/>
              <a:gd name="connsiteX0" fmla="*/ 0 w 4766678"/>
              <a:gd name="connsiteY0" fmla="*/ 4635648 h 4635648"/>
              <a:gd name="connsiteX1" fmla="*/ 2483708 w 4766678"/>
              <a:gd name="connsiteY1" fmla="*/ 409638 h 4635648"/>
              <a:gd name="connsiteX2" fmla="*/ 2397211 w 4766678"/>
              <a:gd name="connsiteY2" fmla="*/ 347854 h 4635648"/>
              <a:gd name="connsiteX3" fmla="*/ 4766678 w 4766678"/>
              <a:gd name="connsiteY3" fmla="*/ 0 h 4635648"/>
              <a:gd name="connsiteX4" fmla="*/ 2738304 w 4766678"/>
              <a:gd name="connsiteY4" fmla="*/ 597320 h 4635648"/>
              <a:gd name="connsiteX5" fmla="*/ 2643180 w 4766678"/>
              <a:gd name="connsiteY5" fmla="*/ 547894 h 4635648"/>
              <a:gd name="connsiteX6" fmla="*/ 0 w 4766678"/>
              <a:gd name="connsiteY6" fmla="*/ 4635648 h 4635648"/>
              <a:gd name="connsiteX0" fmla="*/ 0 w 2748097"/>
              <a:gd name="connsiteY0" fmla="*/ 4454493 h 4454493"/>
              <a:gd name="connsiteX1" fmla="*/ 2483708 w 2748097"/>
              <a:gd name="connsiteY1" fmla="*/ 228483 h 4454493"/>
              <a:gd name="connsiteX2" fmla="*/ 2397211 w 2748097"/>
              <a:gd name="connsiteY2" fmla="*/ 166699 h 4454493"/>
              <a:gd name="connsiteX3" fmla="*/ 2748097 w 2748097"/>
              <a:gd name="connsiteY3" fmla="*/ 0 h 4454493"/>
              <a:gd name="connsiteX4" fmla="*/ 2738304 w 2748097"/>
              <a:gd name="connsiteY4" fmla="*/ 416165 h 4454493"/>
              <a:gd name="connsiteX5" fmla="*/ 2643180 w 2748097"/>
              <a:gd name="connsiteY5" fmla="*/ 366739 h 4454493"/>
              <a:gd name="connsiteX6" fmla="*/ 0 w 2748097"/>
              <a:gd name="connsiteY6" fmla="*/ 4454493 h 4454493"/>
              <a:gd name="connsiteX0" fmla="*/ 0 w 2569967"/>
              <a:gd name="connsiteY0" fmla="*/ 4454493 h 4454493"/>
              <a:gd name="connsiteX1" fmla="*/ 2305578 w 2569967"/>
              <a:gd name="connsiteY1" fmla="*/ 228483 h 4454493"/>
              <a:gd name="connsiteX2" fmla="*/ 2219081 w 2569967"/>
              <a:gd name="connsiteY2" fmla="*/ 166699 h 4454493"/>
              <a:gd name="connsiteX3" fmla="*/ 2569967 w 2569967"/>
              <a:gd name="connsiteY3" fmla="*/ 0 h 4454493"/>
              <a:gd name="connsiteX4" fmla="*/ 2560174 w 2569967"/>
              <a:gd name="connsiteY4" fmla="*/ 416165 h 4454493"/>
              <a:gd name="connsiteX5" fmla="*/ 2465050 w 2569967"/>
              <a:gd name="connsiteY5" fmla="*/ 366739 h 4454493"/>
              <a:gd name="connsiteX6" fmla="*/ 0 w 2569967"/>
              <a:gd name="connsiteY6" fmla="*/ 4454493 h 44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967" h="4454493">
                <a:moveTo>
                  <a:pt x="0" y="4454493"/>
                </a:moveTo>
                <a:lnTo>
                  <a:pt x="2305578" y="228483"/>
                </a:lnTo>
                <a:lnTo>
                  <a:pt x="2219081" y="166699"/>
                </a:lnTo>
                <a:lnTo>
                  <a:pt x="2569967" y="0"/>
                </a:lnTo>
                <a:lnTo>
                  <a:pt x="2560174" y="416165"/>
                </a:lnTo>
                <a:lnTo>
                  <a:pt x="2465050" y="366739"/>
                </a:lnTo>
                <a:lnTo>
                  <a:pt x="0" y="4454493"/>
                </a:lnTo>
                <a:close/>
              </a:path>
            </a:pathLst>
          </a:custGeom>
          <a:gradFill flip="none" rotWithShape="1">
            <a:gsLst>
              <a:gs pos="0">
                <a:srgbClr val="00DFF6"/>
              </a:gs>
              <a:gs pos="70000">
                <a:srgbClr val="002774"/>
              </a:gs>
            </a:gsLst>
            <a:lin ang="54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>
              <a:rot lat="0" lon="0" rev="3000000"/>
            </a:lightRig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081338" y="3525838"/>
            <a:ext cx="3290887" cy="590550"/>
            <a:chOff x="3081677" y="3526568"/>
            <a:chExt cx="3290523" cy="590574"/>
          </a:xfrm>
        </p:grpSpPr>
        <p:sp>
          <p:nvSpPr>
            <p:cNvPr id="38" name="圆角矩形 37"/>
            <p:cNvSpPr>
              <a:spLocks noChangeAspect="1"/>
            </p:cNvSpPr>
            <p:nvPr/>
          </p:nvSpPr>
          <p:spPr bwMode="auto">
            <a:xfrm>
              <a:off x="3081677" y="35265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99" name="TextBox 61"/>
            <p:cNvSpPr txBox="1">
              <a:spLocks noChangeArrowheads="1"/>
            </p:cNvSpPr>
            <p:nvPr/>
          </p:nvSpPr>
          <p:spPr bwMode="auto">
            <a:xfrm>
              <a:off x="3107446" y="3589167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00" name="TextBox 34"/>
            <p:cNvSpPr txBox="1">
              <a:spLocks noChangeArrowheads="1"/>
            </p:cNvSpPr>
            <p:nvPr/>
          </p:nvSpPr>
          <p:spPr bwMode="auto">
            <a:xfrm>
              <a:off x="3655988" y="3717032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查看房屋</a:t>
              </a: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2547938" y="4424363"/>
            <a:ext cx="3319462" cy="581025"/>
            <a:chOff x="2547767" y="4424968"/>
            <a:chExt cx="3320377" cy="580309"/>
          </a:xfrm>
        </p:grpSpPr>
        <p:sp>
          <p:nvSpPr>
            <p:cNvPr id="40" name="圆角矩形 39"/>
            <p:cNvSpPr>
              <a:spLocks noChangeAspect="1"/>
            </p:cNvSpPr>
            <p:nvPr/>
          </p:nvSpPr>
          <p:spPr bwMode="auto">
            <a:xfrm>
              <a:off x="2547767" y="44249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3219E"/>
                  </a:gs>
                  <a:gs pos="100000">
                    <a:srgbClr val="610348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96" name="TextBox 61"/>
            <p:cNvSpPr txBox="1">
              <a:spLocks noChangeArrowheads="1"/>
            </p:cNvSpPr>
            <p:nvPr/>
          </p:nvSpPr>
          <p:spPr bwMode="auto">
            <a:xfrm>
              <a:off x="2574046" y="4487692"/>
              <a:ext cx="3794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97" name="TextBox 71"/>
            <p:cNvSpPr txBox="1">
              <a:spLocks noChangeArrowheads="1"/>
            </p:cNvSpPr>
            <p:nvPr/>
          </p:nvSpPr>
          <p:spPr bwMode="auto">
            <a:xfrm>
              <a:off x="3151931" y="4605167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签订租赁合同</a:t>
              </a: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2084388" y="5310188"/>
            <a:ext cx="3351212" cy="585787"/>
            <a:chOff x="2085107" y="5309905"/>
            <a:chExt cx="3350989" cy="585959"/>
          </a:xfrm>
        </p:grpSpPr>
        <p:sp>
          <p:nvSpPr>
            <p:cNvPr id="42" name="圆角矩形 41"/>
            <p:cNvSpPr>
              <a:spLocks noChangeAspect="1"/>
            </p:cNvSpPr>
            <p:nvPr/>
          </p:nvSpPr>
          <p:spPr bwMode="auto">
            <a:xfrm>
              <a:off x="2085107" y="5309905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93" name="TextBox 61"/>
            <p:cNvSpPr txBox="1">
              <a:spLocks noChangeArrowheads="1"/>
            </p:cNvSpPr>
            <p:nvPr/>
          </p:nvSpPr>
          <p:spPr bwMode="auto">
            <a:xfrm>
              <a:off x="2112083" y="5371929"/>
              <a:ext cx="377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94" name="TextBox 71"/>
            <p:cNvSpPr txBox="1">
              <a:spLocks noChangeArrowheads="1"/>
            </p:cNvSpPr>
            <p:nvPr/>
          </p:nvSpPr>
          <p:spPr bwMode="auto">
            <a:xfrm>
              <a:off x="2719884" y="5495754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物业交验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030663" y="1789113"/>
            <a:ext cx="3278187" cy="527050"/>
            <a:chOff x="4030748" y="1789143"/>
            <a:chExt cx="3277556" cy="527799"/>
          </a:xfrm>
        </p:grpSpPr>
        <p:sp>
          <p:nvSpPr>
            <p:cNvPr id="3089" name="TextBox 34"/>
            <p:cNvSpPr txBox="1">
              <a:spLocks noChangeArrowheads="1"/>
            </p:cNvSpPr>
            <p:nvPr/>
          </p:nvSpPr>
          <p:spPr bwMode="auto">
            <a:xfrm>
              <a:off x="4593679" y="1916832"/>
              <a:ext cx="27146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查找出租房信息</a:t>
              </a:r>
            </a:p>
          </p:txBody>
        </p:sp>
        <p:sp>
          <p:nvSpPr>
            <p:cNvPr id="48" name="圆角矩形 47"/>
            <p:cNvSpPr>
              <a:spLocks noChangeAspect="1"/>
            </p:cNvSpPr>
            <p:nvPr/>
          </p:nvSpPr>
          <p:spPr bwMode="auto">
            <a:xfrm>
              <a:off x="4030748" y="1789143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91" name="TextBox 61"/>
            <p:cNvSpPr txBox="1">
              <a:spLocks noChangeArrowheads="1"/>
            </p:cNvSpPr>
            <p:nvPr/>
          </p:nvSpPr>
          <p:spPr bwMode="auto">
            <a:xfrm>
              <a:off x="4056771" y="1850854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4.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签订租赁合同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57200" y="1600200"/>
            <a:ext cx="7543800" cy="758825"/>
            <a:chOff x="457200" y="1600200"/>
            <a:chExt cx="7543208" cy="75895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00200"/>
              <a:ext cx="758952" cy="7589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381052" y="1689115"/>
              <a:ext cx="6619356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盖章与签字</a:t>
              </a: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52400" y="2538413"/>
            <a:ext cx="8534400" cy="3900487"/>
            <a:chOff x="152400" y="2538342"/>
            <a:chExt cx="8534400" cy="3899875"/>
          </a:xfrm>
        </p:grpSpPr>
        <p:sp>
          <p:nvSpPr>
            <p:cNvPr id="13" name="矩形 12"/>
            <p:cNvSpPr/>
            <p:nvPr/>
          </p:nvSpPr>
          <p:spPr>
            <a:xfrm>
              <a:off x="152400" y="2538342"/>
              <a:ext cx="8534400" cy="8317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合同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如需修改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，则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必须双方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在修改处签上各自的姓名与日期，最好加按手印。注意，两份合同都修改才有效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。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2400" y="3276413"/>
              <a:ext cx="4572000" cy="30475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</a:t>
              </a:r>
              <a:r>
                <a:rPr lang="zh-CN" altLang="en-US" sz="2400" b="1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如果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房屋是由中介介绍的，在合同的中介签字处，必须要求写上中介公司的建委备案号、公司的地址、电话、房产经纪人的经纪人证号，以及与你签合同的人的身份证号与姓名。还需要查验身份证、房产证，最好把经纪人的电话与地址也写上。</a:t>
              </a:r>
            </a:p>
          </p:txBody>
        </p:sp>
        <p:pic>
          <p:nvPicPr>
            <p:cNvPr id="23554" name="Picture 2" descr="http://www.faneee.com/images/gz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60" t="25053" b="40692"/>
            <a:stretch/>
          </p:blipFill>
          <p:spPr bwMode="auto">
            <a:xfrm>
              <a:off x="5076056" y="3282878"/>
              <a:ext cx="3394720" cy="315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一、租房步骤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772674" y="1408692"/>
            <a:ext cx="4327718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293543" y="2291851"/>
            <a:ext cx="4801062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802538" y="3175010"/>
            <a:ext cx="5274406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268368" y="4058169"/>
            <a:ext cx="5781560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812267" y="4941328"/>
            <a:ext cx="6254905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539" name="组合 3"/>
          <p:cNvGrpSpPr>
            <a:grpSpLocks/>
          </p:cNvGrpSpPr>
          <p:nvPr/>
        </p:nvGrpSpPr>
        <p:grpSpPr bwMode="auto">
          <a:xfrm>
            <a:off x="3521075" y="2651125"/>
            <a:ext cx="3282950" cy="584200"/>
            <a:chOff x="3520587" y="2651918"/>
            <a:chExt cx="3283661" cy="583296"/>
          </a:xfrm>
        </p:grpSpPr>
        <p:sp>
          <p:nvSpPr>
            <p:cNvPr id="35" name="圆角矩形 34"/>
            <p:cNvSpPr>
              <a:spLocks noChangeAspect="1"/>
            </p:cNvSpPr>
            <p:nvPr/>
          </p:nvSpPr>
          <p:spPr bwMode="auto">
            <a:xfrm>
              <a:off x="3520587" y="265191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58" name="TextBox 61"/>
            <p:cNvSpPr txBox="1">
              <a:spLocks noChangeArrowheads="1"/>
            </p:cNvSpPr>
            <p:nvPr/>
          </p:nvSpPr>
          <p:spPr bwMode="auto">
            <a:xfrm>
              <a:off x="3547183" y="2714454"/>
              <a:ext cx="3794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59" name="TextBox 71"/>
            <p:cNvSpPr txBox="1">
              <a:spLocks noChangeArrowheads="1"/>
            </p:cNvSpPr>
            <p:nvPr/>
          </p:nvSpPr>
          <p:spPr bwMode="auto">
            <a:xfrm>
              <a:off x="4088035" y="2835104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了解房屋基本情况</a:t>
              </a:r>
            </a:p>
          </p:txBody>
        </p:sp>
      </p:grpSp>
      <p:sp>
        <p:nvSpPr>
          <p:cNvPr id="44" name="任意多边形 43"/>
          <p:cNvSpPr/>
          <p:nvPr/>
        </p:nvSpPr>
        <p:spPr>
          <a:xfrm rot="10800000">
            <a:off x="911023" y="1532234"/>
            <a:ext cx="2569967" cy="4454493"/>
          </a:xfrm>
          <a:custGeom>
            <a:avLst/>
            <a:gdLst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69060 w 2755557"/>
              <a:gd name="connsiteY5" fmla="*/ 271849 h 4411362"/>
              <a:gd name="connsiteX6" fmla="*/ 0 w 2755557"/>
              <a:gd name="connsiteY6" fmla="*/ 4411362 h 4411362"/>
              <a:gd name="connsiteX0" fmla="*/ 0 w 3152139"/>
              <a:gd name="connsiteY0" fmla="*/ 4411362 h 4411362"/>
              <a:gd name="connsiteX1" fmla="*/ 2483708 w 3152139"/>
              <a:gd name="connsiteY1" fmla="*/ 185352 h 4411362"/>
              <a:gd name="connsiteX2" fmla="*/ 2397211 w 3152139"/>
              <a:gd name="connsiteY2" fmla="*/ 123568 h 4411362"/>
              <a:gd name="connsiteX3" fmla="*/ 2730844 w 3152139"/>
              <a:gd name="connsiteY3" fmla="*/ 0 h 4411362"/>
              <a:gd name="connsiteX4" fmla="*/ 2755557 w 3152139"/>
              <a:gd name="connsiteY4" fmla="*/ 321276 h 4411362"/>
              <a:gd name="connsiteX5" fmla="*/ 3152139 w 3152139"/>
              <a:gd name="connsiteY5" fmla="*/ 2212793 h 4411362"/>
              <a:gd name="connsiteX6" fmla="*/ 0 w 3152139"/>
              <a:gd name="connsiteY6" fmla="*/ 4411362 h 4411362"/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43180 w 2755557"/>
              <a:gd name="connsiteY5" fmla="*/ 323608 h 4411362"/>
              <a:gd name="connsiteX6" fmla="*/ 0 w 2755557"/>
              <a:gd name="connsiteY6" fmla="*/ 4411362 h 4411362"/>
              <a:gd name="connsiteX0" fmla="*/ 0 w 3928749"/>
              <a:gd name="connsiteY0" fmla="*/ 4411362 h 4411362"/>
              <a:gd name="connsiteX1" fmla="*/ 2483708 w 3928749"/>
              <a:gd name="connsiteY1" fmla="*/ 185352 h 4411362"/>
              <a:gd name="connsiteX2" fmla="*/ 2397211 w 3928749"/>
              <a:gd name="connsiteY2" fmla="*/ 123568 h 4411362"/>
              <a:gd name="connsiteX3" fmla="*/ 2730844 w 3928749"/>
              <a:gd name="connsiteY3" fmla="*/ 0 h 4411362"/>
              <a:gd name="connsiteX4" fmla="*/ 3928749 w 3928749"/>
              <a:gd name="connsiteY4" fmla="*/ 2417495 h 4411362"/>
              <a:gd name="connsiteX5" fmla="*/ 2643180 w 3928749"/>
              <a:gd name="connsiteY5" fmla="*/ 323608 h 4411362"/>
              <a:gd name="connsiteX6" fmla="*/ 0 w 3928749"/>
              <a:gd name="connsiteY6" fmla="*/ 4411362 h 4411362"/>
              <a:gd name="connsiteX0" fmla="*/ 0 w 2738304"/>
              <a:gd name="connsiteY0" fmla="*/ 4411362 h 4411362"/>
              <a:gd name="connsiteX1" fmla="*/ 2483708 w 2738304"/>
              <a:gd name="connsiteY1" fmla="*/ 185352 h 4411362"/>
              <a:gd name="connsiteX2" fmla="*/ 2397211 w 2738304"/>
              <a:gd name="connsiteY2" fmla="*/ 123568 h 4411362"/>
              <a:gd name="connsiteX3" fmla="*/ 2730844 w 2738304"/>
              <a:gd name="connsiteY3" fmla="*/ 0 h 4411362"/>
              <a:gd name="connsiteX4" fmla="*/ 2738304 w 2738304"/>
              <a:gd name="connsiteY4" fmla="*/ 373034 h 4411362"/>
              <a:gd name="connsiteX5" fmla="*/ 2643180 w 2738304"/>
              <a:gd name="connsiteY5" fmla="*/ 323608 h 4411362"/>
              <a:gd name="connsiteX6" fmla="*/ 0 w 2738304"/>
              <a:gd name="connsiteY6" fmla="*/ 4411362 h 4411362"/>
              <a:gd name="connsiteX0" fmla="*/ 0 w 4766678"/>
              <a:gd name="connsiteY0" fmla="*/ 4635648 h 4635648"/>
              <a:gd name="connsiteX1" fmla="*/ 2483708 w 4766678"/>
              <a:gd name="connsiteY1" fmla="*/ 409638 h 4635648"/>
              <a:gd name="connsiteX2" fmla="*/ 2397211 w 4766678"/>
              <a:gd name="connsiteY2" fmla="*/ 347854 h 4635648"/>
              <a:gd name="connsiteX3" fmla="*/ 4766678 w 4766678"/>
              <a:gd name="connsiteY3" fmla="*/ 0 h 4635648"/>
              <a:gd name="connsiteX4" fmla="*/ 2738304 w 4766678"/>
              <a:gd name="connsiteY4" fmla="*/ 597320 h 4635648"/>
              <a:gd name="connsiteX5" fmla="*/ 2643180 w 4766678"/>
              <a:gd name="connsiteY5" fmla="*/ 547894 h 4635648"/>
              <a:gd name="connsiteX6" fmla="*/ 0 w 4766678"/>
              <a:gd name="connsiteY6" fmla="*/ 4635648 h 4635648"/>
              <a:gd name="connsiteX0" fmla="*/ 0 w 2748097"/>
              <a:gd name="connsiteY0" fmla="*/ 4454493 h 4454493"/>
              <a:gd name="connsiteX1" fmla="*/ 2483708 w 2748097"/>
              <a:gd name="connsiteY1" fmla="*/ 228483 h 4454493"/>
              <a:gd name="connsiteX2" fmla="*/ 2397211 w 2748097"/>
              <a:gd name="connsiteY2" fmla="*/ 166699 h 4454493"/>
              <a:gd name="connsiteX3" fmla="*/ 2748097 w 2748097"/>
              <a:gd name="connsiteY3" fmla="*/ 0 h 4454493"/>
              <a:gd name="connsiteX4" fmla="*/ 2738304 w 2748097"/>
              <a:gd name="connsiteY4" fmla="*/ 416165 h 4454493"/>
              <a:gd name="connsiteX5" fmla="*/ 2643180 w 2748097"/>
              <a:gd name="connsiteY5" fmla="*/ 366739 h 4454493"/>
              <a:gd name="connsiteX6" fmla="*/ 0 w 2748097"/>
              <a:gd name="connsiteY6" fmla="*/ 4454493 h 4454493"/>
              <a:gd name="connsiteX0" fmla="*/ 0 w 2569967"/>
              <a:gd name="connsiteY0" fmla="*/ 4454493 h 4454493"/>
              <a:gd name="connsiteX1" fmla="*/ 2305578 w 2569967"/>
              <a:gd name="connsiteY1" fmla="*/ 228483 h 4454493"/>
              <a:gd name="connsiteX2" fmla="*/ 2219081 w 2569967"/>
              <a:gd name="connsiteY2" fmla="*/ 166699 h 4454493"/>
              <a:gd name="connsiteX3" fmla="*/ 2569967 w 2569967"/>
              <a:gd name="connsiteY3" fmla="*/ 0 h 4454493"/>
              <a:gd name="connsiteX4" fmla="*/ 2560174 w 2569967"/>
              <a:gd name="connsiteY4" fmla="*/ 416165 h 4454493"/>
              <a:gd name="connsiteX5" fmla="*/ 2465050 w 2569967"/>
              <a:gd name="connsiteY5" fmla="*/ 366739 h 4454493"/>
              <a:gd name="connsiteX6" fmla="*/ 0 w 2569967"/>
              <a:gd name="connsiteY6" fmla="*/ 4454493 h 44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967" h="4454493">
                <a:moveTo>
                  <a:pt x="0" y="4454493"/>
                </a:moveTo>
                <a:lnTo>
                  <a:pt x="2305578" y="228483"/>
                </a:lnTo>
                <a:lnTo>
                  <a:pt x="2219081" y="166699"/>
                </a:lnTo>
                <a:lnTo>
                  <a:pt x="2569967" y="0"/>
                </a:lnTo>
                <a:lnTo>
                  <a:pt x="2560174" y="416165"/>
                </a:lnTo>
                <a:lnTo>
                  <a:pt x="2465050" y="366739"/>
                </a:lnTo>
                <a:lnTo>
                  <a:pt x="0" y="4454493"/>
                </a:lnTo>
                <a:close/>
              </a:path>
            </a:pathLst>
          </a:custGeom>
          <a:gradFill flip="none" rotWithShape="1">
            <a:gsLst>
              <a:gs pos="0">
                <a:srgbClr val="00DFF6"/>
              </a:gs>
              <a:gs pos="70000">
                <a:srgbClr val="002774"/>
              </a:gs>
            </a:gsLst>
            <a:lin ang="54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>
              <a:rot lat="0" lon="0" rev="3000000"/>
            </a:lightRig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541" name="组合 8"/>
          <p:cNvGrpSpPr>
            <a:grpSpLocks/>
          </p:cNvGrpSpPr>
          <p:nvPr/>
        </p:nvGrpSpPr>
        <p:grpSpPr bwMode="auto">
          <a:xfrm>
            <a:off x="3081338" y="3525838"/>
            <a:ext cx="3290887" cy="590550"/>
            <a:chOff x="3081677" y="3526568"/>
            <a:chExt cx="3290523" cy="590574"/>
          </a:xfrm>
        </p:grpSpPr>
        <p:sp>
          <p:nvSpPr>
            <p:cNvPr id="38" name="圆角矩形 37"/>
            <p:cNvSpPr>
              <a:spLocks noChangeAspect="1"/>
            </p:cNvSpPr>
            <p:nvPr/>
          </p:nvSpPr>
          <p:spPr bwMode="auto">
            <a:xfrm>
              <a:off x="3081677" y="35265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55" name="TextBox 61"/>
            <p:cNvSpPr txBox="1">
              <a:spLocks noChangeArrowheads="1"/>
            </p:cNvSpPr>
            <p:nvPr/>
          </p:nvSpPr>
          <p:spPr bwMode="auto">
            <a:xfrm>
              <a:off x="3107446" y="3589167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56" name="TextBox 34"/>
            <p:cNvSpPr txBox="1">
              <a:spLocks noChangeArrowheads="1"/>
            </p:cNvSpPr>
            <p:nvPr/>
          </p:nvSpPr>
          <p:spPr bwMode="auto">
            <a:xfrm>
              <a:off x="3655988" y="3717032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查看房屋</a:t>
              </a:r>
            </a:p>
          </p:txBody>
        </p:sp>
      </p:grpSp>
      <p:grpSp>
        <p:nvGrpSpPr>
          <p:cNvPr id="22542" name="组合 10"/>
          <p:cNvGrpSpPr>
            <a:grpSpLocks/>
          </p:cNvGrpSpPr>
          <p:nvPr/>
        </p:nvGrpSpPr>
        <p:grpSpPr bwMode="auto">
          <a:xfrm>
            <a:off x="2547938" y="4424363"/>
            <a:ext cx="3319462" cy="581025"/>
            <a:chOff x="2547767" y="4424968"/>
            <a:chExt cx="3320377" cy="580309"/>
          </a:xfrm>
        </p:grpSpPr>
        <p:sp>
          <p:nvSpPr>
            <p:cNvPr id="40" name="圆角矩形 39"/>
            <p:cNvSpPr>
              <a:spLocks noChangeAspect="1"/>
            </p:cNvSpPr>
            <p:nvPr/>
          </p:nvSpPr>
          <p:spPr bwMode="auto">
            <a:xfrm>
              <a:off x="2547767" y="44249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3219E"/>
                  </a:gs>
                  <a:gs pos="100000">
                    <a:srgbClr val="610348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52" name="TextBox 61"/>
            <p:cNvSpPr txBox="1">
              <a:spLocks noChangeArrowheads="1"/>
            </p:cNvSpPr>
            <p:nvPr/>
          </p:nvSpPr>
          <p:spPr bwMode="auto">
            <a:xfrm>
              <a:off x="2574046" y="4487692"/>
              <a:ext cx="3794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53" name="TextBox 71"/>
            <p:cNvSpPr txBox="1">
              <a:spLocks noChangeArrowheads="1"/>
            </p:cNvSpPr>
            <p:nvPr/>
          </p:nvSpPr>
          <p:spPr bwMode="auto">
            <a:xfrm>
              <a:off x="3151931" y="4605167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签订租赁合同</a:t>
              </a:r>
            </a:p>
          </p:txBody>
        </p:sp>
      </p:grpSp>
      <p:grpSp>
        <p:nvGrpSpPr>
          <p:cNvPr id="22543" name="组合 11"/>
          <p:cNvGrpSpPr>
            <a:grpSpLocks/>
          </p:cNvGrpSpPr>
          <p:nvPr/>
        </p:nvGrpSpPr>
        <p:grpSpPr bwMode="auto">
          <a:xfrm>
            <a:off x="2084388" y="5310188"/>
            <a:ext cx="3351212" cy="585787"/>
            <a:chOff x="2085107" y="5309905"/>
            <a:chExt cx="3350989" cy="585959"/>
          </a:xfrm>
        </p:grpSpPr>
        <p:sp>
          <p:nvSpPr>
            <p:cNvPr id="42" name="圆角矩形 41"/>
            <p:cNvSpPr>
              <a:spLocks noChangeAspect="1"/>
            </p:cNvSpPr>
            <p:nvPr/>
          </p:nvSpPr>
          <p:spPr bwMode="auto">
            <a:xfrm>
              <a:off x="2085107" y="5309905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49" name="TextBox 61"/>
            <p:cNvSpPr txBox="1">
              <a:spLocks noChangeArrowheads="1"/>
            </p:cNvSpPr>
            <p:nvPr/>
          </p:nvSpPr>
          <p:spPr bwMode="auto">
            <a:xfrm>
              <a:off x="2112083" y="5371929"/>
              <a:ext cx="377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50" name="TextBox 71"/>
            <p:cNvSpPr txBox="1">
              <a:spLocks noChangeArrowheads="1"/>
            </p:cNvSpPr>
            <p:nvPr/>
          </p:nvSpPr>
          <p:spPr bwMode="auto">
            <a:xfrm>
              <a:off x="2719884" y="5495754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物业交验</a:t>
              </a:r>
            </a:p>
          </p:txBody>
        </p:sp>
      </p:grpSp>
      <p:grpSp>
        <p:nvGrpSpPr>
          <p:cNvPr id="22544" name="组合 2"/>
          <p:cNvGrpSpPr>
            <a:grpSpLocks/>
          </p:cNvGrpSpPr>
          <p:nvPr/>
        </p:nvGrpSpPr>
        <p:grpSpPr bwMode="auto">
          <a:xfrm>
            <a:off x="4030663" y="1789113"/>
            <a:ext cx="3278187" cy="527050"/>
            <a:chOff x="4030748" y="1789143"/>
            <a:chExt cx="3277556" cy="527799"/>
          </a:xfrm>
        </p:grpSpPr>
        <p:sp>
          <p:nvSpPr>
            <p:cNvPr id="22545" name="TextBox 34"/>
            <p:cNvSpPr txBox="1">
              <a:spLocks noChangeArrowheads="1"/>
            </p:cNvSpPr>
            <p:nvPr/>
          </p:nvSpPr>
          <p:spPr bwMode="auto">
            <a:xfrm>
              <a:off x="4593679" y="1916832"/>
              <a:ext cx="27146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查找出租房信息</a:t>
              </a:r>
            </a:p>
          </p:txBody>
        </p:sp>
        <p:sp>
          <p:nvSpPr>
            <p:cNvPr id="48" name="圆角矩形 47"/>
            <p:cNvSpPr>
              <a:spLocks noChangeAspect="1"/>
            </p:cNvSpPr>
            <p:nvPr/>
          </p:nvSpPr>
          <p:spPr bwMode="auto">
            <a:xfrm>
              <a:off x="4030748" y="1789143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47" name="TextBox 61"/>
            <p:cNvSpPr txBox="1">
              <a:spLocks noChangeArrowheads="1"/>
            </p:cNvSpPr>
            <p:nvPr/>
          </p:nvSpPr>
          <p:spPr bwMode="auto">
            <a:xfrm>
              <a:off x="4056771" y="1850854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5.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物业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交验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25488" y="1600200"/>
            <a:ext cx="8002587" cy="4532313"/>
            <a:chOff x="725556" y="1600200"/>
            <a:chExt cx="8002571" cy="4532819"/>
          </a:xfrm>
        </p:grpSpPr>
        <p:sp>
          <p:nvSpPr>
            <p:cNvPr id="18" name="矩形 17"/>
            <p:cNvSpPr/>
            <p:nvPr/>
          </p:nvSpPr>
          <p:spPr>
            <a:xfrm>
              <a:off x="725556" y="1600200"/>
              <a:ext cx="7732697" cy="15702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 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水费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、电费、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燃气费、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取暖费、电话费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等很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容易引起纠纷。最好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在办理物业交验时，填写一份房屋交割清单，附在房屋租赁合同中，明确注明交割时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的水表、电表、燃气表等的读数和记账开始日期。 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</p:txBody>
        </p:sp>
        <p:pic>
          <p:nvPicPr>
            <p:cNvPr id="23560" name="Picture 2" descr="http://www.gpsrj.com/images/upload2/2010_06/gpsrj201063019454946334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675765"/>
              <a:ext cx="2590800" cy="245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535" y="3675765"/>
              <a:ext cx="2305081" cy="2457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2" name="Picture 5" descr="http://www.baimao.com/html/photo1/1/169/168776_or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675765"/>
              <a:ext cx="2403527" cy="245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5.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物业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交验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8200" y="1689100"/>
            <a:ext cx="61626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倩简体" pitchFamily="65" charset="-122"/>
                <a:ea typeface="方正中倩简体" pitchFamily="65" charset="-122"/>
              </a:rPr>
              <a:t>物业交验时的注意事项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方正中倩简体" pitchFamily="65" charset="-122"/>
              <a:ea typeface="方正中倩简体" pitchFamily="65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2000" y="2538413"/>
            <a:ext cx="39624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①物业是否与合同约定的一致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；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②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家电、家具等是否与合同相符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；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③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钥匙是否已交付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；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④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水、电、煤表的当前数字与前月的账单是否相同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。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5985">
            <a:off x="5032375" y="2201863"/>
            <a:ext cx="3935413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5985">
            <a:off x="5029200" y="2149475"/>
            <a:ext cx="3933825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4927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6000">
                <a:solidFill>
                  <a:srgbClr val="FF0000"/>
                </a:solidFill>
                <a:latin typeface="方正毡笔黑简体" pitchFamily="65" charset="-122"/>
                <a:ea typeface="方正毡笔黑简体" pitchFamily="65" charset="-122"/>
              </a:rPr>
              <a:t>现在</a:t>
            </a:r>
            <a:r>
              <a:rPr lang="zh-CN" altLang="zh-CN" sz="6000">
                <a:solidFill>
                  <a:srgbClr val="FF0000"/>
                </a:solidFill>
                <a:latin typeface="方正毡笔黑简体" pitchFamily="65" charset="-122"/>
                <a:ea typeface="方正毡笔黑简体" pitchFamily="65" charset="-122"/>
              </a:rPr>
              <a:t>可以领取钥匙</a:t>
            </a:r>
            <a:r>
              <a:rPr lang="zh-CN" altLang="en-US" sz="6000">
                <a:solidFill>
                  <a:srgbClr val="FF0000"/>
                </a:solidFill>
                <a:latin typeface="方正毡笔黑简体" pitchFamily="65" charset="-122"/>
                <a:ea typeface="方正毡笔黑简体" pitchFamily="65" charset="-122"/>
              </a:rPr>
              <a:t>入住</a:t>
            </a:r>
            <a:r>
              <a:rPr lang="zh-CN" altLang="zh-CN" sz="6000">
                <a:solidFill>
                  <a:srgbClr val="FF0000"/>
                </a:solidFill>
                <a:latin typeface="方正毡笔黑简体" pitchFamily="65" charset="-122"/>
                <a:ea typeface="方正毡笔黑简体" pitchFamily="65" charset="-122"/>
              </a:rPr>
              <a:t>了</a:t>
            </a:r>
            <a:endParaRPr lang="zh-CN" altLang="en-US" sz="6000">
              <a:solidFill>
                <a:srgbClr val="FF000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72225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3600" b="1" spc="-100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处理好与房主的关系</a:t>
            </a:r>
            <a:endParaRPr lang="zh-CN" altLang="en-US" sz="3600" spc="-1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171950" y="1989138"/>
            <a:ext cx="4578350" cy="998537"/>
            <a:chOff x="4171950" y="1988840"/>
            <a:chExt cx="4578350" cy="998424"/>
          </a:xfrm>
        </p:grpSpPr>
        <p:sp>
          <p:nvSpPr>
            <p:cNvPr id="45" name="圆角矩形 44"/>
            <p:cNvSpPr/>
            <p:nvPr/>
          </p:nvSpPr>
          <p:spPr bwMode="auto">
            <a:xfrm rot="19320000">
              <a:off x="4171950" y="2915251"/>
              <a:ext cx="1763642" cy="720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1270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5795651" y="1988840"/>
              <a:ext cx="2954649" cy="864096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617" name="矩形 87"/>
            <p:cNvSpPr>
              <a:spLocks noChangeArrowheads="1"/>
            </p:cNvSpPr>
            <p:nvPr/>
          </p:nvSpPr>
          <p:spPr bwMode="auto">
            <a:xfrm>
              <a:off x="6084168" y="2132856"/>
              <a:ext cx="25941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>
                  <a:latin typeface="微软雅黑" pitchFamily="34" charset="-122"/>
                  <a:ea typeface="微软雅黑" pitchFamily="34" charset="-122"/>
                </a:rPr>
                <a:t>按时交房租</a:t>
              </a:r>
            </a:p>
          </p:txBody>
        </p:sp>
        <p:sp>
          <p:nvSpPr>
            <p:cNvPr id="48" name="AutoShape 3"/>
            <p:cNvSpPr>
              <a:spLocks noChangeAspect="1" noChangeArrowheads="1"/>
            </p:cNvSpPr>
            <p:nvPr/>
          </p:nvSpPr>
          <p:spPr bwMode="auto">
            <a:xfrm>
              <a:off x="5625442" y="2260459"/>
              <a:ext cx="323935" cy="324058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508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152900" y="4552950"/>
            <a:ext cx="4597400" cy="1014413"/>
            <a:chOff x="4152900" y="4553420"/>
            <a:chExt cx="4597885" cy="1014218"/>
          </a:xfrm>
        </p:grpSpPr>
        <p:sp>
          <p:nvSpPr>
            <p:cNvPr id="56" name="圆角矩形 55"/>
            <p:cNvSpPr/>
            <p:nvPr/>
          </p:nvSpPr>
          <p:spPr bwMode="auto">
            <a:xfrm>
              <a:off x="5796136" y="4703542"/>
              <a:ext cx="2954649" cy="864096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612" name="矩形 87"/>
            <p:cNvSpPr>
              <a:spLocks noChangeArrowheads="1"/>
            </p:cNvSpPr>
            <p:nvPr/>
          </p:nvSpPr>
          <p:spPr bwMode="auto">
            <a:xfrm>
              <a:off x="6084653" y="4847558"/>
              <a:ext cx="25941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>
                  <a:latin typeface="微软雅黑" pitchFamily="34" charset="-122"/>
                  <a:ea typeface="微软雅黑" pitchFamily="34" charset="-122"/>
                </a:rPr>
                <a:t>爱护房屋</a:t>
              </a:r>
            </a:p>
          </p:txBody>
        </p:sp>
        <p:sp>
          <p:nvSpPr>
            <p:cNvPr id="52" name="圆角矩形 51"/>
            <p:cNvSpPr/>
            <p:nvPr/>
          </p:nvSpPr>
          <p:spPr bwMode="auto">
            <a:xfrm rot="2400000">
              <a:off x="4152900" y="4553420"/>
              <a:ext cx="1764096" cy="7202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1270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AutoShape 3"/>
            <p:cNvSpPr>
              <a:spLocks noChangeAspect="1" noChangeArrowheads="1"/>
            </p:cNvSpPr>
            <p:nvPr/>
          </p:nvSpPr>
          <p:spPr bwMode="auto">
            <a:xfrm>
              <a:off x="5625165" y="4973537"/>
              <a:ext cx="324018" cy="324106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508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349079" y="2348880"/>
            <a:ext cx="4501662" cy="27363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26630" name="组合 1"/>
          <p:cNvGrpSpPr>
            <a:grpSpLocks/>
          </p:cNvGrpSpPr>
          <p:nvPr/>
        </p:nvGrpSpPr>
        <p:grpSpPr bwMode="auto">
          <a:xfrm>
            <a:off x="2022475" y="1682750"/>
            <a:ext cx="2014538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42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说一说，租房时还要注意哪些方面。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643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2664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2664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4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4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4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4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26631" name="组合 2"/>
          <p:cNvGrpSpPr>
            <a:grpSpLocks/>
          </p:cNvGrpSpPr>
          <p:nvPr/>
        </p:nvGrpSpPr>
        <p:grpSpPr bwMode="auto">
          <a:xfrm>
            <a:off x="4787900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33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交流一下，还有哪些方法可促进与房主的关系。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634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26635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636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6637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6638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6639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6640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一、租房步骤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772674" y="1408692"/>
            <a:ext cx="4327718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293543" y="2291851"/>
            <a:ext cx="4801062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802538" y="3175010"/>
            <a:ext cx="5274406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268368" y="4058169"/>
            <a:ext cx="5781560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812267" y="4941328"/>
            <a:ext cx="6254905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107" name="组合 3"/>
          <p:cNvGrpSpPr>
            <a:grpSpLocks/>
          </p:cNvGrpSpPr>
          <p:nvPr/>
        </p:nvGrpSpPr>
        <p:grpSpPr bwMode="auto">
          <a:xfrm>
            <a:off x="3521075" y="2651125"/>
            <a:ext cx="3282950" cy="584200"/>
            <a:chOff x="3520587" y="2651918"/>
            <a:chExt cx="3283661" cy="583296"/>
          </a:xfrm>
        </p:grpSpPr>
        <p:sp>
          <p:nvSpPr>
            <p:cNvPr id="35" name="圆角矩形 34"/>
            <p:cNvSpPr>
              <a:spLocks noChangeAspect="1"/>
            </p:cNvSpPr>
            <p:nvPr/>
          </p:nvSpPr>
          <p:spPr bwMode="auto">
            <a:xfrm>
              <a:off x="3520587" y="265191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26" name="TextBox 61"/>
            <p:cNvSpPr txBox="1">
              <a:spLocks noChangeArrowheads="1"/>
            </p:cNvSpPr>
            <p:nvPr/>
          </p:nvSpPr>
          <p:spPr bwMode="auto">
            <a:xfrm>
              <a:off x="3547183" y="2714454"/>
              <a:ext cx="3794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27" name="TextBox 71"/>
            <p:cNvSpPr txBox="1">
              <a:spLocks noChangeArrowheads="1"/>
            </p:cNvSpPr>
            <p:nvPr/>
          </p:nvSpPr>
          <p:spPr bwMode="auto">
            <a:xfrm>
              <a:off x="4088035" y="2835104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了解房屋基本情况</a:t>
              </a:r>
            </a:p>
          </p:txBody>
        </p:sp>
      </p:grpSp>
      <p:sp>
        <p:nvSpPr>
          <p:cNvPr id="44" name="任意多边形 43"/>
          <p:cNvSpPr/>
          <p:nvPr/>
        </p:nvSpPr>
        <p:spPr>
          <a:xfrm rot="10800000">
            <a:off x="911023" y="1532234"/>
            <a:ext cx="2569967" cy="4454493"/>
          </a:xfrm>
          <a:custGeom>
            <a:avLst/>
            <a:gdLst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69060 w 2755557"/>
              <a:gd name="connsiteY5" fmla="*/ 271849 h 4411362"/>
              <a:gd name="connsiteX6" fmla="*/ 0 w 2755557"/>
              <a:gd name="connsiteY6" fmla="*/ 4411362 h 4411362"/>
              <a:gd name="connsiteX0" fmla="*/ 0 w 3152139"/>
              <a:gd name="connsiteY0" fmla="*/ 4411362 h 4411362"/>
              <a:gd name="connsiteX1" fmla="*/ 2483708 w 3152139"/>
              <a:gd name="connsiteY1" fmla="*/ 185352 h 4411362"/>
              <a:gd name="connsiteX2" fmla="*/ 2397211 w 3152139"/>
              <a:gd name="connsiteY2" fmla="*/ 123568 h 4411362"/>
              <a:gd name="connsiteX3" fmla="*/ 2730844 w 3152139"/>
              <a:gd name="connsiteY3" fmla="*/ 0 h 4411362"/>
              <a:gd name="connsiteX4" fmla="*/ 2755557 w 3152139"/>
              <a:gd name="connsiteY4" fmla="*/ 321276 h 4411362"/>
              <a:gd name="connsiteX5" fmla="*/ 3152139 w 3152139"/>
              <a:gd name="connsiteY5" fmla="*/ 2212793 h 4411362"/>
              <a:gd name="connsiteX6" fmla="*/ 0 w 3152139"/>
              <a:gd name="connsiteY6" fmla="*/ 4411362 h 4411362"/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43180 w 2755557"/>
              <a:gd name="connsiteY5" fmla="*/ 323608 h 4411362"/>
              <a:gd name="connsiteX6" fmla="*/ 0 w 2755557"/>
              <a:gd name="connsiteY6" fmla="*/ 4411362 h 4411362"/>
              <a:gd name="connsiteX0" fmla="*/ 0 w 3928749"/>
              <a:gd name="connsiteY0" fmla="*/ 4411362 h 4411362"/>
              <a:gd name="connsiteX1" fmla="*/ 2483708 w 3928749"/>
              <a:gd name="connsiteY1" fmla="*/ 185352 h 4411362"/>
              <a:gd name="connsiteX2" fmla="*/ 2397211 w 3928749"/>
              <a:gd name="connsiteY2" fmla="*/ 123568 h 4411362"/>
              <a:gd name="connsiteX3" fmla="*/ 2730844 w 3928749"/>
              <a:gd name="connsiteY3" fmla="*/ 0 h 4411362"/>
              <a:gd name="connsiteX4" fmla="*/ 3928749 w 3928749"/>
              <a:gd name="connsiteY4" fmla="*/ 2417495 h 4411362"/>
              <a:gd name="connsiteX5" fmla="*/ 2643180 w 3928749"/>
              <a:gd name="connsiteY5" fmla="*/ 323608 h 4411362"/>
              <a:gd name="connsiteX6" fmla="*/ 0 w 3928749"/>
              <a:gd name="connsiteY6" fmla="*/ 4411362 h 4411362"/>
              <a:gd name="connsiteX0" fmla="*/ 0 w 2738304"/>
              <a:gd name="connsiteY0" fmla="*/ 4411362 h 4411362"/>
              <a:gd name="connsiteX1" fmla="*/ 2483708 w 2738304"/>
              <a:gd name="connsiteY1" fmla="*/ 185352 h 4411362"/>
              <a:gd name="connsiteX2" fmla="*/ 2397211 w 2738304"/>
              <a:gd name="connsiteY2" fmla="*/ 123568 h 4411362"/>
              <a:gd name="connsiteX3" fmla="*/ 2730844 w 2738304"/>
              <a:gd name="connsiteY3" fmla="*/ 0 h 4411362"/>
              <a:gd name="connsiteX4" fmla="*/ 2738304 w 2738304"/>
              <a:gd name="connsiteY4" fmla="*/ 373034 h 4411362"/>
              <a:gd name="connsiteX5" fmla="*/ 2643180 w 2738304"/>
              <a:gd name="connsiteY5" fmla="*/ 323608 h 4411362"/>
              <a:gd name="connsiteX6" fmla="*/ 0 w 2738304"/>
              <a:gd name="connsiteY6" fmla="*/ 4411362 h 4411362"/>
              <a:gd name="connsiteX0" fmla="*/ 0 w 4766678"/>
              <a:gd name="connsiteY0" fmla="*/ 4635648 h 4635648"/>
              <a:gd name="connsiteX1" fmla="*/ 2483708 w 4766678"/>
              <a:gd name="connsiteY1" fmla="*/ 409638 h 4635648"/>
              <a:gd name="connsiteX2" fmla="*/ 2397211 w 4766678"/>
              <a:gd name="connsiteY2" fmla="*/ 347854 h 4635648"/>
              <a:gd name="connsiteX3" fmla="*/ 4766678 w 4766678"/>
              <a:gd name="connsiteY3" fmla="*/ 0 h 4635648"/>
              <a:gd name="connsiteX4" fmla="*/ 2738304 w 4766678"/>
              <a:gd name="connsiteY4" fmla="*/ 597320 h 4635648"/>
              <a:gd name="connsiteX5" fmla="*/ 2643180 w 4766678"/>
              <a:gd name="connsiteY5" fmla="*/ 547894 h 4635648"/>
              <a:gd name="connsiteX6" fmla="*/ 0 w 4766678"/>
              <a:gd name="connsiteY6" fmla="*/ 4635648 h 4635648"/>
              <a:gd name="connsiteX0" fmla="*/ 0 w 2748097"/>
              <a:gd name="connsiteY0" fmla="*/ 4454493 h 4454493"/>
              <a:gd name="connsiteX1" fmla="*/ 2483708 w 2748097"/>
              <a:gd name="connsiteY1" fmla="*/ 228483 h 4454493"/>
              <a:gd name="connsiteX2" fmla="*/ 2397211 w 2748097"/>
              <a:gd name="connsiteY2" fmla="*/ 166699 h 4454493"/>
              <a:gd name="connsiteX3" fmla="*/ 2748097 w 2748097"/>
              <a:gd name="connsiteY3" fmla="*/ 0 h 4454493"/>
              <a:gd name="connsiteX4" fmla="*/ 2738304 w 2748097"/>
              <a:gd name="connsiteY4" fmla="*/ 416165 h 4454493"/>
              <a:gd name="connsiteX5" fmla="*/ 2643180 w 2748097"/>
              <a:gd name="connsiteY5" fmla="*/ 366739 h 4454493"/>
              <a:gd name="connsiteX6" fmla="*/ 0 w 2748097"/>
              <a:gd name="connsiteY6" fmla="*/ 4454493 h 4454493"/>
              <a:gd name="connsiteX0" fmla="*/ 0 w 2569967"/>
              <a:gd name="connsiteY0" fmla="*/ 4454493 h 4454493"/>
              <a:gd name="connsiteX1" fmla="*/ 2305578 w 2569967"/>
              <a:gd name="connsiteY1" fmla="*/ 228483 h 4454493"/>
              <a:gd name="connsiteX2" fmla="*/ 2219081 w 2569967"/>
              <a:gd name="connsiteY2" fmla="*/ 166699 h 4454493"/>
              <a:gd name="connsiteX3" fmla="*/ 2569967 w 2569967"/>
              <a:gd name="connsiteY3" fmla="*/ 0 h 4454493"/>
              <a:gd name="connsiteX4" fmla="*/ 2560174 w 2569967"/>
              <a:gd name="connsiteY4" fmla="*/ 416165 h 4454493"/>
              <a:gd name="connsiteX5" fmla="*/ 2465050 w 2569967"/>
              <a:gd name="connsiteY5" fmla="*/ 366739 h 4454493"/>
              <a:gd name="connsiteX6" fmla="*/ 0 w 2569967"/>
              <a:gd name="connsiteY6" fmla="*/ 4454493 h 44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967" h="4454493">
                <a:moveTo>
                  <a:pt x="0" y="4454493"/>
                </a:moveTo>
                <a:lnTo>
                  <a:pt x="2305578" y="228483"/>
                </a:lnTo>
                <a:lnTo>
                  <a:pt x="2219081" y="166699"/>
                </a:lnTo>
                <a:lnTo>
                  <a:pt x="2569967" y="0"/>
                </a:lnTo>
                <a:lnTo>
                  <a:pt x="2560174" y="416165"/>
                </a:lnTo>
                <a:lnTo>
                  <a:pt x="2465050" y="366739"/>
                </a:lnTo>
                <a:lnTo>
                  <a:pt x="0" y="4454493"/>
                </a:lnTo>
                <a:close/>
              </a:path>
            </a:pathLst>
          </a:custGeom>
          <a:gradFill flip="none" rotWithShape="1">
            <a:gsLst>
              <a:gs pos="0">
                <a:srgbClr val="00DFF6"/>
              </a:gs>
              <a:gs pos="70000">
                <a:srgbClr val="002774"/>
              </a:gs>
            </a:gsLst>
            <a:lin ang="54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>
              <a:rot lat="0" lon="0" rev="3000000"/>
            </a:lightRig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109" name="组合 8"/>
          <p:cNvGrpSpPr>
            <a:grpSpLocks/>
          </p:cNvGrpSpPr>
          <p:nvPr/>
        </p:nvGrpSpPr>
        <p:grpSpPr bwMode="auto">
          <a:xfrm>
            <a:off x="3081338" y="3525838"/>
            <a:ext cx="3290887" cy="590550"/>
            <a:chOff x="3081677" y="3526568"/>
            <a:chExt cx="3290523" cy="590574"/>
          </a:xfrm>
        </p:grpSpPr>
        <p:sp>
          <p:nvSpPr>
            <p:cNvPr id="38" name="圆角矩形 37"/>
            <p:cNvSpPr>
              <a:spLocks noChangeAspect="1"/>
            </p:cNvSpPr>
            <p:nvPr/>
          </p:nvSpPr>
          <p:spPr bwMode="auto">
            <a:xfrm>
              <a:off x="3081677" y="35265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23" name="TextBox 61"/>
            <p:cNvSpPr txBox="1">
              <a:spLocks noChangeArrowheads="1"/>
            </p:cNvSpPr>
            <p:nvPr/>
          </p:nvSpPr>
          <p:spPr bwMode="auto">
            <a:xfrm>
              <a:off x="3107446" y="3589167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24" name="TextBox 34"/>
            <p:cNvSpPr txBox="1">
              <a:spLocks noChangeArrowheads="1"/>
            </p:cNvSpPr>
            <p:nvPr/>
          </p:nvSpPr>
          <p:spPr bwMode="auto">
            <a:xfrm>
              <a:off x="3655988" y="3717032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查看房屋</a:t>
              </a:r>
            </a:p>
          </p:txBody>
        </p:sp>
      </p:grpSp>
      <p:grpSp>
        <p:nvGrpSpPr>
          <p:cNvPr id="4110" name="组合 10"/>
          <p:cNvGrpSpPr>
            <a:grpSpLocks/>
          </p:cNvGrpSpPr>
          <p:nvPr/>
        </p:nvGrpSpPr>
        <p:grpSpPr bwMode="auto">
          <a:xfrm>
            <a:off x="2547938" y="4424363"/>
            <a:ext cx="3319462" cy="581025"/>
            <a:chOff x="2547767" y="4424968"/>
            <a:chExt cx="3320377" cy="580309"/>
          </a:xfrm>
        </p:grpSpPr>
        <p:sp>
          <p:nvSpPr>
            <p:cNvPr id="40" name="圆角矩形 39"/>
            <p:cNvSpPr>
              <a:spLocks noChangeAspect="1"/>
            </p:cNvSpPr>
            <p:nvPr/>
          </p:nvSpPr>
          <p:spPr bwMode="auto">
            <a:xfrm>
              <a:off x="2547767" y="44249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3219E"/>
                  </a:gs>
                  <a:gs pos="100000">
                    <a:srgbClr val="610348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20" name="TextBox 61"/>
            <p:cNvSpPr txBox="1">
              <a:spLocks noChangeArrowheads="1"/>
            </p:cNvSpPr>
            <p:nvPr/>
          </p:nvSpPr>
          <p:spPr bwMode="auto">
            <a:xfrm>
              <a:off x="2574046" y="4487692"/>
              <a:ext cx="3794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21" name="TextBox 71"/>
            <p:cNvSpPr txBox="1">
              <a:spLocks noChangeArrowheads="1"/>
            </p:cNvSpPr>
            <p:nvPr/>
          </p:nvSpPr>
          <p:spPr bwMode="auto">
            <a:xfrm>
              <a:off x="3151931" y="4605167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签订租赁合同</a:t>
              </a:r>
            </a:p>
          </p:txBody>
        </p:sp>
      </p:grpSp>
      <p:grpSp>
        <p:nvGrpSpPr>
          <p:cNvPr id="4111" name="组合 11"/>
          <p:cNvGrpSpPr>
            <a:grpSpLocks/>
          </p:cNvGrpSpPr>
          <p:nvPr/>
        </p:nvGrpSpPr>
        <p:grpSpPr bwMode="auto">
          <a:xfrm>
            <a:off x="2084388" y="5310188"/>
            <a:ext cx="3351212" cy="585787"/>
            <a:chOff x="2085107" y="5309905"/>
            <a:chExt cx="3350989" cy="585959"/>
          </a:xfrm>
        </p:grpSpPr>
        <p:sp>
          <p:nvSpPr>
            <p:cNvPr id="42" name="圆角矩形 41"/>
            <p:cNvSpPr>
              <a:spLocks noChangeAspect="1"/>
            </p:cNvSpPr>
            <p:nvPr/>
          </p:nvSpPr>
          <p:spPr bwMode="auto">
            <a:xfrm>
              <a:off x="2085107" y="5309905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17" name="TextBox 61"/>
            <p:cNvSpPr txBox="1">
              <a:spLocks noChangeArrowheads="1"/>
            </p:cNvSpPr>
            <p:nvPr/>
          </p:nvSpPr>
          <p:spPr bwMode="auto">
            <a:xfrm>
              <a:off x="2112083" y="5371929"/>
              <a:ext cx="377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18" name="TextBox 71"/>
            <p:cNvSpPr txBox="1">
              <a:spLocks noChangeArrowheads="1"/>
            </p:cNvSpPr>
            <p:nvPr/>
          </p:nvSpPr>
          <p:spPr bwMode="auto">
            <a:xfrm>
              <a:off x="2719884" y="5495754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物业交验</a:t>
              </a:r>
            </a:p>
          </p:txBody>
        </p:sp>
      </p:grpSp>
      <p:grpSp>
        <p:nvGrpSpPr>
          <p:cNvPr id="4112" name="组合 2"/>
          <p:cNvGrpSpPr>
            <a:grpSpLocks/>
          </p:cNvGrpSpPr>
          <p:nvPr/>
        </p:nvGrpSpPr>
        <p:grpSpPr bwMode="auto">
          <a:xfrm>
            <a:off x="4030663" y="1789113"/>
            <a:ext cx="3278187" cy="527050"/>
            <a:chOff x="4030748" y="1789143"/>
            <a:chExt cx="3277556" cy="527799"/>
          </a:xfrm>
        </p:grpSpPr>
        <p:sp>
          <p:nvSpPr>
            <p:cNvPr id="4113" name="TextBox 34"/>
            <p:cNvSpPr txBox="1">
              <a:spLocks noChangeArrowheads="1"/>
            </p:cNvSpPr>
            <p:nvPr/>
          </p:nvSpPr>
          <p:spPr bwMode="auto">
            <a:xfrm>
              <a:off x="4593679" y="1916832"/>
              <a:ext cx="27146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查找出租房信息</a:t>
              </a:r>
            </a:p>
          </p:txBody>
        </p:sp>
        <p:sp>
          <p:nvSpPr>
            <p:cNvPr id="48" name="圆角矩形 47"/>
            <p:cNvSpPr>
              <a:spLocks noChangeAspect="1"/>
            </p:cNvSpPr>
            <p:nvPr/>
          </p:nvSpPr>
          <p:spPr bwMode="auto">
            <a:xfrm>
              <a:off x="4030748" y="1789143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15" name="TextBox 61"/>
            <p:cNvSpPr txBox="1">
              <a:spLocks noChangeArrowheads="1"/>
            </p:cNvSpPr>
            <p:nvPr/>
          </p:nvSpPr>
          <p:spPr bwMode="auto">
            <a:xfrm>
              <a:off x="4056771" y="1850854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查找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出租房信息</a:t>
            </a:r>
          </a:p>
        </p:txBody>
      </p:sp>
      <p:sp>
        <p:nvSpPr>
          <p:cNvPr id="13" name="椭圆 12"/>
          <p:cNvSpPr/>
          <p:nvPr/>
        </p:nvSpPr>
        <p:spPr>
          <a:xfrm>
            <a:off x="4572000" y="1916832"/>
            <a:ext cx="4267200" cy="4267200"/>
          </a:xfrm>
          <a:prstGeom prst="ellipse">
            <a:avLst/>
          </a:prstGeom>
          <a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457200" y="1628775"/>
            <a:ext cx="4124325" cy="830263"/>
            <a:chOff x="457200" y="1565701"/>
            <a:chExt cx="4124740" cy="830997"/>
          </a:xfrm>
        </p:grpSpPr>
        <p:sp>
          <p:nvSpPr>
            <p:cNvPr id="15" name="矩形 14"/>
            <p:cNvSpPr/>
            <p:nvPr/>
          </p:nvSpPr>
          <p:spPr>
            <a:xfrm>
              <a:off x="1381218" y="1565701"/>
              <a:ext cx="3200722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从老乡、亲戚、同事、</a:t>
              </a:r>
              <a:r>
                <a:rPr lang="zh-CN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朋友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处打听出租信息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01723"/>
              <a:ext cx="758952" cy="758952"/>
            </a:xfrm>
            <a:prstGeom prst="rect">
              <a:avLst/>
            </a:prstGeom>
          </p:spPr>
        </p:pic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460375" y="2849563"/>
            <a:ext cx="4111625" cy="830262"/>
            <a:chOff x="460248" y="2786005"/>
            <a:chExt cx="4111752" cy="830997"/>
          </a:xfrm>
        </p:grpSpPr>
        <p:sp>
          <p:nvSpPr>
            <p:cNvPr id="18" name="矩形 17"/>
            <p:cNvSpPr/>
            <p:nvPr/>
          </p:nvSpPr>
          <p:spPr>
            <a:xfrm>
              <a:off x="1371501" y="2786005"/>
              <a:ext cx="3200499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通过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看房屋出租广告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来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寻找出租信息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48" y="2822027"/>
              <a:ext cx="758952" cy="758952"/>
            </a:xfrm>
            <a:prstGeom prst="rect">
              <a:avLst/>
            </a:prstGeom>
          </p:spPr>
        </p:pic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449263" y="4068763"/>
            <a:ext cx="4122737" cy="831850"/>
            <a:chOff x="448785" y="4006309"/>
            <a:chExt cx="4123215" cy="830997"/>
          </a:xfrm>
        </p:grpSpPr>
        <p:sp>
          <p:nvSpPr>
            <p:cNvPr id="23" name="矩形 22"/>
            <p:cNvSpPr/>
            <p:nvPr/>
          </p:nvSpPr>
          <p:spPr>
            <a:xfrm>
              <a:off x="1371229" y="4006309"/>
              <a:ext cx="3200771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向住宅小区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的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居委会探寻房屋出租信息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85" y="4042331"/>
              <a:ext cx="758952" cy="758952"/>
            </a:xfrm>
            <a:prstGeom prst="rect">
              <a:avLst/>
            </a:prstGeom>
          </p:spPr>
        </p:pic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449263" y="5289550"/>
            <a:ext cx="4122737" cy="831850"/>
            <a:chOff x="448785" y="5226614"/>
            <a:chExt cx="4123215" cy="830997"/>
          </a:xfrm>
        </p:grpSpPr>
        <p:sp>
          <p:nvSpPr>
            <p:cNvPr id="26" name="矩形 25"/>
            <p:cNvSpPr/>
            <p:nvPr/>
          </p:nvSpPr>
          <p:spPr>
            <a:xfrm>
              <a:off x="1371229" y="5226614"/>
              <a:ext cx="3200771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通过房屋中介公司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了解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等线简体" pitchFamily="65" charset="-122"/>
                  <a:ea typeface="方正细等线简体" pitchFamily="65" charset="-122"/>
                </a:rPr>
                <a:t>房屋出租信息</a:t>
              </a: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85" y="5262636"/>
              <a:ext cx="758952" cy="758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一、租房步骤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772674" y="1408692"/>
            <a:ext cx="4327718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293543" y="2291851"/>
            <a:ext cx="4801062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802538" y="3175010"/>
            <a:ext cx="5274406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268368" y="4058169"/>
            <a:ext cx="5781560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812267" y="4941328"/>
            <a:ext cx="6254905" cy="14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55" name="组合 3"/>
          <p:cNvGrpSpPr>
            <a:grpSpLocks/>
          </p:cNvGrpSpPr>
          <p:nvPr/>
        </p:nvGrpSpPr>
        <p:grpSpPr bwMode="auto">
          <a:xfrm>
            <a:off x="3521075" y="2651125"/>
            <a:ext cx="3282950" cy="584200"/>
            <a:chOff x="3520587" y="2651918"/>
            <a:chExt cx="3283661" cy="583296"/>
          </a:xfrm>
        </p:grpSpPr>
        <p:sp>
          <p:nvSpPr>
            <p:cNvPr id="35" name="圆角矩形 34"/>
            <p:cNvSpPr>
              <a:spLocks noChangeAspect="1"/>
            </p:cNvSpPr>
            <p:nvPr/>
          </p:nvSpPr>
          <p:spPr bwMode="auto">
            <a:xfrm>
              <a:off x="3520587" y="265191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74" name="TextBox 61"/>
            <p:cNvSpPr txBox="1">
              <a:spLocks noChangeArrowheads="1"/>
            </p:cNvSpPr>
            <p:nvPr/>
          </p:nvSpPr>
          <p:spPr bwMode="auto">
            <a:xfrm>
              <a:off x="3547183" y="2714454"/>
              <a:ext cx="3794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75" name="TextBox 71"/>
            <p:cNvSpPr txBox="1">
              <a:spLocks noChangeArrowheads="1"/>
            </p:cNvSpPr>
            <p:nvPr/>
          </p:nvSpPr>
          <p:spPr bwMode="auto">
            <a:xfrm>
              <a:off x="4088035" y="2835104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了解房屋基本情况</a:t>
              </a:r>
            </a:p>
          </p:txBody>
        </p:sp>
      </p:grpSp>
      <p:sp>
        <p:nvSpPr>
          <p:cNvPr id="44" name="任意多边形 43"/>
          <p:cNvSpPr/>
          <p:nvPr/>
        </p:nvSpPr>
        <p:spPr>
          <a:xfrm rot="10800000">
            <a:off x="911023" y="1532234"/>
            <a:ext cx="2569967" cy="4454493"/>
          </a:xfrm>
          <a:custGeom>
            <a:avLst/>
            <a:gdLst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69060 w 2755557"/>
              <a:gd name="connsiteY5" fmla="*/ 271849 h 4411362"/>
              <a:gd name="connsiteX6" fmla="*/ 0 w 2755557"/>
              <a:gd name="connsiteY6" fmla="*/ 4411362 h 4411362"/>
              <a:gd name="connsiteX0" fmla="*/ 0 w 3152139"/>
              <a:gd name="connsiteY0" fmla="*/ 4411362 h 4411362"/>
              <a:gd name="connsiteX1" fmla="*/ 2483708 w 3152139"/>
              <a:gd name="connsiteY1" fmla="*/ 185352 h 4411362"/>
              <a:gd name="connsiteX2" fmla="*/ 2397211 w 3152139"/>
              <a:gd name="connsiteY2" fmla="*/ 123568 h 4411362"/>
              <a:gd name="connsiteX3" fmla="*/ 2730844 w 3152139"/>
              <a:gd name="connsiteY3" fmla="*/ 0 h 4411362"/>
              <a:gd name="connsiteX4" fmla="*/ 2755557 w 3152139"/>
              <a:gd name="connsiteY4" fmla="*/ 321276 h 4411362"/>
              <a:gd name="connsiteX5" fmla="*/ 3152139 w 3152139"/>
              <a:gd name="connsiteY5" fmla="*/ 2212793 h 4411362"/>
              <a:gd name="connsiteX6" fmla="*/ 0 w 3152139"/>
              <a:gd name="connsiteY6" fmla="*/ 4411362 h 4411362"/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43180 w 2755557"/>
              <a:gd name="connsiteY5" fmla="*/ 323608 h 4411362"/>
              <a:gd name="connsiteX6" fmla="*/ 0 w 2755557"/>
              <a:gd name="connsiteY6" fmla="*/ 4411362 h 4411362"/>
              <a:gd name="connsiteX0" fmla="*/ 0 w 3928749"/>
              <a:gd name="connsiteY0" fmla="*/ 4411362 h 4411362"/>
              <a:gd name="connsiteX1" fmla="*/ 2483708 w 3928749"/>
              <a:gd name="connsiteY1" fmla="*/ 185352 h 4411362"/>
              <a:gd name="connsiteX2" fmla="*/ 2397211 w 3928749"/>
              <a:gd name="connsiteY2" fmla="*/ 123568 h 4411362"/>
              <a:gd name="connsiteX3" fmla="*/ 2730844 w 3928749"/>
              <a:gd name="connsiteY3" fmla="*/ 0 h 4411362"/>
              <a:gd name="connsiteX4" fmla="*/ 3928749 w 3928749"/>
              <a:gd name="connsiteY4" fmla="*/ 2417495 h 4411362"/>
              <a:gd name="connsiteX5" fmla="*/ 2643180 w 3928749"/>
              <a:gd name="connsiteY5" fmla="*/ 323608 h 4411362"/>
              <a:gd name="connsiteX6" fmla="*/ 0 w 3928749"/>
              <a:gd name="connsiteY6" fmla="*/ 4411362 h 4411362"/>
              <a:gd name="connsiteX0" fmla="*/ 0 w 2738304"/>
              <a:gd name="connsiteY0" fmla="*/ 4411362 h 4411362"/>
              <a:gd name="connsiteX1" fmla="*/ 2483708 w 2738304"/>
              <a:gd name="connsiteY1" fmla="*/ 185352 h 4411362"/>
              <a:gd name="connsiteX2" fmla="*/ 2397211 w 2738304"/>
              <a:gd name="connsiteY2" fmla="*/ 123568 h 4411362"/>
              <a:gd name="connsiteX3" fmla="*/ 2730844 w 2738304"/>
              <a:gd name="connsiteY3" fmla="*/ 0 h 4411362"/>
              <a:gd name="connsiteX4" fmla="*/ 2738304 w 2738304"/>
              <a:gd name="connsiteY4" fmla="*/ 373034 h 4411362"/>
              <a:gd name="connsiteX5" fmla="*/ 2643180 w 2738304"/>
              <a:gd name="connsiteY5" fmla="*/ 323608 h 4411362"/>
              <a:gd name="connsiteX6" fmla="*/ 0 w 2738304"/>
              <a:gd name="connsiteY6" fmla="*/ 4411362 h 4411362"/>
              <a:gd name="connsiteX0" fmla="*/ 0 w 4766678"/>
              <a:gd name="connsiteY0" fmla="*/ 4635648 h 4635648"/>
              <a:gd name="connsiteX1" fmla="*/ 2483708 w 4766678"/>
              <a:gd name="connsiteY1" fmla="*/ 409638 h 4635648"/>
              <a:gd name="connsiteX2" fmla="*/ 2397211 w 4766678"/>
              <a:gd name="connsiteY2" fmla="*/ 347854 h 4635648"/>
              <a:gd name="connsiteX3" fmla="*/ 4766678 w 4766678"/>
              <a:gd name="connsiteY3" fmla="*/ 0 h 4635648"/>
              <a:gd name="connsiteX4" fmla="*/ 2738304 w 4766678"/>
              <a:gd name="connsiteY4" fmla="*/ 597320 h 4635648"/>
              <a:gd name="connsiteX5" fmla="*/ 2643180 w 4766678"/>
              <a:gd name="connsiteY5" fmla="*/ 547894 h 4635648"/>
              <a:gd name="connsiteX6" fmla="*/ 0 w 4766678"/>
              <a:gd name="connsiteY6" fmla="*/ 4635648 h 4635648"/>
              <a:gd name="connsiteX0" fmla="*/ 0 w 2748097"/>
              <a:gd name="connsiteY0" fmla="*/ 4454493 h 4454493"/>
              <a:gd name="connsiteX1" fmla="*/ 2483708 w 2748097"/>
              <a:gd name="connsiteY1" fmla="*/ 228483 h 4454493"/>
              <a:gd name="connsiteX2" fmla="*/ 2397211 w 2748097"/>
              <a:gd name="connsiteY2" fmla="*/ 166699 h 4454493"/>
              <a:gd name="connsiteX3" fmla="*/ 2748097 w 2748097"/>
              <a:gd name="connsiteY3" fmla="*/ 0 h 4454493"/>
              <a:gd name="connsiteX4" fmla="*/ 2738304 w 2748097"/>
              <a:gd name="connsiteY4" fmla="*/ 416165 h 4454493"/>
              <a:gd name="connsiteX5" fmla="*/ 2643180 w 2748097"/>
              <a:gd name="connsiteY5" fmla="*/ 366739 h 4454493"/>
              <a:gd name="connsiteX6" fmla="*/ 0 w 2748097"/>
              <a:gd name="connsiteY6" fmla="*/ 4454493 h 4454493"/>
              <a:gd name="connsiteX0" fmla="*/ 0 w 2569967"/>
              <a:gd name="connsiteY0" fmla="*/ 4454493 h 4454493"/>
              <a:gd name="connsiteX1" fmla="*/ 2305578 w 2569967"/>
              <a:gd name="connsiteY1" fmla="*/ 228483 h 4454493"/>
              <a:gd name="connsiteX2" fmla="*/ 2219081 w 2569967"/>
              <a:gd name="connsiteY2" fmla="*/ 166699 h 4454493"/>
              <a:gd name="connsiteX3" fmla="*/ 2569967 w 2569967"/>
              <a:gd name="connsiteY3" fmla="*/ 0 h 4454493"/>
              <a:gd name="connsiteX4" fmla="*/ 2560174 w 2569967"/>
              <a:gd name="connsiteY4" fmla="*/ 416165 h 4454493"/>
              <a:gd name="connsiteX5" fmla="*/ 2465050 w 2569967"/>
              <a:gd name="connsiteY5" fmla="*/ 366739 h 4454493"/>
              <a:gd name="connsiteX6" fmla="*/ 0 w 2569967"/>
              <a:gd name="connsiteY6" fmla="*/ 4454493 h 44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967" h="4454493">
                <a:moveTo>
                  <a:pt x="0" y="4454493"/>
                </a:moveTo>
                <a:lnTo>
                  <a:pt x="2305578" y="228483"/>
                </a:lnTo>
                <a:lnTo>
                  <a:pt x="2219081" y="166699"/>
                </a:lnTo>
                <a:lnTo>
                  <a:pt x="2569967" y="0"/>
                </a:lnTo>
                <a:lnTo>
                  <a:pt x="2560174" y="416165"/>
                </a:lnTo>
                <a:lnTo>
                  <a:pt x="2465050" y="366739"/>
                </a:lnTo>
                <a:lnTo>
                  <a:pt x="0" y="4454493"/>
                </a:lnTo>
                <a:close/>
              </a:path>
            </a:pathLst>
          </a:custGeom>
          <a:gradFill flip="none" rotWithShape="1">
            <a:gsLst>
              <a:gs pos="0">
                <a:srgbClr val="00DFF6"/>
              </a:gs>
              <a:gs pos="70000">
                <a:srgbClr val="002774"/>
              </a:gs>
            </a:gsLst>
            <a:lin ang="54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>
              <a:rot lat="0" lon="0" rev="3000000"/>
            </a:lightRig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57" name="组合 8"/>
          <p:cNvGrpSpPr>
            <a:grpSpLocks/>
          </p:cNvGrpSpPr>
          <p:nvPr/>
        </p:nvGrpSpPr>
        <p:grpSpPr bwMode="auto">
          <a:xfrm>
            <a:off x="3081338" y="3525838"/>
            <a:ext cx="3290887" cy="590550"/>
            <a:chOff x="3081677" y="3526568"/>
            <a:chExt cx="3290523" cy="590574"/>
          </a:xfrm>
        </p:grpSpPr>
        <p:sp>
          <p:nvSpPr>
            <p:cNvPr id="38" name="圆角矩形 37"/>
            <p:cNvSpPr>
              <a:spLocks noChangeAspect="1"/>
            </p:cNvSpPr>
            <p:nvPr/>
          </p:nvSpPr>
          <p:spPr bwMode="auto">
            <a:xfrm>
              <a:off x="3081677" y="35265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71" name="TextBox 61"/>
            <p:cNvSpPr txBox="1">
              <a:spLocks noChangeArrowheads="1"/>
            </p:cNvSpPr>
            <p:nvPr/>
          </p:nvSpPr>
          <p:spPr bwMode="auto">
            <a:xfrm>
              <a:off x="3107446" y="3589167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72" name="TextBox 34"/>
            <p:cNvSpPr txBox="1">
              <a:spLocks noChangeArrowheads="1"/>
            </p:cNvSpPr>
            <p:nvPr/>
          </p:nvSpPr>
          <p:spPr bwMode="auto">
            <a:xfrm>
              <a:off x="3655988" y="3717032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查看房屋</a:t>
              </a:r>
            </a:p>
          </p:txBody>
        </p:sp>
      </p:grpSp>
      <p:grpSp>
        <p:nvGrpSpPr>
          <p:cNvPr id="6158" name="组合 10"/>
          <p:cNvGrpSpPr>
            <a:grpSpLocks/>
          </p:cNvGrpSpPr>
          <p:nvPr/>
        </p:nvGrpSpPr>
        <p:grpSpPr bwMode="auto">
          <a:xfrm>
            <a:off x="2547938" y="4424363"/>
            <a:ext cx="3319462" cy="581025"/>
            <a:chOff x="2547767" y="4424968"/>
            <a:chExt cx="3320377" cy="580309"/>
          </a:xfrm>
        </p:grpSpPr>
        <p:sp>
          <p:nvSpPr>
            <p:cNvPr id="40" name="圆角矩形 39"/>
            <p:cNvSpPr>
              <a:spLocks noChangeAspect="1"/>
            </p:cNvSpPr>
            <p:nvPr/>
          </p:nvSpPr>
          <p:spPr bwMode="auto">
            <a:xfrm>
              <a:off x="2547767" y="4424968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3219E"/>
                  </a:gs>
                  <a:gs pos="100000">
                    <a:srgbClr val="610348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8" name="TextBox 61"/>
            <p:cNvSpPr txBox="1">
              <a:spLocks noChangeArrowheads="1"/>
            </p:cNvSpPr>
            <p:nvPr/>
          </p:nvSpPr>
          <p:spPr bwMode="auto">
            <a:xfrm>
              <a:off x="2574046" y="4487692"/>
              <a:ext cx="3794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9" name="TextBox 71"/>
            <p:cNvSpPr txBox="1">
              <a:spLocks noChangeArrowheads="1"/>
            </p:cNvSpPr>
            <p:nvPr/>
          </p:nvSpPr>
          <p:spPr bwMode="auto">
            <a:xfrm>
              <a:off x="3151931" y="4605167"/>
              <a:ext cx="2716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签订租赁合同</a:t>
              </a:r>
            </a:p>
          </p:txBody>
        </p:sp>
      </p:grpSp>
      <p:grpSp>
        <p:nvGrpSpPr>
          <p:cNvPr id="6159" name="组合 11"/>
          <p:cNvGrpSpPr>
            <a:grpSpLocks/>
          </p:cNvGrpSpPr>
          <p:nvPr/>
        </p:nvGrpSpPr>
        <p:grpSpPr bwMode="auto">
          <a:xfrm>
            <a:off x="2084388" y="5310188"/>
            <a:ext cx="3351212" cy="585787"/>
            <a:chOff x="2085107" y="5309905"/>
            <a:chExt cx="3350989" cy="585959"/>
          </a:xfrm>
        </p:grpSpPr>
        <p:sp>
          <p:nvSpPr>
            <p:cNvPr id="42" name="圆角矩形 41"/>
            <p:cNvSpPr>
              <a:spLocks noChangeAspect="1"/>
            </p:cNvSpPr>
            <p:nvPr/>
          </p:nvSpPr>
          <p:spPr bwMode="auto">
            <a:xfrm>
              <a:off x="2085107" y="5309905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00DFF6"/>
                  </a:gs>
                  <a:gs pos="100000">
                    <a:srgbClr val="002774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5" name="TextBox 61"/>
            <p:cNvSpPr txBox="1">
              <a:spLocks noChangeArrowheads="1"/>
            </p:cNvSpPr>
            <p:nvPr/>
          </p:nvSpPr>
          <p:spPr bwMode="auto">
            <a:xfrm>
              <a:off x="2112083" y="5371929"/>
              <a:ext cx="377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6" name="TextBox 71"/>
            <p:cNvSpPr txBox="1">
              <a:spLocks noChangeArrowheads="1"/>
            </p:cNvSpPr>
            <p:nvPr/>
          </p:nvSpPr>
          <p:spPr bwMode="auto">
            <a:xfrm>
              <a:off x="2719884" y="5495754"/>
              <a:ext cx="2716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物业交验</a:t>
              </a:r>
            </a:p>
          </p:txBody>
        </p:sp>
      </p:grpSp>
      <p:grpSp>
        <p:nvGrpSpPr>
          <p:cNvPr id="6160" name="组合 2"/>
          <p:cNvGrpSpPr>
            <a:grpSpLocks/>
          </p:cNvGrpSpPr>
          <p:nvPr/>
        </p:nvGrpSpPr>
        <p:grpSpPr bwMode="auto">
          <a:xfrm>
            <a:off x="4030663" y="1789113"/>
            <a:ext cx="3278187" cy="527050"/>
            <a:chOff x="4030748" y="1789143"/>
            <a:chExt cx="3277556" cy="527799"/>
          </a:xfrm>
        </p:grpSpPr>
        <p:sp>
          <p:nvSpPr>
            <p:cNvPr id="6161" name="TextBox 34"/>
            <p:cNvSpPr txBox="1">
              <a:spLocks noChangeArrowheads="1"/>
            </p:cNvSpPr>
            <p:nvPr/>
          </p:nvSpPr>
          <p:spPr bwMode="auto">
            <a:xfrm>
              <a:off x="4593679" y="1916832"/>
              <a:ext cx="27146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查找出租房信息</a:t>
              </a:r>
            </a:p>
          </p:txBody>
        </p:sp>
        <p:sp>
          <p:nvSpPr>
            <p:cNvPr id="48" name="圆角矩形 47"/>
            <p:cNvSpPr>
              <a:spLocks noChangeAspect="1"/>
            </p:cNvSpPr>
            <p:nvPr/>
          </p:nvSpPr>
          <p:spPr bwMode="auto">
            <a:xfrm>
              <a:off x="4030748" y="1789143"/>
              <a:ext cx="432000" cy="432000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3" name="TextBox 61"/>
            <p:cNvSpPr txBox="1">
              <a:spLocks noChangeArrowheads="1"/>
            </p:cNvSpPr>
            <p:nvPr/>
          </p:nvSpPr>
          <p:spPr bwMode="auto">
            <a:xfrm>
              <a:off x="4056771" y="1850854"/>
              <a:ext cx="3794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400" b="1"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了解房屋基本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情况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572000" y="1905000"/>
            <a:ext cx="4267200" cy="4267200"/>
          </a:xfrm>
          <a:prstGeom prst="ellipse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457200" y="1601788"/>
            <a:ext cx="4124325" cy="758825"/>
            <a:chOff x="457200" y="1601723"/>
            <a:chExt cx="4124740" cy="758952"/>
          </a:xfrm>
        </p:grpSpPr>
        <p:sp>
          <p:nvSpPr>
            <p:cNvPr id="28" name="矩形 27"/>
            <p:cNvSpPr/>
            <p:nvPr/>
          </p:nvSpPr>
          <p:spPr>
            <a:xfrm>
              <a:off x="1381218" y="1689050"/>
              <a:ext cx="3200722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面积与房型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倩简体" pitchFamily="65" charset="-122"/>
                <a:ea typeface="方正中倩简体" pitchFamily="65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01723"/>
              <a:ext cx="758952" cy="758952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609600" y="2743200"/>
            <a:ext cx="320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使用面积有多少？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9600" y="3406775"/>
            <a:ext cx="3429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房型是一居室还是二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居室的？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9600" y="5105400"/>
            <a:ext cx="320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房屋通风情况如何？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9600" y="4441825"/>
            <a:ext cx="32004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有没有客厅？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了解房屋基本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情况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72000" y="1905000"/>
            <a:ext cx="4267200" cy="4267200"/>
          </a:xfrm>
          <a:prstGeom prst="ellipse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09600" y="2743200"/>
            <a:ext cx="320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房屋是在第几层？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600" y="3530600"/>
            <a:ext cx="3429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房屋的朝向是怎样的？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9600" y="5105400"/>
            <a:ext cx="3581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会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否影响衣物的晾晒？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9600" y="4318000"/>
            <a:ext cx="320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房屋的采光如何？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460375" y="1601788"/>
            <a:ext cx="4121150" cy="758825"/>
            <a:chOff x="460248" y="1601722"/>
            <a:chExt cx="4121692" cy="758952"/>
          </a:xfrm>
        </p:grpSpPr>
        <p:sp>
          <p:nvSpPr>
            <p:cNvPr id="22" name="矩形 21"/>
            <p:cNvSpPr/>
            <p:nvPr/>
          </p:nvSpPr>
          <p:spPr>
            <a:xfrm>
              <a:off x="1381119" y="1689049"/>
              <a:ext cx="3200821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楼层与朝向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倩简体" pitchFamily="65" charset="-122"/>
                <a:ea typeface="方正中倩简体" pitchFamily="65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48" y="1601722"/>
              <a:ext cx="758952" cy="758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了解房屋基本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情况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572000" y="1905000"/>
            <a:ext cx="4267200" cy="4267200"/>
          </a:xfrm>
          <a:prstGeom prst="ellipse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09600" y="2743200"/>
            <a:ext cx="3810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房屋是否紧邻菜场、商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场、公交站等噪声较大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的场所？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9600" y="4108450"/>
            <a:ext cx="37338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房屋所在小区的绿化、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卫生情况如何？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9600" y="5105400"/>
            <a:ext cx="4114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房屋所在小区的治安情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况如何，是否经常发生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 偷盗、抢劫事件？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460375" y="1601788"/>
            <a:ext cx="4121150" cy="758825"/>
            <a:chOff x="460248" y="1601722"/>
            <a:chExt cx="4121692" cy="758952"/>
          </a:xfrm>
        </p:grpSpPr>
        <p:sp>
          <p:nvSpPr>
            <p:cNvPr id="27" name="矩形 26"/>
            <p:cNvSpPr/>
            <p:nvPr/>
          </p:nvSpPr>
          <p:spPr>
            <a:xfrm>
              <a:off x="1381119" y="1689049"/>
              <a:ext cx="3200821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环境与治安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48" y="1601722"/>
              <a:ext cx="758952" cy="758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了解房屋基本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情况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572000" y="1905000"/>
            <a:ext cx="4267200" cy="4267200"/>
          </a:xfrm>
          <a:prstGeom prst="ellipse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460375" y="1601788"/>
            <a:ext cx="4121150" cy="758825"/>
            <a:chOff x="460248" y="1601722"/>
            <a:chExt cx="4121692" cy="758952"/>
          </a:xfrm>
        </p:grpSpPr>
        <p:sp>
          <p:nvSpPr>
            <p:cNvPr id="24" name="矩形 23"/>
            <p:cNvSpPr/>
            <p:nvPr/>
          </p:nvSpPr>
          <p:spPr>
            <a:xfrm>
              <a:off x="1381119" y="1689049"/>
              <a:ext cx="3200821" cy="5842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交通</a:t>
              </a: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倩简体" pitchFamily="65" charset="-122"/>
                  <a:ea typeface="方正中倩简体" pitchFamily="65" charset="-122"/>
                </a:rPr>
                <a:t>与商业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倩简体" pitchFamily="65" charset="-122"/>
                <a:ea typeface="方正中倩简体" pitchFamily="65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48" y="1601722"/>
              <a:ext cx="758952" cy="758952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609600" y="2743200"/>
            <a:ext cx="3581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附近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是否有超市、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菜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场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、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餐饮及其他购物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和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休闲场所？</a:t>
            </a:r>
          </a:p>
        </p:txBody>
      </p:sp>
      <p:sp>
        <p:nvSpPr>
          <p:cNvPr id="27" name="矩形 26"/>
          <p:cNvSpPr/>
          <p:nvPr/>
        </p:nvSpPr>
        <p:spPr>
          <a:xfrm>
            <a:off x="609600" y="4075113"/>
            <a:ext cx="3429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到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工作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单位的交通是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否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方便？</a:t>
            </a:r>
          </a:p>
        </p:txBody>
      </p:sp>
      <p:sp>
        <p:nvSpPr>
          <p:cNvPr id="28" name="矩形 27"/>
          <p:cNvSpPr/>
          <p:nvPr/>
        </p:nvSpPr>
        <p:spPr>
          <a:xfrm>
            <a:off x="609600" y="5037138"/>
            <a:ext cx="3886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◆</a:t>
            </a:r>
            <a:r>
              <a:rPr lang="en-US" altLang="zh-CN" sz="2400" b="1" dirty="0">
                <a:solidFill>
                  <a:srgbClr val="228099"/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去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市中心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、商业区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是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否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等线简体" pitchFamily="65" charset="-122"/>
                <a:ea typeface="方正细等线简体" pitchFamily="65" charset="-122"/>
              </a:rPr>
              <a:t>方便？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1330</Words>
  <Application>Microsoft Office PowerPoint</Application>
  <PresentationFormat>全屏显示(4:3)</PresentationFormat>
  <Paragraphs>223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Calibri</vt:lpstr>
      <vt:lpstr>宋体</vt:lpstr>
      <vt:lpstr>Arial</vt:lpstr>
      <vt:lpstr>黑体</vt:lpstr>
      <vt:lpstr>幼圆</vt:lpstr>
      <vt:lpstr>微软雅黑</vt:lpstr>
      <vt:lpstr>方正细等线简体</vt:lpstr>
      <vt:lpstr>方正中倩简体</vt:lpstr>
      <vt:lpstr>方正毡笔黑简体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183</cp:revision>
  <dcterms:created xsi:type="dcterms:W3CDTF">2012-01-31T05:34:08Z</dcterms:created>
  <dcterms:modified xsi:type="dcterms:W3CDTF">2012-04-24T04:54:17Z</dcterms:modified>
</cp:coreProperties>
</file>