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8" r:id="rId4"/>
    <p:sldId id="280" r:id="rId5"/>
    <p:sldId id="281" r:id="rId6"/>
    <p:sldId id="289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800"/>
    <a:srgbClr val="F7B7F7"/>
    <a:srgbClr val="CAE6EE"/>
    <a:srgbClr val="E6E6E6"/>
    <a:srgbClr val="7D8496"/>
    <a:srgbClr val="9B0000"/>
    <a:srgbClr val="E7443C"/>
    <a:srgbClr val="E74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DF8D-FC7E-4BE6-B200-7D39E61701D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CA68-7603-4012-B869-B29BA4D99B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4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0AD1-16E7-4CB4-9F76-B9732D1E4A7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6C3D-FE1B-4688-A977-38F20DE2D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52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5EC6-E56E-4B30-8CCC-2DE75CC9A6E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532A7-B52A-4DCD-90E3-E9A32D5AB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7F9B-9754-4974-AF3A-A82C0B4BD9C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0E70-7775-4EA1-8589-B5F887FBA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68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93A9-93FC-40F9-BF97-FF997AAFA6E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7403-9FC1-4963-98D7-6F635F3195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486F-B054-4DA0-BCD8-57F0628793B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7A44-E8F6-44F8-9885-3CF9858A0C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46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C6BA-F7B9-42EA-BB22-A2D3E655A43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170F-3911-4A8B-9CC5-37A9C29251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4F10-1831-4C81-B1E4-CB9B2A2A19F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F0B3-0660-405C-BE08-E5A8078C1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76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2395-4D9D-4159-8BE6-2A5AEBB84F3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C758-230F-4878-B5F1-0033B91BD5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9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A610-A142-4185-87EB-887D0206ED5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AC04-1982-4593-AA14-98E6E01E78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9064-E024-4FAC-9742-AD2A81CAF3A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FF6B-F766-4DF3-AE92-7118171C57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94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037D5E-D8BC-4633-BA6A-22DADA7E076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A53255-47DE-4B92-8757-8A8F2865E1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办理有关证件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3748088" y="1223963"/>
            <a:ext cx="5248275" cy="5876925"/>
            <a:chOff x="3748274" y="1224483"/>
            <a:chExt cx="5247852" cy="5876925"/>
          </a:xfrm>
        </p:grpSpPr>
        <p:pic>
          <p:nvPicPr>
            <p:cNvPr id="3083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274" y="1224483"/>
              <a:ext cx="5247852" cy="587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Box 16"/>
            <p:cNvSpPr txBox="1">
              <a:spLocks noChangeArrowheads="1"/>
            </p:cNvSpPr>
            <p:nvPr/>
          </p:nvSpPr>
          <p:spPr bwMode="auto">
            <a:xfrm>
              <a:off x="5220072" y="2800166"/>
              <a:ext cx="3279263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000">
                  <a:solidFill>
                    <a:srgbClr val="F7B7F7"/>
                  </a:solidFill>
                  <a:latin typeface="微软雅黑" pitchFamily="34" charset="-122"/>
                  <a:ea typeface="微软雅黑" pitchFamily="34" charset="-122"/>
                </a:rPr>
                <a:t>●</a:t>
              </a: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  有效的居民身份证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000">
                  <a:solidFill>
                    <a:srgbClr val="F7B7F7"/>
                  </a:solidFill>
                  <a:latin typeface="微软雅黑" pitchFamily="34" charset="-122"/>
                  <a:ea typeface="微软雅黑" pitchFamily="34" charset="-122"/>
                </a:rPr>
                <a:t>●  </a:t>
              </a: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育龄妇女应提交</a:t>
              </a:r>
              <a:r>
                <a:rPr lang="en-US" altLang="zh-CN" sz="2000"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流动人口婚育证明</a:t>
              </a:r>
              <a:r>
                <a:rPr lang="en-US" altLang="zh-CN" sz="2000">
                  <a:latin typeface="微软雅黑" pitchFamily="34" charset="-122"/>
                  <a:ea typeface="微软雅黑" pitchFamily="34" charset="-122"/>
                </a:rPr>
                <a:t>》</a:t>
              </a:r>
              <a:endParaRPr lang="zh-CN" altLang="en-US" sz="2000">
                <a:latin typeface="微软雅黑" pitchFamily="34" charset="-122"/>
                <a:ea typeface="微软雅黑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000">
                  <a:solidFill>
                    <a:srgbClr val="F7B7F7"/>
                  </a:solidFill>
                  <a:latin typeface="微软雅黑" pitchFamily="34" charset="-122"/>
                  <a:ea typeface="微软雅黑" pitchFamily="34" charset="-122"/>
                </a:rPr>
                <a:t>●   </a:t>
              </a:r>
              <a:r>
                <a:rPr lang="en-US" altLang="zh-CN" sz="200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寸免冠照片</a:t>
              </a:r>
              <a:r>
                <a:rPr lang="en-US" altLang="zh-CN" sz="2000"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张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000">
                  <a:solidFill>
                    <a:srgbClr val="F7B7F7"/>
                  </a:solidFill>
                  <a:latin typeface="微软雅黑" pitchFamily="34" charset="-122"/>
                  <a:ea typeface="微软雅黑" pitchFamily="34" charset="-122"/>
                </a:rPr>
                <a:t>●  </a:t>
              </a: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工本费用</a:t>
              </a:r>
              <a:r>
                <a:rPr lang="en-US" altLang="zh-CN" sz="2000"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2000">
                  <a:latin typeface="微软雅黑" pitchFamily="34" charset="-122"/>
                  <a:ea typeface="微软雅黑" pitchFamily="34" charset="-122"/>
                </a:rPr>
                <a:t>元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一、办理和使用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暂住证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03188" y="514350"/>
            <a:ext cx="5122862" cy="2736850"/>
            <a:chOff x="103128" y="514486"/>
            <a:chExt cx="5123167" cy="2737462"/>
          </a:xfrm>
        </p:grpSpPr>
        <p:pic>
          <p:nvPicPr>
            <p:cNvPr id="308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04347" flipH="1">
              <a:off x="1295981" y="-678367"/>
              <a:ext cx="2737462" cy="512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Box 15"/>
            <p:cNvSpPr txBox="1">
              <a:spLocks noChangeArrowheads="1"/>
            </p:cNvSpPr>
            <p:nvPr/>
          </p:nvSpPr>
          <p:spPr bwMode="auto">
            <a:xfrm rot="-332729">
              <a:off x="552783" y="1599072"/>
              <a:ext cx="38779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办理</a:t>
              </a:r>
              <a:r>
                <a:rPr lang="en-US" altLang="zh-CN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《</a:t>
              </a:r>
              <a:r>
                <a:rPr lang="zh-CN" altLang="en-US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暂住证</a:t>
              </a:r>
              <a:r>
                <a:rPr lang="en-US" altLang="zh-CN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》</a:t>
              </a:r>
              <a:r>
                <a:rPr lang="zh-CN" altLang="en-US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所需的材料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9525"/>
            <a:ext cx="5580063" cy="43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748088" y="1223963"/>
            <a:ext cx="5248275" cy="5876925"/>
            <a:chOff x="3748274" y="1224483"/>
            <a:chExt cx="5247852" cy="58769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74" y="1224483"/>
              <a:ext cx="5247852" cy="5876925"/>
            </a:xfrm>
            <a:prstGeom prst="rect">
              <a:avLst/>
            </a:prstGeom>
          </p:spPr>
        </p:pic>
        <p:sp>
          <p:nvSpPr>
            <p:cNvPr id="4108" name="TextBox 16"/>
            <p:cNvSpPr txBox="1">
              <a:spLocks noChangeArrowheads="1"/>
            </p:cNvSpPr>
            <p:nvPr/>
          </p:nvSpPr>
          <p:spPr bwMode="auto">
            <a:xfrm>
              <a:off x="4860032" y="2725757"/>
              <a:ext cx="3888432" cy="243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●</a:t>
              </a:r>
              <a:r>
                <a:rPr lang="zh-CN" altLang="en-US" sz="2000">
                  <a:solidFill>
                    <a:srgbClr val="F7B7F7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暂住证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具备有效期，若居住时间要超过有效期，应提前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周换领</a:t>
              </a:r>
            </a:p>
            <a:p>
              <a:pPr eaLnBrk="1" hangingPunct="1"/>
              <a:r>
                <a:rPr lang="zh-CN" altLang="en-US" sz="200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●</a:t>
              </a:r>
              <a:r>
                <a:rPr lang="zh-CN" altLang="en-US" sz="2000">
                  <a:solidFill>
                    <a:srgbClr val="F7B7F7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暂住证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需要随身携带，以便查验</a:t>
              </a:r>
            </a:p>
            <a:p>
              <a:pPr eaLnBrk="1" hangingPunct="1"/>
              <a:r>
                <a:rPr lang="zh-CN" altLang="en-US" sz="200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●</a:t>
              </a:r>
              <a:r>
                <a:rPr lang="zh-CN" altLang="en-US" sz="2000">
                  <a:solidFill>
                    <a:srgbClr val="F7B7F7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暂住证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禁止转让、转借、涂改或伪造，违者依法处罚</a:t>
              </a:r>
            </a:p>
            <a:p>
              <a:pPr eaLnBrk="1" hangingPunct="1"/>
              <a:r>
                <a:rPr lang="zh-CN" altLang="en-US" sz="200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●</a:t>
              </a:r>
              <a:r>
                <a:rPr lang="zh-CN" altLang="en-US" sz="2000">
                  <a:solidFill>
                    <a:srgbClr val="F7B7F7"/>
                  </a:solidFill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如果准备离开现务工的城镇，在办理注销登记的同时，交回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暂住证</a:t>
              </a:r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》</a:t>
              </a:r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一、办理和使用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暂住证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》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03188" y="514350"/>
            <a:ext cx="5122862" cy="2736850"/>
            <a:chOff x="103128" y="514486"/>
            <a:chExt cx="5123167" cy="2737462"/>
          </a:xfrm>
        </p:grpSpPr>
        <p:pic>
          <p:nvPicPr>
            <p:cNvPr id="4105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04347" flipH="1">
              <a:off x="1295981" y="-678367"/>
              <a:ext cx="2737462" cy="512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Box 15"/>
            <p:cNvSpPr txBox="1">
              <a:spLocks noChangeArrowheads="1"/>
            </p:cNvSpPr>
            <p:nvPr/>
          </p:nvSpPr>
          <p:spPr bwMode="auto">
            <a:xfrm rot="-332729">
              <a:off x="552783" y="1599072"/>
              <a:ext cx="38779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使用</a:t>
              </a:r>
              <a:r>
                <a:rPr lang="en-US" altLang="zh-CN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《</a:t>
              </a:r>
              <a:r>
                <a:rPr lang="zh-CN" altLang="en-US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暂住证</a:t>
              </a:r>
              <a:r>
                <a:rPr lang="en-US" altLang="zh-CN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》</a:t>
              </a:r>
              <a:r>
                <a:rPr lang="zh-CN" altLang="en-US" sz="24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的注意事项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9525"/>
            <a:ext cx="5580063" cy="43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72225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</a:t>
            </a:r>
            <a:r>
              <a:rPr lang="zh-CN" altLang="en-US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办理</a:t>
            </a:r>
            <a:r>
              <a:rPr lang="en-US" altLang="zh-CN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外来人员婚育证</a:t>
            </a:r>
            <a:r>
              <a:rPr lang="en-US" altLang="zh-CN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3600" b="1" spc="-100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方法</a:t>
            </a:r>
            <a:endParaRPr lang="zh-CN" altLang="en-US" sz="3600" spc="-1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04838" y="1571625"/>
            <a:ext cx="4975225" cy="4984750"/>
            <a:chOff x="604887" y="1571625"/>
            <a:chExt cx="4975225" cy="4984750"/>
          </a:xfrm>
        </p:grpSpPr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604887" y="2362200"/>
              <a:ext cx="4975225" cy="4194175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2313" y="0"/>
                </a:cxn>
                <a:cxn ang="0">
                  <a:pos x="3085" y="2359"/>
                </a:cxn>
                <a:cxn ang="0">
                  <a:pos x="1588" y="3084"/>
                </a:cxn>
                <a:cxn ang="0">
                  <a:pos x="0" y="2359"/>
                </a:cxn>
                <a:cxn ang="0">
                  <a:pos x="771" y="0"/>
                </a:cxn>
              </a:cxnLst>
              <a:rect l="0" t="0" r="r" b="b"/>
              <a:pathLst>
                <a:path w="3085" h="3084">
                  <a:moveTo>
                    <a:pt x="771" y="0"/>
                  </a:moveTo>
                  <a:lnTo>
                    <a:pt x="2313" y="0"/>
                  </a:lnTo>
                  <a:lnTo>
                    <a:pt x="3085" y="2359"/>
                  </a:lnTo>
                  <a:lnTo>
                    <a:pt x="1588" y="3084"/>
                  </a:lnTo>
                  <a:lnTo>
                    <a:pt x="0" y="2359"/>
                  </a:lnTo>
                  <a:lnTo>
                    <a:pt x="77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BDBD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52512" y="1571625"/>
              <a:ext cx="4897437" cy="4895850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2313" y="0"/>
                </a:cxn>
                <a:cxn ang="0">
                  <a:pos x="3085" y="2359"/>
                </a:cxn>
                <a:cxn ang="0">
                  <a:pos x="1588" y="3084"/>
                </a:cxn>
                <a:cxn ang="0">
                  <a:pos x="0" y="2359"/>
                </a:cxn>
                <a:cxn ang="0">
                  <a:pos x="771" y="0"/>
                </a:cxn>
              </a:cxnLst>
              <a:rect l="0" t="0" r="r" b="b"/>
              <a:pathLst>
                <a:path w="3085" h="3084">
                  <a:moveTo>
                    <a:pt x="771" y="0"/>
                  </a:moveTo>
                  <a:lnTo>
                    <a:pt x="2313" y="0"/>
                  </a:lnTo>
                  <a:lnTo>
                    <a:pt x="3085" y="2359"/>
                  </a:lnTo>
                  <a:lnTo>
                    <a:pt x="1588" y="3084"/>
                  </a:lnTo>
                  <a:lnTo>
                    <a:pt x="0" y="2359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B6B6B6"/>
            </a:soli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B6B6B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25537" y="1643063"/>
              <a:ext cx="4751387" cy="4679950"/>
            </a:xfrm>
            <a:custGeom>
              <a:avLst/>
              <a:gdLst/>
              <a:ahLst/>
              <a:cxnLst>
                <a:cxn ang="0">
                  <a:pos x="771" y="0"/>
                </a:cxn>
                <a:cxn ang="0">
                  <a:pos x="2313" y="0"/>
                </a:cxn>
                <a:cxn ang="0">
                  <a:pos x="3085" y="2359"/>
                </a:cxn>
                <a:cxn ang="0">
                  <a:pos x="1588" y="3084"/>
                </a:cxn>
                <a:cxn ang="0">
                  <a:pos x="0" y="2359"/>
                </a:cxn>
                <a:cxn ang="0">
                  <a:pos x="771" y="0"/>
                </a:cxn>
              </a:cxnLst>
              <a:rect l="0" t="0" r="r" b="b"/>
              <a:pathLst>
                <a:path w="3085" h="3084">
                  <a:moveTo>
                    <a:pt x="771" y="0"/>
                  </a:moveTo>
                  <a:lnTo>
                    <a:pt x="2313" y="0"/>
                  </a:lnTo>
                  <a:lnTo>
                    <a:pt x="3085" y="2359"/>
                  </a:lnTo>
                  <a:lnTo>
                    <a:pt x="1588" y="3084"/>
                  </a:lnTo>
                  <a:lnTo>
                    <a:pt x="0" y="2359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714424" y="5207000"/>
              <a:ext cx="4795838" cy="0"/>
            </a:xfrm>
            <a:prstGeom prst="line">
              <a:avLst/>
            </a:prstGeom>
            <a:noFill/>
            <a:ln w="9525">
              <a:solidFill>
                <a:srgbClr val="B6B6B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228774" y="3678238"/>
              <a:ext cx="3724275" cy="0"/>
            </a:xfrm>
            <a:prstGeom prst="line">
              <a:avLst/>
            </a:prstGeom>
            <a:noFill/>
            <a:ln w="9525">
              <a:solidFill>
                <a:srgbClr val="B6B6B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670099" y="2392363"/>
              <a:ext cx="2863850" cy="0"/>
            </a:xfrm>
            <a:prstGeom prst="line">
              <a:avLst/>
            </a:prstGeom>
            <a:noFill/>
            <a:ln w="9525">
              <a:solidFill>
                <a:srgbClr val="B6B6B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33" name="Pentagon 12"/>
          <p:cNvSpPr>
            <a:spLocks noChangeArrowheads="1"/>
          </p:cNvSpPr>
          <p:nvPr/>
        </p:nvSpPr>
        <p:spPr bwMode="auto">
          <a:xfrm rot="10800000">
            <a:off x="4511675" y="1839913"/>
            <a:ext cx="1860550" cy="287337"/>
          </a:xfrm>
          <a:prstGeom prst="homePlate">
            <a:avLst>
              <a:gd name="adj" fmla="val 41429"/>
            </a:avLst>
          </a:prstGeom>
          <a:gradFill rotWithShape="1">
            <a:gsLst>
              <a:gs pos="0">
                <a:srgbClr val="FFFFFF"/>
              </a:gs>
              <a:gs pos="100000">
                <a:srgbClr val="B6B6B6"/>
              </a:gs>
            </a:gsLst>
            <a:lin ang="0" scaled="1"/>
          </a:gra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indent="-342900" algn="ctr">
              <a:buFont typeface="Calibri" pitchFamily="34" charset="0"/>
              <a:buAutoNum type="arabicPeriod"/>
            </a:pPr>
            <a:endParaRPr lang="zh-CN" altLang="en-US" noProof="1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378075" y="1719263"/>
            <a:ext cx="595313" cy="574675"/>
            <a:chOff x="2378402" y="1719263"/>
            <a:chExt cx="595035" cy="574675"/>
          </a:xfrm>
        </p:grpSpPr>
        <p:grpSp>
          <p:nvGrpSpPr>
            <p:cNvPr id="5149" name="Gruppe 137"/>
            <p:cNvGrpSpPr>
              <a:grpSpLocks/>
            </p:cNvGrpSpPr>
            <p:nvPr/>
          </p:nvGrpSpPr>
          <p:grpSpPr bwMode="auto">
            <a:xfrm>
              <a:off x="2403525" y="1719263"/>
              <a:ext cx="528637" cy="574675"/>
              <a:chOff x="473201" y="2942956"/>
              <a:chExt cx="953523" cy="1036016"/>
            </a:xfrm>
          </p:grpSpPr>
          <p:sp>
            <p:nvSpPr>
              <p:cNvPr id="30" name="Ellipse 138"/>
              <p:cNvSpPr/>
              <p:nvPr/>
            </p:nvSpPr>
            <p:spPr bwMode="auto">
              <a:xfrm>
                <a:off x="517728" y="3793752"/>
                <a:ext cx="846720" cy="1852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mtClean="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5154" name="Ellipse 139"/>
              <p:cNvSpPr>
                <a:spLocks noChangeArrowheads="1"/>
              </p:cNvSpPr>
              <p:nvPr/>
            </p:nvSpPr>
            <p:spPr bwMode="auto">
              <a:xfrm>
                <a:off x="473201" y="2942956"/>
                <a:ext cx="953523" cy="953012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lin ang="5400000" scaled="1"/>
              </a:gradFill>
              <a:ln w="317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indent="-342900" algn="ctr">
                  <a:buFont typeface="Calibri" pitchFamily="34" charset="0"/>
                  <a:buAutoNum type="arabicPeriod"/>
                </a:pPr>
                <a:endParaRPr lang="en-US" altLang="zh-CN" sz="14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5155" name="Ellipse 140"/>
              <p:cNvSpPr>
                <a:spLocks noChangeArrowheads="1"/>
              </p:cNvSpPr>
              <p:nvPr/>
            </p:nvSpPr>
            <p:spPr bwMode="auto">
              <a:xfrm>
                <a:off x="589896" y="2966013"/>
                <a:ext cx="698636" cy="51647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342900" indent="-342900" algn="ctr">
                  <a:buFont typeface="Calibri" pitchFamily="34" charset="0"/>
                  <a:buAutoNum type="arabicPeriod"/>
                </a:pPr>
                <a:endParaRPr lang="en-US" altLang="zh-CN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5150" name="Text Box 41"/>
            <p:cNvSpPr txBox="1">
              <a:spLocks noChangeArrowheads="1"/>
            </p:cNvSpPr>
            <p:nvPr/>
          </p:nvSpPr>
          <p:spPr bwMode="auto">
            <a:xfrm>
              <a:off x="2378402" y="1817688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Arial" charset="0"/>
                  <a:ea typeface="微软雅黑" pitchFamily="34" charset="-122"/>
                </a:rPr>
                <a:t>登记</a:t>
              </a: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3333750" y="2547938"/>
            <a:ext cx="812800" cy="882650"/>
            <a:chOff x="3333800" y="2547938"/>
            <a:chExt cx="812800" cy="882650"/>
          </a:xfrm>
        </p:grpSpPr>
        <p:grpSp>
          <p:nvGrpSpPr>
            <p:cNvPr id="5142" name="Gruppe 137"/>
            <p:cNvGrpSpPr>
              <a:grpSpLocks/>
            </p:cNvGrpSpPr>
            <p:nvPr/>
          </p:nvGrpSpPr>
          <p:grpSpPr bwMode="auto">
            <a:xfrm>
              <a:off x="3333800" y="2547938"/>
              <a:ext cx="812800" cy="882650"/>
              <a:chOff x="473201" y="2942956"/>
              <a:chExt cx="953523" cy="1036016"/>
            </a:xfrm>
          </p:grpSpPr>
          <p:sp>
            <p:nvSpPr>
              <p:cNvPr id="17" name="Ellipse 138"/>
              <p:cNvSpPr/>
              <p:nvPr/>
            </p:nvSpPr>
            <p:spPr bwMode="auto">
              <a:xfrm>
                <a:off x="517728" y="3793752"/>
                <a:ext cx="846720" cy="1852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华文细黑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mtClean="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endParaRPr>
              </a:p>
            </p:txBody>
          </p:sp>
          <p:sp>
            <p:nvSpPr>
              <p:cNvPr id="5147" name="Ellipse 139"/>
              <p:cNvSpPr>
                <a:spLocks noChangeArrowheads="1"/>
              </p:cNvSpPr>
              <p:nvPr/>
            </p:nvSpPr>
            <p:spPr bwMode="auto">
              <a:xfrm>
                <a:off x="473201" y="2942956"/>
                <a:ext cx="953523" cy="953012"/>
              </a:xfrm>
              <a:prstGeom prst="ellipse">
                <a:avLst/>
              </a:prstGeom>
              <a:gradFill rotWithShape="1">
                <a:gsLst>
                  <a:gs pos="0">
                    <a:srgbClr val="FFC000"/>
                  </a:gs>
                  <a:gs pos="7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indent="-342900" algn="ctr">
                  <a:buFont typeface="Calibri" pitchFamily="34" charset="0"/>
                  <a:buAutoNum type="arabicPeriod"/>
                </a:pPr>
                <a:endParaRPr lang="en-US" altLang="zh-CN" sz="14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5148" name="Ellipse 140"/>
              <p:cNvSpPr>
                <a:spLocks noChangeArrowheads="1"/>
              </p:cNvSpPr>
              <p:nvPr/>
            </p:nvSpPr>
            <p:spPr bwMode="auto">
              <a:xfrm>
                <a:off x="589896" y="2966013"/>
                <a:ext cx="698636" cy="51647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342900" indent="-342900" algn="ctr">
                  <a:buFont typeface="Calibri" pitchFamily="34" charset="0"/>
                  <a:buAutoNum type="arabicPeriod"/>
                </a:pPr>
                <a:endParaRPr lang="en-US" altLang="zh-CN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5143" name="Text Box 42"/>
            <p:cNvSpPr txBox="1">
              <a:spLocks noChangeArrowheads="1"/>
            </p:cNvSpPr>
            <p:nvPr/>
          </p:nvSpPr>
          <p:spPr bwMode="auto">
            <a:xfrm>
              <a:off x="3427938" y="2812866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latin typeface="Arial" charset="0"/>
                  <a:ea typeface="微软雅黑" pitchFamily="34" charset="-122"/>
                </a:rPr>
                <a:t>审查</a:t>
              </a: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2255838" y="3736975"/>
            <a:ext cx="1300162" cy="1414463"/>
            <a:chOff x="2255887" y="3736975"/>
            <a:chExt cx="1300163" cy="1414463"/>
          </a:xfrm>
        </p:grpSpPr>
        <p:grpSp>
          <p:nvGrpSpPr>
            <p:cNvPr id="5132" name="Gruppe 72"/>
            <p:cNvGrpSpPr>
              <a:grpSpLocks/>
            </p:cNvGrpSpPr>
            <p:nvPr/>
          </p:nvGrpSpPr>
          <p:grpSpPr bwMode="auto">
            <a:xfrm>
              <a:off x="2255887" y="3736975"/>
              <a:ext cx="1300163" cy="1414463"/>
              <a:chOff x="6736239" y="307975"/>
              <a:chExt cx="1336199" cy="1454438"/>
            </a:xfrm>
          </p:grpSpPr>
          <p:grpSp>
            <p:nvGrpSpPr>
              <p:cNvPr id="5134" name="Gruppe 69"/>
              <p:cNvGrpSpPr>
                <a:grpSpLocks/>
              </p:cNvGrpSpPr>
              <p:nvPr/>
            </p:nvGrpSpPr>
            <p:grpSpPr bwMode="auto">
              <a:xfrm>
                <a:off x="6729932" y="301211"/>
                <a:ext cx="1350725" cy="1351290"/>
                <a:chOff x="6984431" y="4736121"/>
                <a:chExt cx="1350220" cy="1352021"/>
              </a:xfrm>
            </p:grpSpPr>
            <p:grpSp>
              <p:nvGrpSpPr>
                <p:cNvPr id="5138" name="Ellipse 99"/>
                <p:cNvGrpSpPr>
                  <a:grpSpLocks/>
                </p:cNvGrpSpPr>
                <p:nvPr/>
              </p:nvGrpSpPr>
              <p:grpSpPr bwMode="auto">
                <a:xfrm>
                  <a:off x="6984431" y="4736121"/>
                  <a:ext cx="1350220" cy="1352021"/>
                  <a:chOff x="1810512" y="3121152"/>
                  <a:chExt cx="1877568" cy="1877568"/>
                </a:xfrm>
              </p:grpSpPr>
              <p:pic>
                <p:nvPicPr>
                  <p:cNvPr id="5140" name="Ellipse 99"/>
                  <p:cNvPicPr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0512" y="3121152"/>
                    <a:ext cx="1877568" cy="18775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4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1281" y="3402217"/>
                    <a:ext cx="1313363" cy="1311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/>
                    <a:endParaRPr lang="en-US" altLang="zh-CN">
                      <a:solidFill>
                        <a:srgbClr val="FFFFFF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5139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US" altLang="zh-CN">
                    <a:solidFill>
                      <a:srgbClr val="FFFFFF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5135" name="Ellipse 98"/>
              <p:cNvGrpSpPr>
                <a:grpSpLocks/>
              </p:cNvGrpSpPr>
              <p:nvPr/>
            </p:nvGrpSpPr>
            <p:grpSpPr bwMode="auto">
              <a:xfrm>
                <a:off x="6782561" y="1494558"/>
                <a:ext cx="1206005" cy="272013"/>
                <a:chOff x="1883664" y="4779264"/>
                <a:chExt cx="1676400" cy="377952"/>
              </a:xfrm>
            </p:grpSpPr>
            <p:pic>
              <p:nvPicPr>
                <p:cNvPr id="5136" name="Ellipse 98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3664" y="4779264"/>
                  <a:ext cx="1676400" cy="3779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3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133314" y="4840428"/>
                  <a:ext cx="1178455" cy="2576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en-US" altLang="zh-CN">
                    <a:solidFill>
                      <a:srgbClr val="FFFFFF"/>
                    </a:solidFill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2508299" y="4229100"/>
              <a:ext cx="800101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 dirty="0">
                  <a:solidFill>
                    <a:srgbClr val="FF0000"/>
                  </a:solidFill>
                  <a:latin typeface="Arial" charset="0"/>
                  <a:ea typeface="微软雅黑" pitchFamily="34" charset="-122"/>
                </a:rPr>
                <a:t>领证</a:t>
              </a:r>
              <a:endParaRPr lang="zh-CN" altLang="en-US" sz="2400" b="1" kern="0" dirty="0">
                <a:solidFill>
                  <a:srgbClr val="FF0000"/>
                </a:solidFill>
                <a:latin typeface="Arial" charset="0"/>
                <a:ea typeface="微软雅黑" pitchFamily="34" charset="-122"/>
              </a:endParaRPr>
            </a:p>
          </p:txBody>
        </p:sp>
      </p:grp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6403975" y="1403350"/>
            <a:ext cx="2384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>
                <a:latin typeface="Arial" charset="0"/>
                <a:ea typeface="微软雅黑" pitchFamily="34" charset="-122"/>
              </a:rPr>
              <a:t>持家乡的乡镇一级人民政府开具的</a:t>
            </a:r>
            <a:r>
              <a:rPr lang="en-US" altLang="zh-CN" sz="1600">
                <a:latin typeface="Arial" charset="0"/>
                <a:ea typeface="微软雅黑" pitchFamily="34" charset="-122"/>
              </a:rPr>
              <a:t>《</a:t>
            </a:r>
            <a:r>
              <a:rPr lang="zh-CN" altLang="en-US" sz="1600">
                <a:latin typeface="Arial" charset="0"/>
                <a:ea typeface="微软雅黑" pitchFamily="34" charset="-122"/>
              </a:rPr>
              <a:t>流动人口婚育证明</a:t>
            </a:r>
            <a:r>
              <a:rPr lang="en-US" altLang="zh-CN" sz="1600">
                <a:latin typeface="Arial" charset="0"/>
                <a:ea typeface="微软雅黑" pitchFamily="34" charset="-122"/>
              </a:rPr>
              <a:t>》</a:t>
            </a:r>
            <a:r>
              <a:rPr lang="zh-CN" altLang="en-US" sz="1600">
                <a:latin typeface="Arial" charset="0"/>
                <a:ea typeface="微软雅黑" pitchFamily="34" charset="-122"/>
              </a:rPr>
              <a:t>，到务工居住地的街道办事处计划生育办公室办理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三、遗失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居民身份证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怎么办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33" name="Picture 13" descr="http://a.img.youboy.com/20105/10/g3_3047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514475"/>
            <a:ext cx="26066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左箭头 13"/>
          <p:cNvSpPr/>
          <p:nvPr/>
        </p:nvSpPr>
        <p:spPr>
          <a:xfrm flipH="1">
            <a:off x="3837557" y="4350515"/>
            <a:ext cx="1620000" cy="1620000"/>
          </a:xfrm>
          <a:prstGeom prst="leftArrow">
            <a:avLst>
              <a:gd name="adj1" fmla="val 63711"/>
              <a:gd name="adj2" fmla="val 34802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973603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55650" y="3513138"/>
            <a:ext cx="2592388" cy="2832100"/>
            <a:chOff x="1146766" y="3513011"/>
            <a:chExt cx="2592000" cy="2832016"/>
          </a:xfrm>
        </p:grpSpPr>
        <p:sp>
          <p:nvSpPr>
            <p:cNvPr id="18" name="环形箭头 17"/>
            <p:cNvSpPr>
              <a:spLocks noChangeAspect="1"/>
            </p:cNvSpPr>
            <p:nvPr/>
          </p:nvSpPr>
          <p:spPr bwMode="auto">
            <a:xfrm>
              <a:off x="1146766" y="3753027"/>
              <a:ext cx="2592000" cy="2592000"/>
            </a:xfrm>
            <a:prstGeom prst="circularArrow">
              <a:avLst>
                <a:gd name="adj1" fmla="val 7751"/>
                <a:gd name="adj2" fmla="val 910083"/>
                <a:gd name="adj3" fmla="val 1170549"/>
                <a:gd name="adj4" fmla="val 3031870"/>
                <a:gd name="adj5" fmla="val 7753"/>
              </a:avLst>
            </a:prstGeom>
            <a:gradFill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</a:gradFill>
            <a:ln>
              <a:noFill/>
            </a:ln>
            <a:effectLst>
              <a:outerShdw blurRad="50800" dist="38100" rotWithShape="0">
                <a:srgbClr val="000000">
                  <a:alpha val="40000"/>
                </a:srgbClr>
              </a:outerShdw>
            </a:effectLst>
            <a:scene3d>
              <a:camera prst="perspectiveRelaxed">
                <a:rot lat="17673596" lon="0" rev="0"/>
              </a:camera>
              <a:lightRig rig="balanced" dir="t">
                <a:rot lat="0" lon="0" rev="11400000"/>
              </a:lightRig>
            </a:scene3d>
            <a:sp3d extrusionH="158750" contourW="12700" prstMaterial="plastic">
              <a:bevelT w="101600" prst="artDeco"/>
              <a:bevelB w="0" h="25400"/>
              <a:contourClr>
                <a:srgbClr val="89FF8C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19" name="Oval 93"/>
            <p:cNvSpPr>
              <a:spLocks noChangeArrowheads="1"/>
            </p:cNvSpPr>
            <p:nvPr/>
          </p:nvSpPr>
          <p:spPr bwMode="auto">
            <a:xfrm>
              <a:off x="1755756" y="3513011"/>
              <a:ext cx="1440000" cy="1151456"/>
            </a:xfrm>
            <a:prstGeom prst="ellipse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 fov="1800000"/>
              <a:lightRig rig="flat" dir="t"/>
            </a:scene3d>
            <a:sp3d extrusionH="1270000" contourW="19050">
              <a:bevelT w="101600" prst="convex"/>
              <a:bevelB w="0" h="38100"/>
              <a:contourClr>
                <a:srgbClr val="89FF8C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1618765" y="3861048"/>
              <a:ext cx="1713982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报失</a:t>
              </a:r>
              <a:endParaRPr lang="zh-CN" altLang="en-US" sz="2400" b="1" dirty="0">
                <a:solidFill>
                  <a:schemeClr val="bg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5940425" y="3513138"/>
            <a:ext cx="2592388" cy="2832100"/>
            <a:chOff x="5505073" y="3513011"/>
            <a:chExt cx="2592000" cy="2832016"/>
          </a:xfrm>
        </p:grpSpPr>
        <p:sp>
          <p:nvSpPr>
            <p:cNvPr id="16" name="环形箭头 15"/>
            <p:cNvSpPr>
              <a:spLocks noChangeAspect="1"/>
            </p:cNvSpPr>
            <p:nvPr/>
          </p:nvSpPr>
          <p:spPr bwMode="auto">
            <a:xfrm>
              <a:off x="5505073" y="3753027"/>
              <a:ext cx="2592000" cy="2592000"/>
            </a:xfrm>
            <a:prstGeom prst="circularArrow">
              <a:avLst>
                <a:gd name="adj1" fmla="val 8252"/>
                <a:gd name="adj2" fmla="val 956003"/>
                <a:gd name="adj3" fmla="val 1309246"/>
                <a:gd name="adj4" fmla="val 3031870"/>
                <a:gd name="adj5" fmla="val 7445"/>
              </a:avLst>
            </a:prstGeom>
            <a:gradFill>
              <a:gsLst>
                <a:gs pos="0">
                  <a:srgbClr val="FFC000"/>
                </a:gs>
                <a:gs pos="90000">
                  <a:srgbClr val="F03530"/>
                </a:gs>
              </a:gsLst>
              <a:lin ang="2700000" scaled="1"/>
            </a:gradFill>
            <a:ln>
              <a:noFill/>
            </a:ln>
            <a:effectLst>
              <a:outerShdw blurRad="50800" dist="38100" rotWithShape="0">
                <a:srgbClr val="000000">
                  <a:alpha val="40000"/>
                </a:srgbClr>
              </a:outerShdw>
            </a:effectLst>
            <a:scene3d>
              <a:camera prst="perspectiveRelaxed">
                <a:rot lat="17673596" lon="0" rev="0"/>
              </a:camera>
              <a:lightRig rig="balanced" dir="t">
                <a:rot lat="0" lon="0" rev="11400000"/>
              </a:lightRig>
            </a:scene3d>
            <a:sp3d extrusionH="158750" contourW="12700" prstMaterial="plastic">
              <a:bevelT w="101600" prst="artDeco"/>
              <a:bevelB w="0" h="25400"/>
              <a:contourClr>
                <a:srgbClr val="FFFF8B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  <p:sp>
          <p:nvSpPr>
            <p:cNvPr id="21" name="Oval 93"/>
            <p:cNvSpPr>
              <a:spLocks noChangeArrowheads="1"/>
            </p:cNvSpPr>
            <p:nvPr/>
          </p:nvSpPr>
          <p:spPr bwMode="auto">
            <a:xfrm>
              <a:off x="6087659" y="3513011"/>
              <a:ext cx="1440000" cy="1151456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90000">
                  <a:srgbClr val="F0353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 fov="1800000"/>
              <a:lightRig rig="flat" dir="t"/>
            </a:scene3d>
            <a:sp3d extrusionH="1270000" contourW="19050">
              <a:bevelT w="101600" prst="convex"/>
              <a:bevelB w="0" h="38100"/>
              <a:contourClr>
                <a:srgbClr val="FFFF8B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5987297" y="3861048"/>
              <a:ext cx="1640724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reflection blurRad="6350" stA="50000" endA="300" endPos="50000" dist="6000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申请补办</a:t>
              </a:r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1590675" y="2790825"/>
            <a:ext cx="6570663" cy="854075"/>
            <a:chOff x="1590611" y="2791468"/>
            <a:chExt cx="6570672" cy="853556"/>
          </a:xfrm>
        </p:grpSpPr>
        <p:grpSp>
          <p:nvGrpSpPr>
            <p:cNvPr id="6155" name="组合 24"/>
            <p:cNvGrpSpPr>
              <a:grpSpLocks/>
            </p:cNvGrpSpPr>
            <p:nvPr/>
          </p:nvGrpSpPr>
          <p:grpSpPr bwMode="auto">
            <a:xfrm>
              <a:off x="1590611" y="2791468"/>
              <a:ext cx="6570672" cy="853556"/>
              <a:chOff x="1590611" y="2791468"/>
              <a:chExt cx="6570672" cy="853556"/>
            </a:xfrm>
          </p:grpSpPr>
          <p:sp>
            <p:nvSpPr>
              <p:cNvPr id="6157" name="TextBox 2"/>
              <p:cNvSpPr txBox="1">
                <a:spLocks noChangeArrowheads="1"/>
              </p:cNvSpPr>
              <p:nvPr/>
            </p:nvSpPr>
            <p:spPr bwMode="auto">
              <a:xfrm>
                <a:off x="1590611" y="2791468"/>
                <a:ext cx="14903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>
                    <a:latin typeface="黑体" pitchFamily="2" charset="-122"/>
                    <a:ea typeface="黑体" pitchFamily="2" charset="-122"/>
                  </a:rPr>
                  <a:t>公安机关</a:t>
                </a:r>
              </a:p>
            </p:txBody>
          </p:sp>
          <p:sp>
            <p:nvSpPr>
              <p:cNvPr id="6158" name="TextBox 22"/>
              <p:cNvSpPr txBox="1">
                <a:spLocks noChangeArrowheads="1"/>
              </p:cNvSpPr>
              <p:nvPr/>
            </p:nvSpPr>
            <p:spPr bwMode="auto">
              <a:xfrm>
                <a:off x="6372200" y="2791468"/>
                <a:ext cx="178908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>
                    <a:latin typeface="黑体" pitchFamily="2" charset="-122"/>
                    <a:ea typeface="黑体" pitchFamily="2" charset="-122"/>
                  </a:rPr>
                  <a:t>家乡派出所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H="1">
                <a:off x="2335150" y="2937429"/>
                <a:ext cx="1012826" cy="707595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直接连接符 27"/>
            <p:cNvCxnSpPr/>
            <p:nvPr/>
          </p:nvCxnSpPr>
          <p:spPr>
            <a:xfrm flipH="1" flipV="1">
              <a:off x="6021330" y="2937429"/>
              <a:ext cx="1011238" cy="70759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三、遗失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居民身份证</a:t>
            </a:r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怎么办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95655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2627313" y="2346325"/>
            <a:ext cx="2168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方正综艺简体" pitchFamily="65" charset="-122"/>
                <a:ea typeface="方正综艺简体" pitchFamily="65" charset="-122"/>
              </a:rPr>
              <a:t>特 别 注 意</a:t>
            </a:r>
            <a:endParaRPr lang="en-US" altLang="zh-CN" sz="3200">
              <a:solidFill>
                <a:srgbClr val="FF0000"/>
              </a:solidFill>
              <a:latin typeface="方正综艺简体" pitchFamily="65" charset="-122"/>
              <a:ea typeface="方正综艺简体" pitchFamily="65" charset="-122"/>
            </a:endParaRP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1187450" y="3068638"/>
            <a:ext cx="51133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E94800"/>
                </a:solidFill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不要借用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他人的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居民身份证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来办理一些事务，或应付有关部门甚至是公安机关的检查和管理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E94800"/>
                </a:solidFill>
                <a:latin typeface="微软雅黑" pitchFamily="34" charset="-122"/>
                <a:ea typeface="微软雅黑" pitchFamily="34" charset="-122"/>
              </a:rPr>
              <a:t>◆   </a:t>
            </a: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不要购买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伪造的身份证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8198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10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暂住证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如何办理，该如何正确使用。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11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8212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1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6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7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8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13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8199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59" name="圆角矩形 5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01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交流一下，如何妥善保管好各类证件。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02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8203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04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5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6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7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8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</TotalTime>
  <Words>315</Words>
  <Application>Microsoft Office PowerPoint</Application>
  <PresentationFormat>全屏显示(4:3)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Calibri</vt:lpstr>
      <vt:lpstr>宋体</vt:lpstr>
      <vt:lpstr>Arial</vt:lpstr>
      <vt:lpstr>黑体</vt:lpstr>
      <vt:lpstr>幼圆</vt:lpstr>
      <vt:lpstr>微软雅黑</vt:lpstr>
      <vt:lpstr>MS PGothic</vt:lpstr>
      <vt:lpstr>方正综艺简体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170</cp:revision>
  <dcterms:created xsi:type="dcterms:W3CDTF">2012-01-31T05:34:08Z</dcterms:created>
  <dcterms:modified xsi:type="dcterms:W3CDTF">2012-04-24T04:53:48Z</dcterms:modified>
</cp:coreProperties>
</file>