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2" r:id="rId12"/>
    <p:sldId id="273" r:id="rId13"/>
    <p:sldId id="275" r:id="rId14"/>
    <p:sldId id="276" r:id="rId15"/>
    <p:sldId id="277" r:id="rId16"/>
    <p:sldId id="262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BB"/>
    <a:srgbClr val="F8AD37"/>
    <a:srgbClr val="C7D9FD"/>
    <a:srgbClr val="4986FA"/>
    <a:srgbClr val="FFF6B3"/>
    <a:srgbClr val="E6CB00"/>
    <a:srgbClr val="FFE101"/>
    <a:srgbClr val="C1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C89A-5FD4-4A09-BC41-86B8C700627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FC92-D9E0-4DBB-9811-45418F45C9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0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009D-8D96-4FE8-8FEE-EA19F36204A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81FC-0CF7-4019-867E-00E5DB8C8B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6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F01A-F50E-4DFC-B963-B838905FA72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435C-E3B9-4ECD-A616-7DADAFCCB7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32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C670-1DCD-4152-B6A7-FDB0BC7561F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5D4B-D9DA-43ED-946A-89B23BB615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6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1CDE-6805-4ECB-A5CA-4801CAAE347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F35D-6EDC-4786-96D4-D6421D8F7D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0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EB99-80EB-43FB-A196-DE4B751C0D6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D3A2-765E-4702-90E1-A37D5753D7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B608-F865-49E1-BB6C-379907D4823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7EFA-0CDE-413C-B36D-8FA9410A5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789C-A81A-4BA0-9FA3-09E7AF9D267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FA9C-C69A-4D7F-A94B-9D4E039E2A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9A7F-EA66-4DCB-8BCB-7211D1BFD1F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2D69-9F46-4BAD-985D-12D423E1F0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05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63FB-8A0E-4200-A4A2-A0AAF1718F3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CF39-FD94-4B38-BE3C-983B5B9EEC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88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DCB0-C709-4994-97E6-32F5C910D50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2091-40FD-4F92-9FAF-FE5C2FE146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6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F81E27-A0E1-4F8B-BE7A-388E550AF7E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BD2F39-75D0-4F28-9F94-2C7BDEAD81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外出务工前的培训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1" name="矩形 10"/>
          <p:cNvSpPr/>
          <p:nvPr/>
        </p:nvSpPr>
        <p:spPr>
          <a:xfrm>
            <a:off x="125760" y="235291"/>
            <a:ext cx="6049268" cy="5913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>
            <a:prstTxWarp prst="textPlain">
              <a:avLst/>
            </a:prstTxWarp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E46C0A"/>
                </a:solidFill>
                <a:latin typeface="黑体" pitchFamily="2" charset="-122"/>
                <a:ea typeface="黑体" pitchFamily="2" charset="-122"/>
              </a:rPr>
              <a:t>四、职业技能级别鉴定申报与考核办法</a:t>
            </a:r>
          </a:p>
        </p:txBody>
      </p:sp>
      <p:pic>
        <p:nvPicPr>
          <p:cNvPr id="1127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rot="173585">
            <a:off x="324248" y="1781210"/>
            <a:ext cx="3672588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申报职业技能鉴定的条件</a:t>
            </a:r>
          </a:p>
        </p:txBody>
      </p:sp>
      <p:sp>
        <p:nvSpPr>
          <p:cNvPr id="21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E75E5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22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申报技师鉴定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3" name="Text Placeholder 16"/>
          <p:cNvSpPr txBox="1">
            <a:spLocks/>
          </p:cNvSpPr>
          <p:nvPr/>
        </p:nvSpPr>
        <p:spPr>
          <a:xfrm>
            <a:off x="5265738" y="2622550"/>
            <a:ext cx="3190875" cy="2355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在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本专业有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发明创造，并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获得国家专利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者</a:t>
            </a:r>
            <a:endParaRPr lang="en-US" altLang="zh-CN" sz="1400" b="1" dirty="0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在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本专业技术革新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项目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年创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经济效益</a:t>
            </a:r>
            <a:r>
              <a:rPr lang="en-US" altLang="zh-CN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10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万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元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以上，并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获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省、市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技术革新三等奖以上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者</a:t>
            </a:r>
            <a:endParaRPr lang="en-US" altLang="zh-CN" sz="1400" b="1" dirty="0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取得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高级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技工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学校毕业证书和高级职业资格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证书，并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从事本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专业（工种）</a:t>
            </a:r>
            <a:r>
              <a:rPr lang="en-US" altLang="zh-CN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3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年以上</a:t>
            </a:r>
            <a:endParaRPr lang="en-US" altLang="zh-CN" sz="1400" b="1" dirty="0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获得相同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专业大学本科学历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以上，并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取得高级职业资格证书和从事本专业岗位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工作</a:t>
            </a:r>
            <a:r>
              <a:rPr lang="en-US" altLang="zh-CN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3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以上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1" name="矩形 10"/>
          <p:cNvSpPr/>
          <p:nvPr/>
        </p:nvSpPr>
        <p:spPr>
          <a:xfrm>
            <a:off x="125760" y="235291"/>
            <a:ext cx="6049268" cy="5913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>
            <a:prstTxWarp prst="textPlain">
              <a:avLst/>
            </a:prstTxWarp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E46C0A"/>
                </a:solidFill>
                <a:latin typeface="黑体" pitchFamily="2" charset="-122"/>
                <a:ea typeface="黑体" pitchFamily="2" charset="-122"/>
              </a:rPr>
              <a:t>四、职业技能级别鉴定申报与考核办法</a:t>
            </a:r>
          </a:p>
        </p:txBody>
      </p:sp>
      <p:pic>
        <p:nvPicPr>
          <p:cNvPr id="1229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rot="173585">
            <a:off x="324248" y="1781210"/>
            <a:ext cx="3672588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申报职业技能鉴定的条件</a:t>
            </a:r>
          </a:p>
        </p:txBody>
      </p:sp>
      <p:sp>
        <p:nvSpPr>
          <p:cNvPr id="21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E75E5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22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申报高级技师鉴定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3" name="Text Placeholder 16"/>
          <p:cNvSpPr txBox="1">
            <a:spLocks/>
          </p:cNvSpPr>
          <p:nvPr/>
        </p:nvSpPr>
        <p:spPr>
          <a:xfrm>
            <a:off x="5265738" y="2622550"/>
            <a:ext cx="3190875" cy="222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连续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受聘</a:t>
            </a:r>
            <a:r>
              <a:rPr lang="en-US" altLang="zh-CN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以上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技师，或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累计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受聘</a:t>
            </a:r>
            <a:r>
              <a:rPr lang="en-US" altLang="zh-CN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5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以上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者</a:t>
            </a:r>
            <a:endParaRPr lang="en-US" altLang="zh-CN" b="1" dirty="0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取得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技师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资格</a:t>
            </a:r>
            <a:r>
              <a:rPr lang="en-US" altLang="zh-CN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年以上，并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具有相关职业的高级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资格者</a:t>
            </a:r>
            <a:endParaRPr lang="en-US" altLang="zh-CN" b="1" dirty="0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取得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同专业硕士研究生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学历，并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从事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本职工作</a:t>
            </a:r>
            <a:r>
              <a:rPr lang="en-US" altLang="zh-CN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以上者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1" name="矩形 10"/>
          <p:cNvSpPr/>
          <p:nvPr/>
        </p:nvSpPr>
        <p:spPr>
          <a:xfrm>
            <a:off x="125760" y="235291"/>
            <a:ext cx="6049268" cy="5913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>
            <a:prstTxWarp prst="textPlain">
              <a:avLst/>
            </a:prstTxWarp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E46C0A"/>
                </a:solidFill>
                <a:latin typeface="黑体" pitchFamily="2" charset="-122"/>
                <a:ea typeface="黑体" pitchFamily="2" charset="-122"/>
              </a:rPr>
              <a:t>四、职业技能级别鉴定申报与考核办法</a:t>
            </a:r>
          </a:p>
        </p:txBody>
      </p:sp>
      <p:pic>
        <p:nvPicPr>
          <p:cNvPr id="1331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rot="173585">
            <a:off x="324248" y="1781210"/>
            <a:ext cx="3672588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申报职业技能鉴定的条件</a:t>
            </a:r>
          </a:p>
        </p:txBody>
      </p:sp>
      <p:sp>
        <p:nvSpPr>
          <p:cNvPr id="17" name="TextBox 16"/>
          <p:cNvSpPr txBox="1"/>
          <p:nvPr/>
        </p:nvSpPr>
        <p:spPr>
          <a:xfrm rot="21241128">
            <a:off x="1436879" y="2588838"/>
            <a:ext cx="2519767" cy="769441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申报职业技能鉴定所需提供的材料</a:t>
            </a:r>
          </a:p>
        </p:txBody>
      </p:sp>
      <p:sp>
        <p:nvSpPr>
          <p:cNvPr id="21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68C07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22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68C072"/>
              </a:gs>
              <a:gs pos="86000">
                <a:srgbClr val="C1E5C5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个人申报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3" name="Text Placeholder 16"/>
          <p:cNvSpPr txBox="1">
            <a:spLocks/>
          </p:cNvSpPr>
          <p:nvPr/>
        </p:nvSpPr>
        <p:spPr>
          <a:xfrm>
            <a:off x="5265738" y="2622550"/>
            <a:ext cx="3190875" cy="283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身份证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复印件</a:t>
            </a:r>
            <a:endParaRPr lang="en-US" altLang="zh-CN" b="1" dirty="0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本职业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（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工种）工作年限证明</a:t>
            </a:r>
            <a:endParaRPr lang="en-US" altLang="zh-CN" b="1" dirty="0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学历证</a:t>
            </a:r>
            <a:endParaRPr lang="en-US" altLang="zh-CN" b="1" dirty="0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要求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申报高一级鉴定考生需提供原职业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资格（或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技术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等级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）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证书</a:t>
            </a:r>
            <a:endParaRPr lang="en-US" altLang="zh-CN" b="1" dirty="0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交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本人近照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大</a:t>
            </a:r>
            <a:r>
              <a:rPr lang="en-US" altLang="zh-CN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寸黑白相片</a:t>
            </a:r>
            <a:r>
              <a:rPr lang="en-US" altLang="zh-CN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张，并填写</a:t>
            </a:r>
            <a:r>
              <a:rPr lang="en-US" altLang="zh-CN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《×</a:t>
            </a:r>
            <a:r>
              <a:rPr lang="en-US" altLang="zh-CN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×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省职业技能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鉴定个人申报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表</a:t>
            </a:r>
            <a:r>
              <a:rPr lang="en-US" altLang="zh-CN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》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1" name="矩形 10"/>
          <p:cNvSpPr/>
          <p:nvPr/>
        </p:nvSpPr>
        <p:spPr>
          <a:xfrm>
            <a:off x="125760" y="235291"/>
            <a:ext cx="6049268" cy="5913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>
            <a:prstTxWarp prst="textPlain">
              <a:avLst/>
            </a:prstTxWarp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E46C0A"/>
                </a:solidFill>
                <a:latin typeface="黑体" pitchFamily="2" charset="-122"/>
                <a:ea typeface="黑体" pitchFamily="2" charset="-122"/>
              </a:rPr>
              <a:t>四、职业技能级别鉴定申报与考核办法</a:t>
            </a:r>
          </a:p>
        </p:txBody>
      </p:sp>
      <p:pic>
        <p:nvPicPr>
          <p:cNvPr id="1434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rot="173585">
            <a:off x="324248" y="1781210"/>
            <a:ext cx="3672588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申报职业技能鉴定的条件</a:t>
            </a:r>
          </a:p>
        </p:txBody>
      </p:sp>
      <p:sp>
        <p:nvSpPr>
          <p:cNvPr id="17" name="TextBox 16"/>
          <p:cNvSpPr txBox="1"/>
          <p:nvPr/>
        </p:nvSpPr>
        <p:spPr>
          <a:xfrm rot="21241128">
            <a:off x="1436879" y="2588838"/>
            <a:ext cx="2519767" cy="769441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申报职业技能鉴定所需提供的材料</a:t>
            </a:r>
          </a:p>
        </p:txBody>
      </p:sp>
      <p:sp>
        <p:nvSpPr>
          <p:cNvPr id="18" name="TextBox 17"/>
          <p:cNvSpPr txBox="1"/>
          <p:nvPr/>
        </p:nvSpPr>
        <p:spPr>
          <a:xfrm rot="320737">
            <a:off x="1451258" y="3638896"/>
            <a:ext cx="1434401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资格审查</a:t>
            </a:r>
          </a:p>
        </p:txBody>
      </p:sp>
      <p:sp>
        <p:nvSpPr>
          <p:cNvPr id="21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E6CB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22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6CB00"/>
              </a:gs>
              <a:gs pos="86000">
                <a:srgbClr val="FFF6B3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资格审查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3" name="Text Placeholder 16"/>
          <p:cNvSpPr txBox="1">
            <a:spLocks/>
          </p:cNvSpPr>
          <p:nvPr/>
        </p:nvSpPr>
        <p:spPr>
          <a:xfrm>
            <a:off x="5265738" y="2622550"/>
            <a:ext cx="3190875" cy="2474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各鉴定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所（站）负责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对申请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单位、个人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报送的材料进行资格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初审，并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送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鉴定中心审核，符合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条件的由职业技能鉴定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所（站）签发准考证</a:t>
            </a:r>
            <a:endParaRPr lang="en-US" altLang="zh-CN" b="1" dirty="0"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直接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由鉴定中心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组织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鉴定的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考生，由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鉴定中心签发准考证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1" name="矩形 10"/>
          <p:cNvSpPr/>
          <p:nvPr/>
        </p:nvSpPr>
        <p:spPr>
          <a:xfrm>
            <a:off x="125760" y="235291"/>
            <a:ext cx="6049268" cy="5913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>
            <a:prstTxWarp prst="textPlain">
              <a:avLst/>
            </a:prstTxWarp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E46C0A"/>
                </a:solidFill>
                <a:latin typeface="黑体" pitchFamily="2" charset="-122"/>
                <a:ea typeface="黑体" pitchFamily="2" charset="-122"/>
              </a:rPr>
              <a:t>四、职业技能级别鉴定申报与考核办法</a:t>
            </a:r>
          </a:p>
        </p:txBody>
      </p:sp>
      <p:pic>
        <p:nvPicPr>
          <p:cNvPr id="1536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rot="173585">
            <a:off x="324248" y="1781210"/>
            <a:ext cx="3672588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申报职业技能鉴定的条件</a:t>
            </a:r>
          </a:p>
        </p:txBody>
      </p:sp>
      <p:sp>
        <p:nvSpPr>
          <p:cNvPr id="17" name="TextBox 16"/>
          <p:cNvSpPr txBox="1"/>
          <p:nvPr/>
        </p:nvSpPr>
        <p:spPr>
          <a:xfrm rot="21241128">
            <a:off x="1436879" y="2588838"/>
            <a:ext cx="2519767" cy="769441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申报职业技能鉴定所需提供的材料</a:t>
            </a:r>
          </a:p>
        </p:txBody>
      </p:sp>
      <p:sp>
        <p:nvSpPr>
          <p:cNvPr id="18" name="TextBox 17"/>
          <p:cNvSpPr txBox="1"/>
          <p:nvPr/>
        </p:nvSpPr>
        <p:spPr>
          <a:xfrm rot="320737">
            <a:off x="1451258" y="3638896"/>
            <a:ext cx="1434401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资格审查</a:t>
            </a:r>
          </a:p>
        </p:txBody>
      </p:sp>
      <p:sp>
        <p:nvSpPr>
          <p:cNvPr id="19" name="TextBox 18"/>
          <p:cNvSpPr txBox="1"/>
          <p:nvPr/>
        </p:nvSpPr>
        <p:spPr>
          <a:xfrm rot="21324045">
            <a:off x="1846060" y="4594583"/>
            <a:ext cx="1039529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考核</a:t>
            </a:r>
          </a:p>
        </p:txBody>
      </p:sp>
      <p:sp>
        <p:nvSpPr>
          <p:cNvPr id="21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4986F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22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4986FA"/>
              </a:gs>
              <a:gs pos="86000">
                <a:srgbClr val="C7D9FD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考核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3" name="Text Placeholder 16"/>
          <p:cNvSpPr txBox="1">
            <a:spLocks/>
          </p:cNvSpPr>
          <p:nvPr/>
        </p:nvSpPr>
        <p:spPr>
          <a:xfrm>
            <a:off x="5265738" y="2622550"/>
            <a:ext cx="3190875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鉴定指导中心会根据各鉴定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所（站）上报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的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人数、工种、鉴定时间，印制好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试卷并派遣考评员</a:t>
            </a: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鉴定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所（站）负责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对申报者考核的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安排，组织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考场的管理和监考工作</a:t>
            </a: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考评人员按照职业技能鉴定规范和工作流程对鉴定者的考核项目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进行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阅卷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评分，并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将鉴定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成绩、合格人数记录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在考生名册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上</a:t>
            </a:r>
            <a:endParaRPr lang="en-US" altLang="zh-CN" sz="1600" b="1" dirty="0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部分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工种还未成立鉴定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所（站）的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或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全国、全省</a:t>
            </a:r>
            <a:r>
              <a:rPr lang="zh-CN" altLang="en-US" sz="16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统一考核的工种由各鉴定指导中心统一组织实施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1" name="矩形 10"/>
          <p:cNvSpPr/>
          <p:nvPr/>
        </p:nvSpPr>
        <p:spPr>
          <a:xfrm>
            <a:off x="125760" y="235291"/>
            <a:ext cx="6049268" cy="5913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>
            <a:prstTxWarp prst="textPlain">
              <a:avLst/>
            </a:prstTxWarp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E46C0A"/>
                </a:solidFill>
                <a:latin typeface="黑体" pitchFamily="2" charset="-122"/>
                <a:ea typeface="黑体" pitchFamily="2" charset="-122"/>
              </a:rPr>
              <a:t>四、职业技能级别鉴定申报与考核办法</a:t>
            </a:r>
          </a:p>
        </p:txBody>
      </p:sp>
      <p:pic>
        <p:nvPicPr>
          <p:cNvPr id="1639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rot="173585">
            <a:off x="324248" y="1781210"/>
            <a:ext cx="3672588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申报职业技能鉴定的条件</a:t>
            </a:r>
          </a:p>
        </p:txBody>
      </p:sp>
      <p:sp>
        <p:nvSpPr>
          <p:cNvPr id="17" name="TextBox 16"/>
          <p:cNvSpPr txBox="1"/>
          <p:nvPr/>
        </p:nvSpPr>
        <p:spPr>
          <a:xfrm rot="21241128">
            <a:off x="1436879" y="2588838"/>
            <a:ext cx="2519767" cy="769441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申报职业技能鉴定所需提供的材料</a:t>
            </a:r>
          </a:p>
        </p:txBody>
      </p:sp>
      <p:sp>
        <p:nvSpPr>
          <p:cNvPr id="18" name="TextBox 17"/>
          <p:cNvSpPr txBox="1"/>
          <p:nvPr/>
        </p:nvSpPr>
        <p:spPr>
          <a:xfrm rot="320737">
            <a:off x="1451258" y="3638896"/>
            <a:ext cx="1434401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资格审查</a:t>
            </a:r>
          </a:p>
        </p:txBody>
      </p:sp>
      <p:sp>
        <p:nvSpPr>
          <p:cNvPr id="19" name="TextBox 18"/>
          <p:cNvSpPr txBox="1"/>
          <p:nvPr/>
        </p:nvSpPr>
        <p:spPr>
          <a:xfrm rot="21324045">
            <a:off x="1846060" y="4594583"/>
            <a:ext cx="1039529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考核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37399" y="5373216"/>
            <a:ext cx="1434401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成绩核定</a:t>
            </a:r>
          </a:p>
        </p:txBody>
      </p:sp>
      <p:sp>
        <p:nvSpPr>
          <p:cNvPr id="21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F8AD3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22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F8AD37"/>
              </a:gs>
              <a:gs pos="86000">
                <a:srgbClr val="FDE4BB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成绩核定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3" name="Text Placeholder 16"/>
          <p:cNvSpPr txBox="1">
            <a:spLocks/>
          </p:cNvSpPr>
          <p:nvPr/>
        </p:nvSpPr>
        <p:spPr>
          <a:xfrm>
            <a:off x="5265738" y="2622550"/>
            <a:ext cx="3190875" cy="167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考试结束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后，鉴定所（站）会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把考生的成绩录入原报名盘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上，经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核对无误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后，由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鉴定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所（站）长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在考生名册上签署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意见，上报</a:t>
            </a:r>
            <a:r>
              <a:rPr lang="zh-CN" altLang="en-US" b="1" dirty="0">
                <a:latin typeface="方正细等线简体" pitchFamily="65" charset="-122"/>
                <a:ea typeface="方正细等线简体" pitchFamily="65" charset="-122"/>
              </a:rPr>
              <a:t>省鉴定指导中心审核办证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7414" name="组合 1"/>
          <p:cNvGrpSpPr>
            <a:grpSpLocks/>
          </p:cNvGrpSpPr>
          <p:nvPr/>
        </p:nvGrpSpPr>
        <p:grpSpPr bwMode="auto">
          <a:xfrm>
            <a:off x="900113" y="1682750"/>
            <a:ext cx="2014537" cy="4181475"/>
            <a:chOff x="2437209" y="1703388"/>
            <a:chExt cx="2015333" cy="4181475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37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说一说，外出务工前为什么要参加培训。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438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17439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7441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42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43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44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45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440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7415" name="组合 2"/>
          <p:cNvGrpSpPr>
            <a:grpSpLocks/>
          </p:cNvGrpSpPr>
          <p:nvPr/>
        </p:nvGrpSpPr>
        <p:grpSpPr bwMode="auto">
          <a:xfrm>
            <a:off x="3521075" y="1682750"/>
            <a:ext cx="2016125" cy="4181475"/>
            <a:chOff x="4621213" y="1703388"/>
            <a:chExt cx="2016125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28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交流一下，根据各自的情况会参加哪些方面的培训。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429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17430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31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432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433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434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435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7416" name="组合 3"/>
          <p:cNvGrpSpPr>
            <a:grpSpLocks/>
          </p:cNvGrpSpPr>
          <p:nvPr/>
        </p:nvGrpSpPr>
        <p:grpSpPr bwMode="auto">
          <a:xfrm>
            <a:off x="6143625" y="1682750"/>
            <a:ext cx="2016125" cy="4181475"/>
            <a:chOff x="6804025" y="1703388"/>
            <a:chExt cx="2016125" cy="4181475"/>
          </a:xfrm>
        </p:grpSpPr>
        <p:sp>
          <p:nvSpPr>
            <p:cNvPr id="60" name="圆角矩形 59"/>
            <p:cNvSpPr/>
            <p:nvPr/>
          </p:nvSpPr>
          <p:spPr bwMode="auto">
            <a:xfrm>
              <a:off x="6804025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BDDF5"/>
                </a:gs>
                <a:gs pos="17999">
                  <a:srgbClr val="F4A6E6"/>
                </a:gs>
                <a:gs pos="36000">
                  <a:srgbClr val="F4A6E6"/>
                </a:gs>
                <a:gs pos="61000">
                  <a:srgbClr val="F4A6E6"/>
                </a:gs>
                <a:gs pos="82001">
                  <a:srgbClr val="F4A6E6"/>
                </a:gs>
                <a:gs pos="100000">
                  <a:srgbClr val="FBDDF5"/>
                </a:gs>
              </a:gsLst>
              <a:lin ang="5400000" scaled="1"/>
              <a:tileRect/>
            </a:gradFill>
            <a:ln w="38100">
              <a:solidFill>
                <a:srgbClr val="DD4F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18" name="Text Box 65"/>
            <p:cNvSpPr txBox="1">
              <a:spLocks noChangeArrowheads="1"/>
            </p:cNvSpPr>
            <p:nvPr/>
          </p:nvSpPr>
          <p:spPr bwMode="gray">
            <a:xfrm>
              <a:off x="6804025" y="2564898"/>
              <a:ext cx="2016125" cy="152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采访当地外出务工人员，了解他们外出务工前曾接受过哪些培训。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419" name="组合 46"/>
            <p:cNvGrpSpPr>
              <a:grpSpLocks/>
            </p:cNvGrpSpPr>
            <p:nvPr/>
          </p:nvGrpSpPr>
          <p:grpSpPr bwMode="auto">
            <a:xfrm>
              <a:off x="7490634" y="1703388"/>
              <a:ext cx="642906" cy="643179"/>
              <a:chOff x="5648449" y="2057400"/>
              <a:chExt cx="642938" cy="642938"/>
            </a:xfrm>
          </p:grpSpPr>
          <p:grpSp>
            <p:nvGrpSpPr>
              <p:cNvPr id="17420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7422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23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24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25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26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421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一、培训内容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467544" y="2195644"/>
            <a:ext cx="2448000" cy="411367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468313" y="1412875"/>
            <a:ext cx="2447925" cy="668338"/>
            <a:chOff x="711200" y="1412777"/>
            <a:chExt cx="2448000" cy="668001"/>
          </a:xfrm>
        </p:grpSpPr>
        <p:sp>
          <p:nvSpPr>
            <p:cNvPr id="14" name="圆角矩形 13"/>
            <p:cNvSpPr/>
            <p:nvPr/>
          </p:nvSpPr>
          <p:spPr>
            <a:xfrm>
              <a:off x="711200" y="1412777"/>
              <a:ext cx="2448000" cy="668001"/>
            </a:xfrm>
            <a:prstGeom prst="roundRect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711200" y="1527176"/>
              <a:ext cx="2448000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职业技能培训</a:t>
              </a:r>
            </a:p>
          </p:txBody>
        </p:sp>
      </p:grpSp>
      <p:sp>
        <p:nvSpPr>
          <p:cNvPr id="17" name="圆角矩形 16"/>
          <p:cNvSpPr/>
          <p:nvPr/>
        </p:nvSpPr>
        <p:spPr bwMode="auto">
          <a:xfrm>
            <a:off x="6156448" y="2195645"/>
            <a:ext cx="2448000" cy="4113674"/>
          </a:xfrm>
          <a:prstGeom prst="roundRect">
            <a:avLst>
              <a:gd name="adj" fmla="val 5200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26"/>
          <p:cNvSpPr>
            <a:spLocks noChangeArrowheads="1"/>
          </p:cNvSpPr>
          <p:nvPr/>
        </p:nvSpPr>
        <p:spPr bwMode="auto">
          <a:xfrm>
            <a:off x="6278563" y="2349500"/>
            <a:ext cx="2205037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引导性培训主要指开展基本权益保护、法律知识、求职知识等方面的培训，内容是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劳动法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劳动合同法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职业病防治法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治安管理处罚条例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等相关法律知识。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3298031" y="2195645"/>
            <a:ext cx="2448000" cy="4113674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5"/>
          <p:cNvSpPr>
            <a:spLocks noChangeArrowheads="1"/>
          </p:cNvSpPr>
          <p:nvPr/>
        </p:nvSpPr>
        <p:spPr bwMode="auto">
          <a:xfrm>
            <a:off x="3375025" y="2349500"/>
            <a:ext cx="22939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    农民外出务工之前应接受城市生活常识和法律法规知识的培训学习，自觉培养对城市文明的认同感和对城市生活的责任感。</a:t>
            </a: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00075" y="2349500"/>
            <a:ext cx="2184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职业技能培训是根据国家职业标准和不同行业、不同工种、不同岗位，对从业人员基本技能和技术操作规程的要求设置的培训课程，它以定向培训为主。当前的培训重点是家政服务、餐饮、酒店、保健、建筑、制造等行业的职业技能。</a:t>
            </a: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297238" y="1412875"/>
            <a:ext cx="2449512" cy="668338"/>
            <a:chOff x="3297994" y="1412777"/>
            <a:chExt cx="2448000" cy="668001"/>
          </a:xfrm>
        </p:grpSpPr>
        <p:sp>
          <p:nvSpPr>
            <p:cNvPr id="23" name="圆角矩形 22"/>
            <p:cNvSpPr/>
            <p:nvPr/>
          </p:nvSpPr>
          <p:spPr>
            <a:xfrm>
              <a:off x="3297994" y="1412777"/>
              <a:ext cx="2448000" cy="668001"/>
            </a:xfrm>
            <a:prstGeom prst="roundRect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3297994" y="1527176"/>
              <a:ext cx="2448000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生活常识培训</a:t>
              </a: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156325" y="1412875"/>
            <a:ext cx="2447925" cy="668338"/>
            <a:chOff x="5884863" y="1412776"/>
            <a:chExt cx="2448000" cy="668001"/>
          </a:xfrm>
        </p:grpSpPr>
        <p:sp>
          <p:nvSpPr>
            <p:cNvPr id="25" name="圆角矩形 24"/>
            <p:cNvSpPr/>
            <p:nvPr/>
          </p:nvSpPr>
          <p:spPr>
            <a:xfrm>
              <a:off x="5884863" y="1412776"/>
              <a:ext cx="2448000" cy="668001"/>
            </a:xfrm>
            <a:prstGeom prst="roundRect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5884863" y="1527175"/>
              <a:ext cx="2448000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引导性培训</a:t>
              </a:r>
            </a:p>
          </p:txBody>
        </p:sp>
      </p:grp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600075" y="4724400"/>
            <a:ext cx="21844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农民工参加国家认定的培训基地的培训，可享受国家或省级财政的培训补助。培训结束后，可获得培训结业证书或职业技能培训合格证书。</a:t>
            </a: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5"/>
          <p:cNvSpPr>
            <a:spLocks noChangeArrowheads="1"/>
          </p:cNvSpPr>
          <p:nvPr/>
        </p:nvSpPr>
        <p:spPr bwMode="auto">
          <a:xfrm>
            <a:off x="3375025" y="4724400"/>
            <a:ext cx="2293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生活常识的培训大多由当地政府主办，一般不收费。</a:t>
            </a:r>
          </a:p>
        </p:txBody>
      </p:sp>
      <p:sp>
        <p:nvSpPr>
          <p:cNvPr id="30" name="矩形 26"/>
          <p:cNvSpPr>
            <a:spLocks noChangeArrowheads="1"/>
          </p:cNvSpPr>
          <p:nvPr/>
        </p:nvSpPr>
        <p:spPr bwMode="auto">
          <a:xfrm>
            <a:off x="6278563" y="4724400"/>
            <a:ext cx="22050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引导性培训主要由各级政府，尤其是劳动力输出地政府，统筹组织各类教育培训资源和社会力量来开展，一般不收费或者是少量收费。</a:t>
            </a:r>
          </a:p>
        </p:txBody>
      </p:sp>
      <p:sp>
        <p:nvSpPr>
          <p:cNvPr id="31" name="椭圆 30"/>
          <p:cNvSpPr/>
          <p:nvPr/>
        </p:nvSpPr>
        <p:spPr bwMode="auto">
          <a:xfrm>
            <a:off x="727944" y="2448730"/>
            <a:ext cx="111922" cy="116174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727944" y="4824994"/>
            <a:ext cx="111922" cy="116174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3523974" y="2448730"/>
            <a:ext cx="111922" cy="116174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3523974" y="4824994"/>
            <a:ext cx="111922" cy="116174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6427761" y="2448730"/>
            <a:ext cx="111922" cy="116174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6427761" y="4824994"/>
            <a:ext cx="111922" cy="116174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7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二、培训途径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347788" y="3230563"/>
            <a:ext cx="6680200" cy="1065212"/>
            <a:chOff x="1347652" y="3230939"/>
            <a:chExt cx="6680732" cy="1064378"/>
          </a:xfrm>
        </p:grpSpPr>
        <p:sp>
          <p:nvSpPr>
            <p:cNvPr id="78" name="圆角矩形 77"/>
            <p:cNvSpPr/>
            <p:nvPr/>
          </p:nvSpPr>
          <p:spPr>
            <a:xfrm>
              <a:off x="1347652" y="3717040"/>
              <a:ext cx="1537327" cy="72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1270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2" name="圆角矩形 91"/>
            <p:cNvSpPr/>
            <p:nvPr/>
          </p:nvSpPr>
          <p:spPr bwMode="auto">
            <a:xfrm>
              <a:off x="2840914" y="3230939"/>
              <a:ext cx="5187470" cy="1064378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23" name="矩形 87"/>
            <p:cNvSpPr>
              <a:spLocks noChangeArrowheads="1"/>
            </p:cNvSpPr>
            <p:nvPr/>
          </p:nvSpPr>
          <p:spPr bwMode="auto">
            <a:xfrm>
              <a:off x="2956422" y="3439963"/>
              <a:ext cx="50719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职业高中、技校、夜校和农业广播电视学校等专门的职业培训学校</a:t>
              </a:r>
            </a:p>
          </p:txBody>
        </p:sp>
        <p:sp>
          <p:nvSpPr>
            <p:cNvPr id="94" name="AutoShape 3"/>
            <p:cNvSpPr>
              <a:spLocks noChangeAspect="1" noChangeArrowheads="1"/>
            </p:cNvSpPr>
            <p:nvPr/>
          </p:nvSpPr>
          <p:spPr bwMode="auto">
            <a:xfrm>
              <a:off x="2670672" y="3558711"/>
              <a:ext cx="324000" cy="324000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508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217613" y="1916113"/>
            <a:ext cx="6810375" cy="1071562"/>
            <a:chOff x="1216885" y="1916832"/>
            <a:chExt cx="6811499" cy="1071521"/>
          </a:xfrm>
        </p:grpSpPr>
        <p:sp>
          <p:nvSpPr>
            <p:cNvPr id="80" name="圆角矩形 79"/>
            <p:cNvSpPr/>
            <p:nvPr/>
          </p:nvSpPr>
          <p:spPr>
            <a:xfrm rot="19320000">
              <a:off x="1216885" y="2916353"/>
              <a:ext cx="1764000" cy="72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1270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6" name="圆角矩形 95"/>
            <p:cNvSpPr/>
            <p:nvPr/>
          </p:nvSpPr>
          <p:spPr bwMode="auto">
            <a:xfrm>
              <a:off x="2840915" y="1916832"/>
              <a:ext cx="5187469" cy="1031516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19" name="矩形 87"/>
            <p:cNvSpPr>
              <a:spLocks noChangeArrowheads="1"/>
            </p:cNvSpPr>
            <p:nvPr/>
          </p:nvSpPr>
          <p:spPr bwMode="auto">
            <a:xfrm>
              <a:off x="2956422" y="2257425"/>
              <a:ext cx="50719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县、乡镇劳动服务机构举办的培训班</a:t>
              </a:r>
            </a:p>
          </p:txBody>
        </p:sp>
        <p:sp>
          <p:nvSpPr>
            <p:cNvPr id="98" name="AutoShape 3"/>
            <p:cNvSpPr>
              <a:spLocks noChangeAspect="1" noChangeArrowheads="1"/>
            </p:cNvSpPr>
            <p:nvPr/>
          </p:nvSpPr>
          <p:spPr bwMode="auto">
            <a:xfrm>
              <a:off x="2670672" y="2261680"/>
              <a:ext cx="324000" cy="324000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508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198563" y="4552950"/>
            <a:ext cx="6829425" cy="1108075"/>
            <a:chOff x="1198487" y="4553378"/>
            <a:chExt cx="6829897" cy="1107870"/>
          </a:xfrm>
        </p:grpSpPr>
        <p:sp>
          <p:nvSpPr>
            <p:cNvPr id="81" name="圆角矩形 80"/>
            <p:cNvSpPr/>
            <p:nvPr/>
          </p:nvSpPr>
          <p:spPr>
            <a:xfrm rot="2400000">
              <a:off x="1198487" y="4553378"/>
              <a:ext cx="1764000" cy="72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1270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0" name="圆角矩形 89"/>
            <p:cNvSpPr/>
            <p:nvPr/>
          </p:nvSpPr>
          <p:spPr bwMode="auto">
            <a:xfrm>
              <a:off x="2840915" y="4589378"/>
              <a:ext cx="5187469" cy="1071870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15" name="矩形 87"/>
            <p:cNvSpPr>
              <a:spLocks noChangeArrowheads="1"/>
            </p:cNvSpPr>
            <p:nvPr/>
          </p:nvSpPr>
          <p:spPr bwMode="auto">
            <a:xfrm>
              <a:off x="2956422" y="4992688"/>
              <a:ext cx="50719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电视学校或网络学校的培训</a:t>
              </a:r>
            </a:p>
          </p:txBody>
        </p:sp>
        <p:sp>
          <p:nvSpPr>
            <p:cNvPr id="99" name="AutoShape 3"/>
            <p:cNvSpPr>
              <a:spLocks noChangeAspect="1" noChangeArrowheads="1"/>
            </p:cNvSpPr>
            <p:nvPr/>
          </p:nvSpPr>
          <p:spPr bwMode="auto">
            <a:xfrm>
              <a:off x="2670672" y="4973357"/>
              <a:ext cx="324000" cy="324000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508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" name="组合 56"/>
          <p:cNvGrpSpPr>
            <a:grpSpLocks/>
          </p:cNvGrpSpPr>
          <p:nvPr/>
        </p:nvGrpSpPr>
        <p:grpSpPr bwMode="auto">
          <a:xfrm>
            <a:off x="827088" y="3079750"/>
            <a:ext cx="1450975" cy="1398588"/>
            <a:chOff x="3440653" y="2680764"/>
            <a:chExt cx="2329340" cy="2245772"/>
          </a:xfrm>
        </p:grpSpPr>
        <p:grpSp>
          <p:nvGrpSpPr>
            <p:cNvPr id="4106" name="组合 43"/>
            <p:cNvGrpSpPr>
              <a:grpSpLocks noChangeAspect="1"/>
            </p:cNvGrpSpPr>
            <p:nvPr/>
          </p:nvGrpSpPr>
          <p:grpSpPr bwMode="auto">
            <a:xfrm>
              <a:off x="3440653" y="2680764"/>
              <a:ext cx="2245772" cy="2245772"/>
              <a:chOff x="5217600" y="3058600"/>
              <a:chExt cx="1116000" cy="1116000"/>
            </a:xfrm>
          </p:grpSpPr>
          <p:sp>
            <p:nvSpPr>
              <p:cNvPr id="85" name="Oval 2"/>
              <p:cNvSpPr>
                <a:spLocks noChangeAspect="1" noChangeArrowheads="1"/>
              </p:cNvSpPr>
              <p:nvPr/>
            </p:nvSpPr>
            <p:spPr bwMode="auto">
              <a:xfrm>
                <a:off x="5217600" y="3058600"/>
                <a:ext cx="1116000" cy="111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F01"/>
                  </a:gs>
                  <a:gs pos="90000">
                    <a:srgbClr val="E22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prst="convex"/>
                <a:bevelB w="0" h="0"/>
                <a:contourClr>
                  <a:srgbClr val="FFE593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6" name="椭圆 85"/>
              <p:cNvSpPr>
                <a:spLocks/>
              </p:cNvSpPr>
              <p:nvPr/>
            </p:nvSpPr>
            <p:spPr>
              <a:xfrm rot="19388639">
                <a:off x="5221399" y="3127004"/>
                <a:ext cx="757332" cy="539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5327131" y="3179241"/>
                <a:ext cx="846138" cy="849318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FFC000">
                      <a:alpha val="60000"/>
                    </a:srgbClr>
                  </a:gs>
                  <a:gs pos="7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FFFFFF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84" name="Text Box 29"/>
            <p:cNvSpPr txBox="1">
              <a:spLocks noChangeArrowheads="1"/>
            </p:cNvSpPr>
            <p:nvPr/>
          </p:nvSpPr>
          <p:spPr bwMode="gray">
            <a:xfrm>
              <a:off x="3464942" y="3393771"/>
              <a:ext cx="2305051" cy="74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2400" dirty="0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培训途径</a:t>
              </a:r>
              <a:endParaRPr kumimoji="1" lang="zh-CN" altLang="en-US" sz="2400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三、获取职业资格证书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068638"/>
            <a:ext cx="6732588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87"/>
          <p:cNvSpPr>
            <a:spLocks noChangeArrowheads="1"/>
          </p:cNvSpPr>
          <p:nvPr/>
        </p:nvSpPr>
        <p:spPr bwMode="auto">
          <a:xfrm>
            <a:off x="611188" y="1484313"/>
            <a:ext cx="46085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职业资格证书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是个人具备某种职业所需要的专门知识和技能的证明，它是劳动者求职、任职、开业的资格凭证，是用人单位招聘、录用劳动者的主要依据，也是境外就业、对外劳务合作人员办理技能水平公证的有效证件。</a:t>
            </a: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219700" y="1916113"/>
            <a:ext cx="3816350" cy="4173537"/>
            <a:chOff x="5220072" y="1916832"/>
            <a:chExt cx="3816424" cy="4172841"/>
          </a:xfrm>
        </p:grpSpPr>
        <p:sp>
          <p:nvSpPr>
            <p:cNvPr id="9" name="等腰三角形 8"/>
            <p:cNvSpPr/>
            <p:nvPr/>
          </p:nvSpPr>
          <p:spPr>
            <a:xfrm rot="13648687">
              <a:off x="5820240" y="5175338"/>
              <a:ext cx="877741" cy="95093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5220072" y="1916832"/>
              <a:ext cx="3816424" cy="38157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131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780928"/>
              <a:ext cx="3024136" cy="2063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三、获取职业资格证书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7102">
            <a:off x="4963858" y="4131822"/>
            <a:ext cx="4292978" cy="2540450"/>
          </a:xfrm>
          <a:prstGeom prst="rect">
            <a:avLst/>
          </a:prstGeom>
        </p:spPr>
      </p:pic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39750" y="2519363"/>
            <a:ext cx="2519363" cy="2559050"/>
            <a:chOff x="539552" y="2518949"/>
            <a:chExt cx="2520000" cy="2558921"/>
          </a:xfrm>
        </p:grpSpPr>
        <p:sp>
          <p:nvSpPr>
            <p:cNvPr id="28" name="左箭头 27"/>
            <p:cNvSpPr/>
            <p:nvPr/>
          </p:nvSpPr>
          <p:spPr>
            <a:xfrm flipH="1">
              <a:off x="539552" y="2737870"/>
              <a:ext cx="2520000" cy="2340000"/>
            </a:xfrm>
            <a:prstGeom prst="leftArrow">
              <a:avLst>
                <a:gd name="adj1" fmla="val 70395"/>
                <a:gd name="adj2" fmla="val 30068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">
                <a:rot lat="17073600" lon="0" rev="0"/>
              </a:camera>
              <a:lightRig rig="flat" dir="t"/>
            </a:scene3d>
            <a:sp3d extrusionH="1016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704343" y="2518949"/>
              <a:ext cx="1800000" cy="1800000"/>
            </a:xfrm>
            <a:prstGeom prst="ellipse">
              <a:avLst/>
            </a:prstGeom>
            <a:gradFill flip="none" rotWithShape="1">
              <a:gsLst>
                <a:gs pos="0">
                  <a:srgbClr val="6EFF01"/>
                </a:gs>
                <a:gs pos="90000">
                  <a:srgbClr val="0F5000"/>
                </a:gs>
              </a:gsLst>
              <a:lin ang="2700000" scaled="1"/>
              <a:tileRect/>
            </a:gradFill>
            <a:ln w="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>
                <a:rot lat="17399997" lon="0" rev="0"/>
              </a:camera>
              <a:lightRig rig="flat" dir="t"/>
            </a:scene3d>
            <a:sp3d extrusionH="127000">
              <a:bevelT w="254000" h="254000" prst="artDeco"/>
              <a:extrusionClr>
                <a:schemeClr val="bg1">
                  <a:lumMod val="85000"/>
                </a:schemeClr>
              </a:extrusionClr>
              <a:contourClr>
                <a:srgbClr val="89FF8C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716591" y="3203212"/>
              <a:ext cx="1775504" cy="461665"/>
            </a:xfrm>
            <a:prstGeom prst="rect">
              <a:avLst/>
            </a:prstGeom>
            <a:noFill/>
            <a:effectLst/>
            <a:scene3d>
              <a:camera prst="orthographicFront"/>
              <a:lightRig rig="flat" dir="t"/>
            </a:scene3d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申请</a:t>
              </a:r>
            </a:p>
          </p:txBody>
        </p:sp>
      </p:grp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3141663" y="1701800"/>
            <a:ext cx="2519362" cy="2560638"/>
            <a:chOff x="3141067" y="1701008"/>
            <a:chExt cx="2520000" cy="2561141"/>
          </a:xfrm>
        </p:grpSpPr>
        <p:sp>
          <p:nvSpPr>
            <p:cNvPr id="31" name="左箭头 30"/>
            <p:cNvSpPr/>
            <p:nvPr/>
          </p:nvSpPr>
          <p:spPr>
            <a:xfrm flipH="1">
              <a:off x="3141067" y="1922149"/>
              <a:ext cx="2520000" cy="2340000"/>
            </a:xfrm>
            <a:prstGeom prst="leftArrow">
              <a:avLst>
                <a:gd name="adj1" fmla="val 70395"/>
                <a:gd name="adj2" fmla="val 30068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">
                <a:rot lat="17073600" lon="0" rev="0"/>
              </a:camera>
              <a:lightRig rig="flat" dir="t"/>
            </a:scene3d>
            <a:sp3d extrusionH="1016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3311873" y="1701008"/>
              <a:ext cx="1800000" cy="1800000"/>
            </a:xfrm>
            <a:prstGeom prst="ellipse">
              <a:avLst/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>
                <a:rot lat="17399997" lon="0" rev="0"/>
              </a:camera>
              <a:lightRig rig="flat" dir="t"/>
            </a:scene3d>
            <a:sp3d extrusionH="127000">
              <a:bevelT w="254000" h="254000" prst="artDeco"/>
              <a:extrusionClr>
                <a:schemeClr val="bg1">
                  <a:lumMod val="85000"/>
                </a:schemeClr>
              </a:extrusionClr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3324121" y="2420888"/>
              <a:ext cx="1775504" cy="461665"/>
            </a:xfrm>
            <a:prstGeom prst="rect">
              <a:avLst/>
            </a:prstGeom>
            <a:noFill/>
            <a:effectLst/>
            <a:scene3d>
              <a:camera prst="orthographicFront"/>
              <a:lightRig rig="flat" dir="t"/>
            </a:scene3d>
            <a:sp3d/>
          </p:spPr>
          <p:txBody>
            <a:bodyPr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chemeClr val="bg1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dirty="0" smtClean="0"/>
                <a:t>考核</a:t>
              </a:r>
              <a:endParaRPr lang="zh-CN" altLang="en-US" dirty="0"/>
            </a:p>
          </p:txBody>
        </p:sp>
      </p:grpSp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5741988" y="836613"/>
            <a:ext cx="2520950" cy="2584450"/>
            <a:chOff x="5742582" y="836712"/>
            <a:chExt cx="2520000" cy="2584608"/>
          </a:xfrm>
        </p:grpSpPr>
        <p:sp>
          <p:nvSpPr>
            <p:cNvPr id="34" name="左箭头 33"/>
            <p:cNvSpPr/>
            <p:nvPr/>
          </p:nvSpPr>
          <p:spPr>
            <a:xfrm flipH="1">
              <a:off x="5742582" y="1081320"/>
              <a:ext cx="2520000" cy="2340000"/>
            </a:xfrm>
            <a:prstGeom prst="leftArrow">
              <a:avLst>
                <a:gd name="adj1" fmla="val 70395"/>
                <a:gd name="adj2" fmla="val 30068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">
                <a:rot lat="17073600" lon="0" rev="0"/>
              </a:camera>
              <a:lightRig rig="flat" dir="t"/>
            </a:scene3d>
            <a:sp3d extrusionH="101600"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5920142" y="836712"/>
              <a:ext cx="1800000" cy="1800000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>
                <a:rot lat="17399997" lon="0" rev="0"/>
              </a:camera>
              <a:lightRig rig="flat" dir="t"/>
            </a:scene3d>
            <a:sp3d extrusionH="127000">
              <a:bevelT w="254000" h="254000" prst="artDeco"/>
              <a:extrusionClr>
                <a:schemeClr val="bg1">
                  <a:lumMod val="85000"/>
                </a:schemeClr>
              </a:extrusionClr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  <a:defRPr/>
              </a:pPr>
              <a:endPara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5932390" y="1545039"/>
              <a:ext cx="1775504" cy="461665"/>
            </a:xfrm>
            <a:prstGeom prst="rect">
              <a:avLst/>
            </a:prstGeom>
            <a:noFill/>
            <a:effectLst/>
            <a:scene3d>
              <a:camera prst="orthographicFront"/>
              <a:lightRig rig="flat" dir="t"/>
            </a:scene3d>
            <a:sp3d/>
          </p:spPr>
          <p:txBody>
            <a:bodyPr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chemeClr val="bg1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dirty="0" smtClean="0"/>
                <a:t>获得证书</a:t>
              </a:r>
              <a:endParaRPr lang="zh-CN" altLang="en-US" dirty="0"/>
            </a:p>
          </p:txBody>
        </p:sp>
      </p:grp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722313" y="4256088"/>
            <a:ext cx="1620837" cy="1620837"/>
            <a:chOff x="722380" y="4256234"/>
            <a:chExt cx="1620000" cy="1621038"/>
          </a:xfrm>
        </p:grpSpPr>
        <p:sp>
          <p:nvSpPr>
            <p:cNvPr id="37" name="矩形 36"/>
            <p:cNvSpPr/>
            <p:nvPr/>
          </p:nvSpPr>
          <p:spPr bwMode="auto">
            <a:xfrm>
              <a:off x="722380" y="4256234"/>
              <a:ext cx="1620000" cy="162103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03300" y="4649983"/>
              <a:ext cx="1431186" cy="9542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2" algn="just" defTabSz="912813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80000"/>
                <a:tabLst>
                  <a:tab pos="136525" algn="l"/>
                </a:tabLst>
                <a:defRPr/>
              </a:pPr>
              <a:r>
                <a:rPr lang="zh-CN" altLang="en-US" sz="1400" spc="50" dirty="0">
                  <a:ln w="11430"/>
                  <a:latin typeface="微软雅黑" pitchFamily="34" charset="-122"/>
                  <a:ea typeface="微软雅黑" pitchFamily="34" charset="-122"/>
                </a:rPr>
                <a:t>首先，到</a:t>
              </a:r>
              <a:r>
                <a:rPr lang="zh-CN" altLang="en-US" sz="1400" spc="50" dirty="0">
                  <a:ln w="11430"/>
                  <a:latin typeface="微软雅黑" pitchFamily="34" charset="-122"/>
                  <a:ea typeface="微软雅黑" pitchFamily="34" charset="-122"/>
                </a:rPr>
                <a:t>当地的职业技能鉴定</a:t>
              </a:r>
              <a:r>
                <a:rPr lang="zh-CN" altLang="en-US" sz="1400" spc="50" dirty="0">
                  <a:ln w="11430"/>
                  <a:latin typeface="微软雅黑" pitchFamily="34" charset="-122"/>
                  <a:ea typeface="微软雅黑" pitchFamily="34" charset="-122"/>
                </a:rPr>
                <a:t>所（站）进行</a:t>
              </a:r>
              <a:r>
                <a:rPr lang="zh-CN" altLang="en-US" sz="1400" spc="50" dirty="0">
                  <a:ln w="11430"/>
                  <a:latin typeface="微软雅黑" pitchFamily="34" charset="-122"/>
                  <a:ea typeface="微软雅黑" pitchFamily="34" charset="-122"/>
                </a:rPr>
                <a:t>申请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506413" y="1474788"/>
            <a:ext cx="37052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2400" spc="50" dirty="0">
                <a:ln w="11430"/>
                <a:latin typeface="微软雅黑" pitchFamily="34" charset="-122"/>
                <a:ea typeface="微软雅黑" pitchFamily="34" charset="-122"/>
              </a:rPr>
              <a:t>办理职业资格</a:t>
            </a:r>
            <a:r>
              <a:rPr lang="zh-CN" altLang="en-US" sz="2400" spc="50" dirty="0">
                <a:ln w="11430"/>
                <a:latin typeface="微软雅黑" pitchFamily="34" charset="-122"/>
                <a:ea typeface="微软雅黑" pitchFamily="34" charset="-122"/>
              </a:rPr>
              <a:t>证书的流程</a:t>
            </a:r>
            <a:endParaRPr lang="zh-CN" altLang="en-US" sz="2400" spc="50" dirty="0">
              <a:ln w="11430"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3321050" y="3427413"/>
            <a:ext cx="1620838" cy="1514475"/>
            <a:chOff x="3321200" y="3427144"/>
            <a:chExt cx="1620000" cy="1514024"/>
          </a:xfrm>
        </p:grpSpPr>
        <p:sp>
          <p:nvSpPr>
            <p:cNvPr id="38" name="矩形 37"/>
            <p:cNvSpPr/>
            <p:nvPr/>
          </p:nvSpPr>
          <p:spPr bwMode="auto">
            <a:xfrm>
              <a:off x="3321200" y="3427144"/>
              <a:ext cx="1620000" cy="1514024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413227" y="3808031"/>
              <a:ext cx="1431185" cy="5237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2" algn="just" defTabSz="912813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80000"/>
                <a:tabLst>
                  <a:tab pos="136525" algn="l"/>
                </a:tabLst>
                <a:defRPr/>
              </a:pPr>
              <a:r>
                <a:rPr lang="zh-CN" altLang="en-US" sz="1400" spc="50" dirty="0">
                  <a:ln w="11430"/>
                  <a:latin typeface="微软雅黑" pitchFamily="34" charset="-122"/>
                  <a:ea typeface="微软雅黑" pitchFamily="34" charset="-122"/>
                </a:rPr>
                <a:t>然后，进行</a:t>
              </a:r>
              <a:r>
                <a:rPr lang="zh-CN" altLang="en-US" sz="1400" spc="50" dirty="0">
                  <a:ln w="11430"/>
                  <a:latin typeface="微软雅黑" pitchFamily="34" charset="-122"/>
                  <a:ea typeface="微软雅黑" pitchFamily="34" charset="-122"/>
                </a:rPr>
                <a:t>考核</a:t>
              </a:r>
            </a:p>
          </p:txBody>
        </p:sp>
      </p:grp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5919788" y="2587625"/>
            <a:ext cx="1620837" cy="1562100"/>
            <a:chOff x="5920022" y="2587641"/>
            <a:chExt cx="1620000" cy="1561439"/>
          </a:xfrm>
        </p:grpSpPr>
        <p:sp>
          <p:nvSpPr>
            <p:cNvPr id="39" name="矩形 38"/>
            <p:cNvSpPr/>
            <p:nvPr/>
          </p:nvSpPr>
          <p:spPr bwMode="auto">
            <a:xfrm>
              <a:off x="5920022" y="2587641"/>
              <a:ext cx="1620000" cy="156143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000942" y="2957372"/>
              <a:ext cx="1429599" cy="737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2" algn="just" defTabSz="912813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80000"/>
                <a:tabLst>
                  <a:tab pos="136525" algn="l"/>
                </a:tabLst>
                <a:defRPr/>
              </a:pPr>
              <a:r>
                <a:rPr lang="zh-CN" altLang="en-US" sz="1400" spc="50" dirty="0">
                  <a:ln w="11430"/>
                  <a:latin typeface="微软雅黑" pitchFamily="34" charset="-122"/>
                  <a:ea typeface="微软雅黑" pitchFamily="34" charset="-122"/>
                </a:rPr>
                <a:t>考核</a:t>
              </a:r>
              <a:r>
                <a:rPr lang="zh-CN" altLang="en-US" sz="1400" spc="50" dirty="0">
                  <a:ln w="11430"/>
                  <a:latin typeface="微软雅黑" pitchFamily="34" charset="-122"/>
                  <a:ea typeface="微软雅黑" pitchFamily="34" charset="-122"/>
                </a:rPr>
                <a:t>合格后，就能</a:t>
              </a:r>
              <a:r>
                <a:rPr lang="zh-CN" altLang="en-US" sz="1400" spc="50" dirty="0">
                  <a:ln w="11430"/>
                  <a:latin typeface="微软雅黑" pitchFamily="34" charset="-122"/>
                  <a:ea typeface="微软雅黑" pitchFamily="34" charset="-122"/>
                </a:rPr>
                <a:t>获得职业资格证书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1" name="矩形 10"/>
          <p:cNvSpPr/>
          <p:nvPr/>
        </p:nvSpPr>
        <p:spPr>
          <a:xfrm>
            <a:off x="125760" y="235291"/>
            <a:ext cx="6049268" cy="5913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>
            <a:prstTxWarp prst="textPlain">
              <a:avLst/>
            </a:prstTxWarp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E46C0A"/>
                </a:solidFill>
                <a:latin typeface="黑体" pitchFamily="2" charset="-122"/>
                <a:ea typeface="黑体" pitchFamily="2" charset="-122"/>
              </a:rPr>
              <a:t>四、职业技能级别鉴定申报与考核办法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rot="173585">
            <a:off x="324248" y="1781210"/>
            <a:ext cx="3672588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申报职业技能鉴定的条件</a:t>
            </a:r>
          </a:p>
        </p:txBody>
      </p:sp>
      <p:sp>
        <p:nvSpPr>
          <p:cNvPr id="21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E75E5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22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申报初级</a:t>
            </a: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鉴定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3" name="Text Placeholder 16"/>
          <p:cNvSpPr txBox="1">
            <a:spLocks/>
          </p:cNvSpPr>
          <p:nvPr/>
        </p:nvSpPr>
        <p:spPr>
          <a:xfrm>
            <a:off x="5265738" y="2622550"/>
            <a:ext cx="3190875" cy="2536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学徒期满或从事本职业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工作一年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以上的在职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人员</a:t>
            </a:r>
            <a:endParaRPr lang="en-US" altLang="zh-CN" b="1" dirty="0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经过政府部门批准的办学机构进行正规的初级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培训获得毕（结）业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证书的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学生</a:t>
            </a:r>
            <a:endParaRPr lang="en-US" altLang="zh-CN" b="1" dirty="0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职业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技术院校的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毕（结）业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生</a:t>
            </a:r>
            <a:endParaRPr lang="en-US" altLang="zh-CN" b="1" dirty="0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1" name="矩形 10"/>
          <p:cNvSpPr/>
          <p:nvPr/>
        </p:nvSpPr>
        <p:spPr>
          <a:xfrm>
            <a:off x="125760" y="235291"/>
            <a:ext cx="6049268" cy="5913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>
            <a:prstTxWarp prst="textPlain">
              <a:avLst/>
            </a:prstTxWarp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E46C0A"/>
                </a:solidFill>
                <a:latin typeface="黑体" pitchFamily="2" charset="-122"/>
                <a:ea typeface="黑体" pitchFamily="2" charset="-122"/>
              </a:rPr>
              <a:t>四、职业技能级别鉴定申报与考核办法</a:t>
            </a:r>
          </a:p>
        </p:txBody>
      </p:sp>
      <p:pic>
        <p:nvPicPr>
          <p:cNvPr id="819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rot="173585">
            <a:off x="324248" y="1781210"/>
            <a:ext cx="3672588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申报职业技能鉴定的条件</a:t>
            </a:r>
          </a:p>
        </p:txBody>
      </p:sp>
      <p:sp>
        <p:nvSpPr>
          <p:cNvPr id="21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E75E5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22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申报中级鉴定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3" name="Text Placeholder 16"/>
          <p:cNvSpPr txBox="1">
            <a:spLocks/>
          </p:cNvSpPr>
          <p:nvPr/>
        </p:nvSpPr>
        <p:spPr>
          <a:xfrm>
            <a:off x="5265738" y="2622550"/>
            <a:ext cx="3190875" cy="2973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取得本职业初级资格证书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后连续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从事本职业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工作</a:t>
            </a:r>
            <a:r>
              <a:rPr lang="en-US" altLang="zh-CN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年以上，并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经正规的中级工的培训获得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毕（结）业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证书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的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学员</a:t>
            </a: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连续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从事本职业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工作</a:t>
            </a:r>
            <a:r>
              <a:rPr lang="en-US" altLang="zh-CN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5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年以上，并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经正规的中级培训获得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毕（结）业证书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的学员</a:t>
            </a: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本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专业的技工学校以及其他职业院校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毕（结）业</a:t>
            </a:r>
            <a:r>
              <a:rPr lang="zh-CN" altLang="en-US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生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1" name="矩形 10"/>
          <p:cNvSpPr/>
          <p:nvPr/>
        </p:nvSpPr>
        <p:spPr>
          <a:xfrm>
            <a:off x="125760" y="235291"/>
            <a:ext cx="6049268" cy="5913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>
            <a:prstTxWarp prst="textPlain">
              <a:avLst/>
            </a:prstTxWarp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E46C0A"/>
                </a:solidFill>
                <a:latin typeface="黑体" pitchFamily="2" charset="-122"/>
                <a:ea typeface="黑体" pitchFamily="2" charset="-122"/>
              </a:rPr>
              <a:t>四、职业技能级别鉴定申报与考核办法</a:t>
            </a:r>
          </a:p>
        </p:txBody>
      </p:sp>
      <p:pic>
        <p:nvPicPr>
          <p:cNvPr id="922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rot="173585">
            <a:off x="324248" y="1781210"/>
            <a:ext cx="3672588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申报职业技能鉴定的条件</a:t>
            </a:r>
          </a:p>
        </p:txBody>
      </p:sp>
      <p:sp>
        <p:nvSpPr>
          <p:cNvPr id="21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E75E5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22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申报高级鉴定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3" name="Text Placeholder 16"/>
          <p:cNvSpPr txBox="1">
            <a:spLocks/>
          </p:cNvSpPr>
          <p:nvPr/>
        </p:nvSpPr>
        <p:spPr bwMode="auto">
          <a:xfrm>
            <a:off x="5265738" y="2622550"/>
            <a:ext cx="31908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取得中级职业资格证书</a:t>
            </a:r>
            <a:r>
              <a:rPr lang="en-US" altLang="zh-CN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5</a:t>
            </a: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年以上并经高级工的正规培训取得了结业证书的人员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连续从事本职业（工种）生产作业不少于</a:t>
            </a:r>
            <a:r>
              <a:rPr lang="en-US" altLang="zh-CN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10</a:t>
            </a:r>
            <a:r>
              <a:rPr lang="zh-CN" altLang="en-US" b="1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年，并经过正规的高级技工培训取得了结业证书的人员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1" name="矩形 10"/>
          <p:cNvSpPr/>
          <p:nvPr/>
        </p:nvSpPr>
        <p:spPr>
          <a:xfrm>
            <a:off x="125760" y="235291"/>
            <a:ext cx="6049268" cy="5913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>
            <a:prstTxWarp prst="textPlain">
              <a:avLst/>
            </a:prstTxWarp>
            <a:spAutoFit/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E46C0A"/>
                </a:solidFill>
                <a:latin typeface="黑体" pitchFamily="2" charset="-122"/>
                <a:ea typeface="黑体" pitchFamily="2" charset="-122"/>
              </a:rPr>
              <a:t>四、职业技能级别鉴定申报与考核办法</a:t>
            </a:r>
          </a:p>
        </p:txBody>
      </p:sp>
      <p:pic>
        <p:nvPicPr>
          <p:cNvPr id="1024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9513"/>
            <a:ext cx="4559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rot="173585">
            <a:off x="324248" y="1781210"/>
            <a:ext cx="3672588" cy="4308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CN" alt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申报职业技能鉴定的条件</a:t>
            </a:r>
          </a:p>
        </p:txBody>
      </p:sp>
      <p:sp>
        <p:nvSpPr>
          <p:cNvPr id="21" name="Rounded Rectangle 21"/>
          <p:cNvSpPr/>
          <p:nvPr/>
        </p:nvSpPr>
        <p:spPr>
          <a:xfrm>
            <a:off x="5219700" y="1296988"/>
            <a:ext cx="3382963" cy="5114925"/>
          </a:xfrm>
          <a:prstGeom prst="roundRect">
            <a:avLst>
              <a:gd name="adj" fmla="val 5821"/>
            </a:avLst>
          </a:prstGeom>
          <a:solidFill>
            <a:srgbClr val="E75E5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22" name="Round Diagonal Corner Rectangle 62"/>
          <p:cNvSpPr/>
          <p:nvPr/>
        </p:nvSpPr>
        <p:spPr bwMode="auto">
          <a:xfrm>
            <a:off x="5326063" y="1541463"/>
            <a:ext cx="3130550" cy="914400"/>
          </a:xfrm>
          <a:prstGeom prst="round2DiagRect">
            <a:avLst/>
          </a:prstGeom>
          <a:gradFill flip="none" rotWithShape="1">
            <a:gsLst>
              <a:gs pos="0">
                <a:srgbClr val="E75E57"/>
              </a:gs>
              <a:gs pos="86000">
                <a:srgbClr val="F6C3C0"/>
              </a:gs>
            </a:gsLst>
            <a:lin ang="5400000" scaled="1"/>
            <a:tileRect/>
          </a:gradFill>
          <a:ln w="28575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indent="-236538" algn="ctr" defTabSz="914099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tabLst>
                <a:tab pos="424590" algn="l"/>
              </a:tabLst>
              <a:defRPr/>
            </a:pPr>
            <a:r>
              <a:rPr lang="zh-CN" altLang="en-US" sz="2400" b="1" dirty="0">
                <a:solidFill>
                  <a:schemeClr val="tx1">
                    <a:alpha val="99000"/>
                  </a:schemeClr>
                </a:solidFill>
                <a:latin typeface="幼圆" pitchFamily="49" charset="-122"/>
                <a:ea typeface="幼圆" pitchFamily="49" charset="-122"/>
              </a:rPr>
              <a:t>申报技师鉴定</a:t>
            </a:r>
            <a:endParaRPr lang="en-US" altLang="zh-CN" sz="2400" b="1" dirty="0">
              <a:solidFill>
                <a:schemeClr val="tx1">
                  <a:alpha val="99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3" name="Text Placeholder 16"/>
          <p:cNvSpPr txBox="1">
            <a:spLocks/>
          </p:cNvSpPr>
          <p:nvPr/>
        </p:nvSpPr>
        <p:spPr>
          <a:xfrm>
            <a:off x="5265738" y="2622550"/>
            <a:ext cx="3190875" cy="351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从事本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专业工作连续工龄</a:t>
            </a:r>
            <a:r>
              <a:rPr lang="en-US" altLang="zh-CN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10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以上或累计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工龄</a:t>
            </a:r>
            <a:r>
              <a:rPr lang="en-US" altLang="zh-CN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15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年以上，取得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本职业高级职业资格证书者</a:t>
            </a: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技工学校或其他中等技术学校毕业或经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自学、职业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培训获得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同等学力，取得本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职业高级职业资格证书后并连续从事本职业工作</a:t>
            </a:r>
            <a:r>
              <a:rPr lang="en-US" altLang="zh-CN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年以上者</a:t>
            </a: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取得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本职业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高级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职业资格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证书</a:t>
            </a:r>
            <a:r>
              <a:rPr lang="en-US" altLang="zh-CN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年以上，并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具有相关职业中级职业资格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者</a:t>
            </a:r>
            <a:endParaRPr lang="en-US" altLang="zh-CN" sz="1400" b="1" dirty="0">
              <a:solidFill>
                <a:schemeClr val="bg1"/>
              </a:solidFill>
              <a:latin typeface="方正细等线简体" pitchFamily="65" charset="-122"/>
              <a:ea typeface="方正细等线简体" pitchFamily="65" charset="-122"/>
            </a:endParaRPr>
          </a:p>
          <a:p>
            <a:pPr marL="346075" indent="-346075" algn="just" fontAlgn="auto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参加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国际级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技能竞赛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前五名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获奖者，国家级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一类技能竞赛前十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名、二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类技能竞赛前八名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获奖者，省级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一类技能竞赛前八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名、二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类技能竞赛前五名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获奖者，地级市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技能竞赛</a:t>
            </a:r>
            <a:r>
              <a:rPr lang="zh-CN" altLang="en-US" sz="1400" b="1" dirty="0">
                <a:solidFill>
                  <a:schemeClr val="bg1"/>
                </a:solidFill>
                <a:latin typeface="方正细等线简体" pitchFamily="65" charset="-122"/>
                <a:ea typeface="方正细等线简体" pitchFamily="65" charset="-122"/>
              </a:rPr>
              <a:t>前三名获奖者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1473</Words>
  <Application>Microsoft Office PowerPoint</Application>
  <PresentationFormat>全屏显示(4:3)</PresentationFormat>
  <Paragraphs>137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Calibri</vt:lpstr>
      <vt:lpstr>宋体</vt:lpstr>
      <vt:lpstr>Arial</vt:lpstr>
      <vt:lpstr>黑体</vt:lpstr>
      <vt:lpstr>幼圆</vt:lpstr>
      <vt:lpstr>微软雅黑</vt:lpstr>
      <vt:lpstr>方正细等线简体</vt:lpstr>
      <vt:lpstr>Office 主题​​</vt:lpstr>
      <vt:lpstr>劳动力转移常识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120</cp:revision>
  <dcterms:created xsi:type="dcterms:W3CDTF">2012-01-31T05:34:08Z</dcterms:created>
  <dcterms:modified xsi:type="dcterms:W3CDTF">2012-04-24T04:52:43Z</dcterms:modified>
</cp:coreProperties>
</file>