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3" r:id="rId5"/>
    <p:sldId id="268" r:id="rId6"/>
    <p:sldId id="266" r:id="rId7"/>
    <p:sldId id="270" r:id="rId8"/>
    <p:sldId id="267" r:id="rId9"/>
    <p:sldId id="271" r:id="rId10"/>
    <p:sldId id="262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3EC"/>
    <a:srgbClr val="D1E9F0"/>
    <a:srgbClr val="CEE8F0"/>
    <a:srgbClr val="EEDDFF"/>
    <a:srgbClr val="CC99FF"/>
    <a:srgbClr val="FFD5EA"/>
    <a:srgbClr val="FF99CC"/>
    <a:srgbClr val="FDF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7E7B-1A70-4F31-B789-4E9DCF1B340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6A11-DB26-41D7-8804-D325C8DFD1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36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289BA-F93A-416C-A744-2D1DA7746A0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9613-7366-4677-A588-EFED36D1D5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98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0884-679C-410F-A4FF-D0BDA4513C3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1E3CF-5B24-484E-82A5-5A5F13D7C7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91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5B9F-1ECC-4514-88A9-4207FE8E4D5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CF9E-1245-41DD-BA10-F458817AA9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3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0361-40A4-41BF-93D4-A5E59DC8303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62D8-94AC-47B4-9E36-67731850FE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13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094E9-1CC5-43C7-AC0E-2AB4DFA97D3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E10A-D7DB-4B5C-9D04-AD6E64950F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06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E57C-913A-4B7E-B6BB-8061FC4C025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8ECDE-3B82-420A-A5F2-C3A0272E27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01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B9F4-EFFF-44AC-9F20-8AD9E68BC6C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112DF-0EC6-4E5E-B021-02952EFD0F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36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A9AA7-C34D-4D31-A5FC-5030BC73075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2F01-D59B-4647-A031-AD76005FBE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36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2D6B9-3174-418F-A0A7-C13F0740129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96A52-7C2C-41A6-B20B-0E7D8E992B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41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15A7-4BFB-439E-A491-80A646AE242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BDE3-FF28-4B4A-B78E-A34AFAEB98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08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9A758A-5FAF-468E-911C-4322D2A5B06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7946175-7E1B-4348-9E4D-99D924D157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162300"/>
            <a:ext cx="3562350" cy="372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劳动力转移常识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农村劳动力转移的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途径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11270" name="组合 1"/>
          <p:cNvGrpSpPr>
            <a:grpSpLocks/>
          </p:cNvGrpSpPr>
          <p:nvPr/>
        </p:nvGrpSpPr>
        <p:grpSpPr bwMode="auto">
          <a:xfrm>
            <a:off x="900113" y="1682750"/>
            <a:ext cx="2014537" cy="4181475"/>
            <a:chOff x="2437209" y="1703388"/>
            <a:chExt cx="2015333" cy="4181475"/>
          </a:xfrm>
        </p:grpSpPr>
        <p:sp>
          <p:nvSpPr>
            <p:cNvPr id="58" name="圆角矩形 5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93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调查亲戚、朋友中的富余劳动力转移到了什么地方，从事什么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行业。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294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11295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1297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98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99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00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301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296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1271" name="组合 2"/>
          <p:cNvGrpSpPr>
            <a:grpSpLocks/>
          </p:cNvGrpSpPr>
          <p:nvPr/>
        </p:nvGrpSpPr>
        <p:grpSpPr bwMode="auto">
          <a:xfrm>
            <a:off x="3521075" y="1682750"/>
            <a:ext cx="2016125" cy="4181475"/>
            <a:chOff x="4621213" y="1703388"/>
            <a:chExt cx="2016125" cy="4181475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84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说一说，家乡的农村劳动力靠什么途径转移的。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285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11286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87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88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89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90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1291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1272" name="组合 3"/>
          <p:cNvGrpSpPr>
            <a:grpSpLocks/>
          </p:cNvGrpSpPr>
          <p:nvPr/>
        </p:nvGrpSpPr>
        <p:grpSpPr bwMode="auto">
          <a:xfrm>
            <a:off x="6143625" y="1682750"/>
            <a:ext cx="2016125" cy="4181475"/>
            <a:chOff x="6804025" y="1703388"/>
            <a:chExt cx="2016125" cy="4181475"/>
          </a:xfrm>
        </p:grpSpPr>
        <p:sp>
          <p:nvSpPr>
            <p:cNvPr id="60" name="圆角矩形 59"/>
            <p:cNvSpPr/>
            <p:nvPr/>
          </p:nvSpPr>
          <p:spPr bwMode="auto">
            <a:xfrm>
              <a:off x="6804025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BDDF5"/>
                </a:gs>
                <a:gs pos="17999">
                  <a:srgbClr val="F4A6E6"/>
                </a:gs>
                <a:gs pos="36000">
                  <a:srgbClr val="F4A6E6"/>
                </a:gs>
                <a:gs pos="61000">
                  <a:srgbClr val="F4A6E6"/>
                </a:gs>
                <a:gs pos="82001">
                  <a:srgbClr val="F4A6E6"/>
                </a:gs>
                <a:gs pos="100000">
                  <a:srgbClr val="FBDDF5"/>
                </a:gs>
              </a:gsLst>
              <a:lin ang="5400000" scaled="1"/>
              <a:tileRect/>
            </a:gradFill>
            <a:ln w="38100">
              <a:solidFill>
                <a:srgbClr val="DD4F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74" name="Text Box 65"/>
            <p:cNvSpPr txBox="1">
              <a:spLocks noChangeArrowheads="1"/>
            </p:cNvSpPr>
            <p:nvPr/>
          </p:nvSpPr>
          <p:spPr bwMode="gray">
            <a:xfrm>
              <a:off x="6804025" y="2564898"/>
              <a:ext cx="201612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采访曾经外出务工的乡亲，了解他们务工中碰到的困难，然后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在班级中进行交流。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275" name="组合 46"/>
            <p:cNvGrpSpPr>
              <a:grpSpLocks/>
            </p:cNvGrpSpPr>
            <p:nvPr/>
          </p:nvGrpSpPr>
          <p:grpSpPr bwMode="auto">
            <a:xfrm>
              <a:off x="7490634" y="1703388"/>
              <a:ext cx="642906" cy="643179"/>
              <a:chOff x="5648449" y="2057400"/>
              <a:chExt cx="642938" cy="642938"/>
            </a:xfrm>
          </p:grpSpPr>
          <p:grpSp>
            <p:nvGrpSpPr>
              <p:cNvPr id="11276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1278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79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0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1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2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277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一、实现农村剩余劳动力转移的措施</a:t>
            </a:r>
            <a:endParaRPr lang="zh-CN" altLang="en-US" sz="28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3151188" y="2435225"/>
            <a:ext cx="2941637" cy="2941638"/>
          </a:xfrm>
          <a:prstGeom prst="donut">
            <a:avLst>
              <a:gd name="adj" fmla="val 34372"/>
            </a:avLst>
          </a:prstGeom>
          <a:solidFill>
            <a:srgbClr val="FDF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7906" r="49934" b="49783"/>
          <a:stretch>
            <a:fillRect/>
          </a:stretch>
        </p:blipFill>
        <p:spPr bwMode="auto">
          <a:xfrm>
            <a:off x="3119438" y="2427288"/>
            <a:ext cx="1484312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6" t="7906" r="21939" b="49783"/>
          <a:stretch>
            <a:fillRect/>
          </a:stretch>
        </p:blipFill>
        <p:spPr bwMode="auto">
          <a:xfrm>
            <a:off x="4603750" y="2427288"/>
            <a:ext cx="1482725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6" t="50217" r="21939" b="7471"/>
          <a:stretch>
            <a:fillRect/>
          </a:stretch>
        </p:blipFill>
        <p:spPr bwMode="auto">
          <a:xfrm>
            <a:off x="4603750" y="3900488"/>
            <a:ext cx="1482725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50217" r="49934" b="7471"/>
          <a:stretch>
            <a:fillRect/>
          </a:stretch>
        </p:blipFill>
        <p:spPr bwMode="auto">
          <a:xfrm>
            <a:off x="3119438" y="3900488"/>
            <a:ext cx="1484312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47"/>
          <p:cNvSpPr>
            <a:spLocks noChangeArrowheads="1"/>
          </p:cNvSpPr>
          <p:nvPr/>
        </p:nvSpPr>
        <p:spPr bwMode="gray">
          <a:xfrm>
            <a:off x="3935413" y="361315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itchFamily="2" charset="-122"/>
                <a:ea typeface="华文新魏" pitchFamily="2" charset="-122"/>
              </a:rPr>
              <a:t>措施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7025" y="1498600"/>
            <a:ext cx="2643188" cy="584200"/>
          </a:xfrm>
          <a:prstGeom prst="rect">
            <a:avLst/>
          </a:prstGeom>
          <a:solidFill>
            <a:srgbClr val="5BB7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通过教育培训，提高农村劳动力素质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51575" y="1498600"/>
            <a:ext cx="2641600" cy="584200"/>
          </a:xfrm>
          <a:prstGeom prst="rect">
            <a:avLst/>
          </a:prstGeom>
          <a:solidFill>
            <a:srgbClr val="F6AE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大力发展乡镇企业和服务业</a:t>
            </a:r>
            <a:endParaRPr lang="en-US" altLang="zh-CN" sz="16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/>
            <a:endParaRPr lang="zh-CN" altLang="en-US" sz="16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7025" y="4081463"/>
            <a:ext cx="2638425" cy="584200"/>
          </a:xfrm>
          <a:prstGeom prst="rect">
            <a:avLst/>
          </a:prstGeom>
          <a:solidFill>
            <a:srgbClr val="EB5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加快城镇化建设步伐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51575" y="4081463"/>
            <a:ext cx="2641600" cy="585787"/>
          </a:xfrm>
          <a:prstGeom prst="rect">
            <a:avLst/>
          </a:prstGeom>
          <a:solidFill>
            <a:srgbClr val="50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建立和完善有利于农村剩余劳动力转移的政策机制</a:t>
            </a:r>
          </a:p>
        </p:txBody>
      </p:sp>
      <p:grpSp>
        <p:nvGrpSpPr>
          <p:cNvPr id="20" name="组合 44"/>
          <p:cNvGrpSpPr>
            <a:grpSpLocks/>
          </p:cNvGrpSpPr>
          <p:nvPr/>
        </p:nvGrpSpPr>
        <p:grpSpPr bwMode="auto">
          <a:xfrm>
            <a:off x="3640138" y="2957513"/>
            <a:ext cx="644525" cy="642937"/>
            <a:chOff x="924049" y="2057400"/>
            <a:chExt cx="642938" cy="642938"/>
          </a:xfrm>
        </p:grpSpPr>
        <p:grpSp>
          <p:nvGrpSpPr>
            <p:cNvPr id="3117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3119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120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21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22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23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118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zh-CN">
                <a:latin typeface="Arial" charset="0"/>
              </a:endParaRPr>
            </a:p>
          </p:txBody>
        </p:sp>
      </p:grpSp>
      <p:grpSp>
        <p:nvGrpSpPr>
          <p:cNvPr id="28" name="组合 44"/>
          <p:cNvGrpSpPr>
            <a:grpSpLocks/>
          </p:cNvGrpSpPr>
          <p:nvPr/>
        </p:nvGrpSpPr>
        <p:grpSpPr bwMode="auto">
          <a:xfrm>
            <a:off x="4932363" y="2957513"/>
            <a:ext cx="642937" cy="642937"/>
            <a:chOff x="924049" y="2057400"/>
            <a:chExt cx="642938" cy="642938"/>
          </a:xfrm>
        </p:grpSpPr>
        <p:grpSp>
          <p:nvGrpSpPr>
            <p:cNvPr id="3110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3112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113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14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15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16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111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altLang="zh-CN">
                <a:latin typeface="Arial" charset="0"/>
              </a:endParaRPr>
            </a:p>
          </p:txBody>
        </p:sp>
      </p:grpSp>
      <p:grpSp>
        <p:nvGrpSpPr>
          <p:cNvPr id="36" name="组合 44"/>
          <p:cNvGrpSpPr>
            <a:grpSpLocks/>
          </p:cNvGrpSpPr>
          <p:nvPr/>
        </p:nvGrpSpPr>
        <p:grpSpPr bwMode="auto">
          <a:xfrm>
            <a:off x="4932363" y="4267200"/>
            <a:ext cx="642937" cy="642938"/>
            <a:chOff x="924049" y="2057400"/>
            <a:chExt cx="642938" cy="642938"/>
          </a:xfrm>
        </p:grpSpPr>
        <p:grpSp>
          <p:nvGrpSpPr>
            <p:cNvPr id="3103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3105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106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07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08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09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104" name="Text Box 64"/>
            <p:cNvSpPr txBox="1">
              <a:spLocks noChangeArrowheads="1"/>
            </p:cNvSpPr>
            <p:nvPr/>
          </p:nvSpPr>
          <p:spPr bwMode="gray">
            <a:xfrm>
              <a:off x="1061206" y="2149475"/>
              <a:ext cx="355925" cy="46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altLang="zh-CN">
                <a:latin typeface="Arial" charset="0"/>
              </a:endParaRPr>
            </a:p>
          </p:txBody>
        </p:sp>
      </p:grpSp>
      <p:grpSp>
        <p:nvGrpSpPr>
          <p:cNvPr id="44" name="组合 44"/>
          <p:cNvGrpSpPr>
            <a:grpSpLocks/>
          </p:cNvGrpSpPr>
          <p:nvPr/>
        </p:nvGrpSpPr>
        <p:grpSpPr bwMode="auto">
          <a:xfrm>
            <a:off x="3640138" y="4267200"/>
            <a:ext cx="644525" cy="642938"/>
            <a:chOff x="924049" y="2057400"/>
            <a:chExt cx="642938" cy="642938"/>
          </a:xfrm>
        </p:grpSpPr>
        <p:grpSp>
          <p:nvGrpSpPr>
            <p:cNvPr id="3096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3098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99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00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01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02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097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altLang="zh-CN">
                <a:latin typeface="Arial" charset="0"/>
              </a:endParaRPr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27025" y="2074863"/>
            <a:ext cx="2638425" cy="170815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rgbClr val="5BB75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5BB75E"/>
                </a:solidFill>
              </a:rPr>
              <a:t>● </a:t>
            </a:r>
            <a:r>
              <a:rPr lang="zh-CN" altLang="en-US" sz="1400"/>
              <a:t>大力发展农村劳动力职业教育和科普教育</a:t>
            </a:r>
            <a:endParaRPr lang="en-US" altLang="zh-CN" sz="1400"/>
          </a:p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5BB75E"/>
                </a:solidFill>
              </a:rPr>
              <a:t>● </a:t>
            </a:r>
            <a:r>
              <a:rPr lang="zh-CN" altLang="en-US" sz="1400"/>
              <a:t>帮助农村劳动力跳出传统的择业误区</a:t>
            </a:r>
            <a:endParaRPr lang="en-US" altLang="zh-CN" sz="1400"/>
          </a:p>
          <a:p>
            <a:pPr eaLnBrk="1" hangingPunct="1"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251575" y="2082800"/>
            <a:ext cx="2638425" cy="167163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rgbClr val="F6AE0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F6AE05"/>
                </a:solidFill>
              </a:rPr>
              <a:t>●</a:t>
            </a:r>
            <a:r>
              <a:rPr lang="zh-CN" altLang="en-US" sz="1400">
                <a:solidFill>
                  <a:srgbClr val="5BB75E"/>
                </a:solidFill>
              </a:rPr>
              <a:t> </a:t>
            </a:r>
            <a:r>
              <a:rPr lang="zh-CN" altLang="en-US" sz="1400"/>
              <a:t>出台政策，吸引更多有资金、有技术、懂经营的人来创办乡镇企业</a:t>
            </a:r>
            <a:endParaRPr lang="en-US" altLang="zh-CN" sz="1400"/>
          </a:p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F6AE05"/>
                </a:solidFill>
              </a:rPr>
              <a:t>●</a:t>
            </a:r>
            <a:r>
              <a:rPr lang="zh-CN" altLang="en-US" sz="1400">
                <a:solidFill>
                  <a:srgbClr val="5BB75E"/>
                </a:solidFill>
              </a:rPr>
              <a:t> </a:t>
            </a:r>
            <a:r>
              <a:rPr lang="zh-CN" altLang="en-US" sz="1400"/>
              <a:t>进行产业引导，帮助乡镇企业作好产业结构调整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23850" y="4652963"/>
            <a:ext cx="2638425" cy="170815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rgbClr val="EB59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EB596E"/>
                </a:solidFill>
              </a:rPr>
              <a:t>●</a:t>
            </a:r>
            <a:r>
              <a:rPr lang="zh-CN" altLang="en-US" sz="1400">
                <a:solidFill>
                  <a:srgbClr val="5BB75E"/>
                </a:solidFill>
              </a:rPr>
              <a:t> </a:t>
            </a:r>
            <a:r>
              <a:rPr lang="zh-CN" altLang="en-US" sz="1400"/>
              <a:t>可以吸纳农村富余劳动力，降低劳动力转移的成本和风险</a:t>
            </a:r>
            <a:endParaRPr lang="en-US" altLang="zh-CN" sz="1400"/>
          </a:p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EB596E"/>
                </a:solidFill>
              </a:rPr>
              <a:t>●</a:t>
            </a:r>
            <a:r>
              <a:rPr lang="zh-CN" altLang="en-US" sz="1400">
                <a:solidFill>
                  <a:srgbClr val="5BB75E"/>
                </a:solidFill>
              </a:rPr>
              <a:t> </a:t>
            </a:r>
            <a:r>
              <a:rPr lang="zh-CN" altLang="en-US" sz="1400"/>
              <a:t>可以为土地规模经营、提高农业生产效益创造条件</a:t>
            </a:r>
            <a:endParaRPr lang="en-US" altLang="zh-CN" sz="1400"/>
          </a:p>
          <a:p>
            <a:pPr eaLnBrk="1" hangingPunct="1"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251575" y="4667250"/>
            <a:ext cx="2638425" cy="167163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rgbClr val="50B9D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50B9D5"/>
                </a:solidFill>
              </a:rPr>
              <a:t>●</a:t>
            </a:r>
            <a:r>
              <a:rPr lang="zh-CN" altLang="en-US" sz="1400">
                <a:solidFill>
                  <a:srgbClr val="5BB75E"/>
                </a:solidFill>
              </a:rPr>
              <a:t> </a:t>
            </a:r>
            <a:r>
              <a:rPr lang="zh-CN" altLang="en-US" sz="1400"/>
              <a:t>加快户籍制度改革</a:t>
            </a:r>
            <a:endParaRPr lang="en-US" altLang="zh-CN" sz="1400"/>
          </a:p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50B9D5"/>
                </a:solidFill>
              </a:rPr>
              <a:t>●</a:t>
            </a:r>
            <a:r>
              <a:rPr lang="zh-CN" altLang="en-US" sz="1400">
                <a:solidFill>
                  <a:srgbClr val="5BB75E"/>
                </a:solidFill>
              </a:rPr>
              <a:t> </a:t>
            </a:r>
            <a:r>
              <a:rPr lang="zh-CN" altLang="en-US" sz="1400"/>
              <a:t>加快社会保障就业制度改革</a:t>
            </a:r>
            <a:endParaRPr lang="en-US" altLang="zh-CN" sz="1400"/>
          </a:p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50B9D5"/>
                </a:solidFill>
              </a:rPr>
              <a:t>● </a:t>
            </a:r>
            <a:r>
              <a:rPr lang="zh-CN" altLang="en-US" sz="1400"/>
              <a:t>加快土地流转</a:t>
            </a:r>
            <a:endParaRPr lang="en-US" altLang="zh-CN" sz="1400"/>
          </a:p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50B9D5"/>
                </a:solidFill>
              </a:rPr>
              <a:t>● </a:t>
            </a:r>
            <a:r>
              <a:rPr lang="zh-CN" altLang="en-US" sz="1400"/>
              <a:t>加大政府有组织转移劳动力的力度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8" grpId="0" animBg="1"/>
      <p:bldP spid="19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二、农村剩余劳动力转移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困难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原因</a:t>
            </a:r>
            <a:endParaRPr lang="zh-CN" altLang="en-US" sz="28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2" name="Freeform 18"/>
          <p:cNvSpPr>
            <a:spLocks/>
          </p:cNvSpPr>
          <p:nvPr/>
        </p:nvSpPr>
        <p:spPr bwMode="auto">
          <a:xfrm>
            <a:off x="2660650" y="4824413"/>
            <a:ext cx="238125" cy="385762"/>
          </a:xfrm>
          <a:custGeom>
            <a:avLst/>
            <a:gdLst>
              <a:gd name="T0" fmla="*/ 0 w 223"/>
              <a:gd name="T1" fmla="*/ 0 h 361"/>
              <a:gd name="T2" fmla="*/ 0 w 223"/>
              <a:gd name="T3" fmla="*/ 0 h 361"/>
              <a:gd name="T4" fmla="*/ 2147483647 w 223"/>
              <a:gd name="T5" fmla="*/ 2147483647 h 361"/>
              <a:gd name="T6" fmla="*/ 2147483647 w 223"/>
              <a:gd name="T7" fmla="*/ 2147483647 h 361"/>
              <a:gd name="T8" fmla="*/ 2147483647 w 223"/>
              <a:gd name="T9" fmla="*/ 2147483647 h 361"/>
              <a:gd name="T10" fmla="*/ 2147483647 w 223"/>
              <a:gd name="T11" fmla="*/ 2147483647 h 361"/>
              <a:gd name="T12" fmla="*/ 2147483647 w 223"/>
              <a:gd name="T13" fmla="*/ 2147483647 h 361"/>
              <a:gd name="T14" fmla="*/ 2147483647 w 223"/>
              <a:gd name="T15" fmla="*/ 2147483647 h 361"/>
              <a:gd name="T16" fmla="*/ 2147483647 w 223"/>
              <a:gd name="T17" fmla="*/ 2147483647 h 361"/>
              <a:gd name="T18" fmla="*/ 2147483647 w 223"/>
              <a:gd name="T19" fmla="*/ 2147483647 h 361"/>
              <a:gd name="T20" fmla="*/ 2147483647 w 223"/>
              <a:gd name="T21" fmla="*/ 2147483647 h 361"/>
              <a:gd name="T22" fmla="*/ 2147483647 w 223"/>
              <a:gd name="T23" fmla="*/ 2147483647 h 361"/>
              <a:gd name="T24" fmla="*/ 2147483647 w 223"/>
              <a:gd name="T25" fmla="*/ 2147483647 h 361"/>
              <a:gd name="T26" fmla="*/ 2147483647 w 223"/>
              <a:gd name="T27" fmla="*/ 2147483647 h 361"/>
              <a:gd name="T28" fmla="*/ 2147483647 w 223"/>
              <a:gd name="T29" fmla="*/ 2147483647 h 361"/>
              <a:gd name="T30" fmla="*/ 2147483647 w 223"/>
              <a:gd name="T31" fmla="*/ 2147483647 h 361"/>
              <a:gd name="T32" fmla="*/ 2147483647 w 223"/>
              <a:gd name="T33" fmla="*/ 2147483647 h 361"/>
              <a:gd name="T34" fmla="*/ 2147483647 w 223"/>
              <a:gd name="T35" fmla="*/ 2147483647 h 361"/>
              <a:gd name="T36" fmla="*/ 2147483647 w 223"/>
              <a:gd name="T37" fmla="*/ 2147483647 h 361"/>
              <a:gd name="T38" fmla="*/ 2147483647 w 223"/>
              <a:gd name="T39" fmla="*/ 2147483647 h 361"/>
              <a:gd name="T40" fmla="*/ 2147483647 w 223"/>
              <a:gd name="T41" fmla="*/ 2147483647 h 361"/>
              <a:gd name="T42" fmla="*/ 2147483647 w 223"/>
              <a:gd name="T43" fmla="*/ 2147483647 h 361"/>
              <a:gd name="T44" fmla="*/ 2147483647 w 223"/>
              <a:gd name="T45" fmla="*/ 2147483647 h 361"/>
              <a:gd name="T46" fmla="*/ 2147483647 w 223"/>
              <a:gd name="T47" fmla="*/ 2147483647 h 361"/>
              <a:gd name="T48" fmla="*/ 2147483647 w 223"/>
              <a:gd name="T49" fmla="*/ 2147483647 h 361"/>
              <a:gd name="T50" fmla="*/ 2147483647 w 223"/>
              <a:gd name="T51" fmla="*/ 2147483647 h 361"/>
              <a:gd name="T52" fmla="*/ 2147483647 w 223"/>
              <a:gd name="T53" fmla="*/ 2147483647 h 361"/>
              <a:gd name="T54" fmla="*/ 2147483647 w 223"/>
              <a:gd name="T55" fmla="*/ 2147483647 h 361"/>
              <a:gd name="T56" fmla="*/ 2147483647 w 223"/>
              <a:gd name="T57" fmla="*/ 2147483647 h 36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23" h="361">
                <a:moveTo>
                  <a:pt x="0" y="0"/>
                </a:moveTo>
                <a:lnTo>
                  <a:pt x="0" y="0"/>
                </a:lnTo>
                <a:lnTo>
                  <a:pt x="27" y="36"/>
                </a:lnTo>
                <a:lnTo>
                  <a:pt x="49" y="62"/>
                </a:lnTo>
                <a:lnTo>
                  <a:pt x="58" y="71"/>
                </a:lnTo>
                <a:lnTo>
                  <a:pt x="67" y="71"/>
                </a:lnTo>
                <a:lnTo>
                  <a:pt x="89" y="76"/>
                </a:lnTo>
                <a:lnTo>
                  <a:pt x="98" y="80"/>
                </a:lnTo>
                <a:lnTo>
                  <a:pt x="103" y="94"/>
                </a:lnTo>
                <a:lnTo>
                  <a:pt x="107" y="120"/>
                </a:lnTo>
                <a:lnTo>
                  <a:pt x="112" y="165"/>
                </a:lnTo>
                <a:lnTo>
                  <a:pt x="121" y="187"/>
                </a:lnTo>
                <a:lnTo>
                  <a:pt x="134" y="205"/>
                </a:lnTo>
                <a:lnTo>
                  <a:pt x="152" y="214"/>
                </a:lnTo>
                <a:lnTo>
                  <a:pt x="161" y="219"/>
                </a:lnTo>
                <a:lnTo>
                  <a:pt x="174" y="219"/>
                </a:lnTo>
                <a:lnTo>
                  <a:pt x="192" y="241"/>
                </a:lnTo>
                <a:lnTo>
                  <a:pt x="205" y="268"/>
                </a:lnTo>
                <a:lnTo>
                  <a:pt x="219" y="294"/>
                </a:lnTo>
                <a:lnTo>
                  <a:pt x="223" y="321"/>
                </a:lnTo>
                <a:lnTo>
                  <a:pt x="223" y="335"/>
                </a:lnTo>
                <a:lnTo>
                  <a:pt x="223" y="343"/>
                </a:lnTo>
                <a:lnTo>
                  <a:pt x="214" y="352"/>
                </a:lnTo>
                <a:lnTo>
                  <a:pt x="205" y="361"/>
                </a:lnTo>
                <a:lnTo>
                  <a:pt x="192" y="361"/>
                </a:lnTo>
                <a:lnTo>
                  <a:pt x="170" y="36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3" name="TextBox 97"/>
          <p:cNvSpPr txBox="1">
            <a:spLocks noChangeArrowheads="1"/>
          </p:cNvSpPr>
          <p:nvPr/>
        </p:nvSpPr>
        <p:spPr bwMode="auto">
          <a:xfrm>
            <a:off x="2339975" y="1557338"/>
            <a:ext cx="66960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农村剩余劳动力转移中碰到的诸多</a:t>
            </a:r>
            <a:r>
              <a:rPr lang="zh-CN" altLang="en-US" sz="4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困难</a:t>
            </a:r>
          </a:p>
        </p:txBody>
      </p:sp>
      <p:pic>
        <p:nvPicPr>
          <p:cNvPr id="136" name="图片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690688"/>
            <a:ext cx="3613150" cy="4508500"/>
          </a:xfrm>
          <a:prstGeom prst="rect">
            <a:avLst/>
          </a:prstGeom>
          <a:effectLst>
            <a:outerShdw blurRad="88900" dist="101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圆角矩形 1"/>
          <p:cNvSpPr/>
          <p:nvPr/>
        </p:nvSpPr>
        <p:spPr>
          <a:xfrm>
            <a:off x="3995936" y="4275113"/>
            <a:ext cx="2711678" cy="1870123"/>
          </a:xfrm>
          <a:prstGeom prst="roundRect">
            <a:avLst>
              <a:gd name="adj" fmla="val 12021"/>
            </a:avLst>
          </a:prstGeom>
          <a:gradFill flip="none" rotWithShape="1">
            <a:gsLst>
              <a:gs pos="50000">
                <a:srgbClr val="FDE3A9"/>
              </a:gs>
              <a:gs pos="0">
                <a:srgbClr val="F6AE05"/>
              </a:gs>
              <a:gs pos="100000">
                <a:srgbClr val="F6AE05"/>
              </a:gs>
            </a:gsLst>
            <a:lin ang="16200000" scaled="1"/>
            <a:tileRect/>
          </a:gradFill>
          <a:ln w="76200">
            <a:solidFill>
              <a:srgbClr val="FDFCC8"/>
            </a:solidFill>
          </a:ln>
          <a:effectLst/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农村剩余劳动力供给量过大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084168" y="4383830"/>
            <a:ext cx="2711678" cy="1870123"/>
          </a:xfrm>
          <a:prstGeom prst="roundRect">
            <a:avLst>
              <a:gd name="adj" fmla="val 12021"/>
            </a:avLst>
          </a:prstGeom>
          <a:gradFill flip="none" rotWithShape="1">
            <a:gsLst>
              <a:gs pos="50000">
                <a:srgbClr val="FDE3A9"/>
              </a:gs>
              <a:gs pos="0">
                <a:srgbClr val="F6AE05"/>
              </a:gs>
              <a:gs pos="100000">
                <a:srgbClr val="F6AE05"/>
              </a:gs>
            </a:gsLst>
            <a:lin ang="16200000" scaled="1"/>
            <a:tileRect/>
          </a:gradFill>
          <a:ln w="76200">
            <a:solidFill>
              <a:srgbClr val="FDFCC8"/>
            </a:solidFill>
          </a:ln>
          <a:effectLst/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乡镇企业对农村剩余劳动力的吸收能力减弱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4148336" y="3010070"/>
            <a:ext cx="2711678" cy="1870123"/>
          </a:xfrm>
          <a:prstGeom prst="roundRect">
            <a:avLst>
              <a:gd name="adj" fmla="val 12021"/>
            </a:avLst>
          </a:prstGeom>
          <a:gradFill flip="none" rotWithShape="1">
            <a:gsLst>
              <a:gs pos="50000">
                <a:srgbClr val="FDE3A9"/>
              </a:gs>
              <a:gs pos="0">
                <a:srgbClr val="F6AE05"/>
              </a:gs>
              <a:gs pos="100000">
                <a:srgbClr val="F6AE05"/>
              </a:gs>
            </a:gsLst>
            <a:lin ang="16200000" scaled="1"/>
            <a:tileRect/>
          </a:gradFill>
          <a:ln w="76200">
            <a:solidFill>
              <a:srgbClr val="FDFCC8"/>
            </a:solidFill>
          </a:ln>
          <a:effectLst/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农村剩余劳动力自身素质低下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6291651" y="2927029"/>
            <a:ext cx="2711678" cy="1870123"/>
          </a:xfrm>
          <a:prstGeom prst="roundRect">
            <a:avLst>
              <a:gd name="adj" fmla="val 12021"/>
            </a:avLst>
          </a:prstGeom>
          <a:gradFill flip="none" rotWithShape="1">
            <a:gsLst>
              <a:gs pos="50000">
                <a:srgbClr val="FDE3A9"/>
              </a:gs>
              <a:gs pos="0">
                <a:srgbClr val="F6AE05"/>
              </a:gs>
              <a:gs pos="100000">
                <a:srgbClr val="F6AE05"/>
              </a:gs>
            </a:gsLst>
            <a:lin ang="16200000" scaled="1"/>
            <a:tileRect/>
          </a:gradFill>
          <a:ln w="76200">
            <a:solidFill>
              <a:srgbClr val="FDFCC8"/>
            </a:solidFill>
          </a:ln>
          <a:effectLst/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就业环境不平等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矩形 20488"/>
          <p:cNvSpPr/>
          <p:nvPr/>
        </p:nvSpPr>
        <p:spPr>
          <a:xfrm>
            <a:off x="0" y="1056402"/>
            <a:ext cx="4643412" cy="580159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C4E3EC">
                  <a:alpha val="6196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二、农村剩余劳动力转移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困难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原因</a:t>
            </a:r>
            <a:endParaRPr lang="zh-CN" altLang="en-US" sz="28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1" name="Freeform 7"/>
          <p:cNvSpPr>
            <a:spLocks/>
          </p:cNvSpPr>
          <p:nvPr/>
        </p:nvSpPr>
        <p:spPr bwMode="auto">
          <a:xfrm>
            <a:off x="612775" y="3197225"/>
            <a:ext cx="3111500" cy="2492375"/>
          </a:xfrm>
          <a:custGeom>
            <a:avLst/>
            <a:gdLst>
              <a:gd name="T0" fmla="*/ 1755520088 w 4593"/>
              <a:gd name="T1" fmla="*/ 106453340 h 3679"/>
              <a:gd name="T2" fmla="*/ 1663293547 w 4593"/>
              <a:gd name="T3" fmla="*/ 128936879 h 3679"/>
              <a:gd name="T4" fmla="*/ 1640810538 w 4593"/>
              <a:gd name="T5" fmla="*/ 32578369 h 3679"/>
              <a:gd name="T6" fmla="*/ 1507747000 w 4593"/>
              <a:gd name="T7" fmla="*/ 34872926 h 3679"/>
              <a:gd name="T8" fmla="*/ 1393496080 w 4593"/>
              <a:gd name="T9" fmla="*/ 114712931 h 3679"/>
              <a:gd name="T10" fmla="*/ 1278785853 w 4593"/>
              <a:gd name="T11" fmla="*/ 141326266 h 3679"/>
              <a:gd name="T12" fmla="*/ 1221430740 w 4593"/>
              <a:gd name="T13" fmla="*/ 223001510 h 3679"/>
              <a:gd name="T14" fmla="*/ 1182429615 w 4593"/>
              <a:gd name="T15" fmla="*/ 85805040 h 3679"/>
              <a:gd name="T16" fmla="*/ 1172335023 w 4593"/>
              <a:gd name="T17" fmla="*/ 139031710 h 3679"/>
              <a:gd name="T18" fmla="*/ 1117274412 w 4593"/>
              <a:gd name="T19" fmla="*/ 159680010 h 3679"/>
              <a:gd name="T20" fmla="*/ 1033306591 w 4593"/>
              <a:gd name="T21" fmla="*/ 116548170 h 3679"/>
              <a:gd name="T22" fmla="*/ 967692759 w 4593"/>
              <a:gd name="T23" fmla="*/ 51391431 h 3679"/>
              <a:gd name="T24" fmla="*/ 834629221 w 4593"/>
              <a:gd name="T25" fmla="*/ 153714976 h 3679"/>
              <a:gd name="T26" fmla="*/ 897949228 w 4593"/>
              <a:gd name="T27" fmla="*/ 243649811 h 3679"/>
              <a:gd name="T28" fmla="*/ 932820655 w 4593"/>
              <a:gd name="T29" fmla="*/ 308806550 h 3679"/>
              <a:gd name="T30" fmla="*/ 1025047872 w 4593"/>
              <a:gd name="T31" fmla="*/ 401035264 h 3679"/>
              <a:gd name="T32" fmla="*/ 879595239 w 4593"/>
              <a:gd name="T33" fmla="*/ 450132138 h 3679"/>
              <a:gd name="T34" fmla="*/ 746531701 w 4593"/>
              <a:gd name="T35" fmla="*/ 415259890 h 3679"/>
              <a:gd name="T36" fmla="*/ 458380923 w 4593"/>
              <a:gd name="T37" fmla="*/ 525842348 h 3679"/>
              <a:gd name="T38" fmla="*/ 327152581 w 4593"/>
              <a:gd name="T39" fmla="*/ 427648599 h 3679"/>
              <a:gd name="T40" fmla="*/ 169770838 w 4593"/>
              <a:gd name="T41" fmla="*/ 372586690 h 3679"/>
              <a:gd name="T42" fmla="*/ 7800089 w 4593"/>
              <a:gd name="T43" fmla="*/ 513453639 h 3679"/>
              <a:gd name="T44" fmla="*/ 24318205 w 4593"/>
              <a:gd name="T45" fmla="*/ 577233779 h 3679"/>
              <a:gd name="T46" fmla="*/ 50930913 w 4593"/>
              <a:gd name="T47" fmla="*/ 742878824 h 3679"/>
              <a:gd name="T48" fmla="*/ 185830324 w 4593"/>
              <a:gd name="T49" fmla="*/ 738749028 h 3679"/>
              <a:gd name="T50" fmla="*/ 292280477 w 4593"/>
              <a:gd name="T51" fmla="*/ 818589033 h 3679"/>
              <a:gd name="T52" fmla="*/ 216572052 w 4593"/>
              <a:gd name="T53" fmla="*/ 951655708 h 3679"/>
              <a:gd name="T54" fmla="*/ 157381743 w 4593"/>
              <a:gd name="T55" fmla="*/ 1045720339 h 3679"/>
              <a:gd name="T56" fmla="*/ 79838123 w 4593"/>
              <a:gd name="T57" fmla="*/ 1154008918 h 3679"/>
              <a:gd name="T58" fmla="*/ 105992201 w 4593"/>
              <a:gd name="T59" fmla="*/ 1209530144 h 3679"/>
              <a:gd name="T60" fmla="*/ 155546547 w 4593"/>
              <a:gd name="T61" fmla="*/ 1287075593 h 3679"/>
              <a:gd name="T62" fmla="*/ 194089043 w 4593"/>
              <a:gd name="T63" fmla="*/ 1360950563 h 3679"/>
              <a:gd name="T64" fmla="*/ 124804142 w 4593"/>
              <a:gd name="T65" fmla="*/ 1450885398 h 3679"/>
              <a:gd name="T66" fmla="*/ 149123024 w 4593"/>
              <a:gd name="T67" fmla="*/ 1569727448 h 3679"/>
              <a:gd name="T68" fmla="*/ 333576104 w 4593"/>
              <a:gd name="T69" fmla="*/ 1477498733 h 3679"/>
              <a:gd name="T70" fmla="*/ 482699128 w 4593"/>
              <a:gd name="T71" fmla="*/ 1616530443 h 3679"/>
              <a:gd name="T72" fmla="*/ 586856133 w 4593"/>
              <a:gd name="T73" fmla="*/ 1686275618 h 3679"/>
              <a:gd name="T74" fmla="*/ 668988081 w 4593"/>
              <a:gd name="T75" fmla="*/ 1577987039 h 3679"/>
              <a:gd name="T76" fmla="*/ 918597042 w 4593"/>
              <a:gd name="T77" fmla="*/ 1553208943 h 3679"/>
              <a:gd name="T78" fmla="*/ 996140662 w 4593"/>
              <a:gd name="T79" fmla="*/ 1467403903 h 3679"/>
              <a:gd name="T80" fmla="*/ 1131498702 w 4593"/>
              <a:gd name="T81" fmla="*/ 1512370982 h 3679"/>
              <a:gd name="T82" fmla="*/ 1196653905 w 4593"/>
              <a:gd name="T83" fmla="*/ 1577987039 h 3679"/>
              <a:gd name="T84" fmla="*/ 1249879321 w 4593"/>
              <a:gd name="T85" fmla="*/ 1633048948 h 3679"/>
              <a:gd name="T86" fmla="*/ 1399460974 w 4593"/>
              <a:gd name="T87" fmla="*/ 1585787312 h 3679"/>
              <a:gd name="T88" fmla="*/ 1487557816 w 4593"/>
              <a:gd name="T89" fmla="*/ 1561467857 h 3679"/>
              <a:gd name="T90" fmla="*/ 1594008646 w 4593"/>
              <a:gd name="T91" fmla="*/ 1579822278 h 3679"/>
              <a:gd name="T92" fmla="*/ 1743131670 w 4593"/>
              <a:gd name="T93" fmla="*/ 1577987039 h 3679"/>
              <a:gd name="T94" fmla="*/ 1692200080 w 4593"/>
              <a:gd name="T95" fmla="*/ 1518336017 h 3679"/>
              <a:gd name="T96" fmla="*/ 1857841220 w 4593"/>
              <a:gd name="T97" fmla="*/ 1532560642 h 3679"/>
              <a:gd name="T98" fmla="*/ 1943644236 w 4593"/>
              <a:gd name="T99" fmla="*/ 1377469068 h 3679"/>
              <a:gd name="T100" fmla="*/ 1894548519 w 4593"/>
              <a:gd name="T101" fmla="*/ 1320112603 h 3679"/>
              <a:gd name="T102" fmla="*/ 1937679342 w 4593"/>
              <a:gd name="T103" fmla="*/ 1164562388 h 3679"/>
              <a:gd name="T104" fmla="*/ 2044130173 w 4593"/>
              <a:gd name="T105" fmla="*/ 1047555578 h 3679"/>
              <a:gd name="T106" fmla="*/ 1904643111 w 4593"/>
              <a:gd name="T107" fmla="*/ 974139247 h 3679"/>
              <a:gd name="T108" fmla="*/ 1798650911 w 4593"/>
              <a:gd name="T109" fmla="*/ 964045095 h 3679"/>
              <a:gd name="T110" fmla="*/ 1927584750 w 4593"/>
              <a:gd name="T111" fmla="*/ 873651619 h 3679"/>
              <a:gd name="T112" fmla="*/ 2066613182 w 4593"/>
              <a:gd name="T113" fmla="*/ 820424949 h 3679"/>
              <a:gd name="T114" fmla="*/ 2082672668 w 4593"/>
              <a:gd name="T115" fmla="*/ 626330653 h 3679"/>
              <a:gd name="T116" fmla="*/ 2097355588 w 4593"/>
              <a:gd name="T117" fmla="*/ 517583434 h 3679"/>
              <a:gd name="T118" fmla="*/ 1996869652 w 4593"/>
              <a:gd name="T119" fmla="*/ 540066974 h 3679"/>
              <a:gd name="T120" fmla="*/ 1900972043 w 4593"/>
              <a:gd name="T121" fmla="*/ 460685609 h 3679"/>
              <a:gd name="T122" fmla="*/ 1859677093 w 4593"/>
              <a:gd name="T123" fmla="*/ 446002343 h 3679"/>
              <a:gd name="T124" fmla="*/ 1880324906 w 4593"/>
              <a:gd name="T125" fmla="*/ 315230225 h 36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93" h="3679">
                <a:moveTo>
                  <a:pt x="3928" y="571"/>
                </a:moveTo>
                <a:lnTo>
                  <a:pt x="3928" y="571"/>
                </a:lnTo>
                <a:lnTo>
                  <a:pt x="3937" y="544"/>
                </a:lnTo>
                <a:lnTo>
                  <a:pt x="3951" y="517"/>
                </a:lnTo>
                <a:lnTo>
                  <a:pt x="3960" y="477"/>
                </a:lnTo>
                <a:lnTo>
                  <a:pt x="3964" y="428"/>
                </a:lnTo>
                <a:lnTo>
                  <a:pt x="3969" y="379"/>
                </a:lnTo>
                <a:lnTo>
                  <a:pt x="3960" y="321"/>
                </a:lnTo>
                <a:lnTo>
                  <a:pt x="3955" y="294"/>
                </a:lnTo>
                <a:lnTo>
                  <a:pt x="3946" y="263"/>
                </a:lnTo>
                <a:lnTo>
                  <a:pt x="3933" y="268"/>
                </a:lnTo>
                <a:lnTo>
                  <a:pt x="3906" y="268"/>
                </a:lnTo>
                <a:lnTo>
                  <a:pt x="3893" y="268"/>
                </a:lnTo>
                <a:lnTo>
                  <a:pt x="3870" y="268"/>
                </a:lnTo>
                <a:lnTo>
                  <a:pt x="3848" y="245"/>
                </a:lnTo>
                <a:lnTo>
                  <a:pt x="3826" y="232"/>
                </a:lnTo>
                <a:lnTo>
                  <a:pt x="3813" y="219"/>
                </a:lnTo>
                <a:lnTo>
                  <a:pt x="3804" y="210"/>
                </a:lnTo>
                <a:lnTo>
                  <a:pt x="3786" y="210"/>
                </a:lnTo>
                <a:lnTo>
                  <a:pt x="3768" y="223"/>
                </a:lnTo>
                <a:lnTo>
                  <a:pt x="3741" y="232"/>
                </a:lnTo>
                <a:lnTo>
                  <a:pt x="3737" y="236"/>
                </a:lnTo>
                <a:lnTo>
                  <a:pt x="3710" y="236"/>
                </a:lnTo>
                <a:lnTo>
                  <a:pt x="3688" y="241"/>
                </a:lnTo>
                <a:lnTo>
                  <a:pt x="3670" y="245"/>
                </a:lnTo>
                <a:lnTo>
                  <a:pt x="3652" y="250"/>
                </a:lnTo>
                <a:lnTo>
                  <a:pt x="3643" y="263"/>
                </a:lnTo>
                <a:lnTo>
                  <a:pt x="3634" y="272"/>
                </a:lnTo>
                <a:lnTo>
                  <a:pt x="3625" y="281"/>
                </a:lnTo>
                <a:lnTo>
                  <a:pt x="3607" y="281"/>
                </a:lnTo>
                <a:lnTo>
                  <a:pt x="3594" y="281"/>
                </a:lnTo>
                <a:lnTo>
                  <a:pt x="3567" y="272"/>
                </a:lnTo>
                <a:lnTo>
                  <a:pt x="3563" y="259"/>
                </a:lnTo>
                <a:lnTo>
                  <a:pt x="3563" y="250"/>
                </a:lnTo>
                <a:lnTo>
                  <a:pt x="3567" y="241"/>
                </a:lnTo>
                <a:lnTo>
                  <a:pt x="3590" y="205"/>
                </a:lnTo>
                <a:lnTo>
                  <a:pt x="3594" y="183"/>
                </a:lnTo>
                <a:lnTo>
                  <a:pt x="3581" y="165"/>
                </a:lnTo>
                <a:lnTo>
                  <a:pt x="3576" y="125"/>
                </a:lnTo>
                <a:lnTo>
                  <a:pt x="3576" y="98"/>
                </a:lnTo>
                <a:lnTo>
                  <a:pt x="3576" y="85"/>
                </a:lnTo>
                <a:lnTo>
                  <a:pt x="3576" y="71"/>
                </a:lnTo>
                <a:lnTo>
                  <a:pt x="3563" y="62"/>
                </a:lnTo>
                <a:lnTo>
                  <a:pt x="3540" y="54"/>
                </a:lnTo>
                <a:lnTo>
                  <a:pt x="3523" y="54"/>
                </a:lnTo>
                <a:lnTo>
                  <a:pt x="3509" y="54"/>
                </a:lnTo>
                <a:lnTo>
                  <a:pt x="3491" y="54"/>
                </a:lnTo>
                <a:lnTo>
                  <a:pt x="3474" y="58"/>
                </a:lnTo>
                <a:lnTo>
                  <a:pt x="3433" y="45"/>
                </a:lnTo>
                <a:lnTo>
                  <a:pt x="3420" y="18"/>
                </a:lnTo>
                <a:lnTo>
                  <a:pt x="3407" y="0"/>
                </a:lnTo>
                <a:lnTo>
                  <a:pt x="3375" y="5"/>
                </a:lnTo>
                <a:lnTo>
                  <a:pt x="3358" y="5"/>
                </a:lnTo>
                <a:lnTo>
                  <a:pt x="3344" y="13"/>
                </a:lnTo>
                <a:lnTo>
                  <a:pt x="3322" y="22"/>
                </a:lnTo>
                <a:lnTo>
                  <a:pt x="3304" y="45"/>
                </a:lnTo>
                <a:lnTo>
                  <a:pt x="3286" y="76"/>
                </a:lnTo>
                <a:lnTo>
                  <a:pt x="3277" y="116"/>
                </a:lnTo>
                <a:lnTo>
                  <a:pt x="3268" y="174"/>
                </a:lnTo>
                <a:lnTo>
                  <a:pt x="3273" y="187"/>
                </a:lnTo>
                <a:lnTo>
                  <a:pt x="3268" y="223"/>
                </a:lnTo>
                <a:lnTo>
                  <a:pt x="3264" y="241"/>
                </a:lnTo>
                <a:lnTo>
                  <a:pt x="3255" y="259"/>
                </a:lnTo>
                <a:lnTo>
                  <a:pt x="3237" y="272"/>
                </a:lnTo>
                <a:lnTo>
                  <a:pt x="3215" y="277"/>
                </a:lnTo>
                <a:lnTo>
                  <a:pt x="3117" y="312"/>
                </a:lnTo>
                <a:lnTo>
                  <a:pt x="3117" y="272"/>
                </a:lnTo>
                <a:lnTo>
                  <a:pt x="3135" y="250"/>
                </a:lnTo>
                <a:lnTo>
                  <a:pt x="3112" y="250"/>
                </a:lnTo>
                <a:lnTo>
                  <a:pt x="3095" y="250"/>
                </a:lnTo>
                <a:lnTo>
                  <a:pt x="3063" y="250"/>
                </a:lnTo>
                <a:lnTo>
                  <a:pt x="3037" y="250"/>
                </a:lnTo>
                <a:lnTo>
                  <a:pt x="3014" y="245"/>
                </a:lnTo>
                <a:lnTo>
                  <a:pt x="2992" y="232"/>
                </a:lnTo>
                <a:lnTo>
                  <a:pt x="2961" y="219"/>
                </a:lnTo>
                <a:lnTo>
                  <a:pt x="2943" y="219"/>
                </a:lnTo>
                <a:lnTo>
                  <a:pt x="2925" y="228"/>
                </a:lnTo>
                <a:lnTo>
                  <a:pt x="2912" y="245"/>
                </a:lnTo>
                <a:lnTo>
                  <a:pt x="2889" y="259"/>
                </a:lnTo>
                <a:lnTo>
                  <a:pt x="2880" y="285"/>
                </a:lnTo>
                <a:lnTo>
                  <a:pt x="2872" y="290"/>
                </a:lnTo>
                <a:lnTo>
                  <a:pt x="2840" y="263"/>
                </a:lnTo>
                <a:lnTo>
                  <a:pt x="2827" y="268"/>
                </a:lnTo>
                <a:lnTo>
                  <a:pt x="2814" y="272"/>
                </a:lnTo>
                <a:lnTo>
                  <a:pt x="2800" y="281"/>
                </a:lnTo>
                <a:lnTo>
                  <a:pt x="2791" y="294"/>
                </a:lnTo>
                <a:lnTo>
                  <a:pt x="2787" y="308"/>
                </a:lnTo>
                <a:lnTo>
                  <a:pt x="2787" y="326"/>
                </a:lnTo>
                <a:lnTo>
                  <a:pt x="2800" y="348"/>
                </a:lnTo>
                <a:lnTo>
                  <a:pt x="2800" y="357"/>
                </a:lnTo>
                <a:lnTo>
                  <a:pt x="2787" y="379"/>
                </a:lnTo>
                <a:lnTo>
                  <a:pt x="2773" y="388"/>
                </a:lnTo>
                <a:lnTo>
                  <a:pt x="2756" y="393"/>
                </a:lnTo>
                <a:lnTo>
                  <a:pt x="2738" y="397"/>
                </a:lnTo>
                <a:lnTo>
                  <a:pt x="2715" y="393"/>
                </a:lnTo>
                <a:lnTo>
                  <a:pt x="2698" y="424"/>
                </a:lnTo>
                <a:lnTo>
                  <a:pt x="2684" y="446"/>
                </a:lnTo>
                <a:lnTo>
                  <a:pt x="2680" y="464"/>
                </a:lnTo>
                <a:lnTo>
                  <a:pt x="2675" y="473"/>
                </a:lnTo>
                <a:lnTo>
                  <a:pt x="2662" y="486"/>
                </a:lnTo>
                <a:lnTo>
                  <a:pt x="2644" y="500"/>
                </a:lnTo>
                <a:lnTo>
                  <a:pt x="2617" y="464"/>
                </a:lnTo>
                <a:lnTo>
                  <a:pt x="2604" y="455"/>
                </a:lnTo>
                <a:lnTo>
                  <a:pt x="2586" y="450"/>
                </a:lnTo>
                <a:lnTo>
                  <a:pt x="2564" y="428"/>
                </a:lnTo>
                <a:lnTo>
                  <a:pt x="2568" y="397"/>
                </a:lnTo>
                <a:lnTo>
                  <a:pt x="2591" y="361"/>
                </a:lnTo>
                <a:lnTo>
                  <a:pt x="2617" y="330"/>
                </a:lnTo>
                <a:lnTo>
                  <a:pt x="2640" y="294"/>
                </a:lnTo>
                <a:lnTo>
                  <a:pt x="2604" y="268"/>
                </a:lnTo>
                <a:lnTo>
                  <a:pt x="2595" y="241"/>
                </a:lnTo>
                <a:lnTo>
                  <a:pt x="2595" y="232"/>
                </a:lnTo>
                <a:lnTo>
                  <a:pt x="2595" y="219"/>
                </a:lnTo>
                <a:lnTo>
                  <a:pt x="2582" y="205"/>
                </a:lnTo>
                <a:lnTo>
                  <a:pt x="2577" y="187"/>
                </a:lnTo>
                <a:lnTo>
                  <a:pt x="2564" y="156"/>
                </a:lnTo>
                <a:lnTo>
                  <a:pt x="2555" y="134"/>
                </a:lnTo>
                <a:lnTo>
                  <a:pt x="2546" y="125"/>
                </a:lnTo>
                <a:lnTo>
                  <a:pt x="2533" y="112"/>
                </a:lnTo>
                <a:lnTo>
                  <a:pt x="2519" y="112"/>
                </a:lnTo>
                <a:lnTo>
                  <a:pt x="2515" y="112"/>
                </a:lnTo>
                <a:lnTo>
                  <a:pt x="2510" y="116"/>
                </a:lnTo>
                <a:lnTo>
                  <a:pt x="2506" y="120"/>
                </a:lnTo>
                <a:lnTo>
                  <a:pt x="2515" y="161"/>
                </a:lnTo>
                <a:lnTo>
                  <a:pt x="2519" y="187"/>
                </a:lnTo>
                <a:lnTo>
                  <a:pt x="2555" y="241"/>
                </a:lnTo>
                <a:lnTo>
                  <a:pt x="2555" y="272"/>
                </a:lnTo>
                <a:lnTo>
                  <a:pt x="2555" y="303"/>
                </a:lnTo>
                <a:lnTo>
                  <a:pt x="2550" y="343"/>
                </a:lnTo>
                <a:lnTo>
                  <a:pt x="2533" y="343"/>
                </a:lnTo>
                <a:lnTo>
                  <a:pt x="2515" y="321"/>
                </a:lnTo>
                <a:lnTo>
                  <a:pt x="2506" y="308"/>
                </a:lnTo>
                <a:lnTo>
                  <a:pt x="2501" y="326"/>
                </a:lnTo>
                <a:lnTo>
                  <a:pt x="2497" y="357"/>
                </a:lnTo>
                <a:lnTo>
                  <a:pt x="2497" y="375"/>
                </a:lnTo>
                <a:lnTo>
                  <a:pt x="2492" y="379"/>
                </a:lnTo>
                <a:lnTo>
                  <a:pt x="2488" y="375"/>
                </a:lnTo>
                <a:lnTo>
                  <a:pt x="2479" y="366"/>
                </a:lnTo>
                <a:lnTo>
                  <a:pt x="2466" y="357"/>
                </a:lnTo>
                <a:lnTo>
                  <a:pt x="2452" y="352"/>
                </a:lnTo>
                <a:lnTo>
                  <a:pt x="2435" y="348"/>
                </a:lnTo>
                <a:lnTo>
                  <a:pt x="2408" y="330"/>
                </a:lnTo>
                <a:lnTo>
                  <a:pt x="2403" y="361"/>
                </a:lnTo>
                <a:lnTo>
                  <a:pt x="2403" y="393"/>
                </a:lnTo>
                <a:lnTo>
                  <a:pt x="2399" y="419"/>
                </a:lnTo>
                <a:lnTo>
                  <a:pt x="2372" y="419"/>
                </a:lnTo>
                <a:lnTo>
                  <a:pt x="2345" y="406"/>
                </a:lnTo>
                <a:lnTo>
                  <a:pt x="2345" y="366"/>
                </a:lnTo>
                <a:lnTo>
                  <a:pt x="2327" y="357"/>
                </a:lnTo>
                <a:lnTo>
                  <a:pt x="2296" y="343"/>
                </a:lnTo>
                <a:lnTo>
                  <a:pt x="2274" y="308"/>
                </a:lnTo>
                <a:lnTo>
                  <a:pt x="2270" y="285"/>
                </a:lnTo>
                <a:lnTo>
                  <a:pt x="2256" y="263"/>
                </a:lnTo>
                <a:lnTo>
                  <a:pt x="2252" y="254"/>
                </a:lnTo>
                <a:lnTo>
                  <a:pt x="2252" y="250"/>
                </a:lnTo>
                <a:lnTo>
                  <a:pt x="2247" y="245"/>
                </a:lnTo>
                <a:lnTo>
                  <a:pt x="2238" y="241"/>
                </a:lnTo>
                <a:lnTo>
                  <a:pt x="2216" y="232"/>
                </a:lnTo>
                <a:lnTo>
                  <a:pt x="2207" y="232"/>
                </a:lnTo>
                <a:lnTo>
                  <a:pt x="2203" y="223"/>
                </a:lnTo>
                <a:lnTo>
                  <a:pt x="2189" y="183"/>
                </a:lnTo>
                <a:lnTo>
                  <a:pt x="2180" y="152"/>
                </a:lnTo>
                <a:lnTo>
                  <a:pt x="2171" y="120"/>
                </a:lnTo>
                <a:lnTo>
                  <a:pt x="2167" y="107"/>
                </a:lnTo>
                <a:lnTo>
                  <a:pt x="2145" y="107"/>
                </a:lnTo>
                <a:lnTo>
                  <a:pt x="2131" y="107"/>
                </a:lnTo>
                <a:lnTo>
                  <a:pt x="2109" y="112"/>
                </a:lnTo>
                <a:lnTo>
                  <a:pt x="2091" y="152"/>
                </a:lnTo>
                <a:lnTo>
                  <a:pt x="2069" y="178"/>
                </a:lnTo>
                <a:lnTo>
                  <a:pt x="2060" y="187"/>
                </a:lnTo>
                <a:lnTo>
                  <a:pt x="2051" y="192"/>
                </a:lnTo>
                <a:lnTo>
                  <a:pt x="2033" y="192"/>
                </a:lnTo>
                <a:lnTo>
                  <a:pt x="2011" y="192"/>
                </a:lnTo>
                <a:lnTo>
                  <a:pt x="1989" y="183"/>
                </a:lnTo>
                <a:lnTo>
                  <a:pt x="1962" y="170"/>
                </a:lnTo>
                <a:lnTo>
                  <a:pt x="1922" y="178"/>
                </a:lnTo>
                <a:lnTo>
                  <a:pt x="1886" y="214"/>
                </a:lnTo>
                <a:lnTo>
                  <a:pt x="1846" y="245"/>
                </a:lnTo>
                <a:lnTo>
                  <a:pt x="1819" y="268"/>
                </a:lnTo>
                <a:lnTo>
                  <a:pt x="1819" y="285"/>
                </a:lnTo>
                <a:lnTo>
                  <a:pt x="1819" y="335"/>
                </a:lnTo>
                <a:lnTo>
                  <a:pt x="1819" y="361"/>
                </a:lnTo>
                <a:lnTo>
                  <a:pt x="1819" y="375"/>
                </a:lnTo>
                <a:lnTo>
                  <a:pt x="1819" y="410"/>
                </a:lnTo>
                <a:lnTo>
                  <a:pt x="1819" y="424"/>
                </a:lnTo>
                <a:lnTo>
                  <a:pt x="1855" y="437"/>
                </a:lnTo>
                <a:lnTo>
                  <a:pt x="1886" y="437"/>
                </a:lnTo>
                <a:lnTo>
                  <a:pt x="1899" y="433"/>
                </a:lnTo>
                <a:lnTo>
                  <a:pt x="1917" y="433"/>
                </a:lnTo>
                <a:lnTo>
                  <a:pt x="1940" y="473"/>
                </a:lnTo>
                <a:lnTo>
                  <a:pt x="1948" y="486"/>
                </a:lnTo>
                <a:lnTo>
                  <a:pt x="1957" y="504"/>
                </a:lnTo>
                <a:lnTo>
                  <a:pt x="1957" y="531"/>
                </a:lnTo>
                <a:lnTo>
                  <a:pt x="1957" y="553"/>
                </a:lnTo>
                <a:lnTo>
                  <a:pt x="1953" y="571"/>
                </a:lnTo>
                <a:lnTo>
                  <a:pt x="1948" y="580"/>
                </a:lnTo>
                <a:lnTo>
                  <a:pt x="1948" y="593"/>
                </a:lnTo>
                <a:lnTo>
                  <a:pt x="1948" y="602"/>
                </a:lnTo>
                <a:lnTo>
                  <a:pt x="1953" y="607"/>
                </a:lnTo>
                <a:lnTo>
                  <a:pt x="1957" y="607"/>
                </a:lnTo>
                <a:lnTo>
                  <a:pt x="1980" y="607"/>
                </a:lnTo>
                <a:lnTo>
                  <a:pt x="2002" y="616"/>
                </a:lnTo>
                <a:lnTo>
                  <a:pt x="2011" y="642"/>
                </a:lnTo>
                <a:lnTo>
                  <a:pt x="2011" y="665"/>
                </a:lnTo>
                <a:lnTo>
                  <a:pt x="2033" y="673"/>
                </a:lnTo>
                <a:lnTo>
                  <a:pt x="2060" y="678"/>
                </a:lnTo>
                <a:lnTo>
                  <a:pt x="2091" y="678"/>
                </a:lnTo>
                <a:lnTo>
                  <a:pt x="2131" y="673"/>
                </a:lnTo>
                <a:lnTo>
                  <a:pt x="2145" y="673"/>
                </a:lnTo>
                <a:lnTo>
                  <a:pt x="2154" y="678"/>
                </a:lnTo>
                <a:lnTo>
                  <a:pt x="2167" y="682"/>
                </a:lnTo>
                <a:lnTo>
                  <a:pt x="2180" y="696"/>
                </a:lnTo>
                <a:lnTo>
                  <a:pt x="2198" y="714"/>
                </a:lnTo>
                <a:lnTo>
                  <a:pt x="2207" y="736"/>
                </a:lnTo>
                <a:lnTo>
                  <a:pt x="2216" y="767"/>
                </a:lnTo>
                <a:lnTo>
                  <a:pt x="2220" y="803"/>
                </a:lnTo>
                <a:lnTo>
                  <a:pt x="2220" y="843"/>
                </a:lnTo>
                <a:lnTo>
                  <a:pt x="2234" y="874"/>
                </a:lnTo>
                <a:lnTo>
                  <a:pt x="2243" y="896"/>
                </a:lnTo>
                <a:lnTo>
                  <a:pt x="2243" y="963"/>
                </a:lnTo>
                <a:lnTo>
                  <a:pt x="2234" y="999"/>
                </a:lnTo>
                <a:lnTo>
                  <a:pt x="2189" y="1012"/>
                </a:lnTo>
                <a:lnTo>
                  <a:pt x="2158" y="1026"/>
                </a:lnTo>
                <a:lnTo>
                  <a:pt x="2149" y="1030"/>
                </a:lnTo>
                <a:lnTo>
                  <a:pt x="2145" y="1039"/>
                </a:lnTo>
                <a:lnTo>
                  <a:pt x="2105" y="1017"/>
                </a:lnTo>
                <a:lnTo>
                  <a:pt x="2078" y="995"/>
                </a:lnTo>
                <a:lnTo>
                  <a:pt x="2055" y="981"/>
                </a:lnTo>
                <a:lnTo>
                  <a:pt x="2042" y="977"/>
                </a:lnTo>
                <a:lnTo>
                  <a:pt x="1997" y="981"/>
                </a:lnTo>
                <a:lnTo>
                  <a:pt x="1917" y="981"/>
                </a:lnTo>
                <a:lnTo>
                  <a:pt x="1882" y="977"/>
                </a:lnTo>
                <a:lnTo>
                  <a:pt x="1873" y="977"/>
                </a:lnTo>
                <a:lnTo>
                  <a:pt x="1855" y="968"/>
                </a:lnTo>
                <a:lnTo>
                  <a:pt x="1837" y="963"/>
                </a:lnTo>
                <a:lnTo>
                  <a:pt x="1815" y="959"/>
                </a:lnTo>
                <a:lnTo>
                  <a:pt x="1788" y="959"/>
                </a:lnTo>
                <a:lnTo>
                  <a:pt x="1748" y="968"/>
                </a:lnTo>
                <a:lnTo>
                  <a:pt x="1703" y="981"/>
                </a:lnTo>
                <a:lnTo>
                  <a:pt x="1676" y="963"/>
                </a:lnTo>
                <a:lnTo>
                  <a:pt x="1659" y="950"/>
                </a:lnTo>
                <a:lnTo>
                  <a:pt x="1645" y="937"/>
                </a:lnTo>
                <a:lnTo>
                  <a:pt x="1627" y="905"/>
                </a:lnTo>
                <a:lnTo>
                  <a:pt x="1618" y="892"/>
                </a:lnTo>
                <a:lnTo>
                  <a:pt x="1609" y="883"/>
                </a:lnTo>
                <a:lnTo>
                  <a:pt x="1543" y="861"/>
                </a:lnTo>
                <a:lnTo>
                  <a:pt x="1480" y="865"/>
                </a:lnTo>
                <a:lnTo>
                  <a:pt x="1293" y="1111"/>
                </a:lnTo>
                <a:lnTo>
                  <a:pt x="1275" y="1119"/>
                </a:lnTo>
                <a:lnTo>
                  <a:pt x="1235" y="1106"/>
                </a:lnTo>
                <a:lnTo>
                  <a:pt x="1199" y="1102"/>
                </a:lnTo>
                <a:lnTo>
                  <a:pt x="1172" y="1102"/>
                </a:lnTo>
                <a:lnTo>
                  <a:pt x="1114" y="1106"/>
                </a:lnTo>
                <a:lnTo>
                  <a:pt x="1079" y="1111"/>
                </a:lnTo>
                <a:lnTo>
                  <a:pt x="1048" y="1119"/>
                </a:lnTo>
                <a:lnTo>
                  <a:pt x="1021" y="1133"/>
                </a:lnTo>
                <a:lnTo>
                  <a:pt x="999" y="1146"/>
                </a:lnTo>
                <a:lnTo>
                  <a:pt x="967" y="1097"/>
                </a:lnTo>
                <a:lnTo>
                  <a:pt x="927" y="1106"/>
                </a:lnTo>
                <a:lnTo>
                  <a:pt x="887" y="1111"/>
                </a:lnTo>
                <a:lnTo>
                  <a:pt x="842" y="1106"/>
                </a:lnTo>
                <a:lnTo>
                  <a:pt x="820" y="1102"/>
                </a:lnTo>
                <a:lnTo>
                  <a:pt x="802" y="1097"/>
                </a:lnTo>
                <a:lnTo>
                  <a:pt x="780" y="1084"/>
                </a:lnTo>
                <a:lnTo>
                  <a:pt x="762" y="1070"/>
                </a:lnTo>
                <a:lnTo>
                  <a:pt x="749" y="1048"/>
                </a:lnTo>
                <a:lnTo>
                  <a:pt x="740" y="1021"/>
                </a:lnTo>
                <a:lnTo>
                  <a:pt x="735" y="990"/>
                </a:lnTo>
                <a:lnTo>
                  <a:pt x="735" y="950"/>
                </a:lnTo>
                <a:lnTo>
                  <a:pt x="727" y="941"/>
                </a:lnTo>
                <a:lnTo>
                  <a:pt x="713" y="932"/>
                </a:lnTo>
                <a:lnTo>
                  <a:pt x="691" y="928"/>
                </a:lnTo>
                <a:lnTo>
                  <a:pt x="664" y="932"/>
                </a:lnTo>
                <a:lnTo>
                  <a:pt x="624" y="946"/>
                </a:lnTo>
                <a:lnTo>
                  <a:pt x="575" y="977"/>
                </a:lnTo>
                <a:lnTo>
                  <a:pt x="517" y="1030"/>
                </a:lnTo>
                <a:lnTo>
                  <a:pt x="504" y="1035"/>
                </a:lnTo>
                <a:lnTo>
                  <a:pt x="495" y="1035"/>
                </a:lnTo>
                <a:lnTo>
                  <a:pt x="481" y="1026"/>
                </a:lnTo>
                <a:lnTo>
                  <a:pt x="463" y="1017"/>
                </a:lnTo>
                <a:lnTo>
                  <a:pt x="450" y="999"/>
                </a:lnTo>
                <a:lnTo>
                  <a:pt x="432" y="968"/>
                </a:lnTo>
                <a:lnTo>
                  <a:pt x="414" y="928"/>
                </a:lnTo>
                <a:lnTo>
                  <a:pt x="379" y="830"/>
                </a:lnTo>
                <a:lnTo>
                  <a:pt x="370" y="812"/>
                </a:lnTo>
                <a:lnTo>
                  <a:pt x="365" y="807"/>
                </a:lnTo>
                <a:lnTo>
                  <a:pt x="361" y="807"/>
                </a:lnTo>
                <a:lnTo>
                  <a:pt x="347" y="816"/>
                </a:lnTo>
                <a:lnTo>
                  <a:pt x="334" y="839"/>
                </a:lnTo>
                <a:lnTo>
                  <a:pt x="312" y="861"/>
                </a:lnTo>
                <a:lnTo>
                  <a:pt x="281" y="888"/>
                </a:lnTo>
                <a:lnTo>
                  <a:pt x="218" y="932"/>
                </a:lnTo>
                <a:lnTo>
                  <a:pt x="124" y="990"/>
                </a:lnTo>
                <a:lnTo>
                  <a:pt x="4" y="1061"/>
                </a:lnTo>
                <a:lnTo>
                  <a:pt x="0" y="1070"/>
                </a:lnTo>
                <a:lnTo>
                  <a:pt x="0" y="1079"/>
                </a:lnTo>
                <a:lnTo>
                  <a:pt x="0" y="1093"/>
                </a:lnTo>
                <a:lnTo>
                  <a:pt x="4" y="1106"/>
                </a:lnTo>
                <a:lnTo>
                  <a:pt x="17" y="1119"/>
                </a:lnTo>
                <a:lnTo>
                  <a:pt x="40" y="1128"/>
                </a:lnTo>
                <a:lnTo>
                  <a:pt x="71" y="1133"/>
                </a:lnTo>
                <a:lnTo>
                  <a:pt x="89" y="1137"/>
                </a:lnTo>
                <a:lnTo>
                  <a:pt x="102" y="1142"/>
                </a:lnTo>
                <a:lnTo>
                  <a:pt x="111" y="1151"/>
                </a:lnTo>
                <a:lnTo>
                  <a:pt x="116" y="1160"/>
                </a:lnTo>
                <a:lnTo>
                  <a:pt x="116" y="1169"/>
                </a:lnTo>
                <a:lnTo>
                  <a:pt x="116" y="1182"/>
                </a:lnTo>
                <a:lnTo>
                  <a:pt x="107" y="1204"/>
                </a:lnTo>
                <a:lnTo>
                  <a:pt x="93" y="1231"/>
                </a:lnTo>
                <a:lnTo>
                  <a:pt x="75" y="1249"/>
                </a:lnTo>
                <a:lnTo>
                  <a:pt x="62" y="1258"/>
                </a:lnTo>
                <a:lnTo>
                  <a:pt x="53" y="1262"/>
                </a:lnTo>
                <a:lnTo>
                  <a:pt x="53" y="1258"/>
                </a:lnTo>
                <a:lnTo>
                  <a:pt x="35" y="1284"/>
                </a:lnTo>
                <a:lnTo>
                  <a:pt x="26" y="1311"/>
                </a:lnTo>
                <a:lnTo>
                  <a:pt x="22" y="1342"/>
                </a:lnTo>
                <a:lnTo>
                  <a:pt x="22" y="1423"/>
                </a:lnTo>
                <a:lnTo>
                  <a:pt x="17" y="1463"/>
                </a:lnTo>
                <a:lnTo>
                  <a:pt x="13" y="1481"/>
                </a:lnTo>
                <a:lnTo>
                  <a:pt x="9" y="1490"/>
                </a:lnTo>
                <a:lnTo>
                  <a:pt x="9" y="1507"/>
                </a:lnTo>
                <a:lnTo>
                  <a:pt x="13" y="1530"/>
                </a:lnTo>
                <a:lnTo>
                  <a:pt x="31" y="1561"/>
                </a:lnTo>
                <a:lnTo>
                  <a:pt x="58" y="1588"/>
                </a:lnTo>
                <a:lnTo>
                  <a:pt x="75" y="1601"/>
                </a:lnTo>
                <a:lnTo>
                  <a:pt x="93" y="1610"/>
                </a:lnTo>
                <a:lnTo>
                  <a:pt x="111" y="1619"/>
                </a:lnTo>
                <a:lnTo>
                  <a:pt x="138" y="1619"/>
                </a:lnTo>
                <a:lnTo>
                  <a:pt x="160" y="1619"/>
                </a:lnTo>
                <a:lnTo>
                  <a:pt x="187" y="1615"/>
                </a:lnTo>
                <a:lnTo>
                  <a:pt x="218" y="1606"/>
                </a:lnTo>
                <a:lnTo>
                  <a:pt x="249" y="1588"/>
                </a:lnTo>
                <a:lnTo>
                  <a:pt x="258" y="1579"/>
                </a:lnTo>
                <a:lnTo>
                  <a:pt x="272" y="1570"/>
                </a:lnTo>
                <a:lnTo>
                  <a:pt x="289" y="1565"/>
                </a:lnTo>
                <a:lnTo>
                  <a:pt x="307" y="1561"/>
                </a:lnTo>
                <a:lnTo>
                  <a:pt x="334" y="1565"/>
                </a:lnTo>
                <a:lnTo>
                  <a:pt x="361" y="1579"/>
                </a:lnTo>
                <a:lnTo>
                  <a:pt x="388" y="1606"/>
                </a:lnTo>
                <a:lnTo>
                  <a:pt x="392" y="1606"/>
                </a:lnTo>
                <a:lnTo>
                  <a:pt x="405" y="1610"/>
                </a:lnTo>
                <a:lnTo>
                  <a:pt x="437" y="1597"/>
                </a:lnTo>
                <a:lnTo>
                  <a:pt x="454" y="1588"/>
                </a:lnTo>
                <a:lnTo>
                  <a:pt x="481" y="1565"/>
                </a:lnTo>
                <a:lnTo>
                  <a:pt x="504" y="1552"/>
                </a:lnTo>
                <a:lnTo>
                  <a:pt x="517" y="1552"/>
                </a:lnTo>
                <a:lnTo>
                  <a:pt x="521" y="1552"/>
                </a:lnTo>
                <a:lnTo>
                  <a:pt x="535" y="1561"/>
                </a:lnTo>
                <a:lnTo>
                  <a:pt x="539" y="1579"/>
                </a:lnTo>
                <a:lnTo>
                  <a:pt x="544" y="1597"/>
                </a:lnTo>
                <a:lnTo>
                  <a:pt x="544" y="1615"/>
                </a:lnTo>
                <a:lnTo>
                  <a:pt x="539" y="1632"/>
                </a:lnTo>
                <a:lnTo>
                  <a:pt x="611" y="1717"/>
                </a:lnTo>
                <a:lnTo>
                  <a:pt x="624" y="1748"/>
                </a:lnTo>
                <a:lnTo>
                  <a:pt x="637" y="1784"/>
                </a:lnTo>
                <a:lnTo>
                  <a:pt x="646" y="1820"/>
                </a:lnTo>
                <a:lnTo>
                  <a:pt x="646" y="1860"/>
                </a:lnTo>
                <a:lnTo>
                  <a:pt x="646" y="1878"/>
                </a:lnTo>
                <a:lnTo>
                  <a:pt x="642" y="1895"/>
                </a:lnTo>
                <a:lnTo>
                  <a:pt x="633" y="1909"/>
                </a:lnTo>
                <a:lnTo>
                  <a:pt x="619" y="1918"/>
                </a:lnTo>
                <a:lnTo>
                  <a:pt x="602" y="1927"/>
                </a:lnTo>
                <a:lnTo>
                  <a:pt x="579" y="1931"/>
                </a:lnTo>
                <a:lnTo>
                  <a:pt x="566" y="1940"/>
                </a:lnTo>
                <a:lnTo>
                  <a:pt x="535" y="1967"/>
                </a:lnTo>
                <a:lnTo>
                  <a:pt x="517" y="1989"/>
                </a:lnTo>
                <a:lnTo>
                  <a:pt x="499" y="2016"/>
                </a:lnTo>
                <a:lnTo>
                  <a:pt x="481" y="2043"/>
                </a:lnTo>
                <a:lnTo>
                  <a:pt x="472" y="2074"/>
                </a:lnTo>
                <a:lnTo>
                  <a:pt x="472" y="2078"/>
                </a:lnTo>
                <a:lnTo>
                  <a:pt x="463" y="2087"/>
                </a:lnTo>
                <a:lnTo>
                  <a:pt x="450" y="2092"/>
                </a:lnTo>
                <a:lnTo>
                  <a:pt x="437" y="2092"/>
                </a:lnTo>
                <a:lnTo>
                  <a:pt x="419" y="2092"/>
                </a:lnTo>
                <a:lnTo>
                  <a:pt x="396" y="2087"/>
                </a:lnTo>
                <a:lnTo>
                  <a:pt x="392" y="2087"/>
                </a:lnTo>
                <a:lnTo>
                  <a:pt x="388" y="2096"/>
                </a:lnTo>
                <a:lnTo>
                  <a:pt x="383" y="2114"/>
                </a:lnTo>
                <a:lnTo>
                  <a:pt x="388" y="2127"/>
                </a:lnTo>
                <a:lnTo>
                  <a:pt x="396" y="2145"/>
                </a:lnTo>
                <a:lnTo>
                  <a:pt x="374" y="2208"/>
                </a:lnTo>
                <a:lnTo>
                  <a:pt x="356" y="2243"/>
                </a:lnTo>
                <a:lnTo>
                  <a:pt x="343" y="2279"/>
                </a:lnTo>
                <a:lnTo>
                  <a:pt x="321" y="2319"/>
                </a:lnTo>
                <a:lnTo>
                  <a:pt x="298" y="2355"/>
                </a:lnTo>
                <a:lnTo>
                  <a:pt x="272" y="2377"/>
                </a:lnTo>
                <a:lnTo>
                  <a:pt x="258" y="2386"/>
                </a:lnTo>
                <a:lnTo>
                  <a:pt x="245" y="2386"/>
                </a:lnTo>
                <a:lnTo>
                  <a:pt x="236" y="2386"/>
                </a:lnTo>
                <a:lnTo>
                  <a:pt x="223" y="2373"/>
                </a:lnTo>
                <a:lnTo>
                  <a:pt x="205" y="2395"/>
                </a:lnTo>
                <a:lnTo>
                  <a:pt x="187" y="2413"/>
                </a:lnTo>
                <a:lnTo>
                  <a:pt x="169" y="2440"/>
                </a:lnTo>
                <a:lnTo>
                  <a:pt x="160" y="2466"/>
                </a:lnTo>
                <a:lnTo>
                  <a:pt x="160" y="2480"/>
                </a:lnTo>
                <a:lnTo>
                  <a:pt x="160" y="2493"/>
                </a:lnTo>
                <a:lnTo>
                  <a:pt x="165" y="2502"/>
                </a:lnTo>
                <a:lnTo>
                  <a:pt x="174" y="2515"/>
                </a:lnTo>
                <a:lnTo>
                  <a:pt x="187" y="2524"/>
                </a:lnTo>
                <a:lnTo>
                  <a:pt x="205" y="2529"/>
                </a:lnTo>
                <a:lnTo>
                  <a:pt x="214" y="2533"/>
                </a:lnTo>
                <a:lnTo>
                  <a:pt x="223" y="2538"/>
                </a:lnTo>
                <a:lnTo>
                  <a:pt x="227" y="2547"/>
                </a:lnTo>
                <a:lnTo>
                  <a:pt x="231" y="2556"/>
                </a:lnTo>
                <a:lnTo>
                  <a:pt x="231" y="2573"/>
                </a:lnTo>
                <a:lnTo>
                  <a:pt x="223" y="2591"/>
                </a:lnTo>
                <a:lnTo>
                  <a:pt x="209" y="2614"/>
                </a:lnTo>
                <a:lnTo>
                  <a:pt x="205" y="2618"/>
                </a:lnTo>
                <a:lnTo>
                  <a:pt x="205" y="2627"/>
                </a:lnTo>
                <a:lnTo>
                  <a:pt x="209" y="2631"/>
                </a:lnTo>
                <a:lnTo>
                  <a:pt x="214" y="2636"/>
                </a:lnTo>
                <a:lnTo>
                  <a:pt x="231" y="2636"/>
                </a:lnTo>
                <a:lnTo>
                  <a:pt x="258" y="2636"/>
                </a:lnTo>
                <a:lnTo>
                  <a:pt x="294" y="2631"/>
                </a:lnTo>
                <a:lnTo>
                  <a:pt x="303" y="2636"/>
                </a:lnTo>
                <a:lnTo>
                  <a:pt x="307" y="2640"/>
                </a:lnTo>
                <a:lnTo>
                  <a:pt x="312" y="2645"/>
                </a:lnTo>
                <a:lnTo>
                  <a:pt x="312" y="2654"/>
                </a:lnTo>
                <a:lnTo>
                  <a:pt x="307" y="2663"/>
                </a:lnTo>
                <a:lnTo>
                  <a:pt x="294" y="2676"/>
                </a:lnTo>
                <a:lnTo>
                  <a:pt x="272" y="2694"/>
                </a:lnTo>
                <a:lnTo>
                  <a:pt x="285" y="2703"/>
                </a:lnTo>
                <a:lnTo>
                  <a:pt x="312" y="2734"/>
                </a:lnTo>
                <a:lnTo>
                  <a:pt x="325" y="2752"/>
                </a:lnTo>
                <a:lnTo>
                  <a:pt x="334" y="2779"/>
                </a:lnTo>
                <a:lnTo>
                  <a:pt x="339" y="2805"/>
                </a:lnTo>
                <a:lnTo>
                  <a:pt x="334" y="2841"/>
                </a:lnTo>
                <a:lnTo>
                  <a:pt x="347" y="2854"/>
                </a:lnTo>
                <a:lnTo>
                  <a:pt x="379" y="2859"/>
                </a:lnTo>
                <a:lnTo>
                  <a:pt x="401" y="2859"/>
                </a:lnTo>
                <a:lnTo>
                  <a:pt x="414" y="2863"/>
                </a:lnTo>
                <a:lnTo>
                  <a:pt x="437" y="2881"/>
                </a:lnTo>
                <a:lnTo>
                  <a:pt x="450" y="2890"/>
                </a:lnTo>
                <a:lnTo>
                  <a:pt x="459" y="2903"/>
                </a:lnTo>
                <a:lnTo>
                  <a:pt x="463" y="2921"/>
                </a:lnTo>
                <a:lnTo>
                  <a:pt x="459" y="2935"/>
                </a:lnTo>
                <a:lnTo>
                  <a:pt x="454" y="2948"/>
                </a:lnTo>
                <a:lnTo>
                  <a:pt x="441" y="2957"/>
                </a:lnTo>
                <a:lnTo>
                  <a:pt x="432" y="2966"/>
                </a:lnTo>
                <a:lnTo>
                  <a:pt x="423" y="2966"/>
                </a:lnTo>
                <a:lnTo>
                  <a:pt x="405" y="2961"/>
                </a:lnTo>
                <a:lnTo>
                  <a:pt x="392" y="2952"/>
                </a:lnTo>
                <a:lnTo>
                  <a:pt x="388" y="2952"/>
                </a:lnTo>
                <a:lnTo>
                  <a:pt x="374" y="2957"/>
                </a:lnTo>
                <a:lnTo>
                  <a:pt x="334" y="2979"/>
                </a:lnTo>
                <a:lnTo>
                  <a:pt x="281" y="3019"/>
                </a:lnTo>
                <a:lnTo>
                  <a:pt x="294" y="3033"/>
                </a:lnTo>
                <a:lnTo>
                  <a:pt x="303" y="3051"/>
                </a:lnTo>
                <a:lnTo>
                  <a:pt x="312" y="3068"/>
                </a:lnTo>
                <a:lnTo>
                  <a:pt x="312" y="3095"/>
                </a:lnTo>
                <a:lnTo>
                  <a:pt x="307" y="3122"/>
                </a:lnTo>
                <a:lnTo>
                  <a:pt x="298" y="3135"/>
                </a:lnTo>
                <a:lnTo>
                  <a:pt x="285" y="3149"/>
                </a:lnTo>
                <a:lnTo>
                  <a:pt x="272" y="3162"/>
                </a:lnTo>
                <a:lnTo>
                  <a:pt x="254" y="3175"/>
                </a:lnTo>
                <a:lnTo>
                  <a:pt x="147" y="3251"/>
                </a:lnTo>
                <a:lnTo>
                  <a:pt x="147" y="3260"/>
                </a:lnTo>
                <a:lnTo>
                  <a:pt x="147" y="3282"/>
                </a:lnTo>
                <a:lnTo>
                  <a:pt x="156" y="3314"/>
                </a:lnTo>
                <a:lnTo>
                  <a:pt x="165" y="3327"/>
                </a:lnTo>
                <a:lnTo>
                  <a:pt x="178" y="3345"/>
                </a:lnTo>
                <a:lnTo>
                  <a:pt x="231" y="3425"/>
                </a:lnTo>
                <a:lnTo>
                  <a:pt x="236" y="3430"/>
                </a:lnTo>
                <a:lnTo>
                  <a:pt x="245" y="3439"/>
                </a:lnTo>
                <a:lnTo>
                  <a:pt x="258" y="3443"/>
                </a:lnTo>
                <a:lnTo>
                  <a:pt x="276" y="3443"/>
                </a:lnTo>
                <a:lnTo>
                  <a:pt x="298" y="3434"/>
                </a:lnTo>
                <a:lnTo>
                  <a:pt x="325" y="3421"/>
                </a:lnTo>
                <a:lnTo>
                  <a:pt x="356" y="3398"/>
                </a:lnTo>
                <a:lnTo>
                  <a:pt x="392" y="3372"/>
                </a:lnTo>
                <a:lnTo>
                  <a:pt x="423" y="3354"/>
                </a:lnTo>
                <a:lnTo>
                  <a:pt x="450" y="3345"/>
                </a:lnTo>
                <a:lnTo>
                  <a:pt x="472" y="3340"/>
                </a:lnTo>
                <a:lnTo>
                  <a:pt x="504" y="3336"/>
                </a:lnTo>
                <a:lnTo>
                  <a:pt x="512" y="3340"/>
                </a:lnTo>
                <a:lnTo>
                  <a:pt x="544" y="3314"/>
                </a:lnTo>
                <a:lnTo>
                  <a:pt x="570" y="3287"/>
                </a:lnTo>
                <a:lnTo>
                  <a:pt x="584" y="3269"/>
                </a:lnTo>
                <a:lnTo>
                  <a:pt x="593" y="3251"/>
                </a:lnTo>
                <a:lnTo>
                  <a:pt x="718" y="3198"/>
                </a:lnTo>
                <a:lnTo>
                  <a:pt x="727" y="3220"/>
                </a:lnTo>
                <a:lnTo>
                  <a:pt x="731" y="3251"/>
                </a:lnTo>
                <a:lnTo>
                  <a:pt x="735" y="3256"/>
                </a:lnTo>
                <a:lnTo>
                  <a:pt x="744" y="3265"/>
                </a:lnTo>
                <a:lnTo>
                  <a:pt x="771" y="3278"/>
                </a:lnTo>
                <a:lnTo>
                  <a:pt x="807" y="3291"/>
                </a:lnTo>
                <a:lnTo>
                  <a:pt x="834" y="3296"/>
                </a:lnTo>
                <a:lnTo>
                  <a:pt x="838" y="3300"/>
                </a:lnTo>
                <a:lnTo>
                  <a:pt x="847" y="3305"/>
                </a:lnTo>
                <a:lnTo>
                  <a:pt x="856" y="3323"/>
                </a:lnTo>
                <a:lnTo>
                  <a:pt x="878" y="3372"/>
                </a:lnTo>
                <a:lnTo>
                  <a:pt x="900" y="3443"/>
                </a:lnTo>
                <a:lnTo>
                  <a:pt x="954" y="3461"/>
                </a:lnTo>
                <a:lnTo>
                  <a:pt x="1003" y="3488"/>
                </a:lnTo>
                <a:lnTo>
                  <a:pt x="1052" y="3523"/>
                </a:lnTo>
                <a:lnTo>
                  <a:pt x="1097" y="3563"/>
                </a:lnTo>
                <a:lnTo>
                  <a:pt x="1128" y="3572"/>
                </a:lnTo>
                <a:lnTo>
                  <a:pt x="1164" y="3577"/>
                </a:lnTo>
                <a:lnTo>
                  <a:pt x="1172" y="3577"/>
                </a:lnTo>
                <a:lnTo>
                  <a:pt x="1190" y="3590"/>
                </a:lnTo>
                <a:lnTo>
                  <a:pt x="1204" y="3599"/>
                </a:lnTo>
                <a:lnTo>
                  <a:pt x="1213" y="3608"/>
                </a:lnTo>
                <a:lnTo>
                  <a:pt x="1222" y="3626"/>
                </a:lnTo>
                <a:lnTo>
                  <a:pt x="1222" y="3648"/>
                </a:lnTo>
                <a:lnTo>
                  <a:pt x="1226" y="3666"/>
                </a:lnTo>
                <a:lnTo>
                  <a:pt x="1230" y="3675"/>
                </a:lnTo>
                <a:lnTo>
                  <a:pt x="1239" y="3679"/>
                </a:lnTo>
                <a:lnTo>
                  <a:pt x="1257" y="3679"/>
                </a:lnTo>
                <a:lnTo>
                  <a:pt x="1279" y="3675"/>
                </a:lnTo>
                <a:lnTo>
                  <a:pt x="1306" y="3662"/>
                </a:lnTo>
                <a:lnTo>
                  <a:pt x="1337" y="3644"/>
                </a:lnTo>
                <a:lnTo>
                  <a:pt x="1369" y="3617"/>
                </a:lnTo>
                <a:lnTo>
                  <a:pt x="1404" y="3590"/>
                </a:lnTo>
                <a:lnTo>
                  <a:pt x="1431" y="3559"/>
                </a:lnTo>
                <a:lnTo>
                  <a:pt x="1449" y="3537"/>
                </a:lnTo>
                <a:lnTo>
                  <a:pt x="1458" y="3519"/>
                </a:lnTo>
                <a:lnTo>
                  <a:pt x="1458" y="3505"/>
                </a:lnTo>
                <a:lnTo>
                  <a:pt x="1458" y="3492"/>
                </a:lnTo>
                <a:lnTo>
                  <a:pt x="1453" y="3483"/>
                </a:lnTo>
                <a:lnTo>
                  <a:pt x="1453" y="3470"/>
                </a:lnTo>
                <a:lnTo>
                  <a:pt x="1449" y="3456"/>
                </a:lnTo>
                <a:lnTo>
                  <a:pt x="1453" y="3447"/>
                </a:lnTo>
                <a:lnTo>
                  <a:pt x="1458" y="3439"/>
                </a:lnTo>
                <a:lnTo>
                  <a:pt x="1462" y="3439"/>
                </a:lnTo>
                <a:lnTo>
                  <a:pt x="1471" y="3439"/>
                </a:lnTo>
                <a:lnTo>
                  <a:pt x="1525" y="3452"/>
                </a:lnTo>
                <a:lnTo>
                  <a:pt x="1556" y="3452"/>
                </a:lnTo>
                <a:lnTo>
                  <a:pt x="1592" y="3452"/>
                </a:lnTo>
                <a:lnTo>
                  <a:pt x="1641" y="3447"/>
                </a:lnTo>
                <a:lnTo>
                  <a:pt x="1694" y="3434"/>
                </a:lnTo>
                <a:lnTo>
                  <a:pt x="1752" y="3416"/>
                </a:lnTo>
                <a:lnTo>
                  <a:pt x="1810" y="3385"/>
                </a:lnTo>
                <a:lnTo>
                  <a:pt x="1837" y="3367"/>
                </a:lnTo>
                <a:lnTo>
                  <a:pt x="1868" y="3345"/>
                </a:lnTo>
                <a:lnTo>
                  <a:pt x="1975" y="3381"/>
                </a:lnTo>
                <a:lnTo>
                  <a:pt x="2002" y="3385"/>
                </a:lnTo>
                <a:lnTo>
                  <a:pt x="2029" y="3385"/>
                </a:lnTo>
                <a:lnTo>
                  <a:pt x="2051" y="3381"/>
                </a:lnTo>
                <a:lnTo>
                  <a:pt x="2060" y="3372"/>
                </a:lnTo>
                <a:lnTo>
                  <a:pt x="2069" y="3363"/>
                </a:lnTo>
                <a:lnTo>
                  <a:pt x="2078" y="3354"/>
                </a:lnTo>
                <a:lnTo>
                  <a:pt x="2091" y="3345"/>
                </a:lnTo>
                <a:lnTo>
                  <a:pt x="2118" y="3336"/>
                </a:lnTo>
                <a:lnTo>
                  <a:pt x="2149" y="3332"/>
                </a:lnTo>
                <a:lnTo>
                  <a:pt x="2154" y="3305"/>
                </a:lnTo>
                <a:lnTo>
                  <a:pt x="2158" y="3274"/>
                </a:lnTo>
                <a:lnTo>
                  <a:pt x="2158" y="3229"/>
                </a:lnTo>
                <a:lnTo>
                  <a:pt x="2162" y="3216"/>
                </a:lnTo>
                <a:lnTo>
                  <a:pt x="2171" y="3198"/>
                </a:lnTo>
                <a:lnTo>
                  <a:pt x="2198" y="3162"/>
                </a:lnTo>
                <a:lnTo>
                  <a:pt x="2243" y="3126"/>
                </a:lnTo>
                <a:lnTo>
                  <a:pt x="2265" y="3109"/>
                </a:lnTo>
                <a:lnTo>
                  <a:pt x="2287" y="3100"/>
                </a:lnTo>
                <a:lnTo>
                  <a:pt x="2314" y="3091"/>
                </a:lnTo>
                <a:lnTo>
                  <a:pt x="2336" y="3086"/>
                </a:lnTo>
                <a:lnTo>
                  <a:pt x="2359" y="3091"/>
                </a:lnTo>
                <a:lnTo>
                  <a:pt x="2381" y="3104"/>
                </a:lnTo>
                <a:lnTo>
                  <a:pt x="2399" y="3122"/>
                </a:lnTo>
                <a:lnTo>
                  <a:pt x="2412" y="3153"/>
                </a:lnTo>
                <a:lnTo>
                  <a:pt x="2426" y="3193"/>
                </a:lnTo>
                <a:lnTo>
                  <a:pt x="2430" y="3242"/>
                </a:lnTo>
                <a:lnTo>
                  <a:pt x="2443" y="3278"/>
                </a:lnTo>
                <a:lnTo>
                  <a:pt x="2448" y="3282"/>
                </a:lnTo>
                <a:lnTo>
                  <a:pt x="2466" y="3296"/>
                </a:lnTo>
                <a:lnTo>
                  <a:pt x="2475" y="3309"/>
                </a:lnTo>
                <a:lnTo>
                  <a:pt x="2484" y="3318"/>
                </a:lnTo>
                <a:lnTo>
                  <a:pt x="2488" y="3336"/>
                </a:lnTo>
                <a:lnTo>
                  <a:pt x="2492" y="3354"/>
                </a:lnTo>
                <a:lnTo>
                  <a:pt x="2492" y="3403"/>
                </a:lnTo>
                <a:lnTo>
                  <a:pt x="2492" y="3430"/>
                </a:lnTo>
                <a:lnTo>
                  <a:pt x="2497" y="3452"/>
                </a:lnTo>
                <a:lnTo>
                  <a:pt x="2501" y="3461"/>
                </a:lnTo>
                <a:lnTo>
                  <a:pt x="2510" y="3465"/>
                </a:lnTo>
                <a:lnTo>
                  <a:pt x="2519" y="3470"/>
                </a:lnTo>
                <a:lnTo>
                  <a:pt x="2533" y="3470"/>
                </a:lnTo>
                <a:lnTo>
                  <a:pt x="2546" y="3470"/>
                </a:lnTo>
                <a:lnTo>
                  <a:pt x="2564" y="3465"/>
                </a:lnTo>
                <a:lnTo>
                  <a:pt x="2608" y="3439"/>
                </a:lnTo>
                <a:lnTo>
                  <a:pt x="2640" y="3421"/>
                </a:lnTo>
                <a:lnTo>
                  <a:pt x="2653" y="3421"/>
                </a:lnTo>
                <a:lnTo>
                  <a:pt x="2662" y="3421"/>
                </a:lnTo>
                <a:lnTo>
                  <a:pt x="2666" y="3425"/>
                </a:lnTo>
                <a:lnTo>
                  <a:pt x="2671" y="3430"/>
                </a:lnTo>
                <a:lnTo>
                  <a:pt x="2671" y="3447"/>
                </a:lnTo>
                <a:lnTo>
                  <a:pt x="2666" y="3465"/>
                </a:lnTo>
                <a:lnTo>
                  <a:pt x="2662" y="3488"/>
                </a:lnTo>
                <a:lnTo>
                  <a:pt x="2657" y="3505"/>
                </a:lnTo>
                <a:lnTo>
                  <a:pt x="2671" y="3501"/>
                </a:lnTo>
                <a:lnTo>
                  <a:pt x="2684" y="3497"/>
                </a:lnTo>
                <a:lnTo>
                  <a:pt x="2698" y="3497"/>
                </a:lnTo>
                <a:lnTo>
                  <a:pt x="2711" y="3505"/>
                </a:lnTo>
                <a:lnTo>
                  <a:pt x="2720" y="3528"/>
                </a:lnTo>
                <a:lnTo>
                  <a:pt x="2724" y="3559"/>
                </a:lnTo>
                <a:lnTo>
                  <a:pt x="2715" y="3608"/>
                </a:lnTo>
                <a:lnTo>
                  <a:pt x="2778" y="3613"/>
                </a:lnTo>
                <a:lnTo>
                  <a:pt x="2836" y="3608"/>
                </a:lnTo>
                <a:lnTo>
                  <a:pt x="2903" y="3608"/>
                </a:lnTo>
                <a:lnTo>
                  <a:pt x="2965" y="3595"/>
                </a:lnTo>
                <a:lnTo>
                  <a:pt x="2992" y="3590"/>
                </a:lnTo>
                <a:lnTo>
                  <a:pt x="3014" y="3577"/>
                </a:lnTo>
                <a:lnTo>
                  <a:pt x="3028" y="3568"/>
                </a:lnTo>
                <a:lnTo>
                  <a:pt x="3037" y="3550"/>
                </a:lnTo>
                <a:lnTo>
                  <a:pt x="3041" y="3537"/>
                </a:lnTo>
                <a:lnTo>
                  <a:pt x="3032" y="3514"/>
                </a:lnTo>
                <a:lnTo>
                  <a:pt x="3037" y="3497"/>
                </a:lnTo>
                <a:lnTo>
                  <a:pt x="3041" y="3474"/>
                </a:lnTo>
                <a:lnTo>
                  <a:pt x="3050" y="3456"/>
                </a:lnTo>
                <a:lnTo>
                  <a:pt x="3068" y="3434"/>
                </a:lnTo>
                <a:lnTo>
                  <a:pt x="3086" y="3416"/>
                </a:lnTo>
                <a:lnTo>
                  <a:pt x="3099" y="3412"/>
                </a:lnTo>
                <a:lnTo>
                  <a:pt x="3108" y="3412"/>
                </a:lnTo>
                <a:lnTo>
                  <a:pt x="3126" y="3412"/>
                </a:lnTo>
                <a:lnTo>
                  <a:pt x="3144" y="3412"/>
                </a:lnTo>
                <a:lnTo>
                  <a:pt x="3175" y="3394"/>
                </a:lnTo>
                <a:lnTo>
                  <a:pt x="3197" y="3376"/>
                </a:lnTo>
                <a:lnTo>
                  <a:pt x="3202" y="3372"/>
                </a:lnTo>
                <a:lnTo>
                  <a:pt x="3206" y="3363"/>
                </a:lnTo>
                <a:lnTo>
                  <a:pt x="3206" y="3358"/>
                </a:lnTo>
                <a:lnTo>
                  <a:pt x="3210" y="3363"/>
                </a:lnTo>
                <a:lnTo>
                  <a:pt x="3228" y="3376"/>
                </a:lnTo>
                <a:lnTo>
                  <a:pt x="3242" y="3403"/>
                </a:lnTo>
                <a:lnTo>
                  <a:pt x="3251" y="3412"/>
                </a:lnTo>
                <a:lnTo>
                  <a:pt x="3251" y="3425"/>
                </a:lnTo>
                <a:lnTo>
                  <a:pt x="3340" y="3474"/>
                </a:lnTo>
                <a:lnTo>
                  <a:pt x="3353" y="3514"/>
                </a:lnTo>
                <a:lnTo>
                  <a:pt x="3367" y="3550"/>
                </a:lnTo>
                <a:lnTo>
                  <a:pt x="3380" y="3581"/>
                </a:lnTo>
                <a:lnTo>
                  <a:pt x="3389" y="3590"/>
                </a:lnTo>
                <a:lnTo>
                  <a:pt x="3398" y="3599"/>
                </a:lnTo>
                <a:lnTo>
                  <a:pt x="3402" y="3599"/>
                </a:lnTo>
                <a:lnTo>
                  <a:pt x="3411" y="3595"/>
                </a:lnTo>
                <a:lnTo>
                  <a:pt x="3416" y="3581"/>
                </a:lnTo>
                <a:lnTo>
                  <a:pt x="3420" y="3559"/>
                </a:lnTo>
                <a:lnTo>
                  <a:pt x="3429" y="3479"/>
                </a:lnTo>
                <a:lnTo>
                  <a:pt x="3474" y="3443"/>
                </a:lnTo>
                <a:lnTo>
                  <a:pt x="3505" y="3412"/>
                </a:lnTo>
                <a:lnTo>
                  <a:pt x="3514" y="3398"/>
                </a:lnTo>
                <a:lnTo>
                  <a:pt x="3523" y="3385"/>
                </a:lnTo>
                <a:lnTo>
                  <a:pt x="3527" y="3372"/>
                </a:lnTo>
                <a:lnTo>
                  <a:pt x="3532" y="3358"/>
                </a:lnTo>
                <a:lnTo>
                  <a:pt x="3545" y="3354"/>
                </a:lnTo>
                <a:lnTo>
                  <a:pt x="3554" y="3349"/>
                </a:lnTo>
                <a:lnTo>
                  <a:pt x="3567" y="3354"/>
                </a:lnTo>
                <a:lnTo>
                  <a:pt x="3576" y="3367"/>
                </a:lnTo>
                <a:lnTo>
                  <a:pt x="3585" y="3390"/>
                </a:lnTo>
                <a:lnTo>
                  <a:pt x="3585" y="3425"/>
                </a:lnTo>
                <a:lnTo>
                  <a:pt x="3777" y="3488"/>
                </a:lnTo>
                <a:lnTo>
                  <a:pt x="3808" y="3488"/>
                </a:lnTo>
                <a:lnTo>
                  <a:pt x="3808" y="3474"/>
                </a:lnTo>
                <a:lnTo>
                  <a:pt x="3799" y="3439"/>
                </a:lnTo>
                <a:lnTo>
                  <a:pt x="3786" y="3421"/>
                </a:lnTo>
                <a:lnTo>
                  <a:pt x="3808" y="3403"/>
                </a:lnTo>
                <a:lnTo>
                  <a:pt x="3826" y="3381"/>
                </a:lnTo>
                <a:lnTo>
                  <a:pt x="3839" y="3358"/>
                </a:lnTo>
                <a:lnTo>
                  <a:pt x="3844" y="3349"/>
                </a:lnTo>
                <a:lnTo>
                  <a:pt x="3844" y="3340"/>
                </a:lnTo>
                <a:lnTo>
                  <a:pt x="3839" y="3336"/>
                </a:lnTo>
                <a:lnTo>
                  <a:pt x="3826" y="3332"/>
                </a:lnTo>
                <a:lnTo>
                  <a:pt x="3813" y="3332"/>
                </a:lnTo>
                <a:lnTo>
                  <a:pt x="3786" y="3332"/>
                </a:lnTo>
                <a:lnTo>
                  <a:pt x="3714" y="3345"/>
                </a:lnTo>
                <a:lnTo>
                  <a:pt x="3701" y="3332"/>
                </a:lnTo>
                <a:lnTo>
                  <a:pt x="3688" y="3318"/>
                </a:lnTo>
                <a:lnTo>
                  <a:pt x="3688" y="3309"/>
                </a:lnTo>
                <a:lnTo>
                  <a:pt x="3688" y="3300"/>
                </a:lnTo>
                <a:lnTo>
                  <a:pt x="3692" y="3291"/>
                </a:lnTo>
                <a:lnTo>
                  <a:pt x="3697" y="3287"/>
                </a:lnTo>
                <a:lnTo>
                  <a:pt x="3710" y="3278"/>
                </a:lnTo>
                <a:lnTo>
                  <a:pt x="3732" y="3274"/>
                </a:lnTo>
                <a:lnTo>
                  <a:pt x="3790" y="3265"/>
                </a:lnTo>
                <a:lnTo>
                  <a:pt x="3888" y="3265"/>
                </a:lnTo>
                <a:lnTo>
                  <a:pt x="3920" y="3300"/>
                </a:lnTo>
                <a:lnTo>
                  <a:pt x="3982" y="3354"/>
                </a:lnTo>
                <a:lnTo>
                  <a:pt x="3991" y="3363"/>
                </a:lnTo>
                <a:lnTo>
                  <a:pt x="4000" y="3372"/>
                </a:lnTo>
                <a:lnTo>
                  <a:pt x="4013" y="3372"/>
                </a:lnTo>
                <a:lnTo>
                  <a:pt x="4022" y="3372"/>
                </a:lnTo>
                <a:lnTo>
                  <a:pt x="4035" y="3363"/>
                </a:lnTo>
                <a:lnTo>
                  <a:pt x="4049" y="3340"/>
                </a:lnTo>
                <a:lnTo>
                  <a:pt x="4058" y="3305"/>
                </a:lnTo>
                <a:lnTo>
                  <a:pt x="4085" y="3274"/>
                </a:lnTo>
                <a:lnTo>
                  <a:pt x="4107" y="3251"/>
                </a:lnTo>
                <a:lnTo>
                  <a:pt x="4116" y="3247"/>
                </a:lnTo>
                <a:lnTo>
                  <a:pt x="4125" y="3242"/>
                </a:lnTo>
                <a:lnTo>
                  <a:pt x="4134" y="3233"/>
                </a:lnTo>
                <a:lnTo>
                  <a:pt x="4147" y="3216"/>
                </a:lnTo>
                <a:lnTo>
                  <a:pt x="4178" y="3167"/>
                </a:lnTo>
                <a:lnTo>
                  <a:pt x="4214" y="3117"/>
                </a:lnTo>
                <a:lnTo>
                  <a:pt x="4227" y="3104"/>
                </a:lnTo>
                <a:lnTo>
                  <a:pt x="4241" y="3100"/>
                </a:lnTo>
                <a:lnTo>
                  <a:pt x="4241" y="3042"/>
                </a:lnTo>
                <a:lnTo>
                  <a:pt x="4236" y="3002"/>
                </a:lnTo>
                <a:lnTo>
                  <a:pt x="4236" y="2984"/>
                </a:lnTo>
                <a:lnTo>
                  <a:pt x="4232" y="2975"/>
                </a:lnTo>
                <a:lnTo>
                  <a:pt x="4236" y="2961"/>
                </a:lnTo>
                <a:lnTo>
                  <a:pt x="4250" y="2935"/>
                </a:lnTo>
                <a:lnTo>
                  <a:pt x="4254" y="2917"/>
                </a:lnTo>
                <a:lnTo>
                  <a:pt x="4250" y="2908"/>
                </a:lnTo>
                <a:lnTo>
                  <a:pt x="4241" y="2899"/>
                </a:lnTo>
                <a:lnTo>
                  <a:pt x="4218" y="2894"/>
                </a:lnTo>
                <a:lnTo>
                  <a:pt x="4165" y="2899"/>
                </a:lnTo>
                <a:lnTo>
                  <a:pt x="4143" y="2899"/>
                </a:lnTo>
                <a:lnTo>
                  <a:pt x="4138" y="2899"/>
                </a:lnTo>
                <a:lnTo>
                  <a:pt x="4129" y="2894"/>
                </a:lnTo>
                <a:lnTo>
                  <a:pt x="4129" y="2886"/>
                </a:lnTo>
                <a:lnTo>
                  <a:pt x="4129" y="2877"/>
                </a:lnTo>
                <a:lnTo>
                  <a:pt x="4138" y="2845"/>
                </a:lnTo>
                <a:lnTo>
                  <a:pt x="4160" y="2801"/>
                </a:lnTo>
                <a:lnTo>
                  <a:pt x="4205" y="2734"/>
                </a:lnTo>
                <a:lnTo>
                  <a:pt x="4218" y="2725"/>
                </a:lnTo>
                <a:lnTo>
                  <a:pt x="4232" y="2712"/>
                </a:lnTo>
                <a:lnTo>
                  <a:pt x="4245" y="2694"/>
                </a:lnTo>
                <a:lnTo>
                  <a:pt x="4250" y="2671"/>
                </a:lnTo>
                <a:lnTo>
                  <a:pt x="4250" y="2640"/>
                </a:lnTo>
                <a:lnTo>
                  <a:pt x="4245" y="2622"/>
                </a:lnTo>
                <a:lnTo>
                  <a:pt x="4236" y="2605"/>
                </a:lnTo>
                <a:lnTo>
                  <a:pt x="4227" y="2582"/>
                </a:lnTo>
                <a:lnTo>
                  <a:pt x="4209" y="2560"/>
                </a:lnTo>
                <a:lnTo>
                  <a:pt x="4214" y="2551"/>
                </a:lnTo>
                <a:lnTo>
                  <a:pt x="4223" y="2538"/>
                </a:lnTo>
                <a:lnTo>
                  <a:pt x="4236" y="2524"/>
                </a:lnTo>
                <a:lnTo>
                  <a:pt x="4254" y="2511"/>
                </a:lnTo>
                <a:lnTo>
                  <a:pt x="4285" y="2502"/>
                </a:lnTo>
                <a:lnTo>
                  <a:pt x="4321" y="2498"/>
                </a:lnTo>
                <a:lnTo>
                  <a:pt x="4370" y="2502"/>
                </a:lnTo>
                <a:lnTo>
                  <a:pt x="4383" y="2502"/>
                </a:lnTo>
                <a:lnTo>
                  <a:pt x="4392" y="2493"/>
                </a:lnTo>
                <a:lnTo>
                  <a:pt x="4401" y="2484"/>
                </a:lnTo>
                <a:lnTo>
                  <a:pt x="4406" y="2471"/>
                </a:lnTo>
                <a:lnTo>
                  <a:pt x="4406" y="2448"/>
                </a:lnTo>
                <a:lnTo>
                  <a:pt x="4392" y="2422"/>
                </a:lnTo>
                <a:lnTo>
                  <a:pt x="4366" y="2386"/>
                </a:lnTo>
                <a:lnTo>
                  <a:pt x="4455" y="2346"/>
                </a:lnTo>
                <a:lnTo>
                  <a:pt x="4455" y="2306"/>
                </a:lnTo>
                <a:lnTo>
                  <a:pt x="4455" y="2283"/>
                </a:lnTo>
                <a:lnTo>
                  <a:pt x="4441" y="2261"/>
                </a:lnTo>
                <a:lnTo>
                  <a:pt x="4423" y="2243"/>
                </a:lnTo>
                <a:lnTo>
                  <a:pt x="4410" y="2199"/>
                </a:lnTo>
                <a:lnTo>
                  <a:pt x="4410" y="2172"/>
                </a:lnTo>
                <a:lnTo>
                  <a:pt x="4406" y="2150"/>
                </a:lnTo>
                <a:lnTo>
                  <a:pt x="4392" y="2136"/>
                </a:lnTo>
                <a:lnTo>
                  <a:pt x="4374" y="2127"/>
                </a:lnTo>
                <a:lnTo>
                  <a:pt x="4357" y="2123"/>
                </a:lnTo>
                <a:lnTo>
                  <a:pt x="4334" y="2118"/>
                </a:lnTo>
                <a:lnTo>
                  <a:pt x="4321" y="2118"/>
                </a:lnTo>
                <a:lnTo>
                  <a:pt x="4299" y="2118"/>
                </a:lnTo>
                <a:lnTo>
                  <a:pt x="4267" y="2118"/>
                </a:lnTo>
                <a:lnTo>
                  <a:pt x="4223" y="2132"/>
                </a:lnTo>
                <a:lnTo>
                  <a:pt x="4192" y="2159"/>
                </a:lnTo>
                <a:lnTo>
                  <a:pt x="4151" y="2154"/>
                </a:lnTo>
                <a:lnTo>
                  <a:pt x="4151" y="2123"/>
                </a:lnTo>
                <a:lnTo>
                  <a:pt x="4151" y="2092"/>
                </a:lnTo>
                <a:lnTo>
                  <a:pt x="4134" y="2092"/>
                </a:lnTo>
                <a:lnTo>
                  <a:pt x="4120" y="2092"/>
                </a:lnTo>
                <a:lnTo>
                  <a:pt x="4111" y="2096"/>
                </a:lnTo>
                <a:lnTo>
                  <a:pt x="4098" y="2101"/>
                </a:lnTo>
                <a:lnTo>
                  <a:pt x="4093" y="2105"/>
                </a:lnTo>
                <a:lnTo>
                  <a:pt x="4040" y="2136"/>
                </a:lnTo>
                <a:lnTo>
                  <a:pt x="4022" y="2150"/>
                </a:lnTo>
                <a:lnTo>
                  <a:pt x="3995" y="2163"/>
                </a:lnTo>
                <a:lnTo>
                  <a:pt x="3964" y="2176"/>
                </a:lnTo>
                <a:lnTo>
                  <a:pt x="3937" y="2168"/>
                </a:lnTo>
                <a:lnTo>
                  <a:pt x="3928" y="2145"/>
                </a:lnTo>
                <a:lnTo>
                  <a:pt x="3920" y="2123"/>
                </a:lnTo>
                <a:lnTo>
                  <a:pt x="3920" y="2101"/>
                </a:lnTo>
                <a:lnTo>
                  <a:pt x="3942" y="2078"/>
                </a:lnTo>
                <a:lnTo>
                  <a:pt x="3991" y="2069"/>
                </a:lnTo>
                <a:lnTo>
                  <a:pt x="4018" y="2038"/>
                </a:lnTo>
                <a:lnTo>
                  <a:pt x="4022" y="2007"/>
                </a:lnTo>
                <a:lnTo>
                  <a:pt x="4031" y="1989"/>
                </a:lnTo>
                <a:lnTo>
                  <a:pt x="4053" y="1985"/>
                </a:lnTo>
                <a:lnTo>
                  <a:pt x="4085" y="1976"/>
                </a:lnTo>
                <a:lnTo>
                  <a:pt x="4102" y="1962"/>
                </a:lnTo>
                <a:lnTo>
                  <a:pt x="4102" y="1958"/>
                </a:lnTo>
                <a:lnTo>
                  <a:pt x="4111" y="1953"/>
                </a:lnTo>
                <a:lnTo>
                  <a:pt x="4116" y="1953"/>
                </a:lnTo>
                <a:lnTo>
                  <a:pt x="4147" y="1953"/>
                </a:lnTo>
                <a:lnTo>
                  <a:pt x="4174" y="1940"/>
                </a:lnTo>
                <a:lnTo>
                  <a:pt x="4201" y="1904"/>
                </a:lnTo>
                <a:lnTo>
                  <a:pt x="4209" y="1882"/>
                </a:lnTo>
                <a:lnTo>
                  <a:pt x="4232" y="1869"/>
                </a:lnTo>
                <a:lnTo>
                  <a:pt x="4245" y="1869"/>
                </a:lnTo>
                <a:lnTo>
                  <a:pt x="4276" y="1869"/>
                </a:lnTo>
                <a:lnTo>
                  <a:pt x="4316" y="1869"/>
                </a:lnTo>
                <a:lnTo>
                  <a:pt x="4339" y="1869"/>
                </a:lnTo>
                <a:lnTo>
                  <a:pt x="4366" y="1869"/>
                </a:lnTo>
                <a:lnTo>
                  <a:pt x="4401" y="1811"/>
                </a:lnTo>
                <a:lnTo>
                  <a:pt x="4437" y="1811"/>
                </a:lnTo>
                <a:lnTo>
                  <a:pt x="4473" y="1802"/>
                </a:lnTo>
                <a:lnTo>
                  <a:pt x="4486" y="1793"/>
                </a:lnTo>
                <a:lnTo>
                  <a:pt x="4504" y="1788"/>
                </a:lnTo>
                <a:lnTo>
                  <a:pt x="4517" y="1775"/>
                </a:lnTo>
                <a:lnTo>
                  <a:pt x="4526" y="1762"/>
                </a:lnTo>
                <a:lnTo>
                  <a:pt x="4535" y="1744"/>
                </a:lnTo>
                <a:lnTo>
                  <a:pt x="4535" y="1722"/>
                </a:lnTo>
                <a:lnTo>
                  <a:pt x="4526" y="1695"/>
                </a:lnTo>
                <a:lnTo>
                  <a:pt x="4513" y="1664"/>
                </a:lnTo>
                <a:lnTo>
                  <a:pt x="4490" y="1628"/>
                </a:lnTo>
                <a:lnTo>
                  <a:pt x="4459" y="1588"/>
                </a:lnTo>
                <a:lnTo>
                  <a:pt x="4455" y="1570"/>
                </a:lnTo>
                <a:lnTo>
                  <a:pt x="4473" y="1530"/>
                </a:lnTo>
                <a:lnTo>
                  <a:pt x="4481" y="1494"/>
                </a:lnTo>
                <a:lnTo>
                  <a:pt x="4481" y="1467"/>
                </a:lnTo>
                <a:lnTo>
                  <a:pt x="4481" y="1445"/>
                </a:lnTo>
                <a:lnTo>
                  <a:pt x="4490" y="1427"/>
                </a:lnTo>
                <a:lnTo>
                  <a:pt x="4513" y="1400"/>
                </a:lnTo>
                <a:lnTo>
                  <a:pt x="4539" y="1365"/>
                </a:lnTo>
                <a:lnTo>
                  <a:pt x="4517" y="1334"/>
                </a:lnTo>
                <a:lnTo>
                  <a:pt x="4517" y="1320"/>
                </a:lnTo>
                <a:lnTo>
                  <a:pt x="4513" y="1307"/>
                </a:lnTo>
                <a:lnTo>
                  <a:pt x="4513" y="1293"/>
                </a:lnTo>
                <a:lnTo>
                  <a:pt x="4522" y="1271"/>
                </a:lnTo>
                <a:lnTo>
                  <a:pt x="4531" y="1249"/>
                </a:lnTo>
                <a:lnTo>
                  <a:pt x="4548" y="1231"/>
                </a:lnTo>
                <a:lnTo>
                  <a:pt x="4580" y="1209"/>
                </a:lnTo>
                <a:lnTo>
                  <a:pt x="4584" y="1195"/>
                </a:lnTo>
                <a:lnTo>
                  <a:pt x="4593" y="1182"/>
                </a:lnTo>
                <a:lnTo>
                  <a:pt x="4593" y="1164"/>
                </a:lnTo>
                <a:lnTo>
                  <a:pt x="4593" y="1151"/>
                </a:lnTo>
                <a:lnTo>
                  <a:pt x="4588" y="1137"/>
                </a:lnTo>
                <a:lnTo>
                  <a:pt x="4571" y="1128"/>
                </a:lnTo>
                <a:lnTo>
                  <a:pt x="4539" y="1128"/>
                </a:lnTo>
                <a:lnTo>
                  <a:pt x="4548" y="1084"/>
                </a:lnTo>
                <a:lnTo>
                  <a:pt x="4557" y="1044"/>
                </a:lnTo>
                <a:lnTo>
                  <a:pt x="4571" y="1008"/>
                </a:lnTo>
                <a:lnTo>
                  <a:pt x="4575" y="995"/>
                </a:lnTo>
                <a:lnTo>
                  <a:pt x="4571" y="977"/>
                </a:lnTo>
                <a:lnTo>
                  <a:pt x="4566" y="963"/>
                </a:lnTo>
                <a:lnTo>
                  <a:pt x="4553" y="959"/>
                </a:lnTo>
                <a:lnTo>
                  <a:pt x="4531" y="959"/>
                </a:lnTo>
                <a:lnTo>
                  <a:pt x="4508" y="972"/>
                </a:lnTo>
                <a:lnTo>
                  <a:pt x="4481" y="995"/>
                </a:lnTo>
                <a:lnTo>
                  <a:pt x="4446" y="1039"/>
                </a:lnTo>
                <a:lnTo>
                  <a:pt x="4352" y="1177"/>
                </a:lnTo>
                <a:lnTo>
                  <a:pt x="4316" y="1160"/>
                </a:lnTo>
                <a:lnTo>
                  <a:pt x="4276" y="1173"/>
                </a:lnTo>
                <a:lnTo>
                  <a:pt x="4267" y="1146"/>
                </a:lnTo>
                <a:lnTo>
                  <a:pt x="4267" y="1133"/>
                </a:lnTo>
                <a:lnTo>
                  <a:pt x="4241" y="1115"/>
                </a:lnTo>
                <a:lnTo>
                  <a:pt x="4227" y="1106"/>
                </a:lnTo>
                <a:lnTo>
                  <a:pt x="4205" y="1093"/>
                </a:lnTo>
                <a:lnTo>
                  <a:pt x="4183" y="1084"/>
                </a:lnTo>
                <a:lnTo>
                  <a:pt x="4151" y="1084"/>
                </a:lnTo>
                <a:lnTo>
                  <a:pt x="4129" y="1079"/>
                </a:lnTo>
                <a:lnTo>
                  <a:pt x="4111" y="1070"/>
                </a:lnTo>
                <a:lnTo>
                  <a:pt x="4107" y="1039"/>
                </a:lnTo>
                <a:lnTo>
                  <a:pt x="4143" y="1004"/>
                </a:lnTo>
                <a:lnTo>
                  <a:pt x="4160" y="981"/>
                </a:lnTo>
                <a:lnTo>
                  <a:pt x="4160" y="950"/>
                </a:lnTo>
                <a:lnTo>
                  <a:pt x="4160" y="896"/>
                </a:lnTo>
                <a:lnTo>
                  <a:pt x="4165" y="874"/>
                </a:lnTo>
                <a:lnTo>
                  <a:pt x="4134" y="852"/>
                </a:lnTo>
                <a:lnTo>
                  <a:pt x="4116" y="861"/>
                </a:lnTo>
                <a:lnTo>
                  <a:pt x="4107" y="892"/>
                </a:lnTo>
                <a:lnTo>
                  <a:pt x="4107" y="914"/>
                </a:lnTo>
                <a:lnTo>
                  <a:pt x="4107" y="941"/>
                </a:lnTo>
                <a:lnTo>
                  <a:pt x="4107" y="963"/>
                </a:lnTo>
                <a:lnTo>
                  <a:pt x="4080" y="972"/>
                </a:lnTo>
                <a:lnTo>
                  <a:pt x="4053" y="972"/>
                </a:lnTo>
                <a:lnTo>
                  <a:pt x="4027" y="972"/>
                </a:lnTo>
                <a:lnTo>
                  <a:pt x="4004" y="950"/>
                </a:lnTo>
                <a:lnTo>
                  <a:pt x="4000" y="946"/>
                </a:lnTo>
                <a:lnTo>
                  <a:pt x="4000" y="941"/>
                </a:lnTo>
                <a:lnTo>
                  <a:pt x="4004" y="932"/>
                </a:lnTo>
                <a:lnTo>
                  <a:pt x="4018" y="910"/>
                </a:lnTo>
                <a:lnTo>
                  <a:pt x="4022" y="901"/>
                </a:lnTo>
                <a:lnTo>
                  <a:pt x="4035" y="879"/>
                </a:lnTo>
                <a:lnTo>
                  <a:pt x="4053" y="847"/>
                </a:lnTo>
                <a:lnTo>
                  <a:pt x="4053" y="821"/>
                </a:lnTo>
                <a:lnTo>
                  <a:pt x="4053" y="789"/>
                </a:lnTo>
                <a:lnTo>
                  <a:pt x="4085" y="754"/>
                </a:lnTo>
                <a:lnTo>
                  <a:pt x="4102" y="705"/>
                </a:lnTo>
                <a:lnTo>
                  <a:pt x="4098" y="687"/>
                </a:lnTo>
                <a:lnTo>
                  <a:pt x="4071" y="687"/>
                </a:lnTo>
                <a:lnTo>
                  <a:pt x="4049" y="687"/>
                </a:lnTo>
                <a:lnTo>
                  <a:pt x="4022" y="696"/>
                </a:lnTo>
                <a:lnTo>
                  <a:pt x="4004" y="696"/>
                </a:lnTo>
                <a:lnTo>
                  <a:pt x="3973" y="696"/>
                </a:lnTo>
                <a:lnTo>
                  <a:pt x="3951" y="678"/>
                </a:lnTo>
                <a:lnTo>
                  <a:pt x="3933" y="656"/>
                </a:lnTo>
                <a:lnTo>
                  <a:pt x="3911" y="642"/>
                </a:lnTo>
                <a:lnTo>
                  <a:pt x="3902" y="611"/>
                </a:lnTo>
                <a:lnTo>
                  <a:pt x="3928" y="571"/>
                </a:lnTo>
                <a:close/>
              </a:path>
            </a:pathLst>
          </a:custGeom>
          <a:solidFill>
            <a:srgbClr val="FBFBAB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130" name="Freeform 18"/>
          <p:cNvSpPr>
            <a:spLocks/>
          </p:cNvSpPr>
          <p:nvPr/>
        </p:nvSpPr>
        <p:spPr bwMode="auto">
          <a:xfrm>
            <a:off x="2660650" y="4824413"/>
            <a:ext cx="238125" cy="385762"/>
          </a:xfrm>
          <a:custGeom>
            <a:avLst/>
            <a:gdLst>
              <a:gd name="T0" fmla="*/ 0 w 223"/>
              <a:gd name="T1" fmla="*/ 0 h 361"/>
              <a:gd name="T2" fmla="*/ 0 w 223"/>
              <a:gd name="T3" fmla="*/ 0 h 361"/>
              <a:gd name="T4" fmla="*/ 2147483647 w 223"/>
              <a:gd name="T5" fmla="*/ 2147483647 h 361"/>
              <a:gd name="T6" fmla="*/ 2147483647 w 223"/>
              <a:gd name="T7" fmla="*/ 2147483647 h 361"/>
              <a:gd name="T8" fmla="*/ 2147483647 w 223"/>
              <a:gd name="T9" fmla="*/ 2147483647 h 361"/>
              <a:gd name="T10" fmla="*/ 2147483647 w 223"/>
              <a:gd name="T11" fmla="*/ 2147483647 h 361"/>
              <a:gd name="T12" fmla="*/ 2147483647 w 223"/>
              <a:gd name="T13" fmla="*/ 2147483647 h 361"/>
              <a:gd name="T14" fmla="*/ 2147483647 w 223"/>
              <a:gd name="T15" fmla="*/ 2147483647 h 361"/>
              <a:gd name="T16" fmla="*/ 2147483647 w 223"/>
              <a:gd name="T17" fmla="*/ 2147483647 h 361"/>
              <a:gd name="T18" fmla="*/ 2147483647 w 223"/>
              <a:gd name="T19" fmla="*/ 2147483647 h 361"/>
              <a:gd name="T20" fmla="*/ 2147483647 w 223"/>
              <a:gd name="T21" fmla="*/ 2147483647 h 361"/>
              <a:gd name="T22" fmla="*/ 2147483647 w 223"/>
              <a:gd name="T23" fmla="*/ 2147483647 h 361"/>
              <a:gd name="T24" fmla="*/ 2147483647 w 223"/>
              <a:gd name="T25" fmla="*/ 2147483647 h 361"/>
              <a:gd name="T26" fmla="*/ 2147483647 w 223"/>
              <a:gd name="T27" fmla="*/ 2147483647 h 361"/>
              <a:gd name="T28" fmla="*/ 2147483647 w 223"/>
              <a:gd name="T29" fmla="*/ 2147483647 h 361"/>
              <a:gd name="T30" fmla="*/ 2147483647 w 223"/>
              <a:gd name="T31" fmla="*/ 2147483647 h 361"/>
              <a:gd name="T32" fmla="*/ 2147483647 w 223"/>
              <a:gd name="T33" fmla="*/ 2147483647 h 361"/>
              <a:gd name="T34" fmla="*/ 2147483647 w 223"/>
              <a:gd name="T35" fmla="*/ 2147483647 h 361"/>
              <a:gd name="T36" fmla="*/ 2147483647 w 223"/>
              <a:gd name="T37" fmla="*/ 2147483647 h 361"/>
              <a:gd name="T38" fmla="*/ 2147483647 w 223"/>
              <a:gd name="T39" fmla="*/ 2147483647 h 361"/>
              <a:gd name="T40" fmla="*/ 2147483647 w 223"/>
              <a:gd name="T41" fmla="*/ 2147483647 h 361"/>
              <a:gd name="T42" fmla="*/ 2147483647 w 223"/>
              <a:gd name="T43" fmla="*/ 2147483647 h 361"/>
              <a:gd name="T44" fmla="*/ 2147483647 w 223"/>
              <a:gd name="T45" fmla="*/ 2147483647 h 361"/>
              <a:gd name="T46" fmla="*/ 2147483647 w 223"/>
              <a:gd name="T47" fmla="*/ 2147483647 h 361"/>
              <a:gd name="T48" fmla="*/ 2147483647 w 223"/>
              <a:gd name="T49" fmla="*/ 2147483647 h 361"/>
              <a:gd name="T50" fmla="*/ 2147483647 w 223"/>
              <a:gd name="T51" fmla="*/ 2147483647 h 361"/>
              <a:gd name="T52" fmla="*/ 2147483647 w 223"/>
              <a:gd name="T53" fmla="*/ 2147483647 h 361"/>
              <a:gd name="T54" fmla="*/ 2147483647 w 223"/>
              <a:gd name="T55" fmla="*/ 2147483647 h 361"/>
              <a:gd name="T56" fmla="*/ 2147483647 w 223"/>
              <a:gd name="T57" fmla="*/ 2147483647 h 36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23" h="361">
                <a:moveTo>
                  <a:pt x="0" y="0"/>
                </a:moveTo>
                <a:lnTo>
                  <a:pt x="0" y="0"/>
                </a:lnTo>
                <a:lnTo>
                  <a:pt x="27" y="36"/>
                </a:lnTo>
                <a:lnTo>
                  <a:pt x="49" y="62"/>
                </a:lnTo>
                <a:lnTo>
                  <a:pt x="58" y="71"/>
                </a:lnTo>
                <a:lnTo>
                  <a:pt x="67" y="71"/>
                </a:lnTo>
                <a:lnTo>
                  <a:pt x="89" y="76"/>
                </a:lnTo>
                <a:lnTo>
                  <a:pt x="98" y="80"/>
                </a:lnTo>
                <a:lnTo>
                  <a:pt x="103" y="94"/>
                </a:lnTo>
                <a:lnTo>
                  <a:pt x="107" y="120"/>
                </a:lnTo>
                <a:lnTo>
                  <a:pt x="112" y="165"/>
                </a:lnTo>
                <a:lnTo>
                  <a:pt x="121" y="187"/>
                </a:lnTo>
                <a:lnTo>
                  <a:pt x="134" y="205"/>
                </a:lnTo>
                <a:lnTo>
                  <a:pt x="152" y="214"/>
                </a:lnTo>
                <a:lnTo>
                  <a:pt x="161" y="219"/>
                </a:lnTo>
                <a:lnTo>
                  <a:pt x="174" y="219"/>
                </a:lnTo>
                <a:lnTo>
                  <a:pt x="192" y="241"/>
                </a:lnTo>
                <a:lnTo>
                  <a:pt x="205" y="268"/>
                </a:lnTo>
                <a:lnTo>
                  <a:pt x="219" y="294"/>
                </a:lnTo>
                <a:lnTo>
                  <a:pt x="223" y="321"/>
                </a:lnTo>
                <a:lnTo>
                  <a:pt x="223" y="335"/>
                </a:lnTo>
                <a:lnTo>
                  <a:pt x="223" y="343"/>
                </a:lnTo>
                <a:lnTo>
                  <a:pt x="214" y="352"/>
                </a:lnTo>
                <a:lnTo>
                  <a:pt x="205" y="361"/>
                </a:lnTo>
                <a:lnTo>
                  <a:pt x="192" y="361"/>
                </a:lnTo>
                <a:lnTo>
                  <a:pt x="170" y="36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1495425" y="4235450"/>
            <a:ext cx="15843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贵州</a:t>
            </a:r>
          </a:p>
        </p:txBody>
      </p:sp>
      <p:sp>
        <p:nvSpPr>
          <p:cNvPr id="147" name="TextBox 97"/>
          <p:cNvSpPr txBox="1">
            <a:spLocks noChangeArrowheads="1"/>
          </p:cNvSpPr>
          <p:nvPr/>
        </p:nvSpPr>
        <p:spPr bwMode="auto">
          <a:xfrm>
            <a:off x="354013" y="1484313"/>
            <a:ext cx="83216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贵州省农村剩余劳动力转移中碰到的</a:t>
            </a:r>
            <a:r>
              <a:rPr lang="zh-CN" altLang="en-US" sz="4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困难因素</a:t>
            </a:r>
          </a:p>
        </p:txBody>
      </p:sp>
      <p:grpSp>
        <p:nvGrpSpPr>
          <p:cNvPr id="20483" name="组合 20482"/>
          <p:cNvGrpSpPr>
            <a:grpSpLocks/>
          </p:cNvGrpSpPr>
          <p:nvPr/>
        </p:nvGrpSpPr>
        <p:grpSpPr bwMode="auto">
          <a:xfrm>
            <a:off x="4854575" y="2843213"/>
            <a:ext cx="1079500" cy="2647950"/>
            <a:chOff x="4853962" y="2843734"/>
            <a:chExt cx="1080120" cy="2647270"/>
          </a:xfrm>
        </p:grpSpPr>
        <p:sp>
          <p:nvSpPr>
            <p:cNvPr id="5134" name="AutoShape 3968"/>
            <p:cNvSpPr>
              <a:spLocks noChangeArrowheads="1"/>
            </p:cNvSpPr>
            <p:nvPr/>
          </p:nvSpPr>
          <p:spPr bwMode="auto">
            <a:xfrm>
              <a:off x="4853962" y="2843734"/>
              <a:ext cx="1080120" cy="2647270"/>
            </a:xfrm>
            <a:prstGeom prst="can">
              <a:avLst>
                <a:gd name="adj" fmla="val 55304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5135" name="TextBox 20480"/>
            <p:cNvSpPr txBox="1">
              <a:spLocks noChangeArrowheads="1"/>
            </p:cNvSpPr>
            <p:nvPr/>
          </p:nvSpPr>
          <p:spPr bwMode="auto">
            <a:xfrm>
              <a:off x="5086245" y="3678303"/>
              <a:ext cx="615553" cy="1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itchFamily="2" charset="-122"/>
                  <a:ea typeface="黑体" pitchFamily="2" charset="-122"/>
                </a:rPr>
                <a:t>限制因素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二、农村剩余劳动力转移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困难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原因</a:t>
            </a:r>
            <a:endParaRPr lang="zh-CN" altLang="en-US" sz="28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150" name="组合 4"/>
          <p:cNvGrpSpPr>
            <a:grpSpLocks/>
          </p:cNvGrpSpPr>
          <p:nvPr/>
        </p:nvGrpSpPr>
        <p:grpSpPr bwMode="auto">
          <a:xfrm>
            <a:off x="163513" y="1654175"/>
            <a:ext cx="3167062" cy="4502150"/>
            <a:chOff x="2267744" y="1324838"/>
            <a:chExt cx="3403175" cy="48380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7744" y="1324838"/>
              <a:ext cx="3403175" cy="4838096"/>
            </a:xfrm>
            <a:prstGeom prst="rect">
              <a:avLst/>
            </a:prstGeom>
            <a:effectLst>
              <a:outerShdw blurRad="1016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圆角矩形 2"/>
            <p:cNvSpPr/>
            <p:nvPr/>
          </p:nvSpPr>
          <p:spPr>
            <a:xfrm>
              <a:off x="2279684" y="2614542"/>
              <a:ext cx="3239414" cy="1439828"/>
            </a:xfrm>
            <a:custGeom>
              <a:avLst/>
              <a:gdLst>
                <a:gd name="connsiteX0" fmla="*/ 0 w 3240360"/>
                <a:gd name="connsiteY0" fmla="*/ 91436 h 1440160"/>
                <a:gd name="connsiteX1" fmla="*/ 91436 w 3240360"/>
                <a:gd name="connsiteY1" fmla="*/ 0 h 1440160"/>
                <a:gd name="connsiteX2" fmla="*/ 3148924 w 3240360"/>
                <a:gd name="connsiteY2" fmla="*/ 0 h 1440160"/>
                <a:gd name="connsiteX3" fmla="*/ 3240360 w 3240360"/>
                <a:gd name="connsiteY3" fmla="*/ 91436 h 1440160"/>
                <a:gd name="connsiteX4" fmla="*/ 3240360 w 3240360"/>
                <a:gd name="connsiteY4" fmla="*/ 1348724 h 1440160"/>
                <a:gd name="connsiteX5" fmla="*/ 3148924 w 3240360"/>
                <a:gd name="connsiteY5" fmla="*/ 1440160 h 1440160"/>
                <a:gd name="connsiteX6" fmla="*/ 91436 w 3240360"/>
                <a:gd name="connsiteY6" fmla="*/ 1440160 h 1440160"/>
                <a:gd name="connsiteX7" fmla="*/ 0 w 3240360"/>
                <a:gd name="connsiteY7" fmla="*/ 1348724 h 1440160"/>
                <a:gd name="connsiteX8" fmla="*/ 0 w 3240360"/>
                <a:gd name="connsiteY8" fmla="*/ 91436 h 1440160"/>
                <a:gd name="connsiteX0" fmla="*/ 0 w 3240360"/>
                <a:gd name="connsiteY0" fmla="*/ 91436 h 1440160"/>
                <a:gd name="connsiteX1" fmla="*/ 91436 w 3240360"/>
                <a:gd name="connsiteY1" fmla="*/ 0 h 1440160"/>
                <a:gd name="connsiteX2" fmla="*/ 3148924 w 3240360"/>
                <a:gd name="connsiteY2" fmla="*/ 0 h 1440160"/>
                <a:gd name="connsiteX3" fmla="*/ 3240360 w 3240360"/>
                <a:gd name="connsiteY3" fmla="*/ 91436 h 1440160"/>
                <a:gd name="connsiteX4" fmla="*/ 3230086 w 3240360"/>
                <a:gd name="connsiteY4" fmla="*/ 472048 h 1440160"/>
                <a:gd name="connsiteX5" fmla="*/ 3240360 w 3240360"/>
                <a:gd name="connsiteY5" fmla="*/ 1348724 h 1440160"/>
                <a:gd name="connsiteX6" fmla="*/ 3148924 w 3240360"/>
                <a:gd name="connsiteY6" fmla="*/ 1440160 h 1440160"/>
                <a:gd name="connsiteX7" fmla="*/ 91436 w 3240360"/>
                <a:gd name="connsiteY7" fmla="*/ 1440160 h 1440160"/>
                <a:gd name="connsiteX8" fmla="*/ 0 w 3240360"/>
                <a:gd name="connsiteY8" fmla="*/ 1348724 h 1440160"/>
                <a:gd name="connsiteX9" fmla="*/ 0 w 3240360"/>
                <a:gd name="connsiteY9" fmla="*/ 91436 h 1440160"/>
                <a:gd name="connsiteX0" fmla="*/ 0 w 3240360"/>
                <a:gd name="connsiteY0" fmla="*/ 91436 h 1440160"/>
                <a:gd name="connsiteX1" fmla="*/ 91436 w 3240360"/>
                <a:gd name="connsiteY1" fmla="*/ 0 h 1440160"/>
                <a:gd name="connsiteX2" fmla="*/ 3148924 w 3240360"/>
                <a:gd name="connsiteY2" fmla="*/ 0 h 1440160"/>
                <a:gd name="connsiteX3" fmla="*/ 3240360 w 3240360"/>
                <a:gd name="connsiteY3" fmla="*/ 91436 h 1440160"/>
                <a:gd name="connsiteX4" fmla="*/ 3195796 w 3240360"/>
                <a:gd name="connsiteY4" fmla="*/ 506338 h 1440160"/>
                <a:gd name="connsiteX5" fmla="*/ 3240360 w 3240360"/>
                <a:gd name="connsiteY5" fmla="*/ 1348724 h 1440160"/>
                <a:gd name="connsiteX6" fmla="*/ 3148924 w 3240360"/>
                <a:gd name="connsiteY6" fmla="*/ 1440160 h 1440160"/>
                <a:gd name="connsiteX7" fmla="*/ 91436 w 3240360"/>
                <a:gd name="connsiteY7" fmla="*/ 1440160 h 1440160"/>
                <a:gd name="connsiteX8" fmla="*/ 0 w 3240360"/>
                <a:gd name="connsiteY8" fmla="*/ 1348724 h 1440160"/>
                <a:gd name="connsiteX9" fmla="*/ 0 w 3240360"/>
                <a:gd name="connsiteY9" fmla="*/ 91436 h 1440160"/>
                <a:gd name="connsiteX0" fmla="*/ 0 w 3240360"/>
                <a:gd name="connsiteY0" fmla="*/ 91436 h 1440160"/>
                <a:gd name="connsiteX1" fmla="*/ 91436 w 3240360"/>
                <a:gd name="connsiteY1" fmla="*/ 0 h 1440160"/>
                <a:gd name="connsiteX2" fmla="*/ 3148924 w 3240360"/>
                <a:gd name="connsiteY2" fmla="*/ 0 h 1440160"/>
                <a:gd name="connsiteX3" fmla="*/ 3240360 w 3240360"/>
                <a:gd name="connsiteY3" fmla="*/ 91436 h 1440160"/>
                <a:gd name="connsiteX4" fmla="*/ 3195796 w 3240360"/>
                <a:gd name="connsiteY4" fmla="*/ 506338 h 1440160"/>
                <a:gd name="connsiteX5" fmla="*/ 3240360 w 3240360"/>
                <a:gd name="connsiteY5" fmla="*/ 1348724 h 1440160"/>
                <a:gd name="connsiteX6" fmla="*/ 3148924 w 3240360"/>
                <a:gd name="connsiteY6" fmla="*/ 1440160 h 1440160"/>
                <a:gd name="connsiteX7" fmla="*/ 91436 w 3240360"/>
                <a:gd name="connsiteY7" fmla="*/ 1440160 h 1440160"/>
                <a:gd name="connsiteX8" fmla="*/ 0 w 3240360"/>
                <a:gd name="connsiteY8" fmla="*/ 1348724 h 1440160"/>
                <a:gd name="connsiteX9" fmla="*/ 0 w 3240360"/>
                <a:gd name="connsiteY9" fmla="*/ 91436 h 1440160"/>
                <a:gd name="connsiteX0" fmla="*/ 0 w 3240360"/>
                <a:gd name="connsiteY0" fmla="*/ 91436 h 1440160"/>
                <a:gd name="connsiteX1" fmla="*/ 91436 w 3240360"/>
                <a:gd name="connsiteY1" fmla="*/ 0 h 1440160"/>
                <a:gd name="connsiteX2" fmla="*/ 3148924 w 3240360"/>
                <a:gd name="connsiteY2" fmla="*/ 0 h 1440160"/>
                <a:gd name="connsiteX3" fmla="*/ 3240360 w 3240360"/>
                <a:gd name="connsiteY3" fmla="*/ 91436 h 1440160"/>
                <a:gd name="connsiteX4" fmla="*/ 3195796 w 3240360"/>
                <a:gd name="connsiteY4" fmla="*/ 506338 h 1440160"/>
                <a:gd name="connsiteX5" fmla="*/ 3240360 w 3240360"/>
                <a:gd name="connsiteY5" fmla="*/ 1348724 h 1440160"/>
                <a:gd name="connsiteX6" fmla="*/ 3148924 w 3240360"/>
                <a:gd name="connsiteY6" fmla="*/ 1440160 h 1440160"/>
                <a:gd name="connsiteX7" fmla="*/ 91436 w 3240360"/>
                <a:gd name="connsiteY7" fmla="*/ 1440160 h 1440160"/>
                <a:gd name="connsiteX8" fmla="*/ 0 w 3240360"/>
                <a:gd name="connsiteY8" fmla="*/ 1348724 h 1440160"/>
                <a:gd name="connsiteX9" fmla="*/ 0 w 3240360"/>
                <a:gd name="connsiteY9" fmla="*/ 91436 h 144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0360" h="1440160">
                  <a:moveTo>
                    <a:pt x="0" y="91436"/>
                  </a:moveTo>
                  <a:cubicBezTo>
                    <a:pt x="0" y="40937"/>
                    <a:pt x="40937" y="0"/>
                    <a:pt x="91436" y="0"/>
                  </a:cubicBezTo>
                  <a:lnTo>
                    <a:pt x="3148924" y="0"/>
                  </a:lnTo>
                  <a:cubicBezTo>
                    <a:pt x="3199423" y="0"/>
                    <a:pt x="3240360" y="40937"/>
                    <a:pt x="3240360" y="91436"/>
                  </a:cubicBezTo>
                  <a:cubicBezTo>
                    <a:pt x="3225505" y="229737"/>
                    <a:pt x="3244941" y="356607"/>
                    <a:pt x="3195796" y="506338"/>
                  </a:cubicBezTo>
                  <a:cubicBezTo>
                    <a:pt x="3244941" y="649973"/>
                    <a:pt x="3225505" y="1067929"/>
                    <a:pt x="3240360" y="1348724"/>
                  </a:cubicBezTo>
                  <a:cubicBezTo>
                    <a:pt x="3240360" y="1399223"/>
                    <a:pt x="3199423" y="1440160"/>
                    <a:pt x="3148924" y="1440160"/>
                  </a:cubicBezTo>
                  <a:lnTo>
                    <a:pt x="91436" y="1440160"/>
                  </a:lnTo>
                  <a:cubicBezTo>
                    <a:pt x="40937" y="1440160"/>
                    <a:pt x="0" y="1399223"/>
                    <a:pt x="0" y="1348724"/>
                  </a:cubicBezTo>
                  <a:lnTo>
                    <a:pt x="0" y="91436"/>
                  </a:lnTo>
                  <a:close/>
                </a:path>
              </a:pathLst>
            </a:custGeom>
            <a:gradFill>
              <a:gsLst>
                <a:gs pos="50000">
                  <a:srgbClr val="C7F2F1"/>
                </a:gs>
                <a:gs pos="0">
                  <a:srgbClr val="33CCCC"/>
                </a:gs>
                <a:gs pos="100000">
                  <a:srgbClr val="33CCCC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79684" y="2948910"/>
              <a:ext cx="3179709" cy="8273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itchFamily="2" charset="-122"/>
                  <a:ea typeface="黑体" pitchFamily="2" charset="-122"/>
                </a:rPr>
                <a:t>限制因素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06838" y="1654175"/>
            <a:ext cx="4787900" cy="669925"/>
          </a:xfrm>
          <a:prstGeom prst="rect">
            <a:avLst/>
          </a:prstGeom>
          <a:gradFill flip="none" rotWithShape="1">
            <a:gsLst>
              <a:gs pos="100000">
                <a:srgbClr val="F6AE05"/>
              </a:gs>
              <a:gs pos="50000">
                <a:srgbClr val="FDFCC8"/>
              </a:gs>
              <a:gs pos="0">
                <a:srgbClr val="F6AE05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对使用外地人员的各种政策限制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06838" y="2601913"/>
            <a:ext cx="4787900" cy="668337"/>
          </a:xfrm>
          <a:prstGeom prst="rect">
            <a:avLst/>
          </a:prstGeom>
          <a:gradFill flip="none" rotWithShape="1">
            <a:gsLst>
              <a:gs pos="100000">
                <a:srgbClr val="F6AE05"/>
              </a:gs>
              <a:gs pos="50000">
                <a:srgbClr val="FDFCC8"/>
              </a:gs>
              <a:gs pos="0">
                <a:srgbClr val="F6AE05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年龄的限制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06838" y="3548063"/>
            <a:ext cx="4787900" cy="669925"/>
          </a:xfrm>
          <a:prstGeom prst="rect">
            <a:avLst/>
          </a:prstGeom>
          <a:gradFill flip="none" rotWithShape="1">
            <a:gsLst>
              <a:gs pos="100000">
                <a:srgbClr val="F6AE05"/>
              </a:gs>
              <a:gs pos="50000">
                <a:srgbClr val="FDFCC8"/>
              </a:gs>
              <a:gs pos="0">
                <a:srgbClr val="F6AE05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性别的限制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06838" y="4495800"/>
            <a:ext cx="4787900" cy="669925"/>
          </a:xfrm>
          <a:prstGeom prst="rect">
            <a:avLst/>
          </a:prstGeom>
          <a:gradFill flip="none" rotWithShape="1">
            <a:gsLst>
              <a:gs pos="100000">
                <a:srgbClr val="F6AE05"/>
              </a:gs>
              <a:gs pos="50000">
                <a:srgbClr val="FDFCC8"/>
              </a:gs>
              <a:gs pos="0">
                <a:srgbClr val="F6AE05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经费的限制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06838" y="5443538"/>
            <a:ext cx="4787900" cy="668337"/>
          </a:xfrm>
          <a:prstGeom prst="rect">
            <a:avLst/>
          </a:prstGeom>
          <a:gradFill flip="none" rotWithShape="1">
            <a:gsLst>
              <a:gs pos="100000">
                <a:srgbClr val="F6AE05"/>
              </a:gs>
              <a:gs pos="50000">
                <a:srgbClr val="FDFCC8"/>
              </a:gs>
              <a:gs pos="0">
                <a:srgbClr val="F6AE05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地域偏好的限制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1056402"/>
            <a:ext cx="4643412" cy="580159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C4E3EC">
                  <a:alpha val="6196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二、农村剩余劳动力转移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困难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原因</a:t>
            </a:r>
            <a:endParaRPr lang="zh-CN" altLang="en-US" sz="28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1" name="Freeform 7"/>
          <p:cNvSpPr>
            <a:spLocks/>
          </p:cNvSpPr>
          <p:nvPr/>
        </p:nvSpPr>
        <p:spPr bwMode="auto">
          <a:xfrm>
            <a:off x="612775" y="3197225"/>
            <a:ext cx="3111500" cy="2492375"/>
          </a:xfrm>
          <a:custGeom>
            <a:avLst/>
            <a:gdLst>
              <a:gd name="T0" fmla="*/ 1755520088 w 4593"/>
              <a:gd name="T1" fmla="*/ 106453340 h 3679"/>
              <a:gd name="T2" fmla="*/ 1663293547 w 4593"/>
              <a:gd name="T3" fmla="*/ 128936879 h 3679"/>
              <a:gd name="T4" fmla="*/ 1640810538 w 4593"/>
              <a:gd name="T5" fmla="*/ 32578369 h 3679"/>
              <a:gd name="T6" fmla="*/ 1507747000 w 4593"/>
              <a:gd name="T7" fmla="*/ 34872926 h 3679"/>
              <a:gd name="T8" fmla="*/ 1393496080 w 4593"/>
              <a:gd name="T9" fmla="*/ 114712931 h 3679"/>
              <a:gd name="T10" fmla="*/ 1278785853 w 4593"/>
              <a:gd name="T11" fmla="*/ 141326266 h 3679"/>
              <a:gd name="T12" fmla="*/ 1221430740 w 4593"/>
              <a:gd name="T13" fmla="*/ 223001510 h 3679"/>
              <a:gd name="T14" fmla="*/ 1182429615 w 4593"/>
              <a:gd name="T15" fmla="*/ 85805040 h 3679"/>
              <a:gd name="T16" fmla="*/ 1172335023 w 4593"/>
              <a:gd name="T17" fmla="*/ 139031710 h 3679"/>
              <a:gd name="T18" fmla="*/ 1117274412 w 4593"/>
              <a:gd name="T19" fmla="*/ 159680010 h 3679"/>
              <a:gd name="T20" fmla="*/ 1033306591 w 4593"/>
              <a:gd name="T21" fmla="*/ 116548170 h 3679"/>
              <a:gd name="T22" fmla="*/ 967692759 w 4593"/>
              <a:gd name="T23" fmla="*/ 51391431 h 3679"/>
              <a:gd name="T24" fmla="*/ 834629221 w 4593"/>
              <a:gd name="T25" fmla="*/ 153714976 h 3679"/>
              <a:gd name="T26" fmla="*/ 897949228 w 4593"/>
              <a:gd name="T27" fmla="*/ 243649811 h 3679"/>
              <a:gd name="T28" fmla="*/ 932820655 w 4593"/>
              <a:gd name="T29" fmla="*/ 308806550 h 3679"/>
              <a:gd name="T30" fmla="*/ 1025047872 w 4593"/>
              <a:gd name="T31" fmla="*/ 401035264 h 3679"/>
              <a:gd name="T32" fmla="*/ 879595239 w 4593"/>
              <a:gd name="T33" fmla="*/ 450132138 h 3679"/>
              <a:gd name="T34" fmla="*/ 746531701 w 4593"/>
              <a:gd name="T35" fmla="*/ 415259890 h 3679"/>
              <a:gd name="T36" fmla="*/ 458380923 w 4593"/>
              <a:gd name="T37" fmla="*/ 525842348 h 3679"/>
              <a:gd name="T38" fmla="*/ 327152581 w 4593"/>
              <a:gd name="T39" fmla="*/ 427648599 h 3679"/>
              <a:gd name="T40" fmla="*/ 169770838 w 4593"/>
              <a:gd name="T41" fmla="*/ 372586690 h 3679"/>
              <a:gd name="T42" fmla="*/ 7800089 w 4593"/>
              <a:gd name="T43" fmla="*/ 513453639 h 3679"/>
              <a:gd name="T44" fmla="*/ 24318205 w 4593"/>
              <a:gd name="T45" fmla="*/ 577233779 h 3679"/>
              <a:gd name="T46" fmla="*/ 50930913 w 4593"/>
              <a:gd name="T47" fmla="*/ 742878824 h 3679"/>
              <a:gd name="T48" fmla="*/ 185830324 w 4593"/>
              <a:gd name="T49" fmla="*/ 738749028 h 3679"/>
              <a:gd name="T50" fmla="*/ 292280477 w 4593"/>
              <a:gd name="T51" fmla="*/ 818589033 h 3679"/>
              <a:gd name="T52" fmla="*/ 216572052 w 4593"/>
              <a:gd name="T53" fmla="*/ 951655708 h 3679"/>
              <a:gd name="T54" fmla="*/ 157381743 w 4593"/>
              <a:gd name="T55" fmla="*/ 1045720339 h 3679"/>
              <a:gd name="T56" fmla="*/ 79838123 w 4593"/>
              <a:gd name="T57" fmla="*/ 1154008918 h 3679"/>
              <a:gd name="T58" fmla="*/ 105992201 w 4593"/>
              <a:gd name="T59" fmla="*/ 1209530144 h 3679"/>
              <a:gd name="T60" fmla="*/ 155546547 w 4593"/>
              <a:gd name="T61" fmla="*/ 1287075593 h 3679"/>
              <a:gd name="T62" fmla="*/ 194089043 w 4593"/>
              <a:gd name="T63" fmla="*/ 1360950563 h 3679"/>
              <a:gd name="T64" fmla="*/ 124804142 w 4593"/>
              <a:gd name="T65" fmla="*/ 1450885398 h 3679"/>
              <a:gd name="T66" fmla="*/ 149123024 w 4593"/>
              <a:gd name="T67" fmla="*/ 1569727448 h 3679"/>
              <a:gd name="T68" fmla="*/ 333576104 w 4593"/>
              <a:gd name="T69" fmla="*/ 1477498733 h 3679"/>
              <a:gd name="T70" fmla="*/ 482699128 w 4593"/>
              <a:gd name="T71" fmla="*/ 1616530443 h 3679"/>
              <a:gd name="T72" fmla="*/ 586856133 w 4593"/>
              <a:gd name="T73" fmla="*/ 1686275618 h 3679"/>
              <a:gd name="T74" fmla="*/ 668988081 w 4593"/>
              <a:gd name="T75" fmla="*/ 1577987039 h 3679"/>
              <a:gd name="T76" fmla="*/ 918597042 w 4593"/>
              <a:gd name="T77" fmla="*/ 1553208943 h 3679"/>
              <a:gd name="T78" fmla="*/ 996140662 w 4593"/>
              <a:gd name="T79" fmla="*/ 1467403903 h 3679"/>
              <a:gd name="T80" fmla="*/ 1131498702 w 4593"/>
              <a:gd name="T81" fmla="*/ 1512370982 h 3679"/>
              <a:gd name="T82" fmla="*/ 1196653905 w 4593"/>
              <a:gd name="T83" fmla="*/ 1577987039 h 3679"/>
              <a:gd name="T84" fmla="*/ 1249879321 w 4593"/>
              <a:gd name="T85" fmla="*/ 1633048948 h 3679"/>
              <a:gd name="T86" fmla="*/ 1399460974 w 4593"/>
              <a:gd name="T87" fmla="*/ 1585787312 h 3679"/>
              <a:gd name="T88" fmla="*/ 1487557816 w 4593"/>
              <a:gd name="T89" fmla="*/ 1561467857 h 3679"/>
              <a:gd name="T90" fmla="*/ 1594008646 w 4593"/>
              <a:gd name="T91" fmla="*/ 1579822278 h 3679"/>
              <a:gd name="T92" fmla="*/ 1743131670 w 4593"/>
              <a:gd name="T93" fmla="*/ 1577987039 h 3679"/>
              <a:gd name="T94" fmla="*/ 1692200080 w 4593"/>
              <a:gd name="T95" fmla="*/ 1518336017 h 3679"/>
              <a:gd name="T96" fmla="*/ 1857841220 w 4593"/>
              <a:gd name="T97" fmla="*/ 1532560642 h 3679"/>
              <a:gd name="T98" fmla="*/ 1943644236 w 4593"/>
              <a:gd name="T99" fmla="*/ 1377469068 h 3679"/>
              <a:gd name="T100" fmla="*/ 1894548519 w 4593"/>
              <a:gd name="T101" fmla="*/ 1320112603 h 3679"/>
              <a:gd name="T102" fmla="*/ 1937679342 w 4593"/>
              <a:gd name="T103" fmla="*/ 1164562388 h 3679"/>
              <a:gd name="T104" fmla="*/ 2044130173 w 4593"/>
              <a:gd name="T105" fmla="*/ 1047555578 h 3679"/>
              <a:gd name="T106" fmla="*/ 1904643111 w 4593"/>
              <a:gd name="T107" fmla="*/ 974139247 h 3679"/>
              <a:gd name="T108" fmla="*/ 1798650911 w 4593"/>
              <a:gd name="T109" fmla="*/ 964045095 h 3679"/>
              <a:gd name="T110" fmla="*/ 1927584750 w 4593"/>
              <a:gd name="T111" fmla="*/ 873651619 h 3679"/>
              <a:gd name="T112" fmla="*/ 2066613182 w 4593"/>
              <a:gd name="T113" fmla="*/ 820424949 h 3679"/>
              <a:gd name="T114" fmla="*/ 2082672668 w 4593"/>
              <a:gd name="T115" fmla="*/ 626330653 h 3679"/>
              <a:gd name="T116" fmla="*/ 2097355588 w 4593"/>
              <a:gd name="T117" fmla="*/ 517583434 h 3679"/>
              <a:gd name="T118" fmla="*/ 1996869652 w 4593"/>
              <a:gd name="T119" fmla="*/ 540066974 h 3679"/>
              <a:gd name="T120" fmla="*/ 1900972043 w 4593"/>
              <a:gd name="T121" fmla="*/ 460685609 h 3679"/>
              <a:gd name="T122" fmla="*/ 1859677093 w 4593"/>
              <a:gd name="T123" fmla="*/ 446002343 h 3679"/>
              <a:gd name="T124" fmla="*/ 1880324906 w 4593"/>
              <a:gd name="T125" fmla="*/ 315230225 h 36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93" h="3679">
                <a:moveTo>
                  <a:pt x="3928" y="571"/>
                </a:moveTo>
                <a:lnTo>
                  <a:pt x="3928" y="571"/>
                </a:lnTo>
                <a:lnTo>
                  <a:pt x="3937" y="544"/>
                </a:lnTo>
                <a:lnTo>
                  <a:pt x="3951" y="517"/>
                </a:lnTo>
                <a:lnTo>
                  <a:pt x="3960" y="477"/>
                </a:lnTo>
                <a:lnTo>
                  <a:pt x="3964" y="428"/>
                </a:lnTo>
                <a:lnTo>
                  <a:pt x="3969" y="379"/>
                </a:lnTo>
                <a:lnTo>
                  <a:pt x="3960" y="321"/>
                </a:lnTo>
                <a:lnTo>
                  <a:pt x="3955" y="294"/>
                </a:lnTo>
                <a:lnTo>
                  <a:pt x="3946" y="263"/>
                </a:lnTo>
                <a:lnTo>
                  <a:pt x="3933" y="268"/>
                </a:lnTo>
                <a:lnTo>
                  <a:pt x="3906" y="268"/>
                </a:lnTo>
                <a:lnTo>
                  <a:pt x="3893" y="268"/>
                </a:lnTo>
                <a:lnTo>
                  <a:pt x="3870" y="268"/>
                </a:lnTo>
                <a:lnTo>
                  <a:pt x="3848" y="245"/>
                </a:lnTo>
                <a:lnTo>
                  <a:pt x="3826" y="232"/>
                </a:lnTo>
                <a:lnTo>
                  <a:pt x="3813" y="219"/>
                </a:lnTo>
                <a:lnTo>
                  <a:pt x="3804" y="210"/>
                </a:lnTo>
                <a:lnTo>
                  <a:pt x="3786" y="210"/>
                </a:lnTo>
                <a:lnTo>
                  <a:pt x="3768" y="223"/>
                </a:lnTo>
                <a:lnTo>
                  <a:pt x="3741" y="232"/>
                </a:lnTo>
                <a:lnTo>
                  <a:pt x="3737" y="236"/>
                </a:lnTo>
                <a:lnTo>
                  <a:pt x="3710" y="236"/>
                </a:lnTo>
                <a:lnTo>
                  <a:pt x="3688" y="241"/>
                </a:lnTo>
                <a:lnTo>
                  <a:pt x="3670" y="245"/>
                </a:lnTo>
                <a:lnTo>
                  <a:pt x="3652" y="250"/>
                </a:lnTo>
                <a:lnTo>
                  <a:pt x="3643" y="263"/>
                </a:lnTo>
                <a:lnTo>
                  <a:pt x="3634" y="272"/>
                </a:lnTo>
                <a:lnTo>
                  <a:pt x="3625" y="281"/>
                </a:lnTo>
                <a:lnTo>
                  <a:pt x="3607" y="281"/>
                </a:lnTo>
                <a:lnTo>
                  <a:pt x="3594" y="281"/>
                </a:lnTo>
                <a:lnTo>
                  <a:pt x="3567" y="272"/>
                </a:lnTo>
                <a:lnTo>
                  <a:pt x="3563" y="259"/>
                </a:lnTo>
                <a:lnTo>
                  <a:pt x="3563" y="250"/>
                </a:lnTo>
                <a:lnTo>
                  <a:pt x="3567" y="241"/>
                </a:lnTo>
                <a:lnTo>
                  <a:pt x="3590" y="205"/>
                </a:lnTo>
                <a:lnTo>
                  <a:pt x="3594" y="183"/>
                </a:lnTo>
                <a:lnTo>
                  <a:pt x="3581" y="165"/>
                </a:lnTo>
                <a:lnTo>
                  <a:pt x="3576" y="125"/>
                </a:lnTo>
                <a:lnTo>
                  <a:pt x="3576" y="98"/>
                </a:lnTo>
                <a:lnTo>
                  <a:pt x="3576" y="85"/>
                </a:lnTo>
                <a:lnTo>
                  <a:pt x="3576" y="71"/>
                </a:lnTo>
                <a:lnTo>
                  <a:pt x="3563" y="62"/>
                </a:lnTo>
                <a:lnTo>
                  <a:pt x="3540" y="54"/>
                </a:lnTo>
                <a:lnTo>
                  <a:pt x="3523" y="54"/>
                </a:lnTo>
                <a:lnTo>
                  <a:pt x="3509" y="54"/>
                </a:lnTo>
                <a:lnTo>
                  <a:pt x="3491" y="54"/>
                </a:lnTo>
                <a:lnTo>
                  <a:pt x="3474" y="58"/>
                </a:lnTo>
                <a:lnTo>
                  <a:pt x="3433" y="45"/>
                </a:lnTo>
                <a:lnTo>
                  <a:pt x="3420" y="18"/>
                </a:lnTo>
                <a:lnTo>
                  <a:pt x="3407" y="0"/>
                </a:lnTo>
                <a:lnTo>
                  <a:pt x="3375" y="5"/>
                </a:lnTo>
                <a:lnTo>
                  <a:pt x="3358" y="5"/>
                </a:lnTo>
                <a:lnTo>
                  <a:pt x="3344" y="13"/>
                </a:lnTo>
                <a:lnTo>
                  <a:pt x="3322" y="22"/>
                </a:lnTo>
                <a:lnTo>
                  <a:pt x="3304" y="45"/>
                </a:lnTo>
                <a:lnTo>
                  <a:pt x="3286" y="76"/>
                </a:lnTo>
                <a:lnTo>
                  <a:pt x="3277" y="116"/>
                </a:lnTo>
                <a:lnTo>
                  <a:pt x="3268" y="174"/>
                </a:lnTo>
                <a:lnTo>
                  <a:pt x="3273" y="187"/>
                </a:lnTo>
                <a:lnTo>
                  <a:pt x="3268" y="223"/>
                </a:lnTo>
                <a:lnTo>
                  <a:pt x="3264" y="241"/>
                </a:lnTo>
                <a:lnTo>
                  <a:pt x="3255" y="259"/>
                </a:lnTo>
                <a:lnTo>
                  <a:pt x="3237" y="272"/>
                </a:lnTo>
                <a:lnTo>
                  <a:pt x="3215" y="277"/>
                </a:lnTo>
                <a:lnTo>
                  <a:pt x="3117" y="312"/>
                </a:lnTo>
                <a:lnTo>
                  <a:pt x="3117" y="272"/>
                </a:lnTo>
                <a:lnTo>
                  <a:pt x="3135" y="250"/>
                </a:lnTo>
                <a:lnTo>
                  <a:pt x="3112" y="250"/>
                </a:lnTo>
                <a:lnTo>
                  <a:pt x="3095" y="250"/>
                </a:lnTo>
                <a:lnTo>
                  <a:pt x="3063" y="250"/>
                </a:lnTo>
                <a:lnTo>
                  <a:pt x="3037" y="250"/>
                </a:lnTo>
                <a:lnTo>
                  <a:pt x="3014" y="245"/>
                </a:lnTo>
                <a:lnTo>
                  <a:pt x="2992" y="232"/>
                </a:lnTo>
                <a:lnTo>
                  <a:pt x="2961" y="219"/>
                </a:lnTo>
                <a:lnTo>
                  <a:pt x="2943" y="219"/>
                </a:lnTo>
                <a:lnTo>
                  <a:pt x="2925" y="228"/>
                </a:lnTo>
                <a:lnTo>
                  <a:pt x="2912" y="245"/>
                </a:lnTo>
                <a:lnTo>
                  <a:pt x="2889" y="259"/>
                </a:lnTo>
                <a:lnTo>
                  <a:pt x="2880" y="285"/>
                </a:lnTo>
                <a:lnTo>
                  <a:pt x="2872" y="290"/>
                </a:lnTo>
                <a:lnTo>
                  <a:pt x="2840" y="263"/>
                </a:lnTo>
                <a:lnTo>
                  <a:pt x="2827" y="268"/>
                </a:lnTo>
                <a:lnTo>
                  <a:pt x="2814" y="272"/>
                </a:lnTo>
                <a:lnTo>
                  <a:pt x="2800" y="281"/>
                </a:lnTo>
                <a:lnTo>
                  <a:pt x="2791" y="294"/>
                </a:lnTo>
                <a:lnTo>
                  <a:pt x="2787" y="308"/>
                </a:lnTo>
                <a:lnTo>
                  <a:pt x="2787" y="326"/>
                </a:lnTo>
                <a:lnTo>
                  <a:pt x="2800" y="348"/>
                </a:lnTo>
                <a:lnTo>
                  <a:pt x="2800" y="357"/>
                </a:lnTo>
                <a:lnTo>
                  <a:pt x="2787" y="379"/>
                </a:lnTo>
                <a:lnTo>
                  <a:pt x="2773" y="388"/>
                </a:lnTo>
                <a:lnTo>
                  <a:pt x="2756" y="393"/>
                </a:lnTo>
                <a:lnTo>
                  <a:pt x="2738" y="397"/>
                </a:lnTo>
                <a:lnTo>
                  <a:pt x="2715" y="393"/>
                </a:lnTo>
                <a:lnTo>
                  <a:pt x="2698" y="424"/>
                </a:lnTo>
                <a:lnTo>
                  <a:pt x="2684" y="446"/>
                </a:lnTo>
                <a:lnTo>
                  <a:pt x="2680" y="464"/>
                </a:lnTo>
                <a:lnTo>
                  <a:pt x="2675" y="473"/>
                </a:lnTo>
                <a:lnTo>
                  <a:pt x="2662" y="486"/>
                </a:lnTo>
                <a:lnTo>
                  <a:pt x="2644" y="500"/>
                </a:lnTo>
                <a:lnTo>
                  <a:pt x="2617" y="464"/>
                </a:lnTo>
                <a:lnTo>
                  <a:pt x="2604" y="455"/>
                </a:lnTo>
                <a:lnTo>
                  <a:pt x="2586" y="450"/>
                </a:lnTo>
                <a:lnTo>
                  <a:pt x="2564" y="428"/>
                </a:lnTo>
                <a:lnTo>
                  <a:pt x="2568" y="397"/>
                </a:lnTo>
                <a:lnTo>
                  <a:pt x="2591" y="361"/>
                </a:lnTo>
                <a:lnTo>
                  <a:pt x="2617" y="330"/>
                </a:lnTo>
                <a:lnTo>
                  <a:pt x="2640" y="294"/>
                </a:lnTo>
                <a:lnTo>
                  <a:pt x="2604" y="268"/>
                </a:lnTo>
                <a:lnTo>
                  <a:pt x="2595" y="241"/>
                </a:lnTo>
                <a:lnTo>
                  <a:pt x="2595" y="232"/>
                </a:lnTo>
                <a:lnTo>
                  <a:pt x="2595" y="219"/>
                </a:lnTo>
                <a:lnTo>
                  <a:pt x="2582" y="205"/>
                </a:lnTo>
                <a:lnTo>
                  <a:pt x="2577" y="187"/>
                </a:lnTo>
                <a:lnTo>
                  <a:pt x="2564" y="156"/>
                </a:lnTo>
                <a:lnTo>
                  <a:pt x="2555" y="134"/>
                </a:lnTo>
                <a:lnTo>
                  <a:pt x="2546" y="125"/>
                </a:lnTo>
                <a:lnTo>
                  <a:pt x="2533" y="112"/>
                </a:lnTo>
                <a:lnTo>
                  <a:pt x="2519" y="112"/>
                </a:lnTo>
                <a:lnTo>
                  <a:pt x="2515" y="112"/>
                </a:lnTo>
                <a:lnTo>
                  <a:pt x="2510" y="116"/>
                </a:lnTo>
                <a:lnTo>
                  <a:pt x="2506" y="120"/>
                </a:lnTo>
                <a:lnTo>
                  <a:pt x="2515" y="161"/>
                </a:lnTo>
                <a:lnTo>
                  <a:pt x="2519" y="187"/>
                </a:lnTo>
                <a:lnTo>
                  <a:pt x="2555" y="241"/>
                </a:lnTo>
                <a:lnTo>
                  <a:pt x="2555" y="272"/>
                </a:lnTo>
                <a:lnTo>
                  <a:pt x="2555" y="303"/>
                </a:lnTo>
                <a:lnTo>
                  <a:pt x="2550" y="343"/>
                </a:lnTo>
                <a:lnTo>
                  <a:pt x="2533" y="343"/>
                </a:lnTo>
                <a:lnTo>
                  <a:pt x="2515" y="321"/>
                </a:lnTo>
                <a:lnTo>
                  <a:pt x="2506" y="308"/>
                </a:lnTo>
                <a:lnTo>
                  <a:pt x="2501" y="326"/>
                </a:lnTo>
                <a:lnTo>
                  <a:pt x="2497" y="357"/>
                </a:lnTo>
                <a:lnTo>
                  <a:pt x="2497" y="375"/>
                </a:lnTo>
                <a:lnTo>
                  <a:pt x="2492" y="379"/>
                </a:lnTo>
                <a:lnTo>
                  <a:pt x="2488" y="375"/>
                </a:lnTo>
                <a:lnTo>
                  <a:pt x="2479" y="366"/>
                </a:lnTo>
                <a:lnTo>
                  <a:pt x="2466" y="357"/>
                </a:lnTo>
                <a:lnTo>
                  <a:pt x="2452" y="352"/>
                </a:lnTo>
                <a:lnTo>
                  <a:pt x="2435" y="348"/>
                </a:lnTo>
                <a:lnTo>
                  <a:pt x="2408" y="330"/>
                </a:lnTo>
                <a:lnTo>
                  <a:pt x="2403" y="361"/>
                </a:lnTo>
                <a:lnTo>
                  <a:pt x="2403" y="393"/>
                </a:lnTo>
                <a:lnTo>
                  <a:pt x="2399" y="419"/>
                </a:lnTo>
                <a:lnTo>
                  <a:pt x="2372" y="419"/>
                </a:lnTo>
                <a:lnTo>
                  <a:pt x="2345" y="406"/>
                </a:lnTo>
                <a:lnTo>
                  <a:pt x="2345" y="366"/>
                </a:lnTo>
                <a:lnTo>
                  <a:pt x="2327" y="357"/>
                </a:lnTo>
                <a:lnTo>
                  <a:pt x="2296" y="343"/>
                </a:lnTo>
                <a:lnTo>
                  <a:pt x="2274" y="308"/>
                </a:lnTo>
                <a:lnTo>
                  <a:pt x="2270" y="285"/>
                </a:lnTo>
                <a:lnTo>
                  <a:pt x="2256" y="263"/>
                </a:lnTo>
                <a:lnTo>
                  <a:pt x="2252" y="254"/>
                </a:lnTo>
                <a:lnTo>
                  <a:pt x="2252" y="250"/>
                </a:lnTo>
                <a:lnTo>
                  <a:pt x="2247" y="245"/>
                </a:lnTo>
                <a:lnTo>
                  <a:pt x="2238" y="241"/>
                </a:lnTo>
                <a:lnTo>
                  <a:pt x="2216" y="232"/>
                </a:lnTo>
                <a:lnTo>
                  <a:pt x="2207" y="232"/>
                </a:lnTo>
                <a:lnTo>
                  <a:pt x="2203" y="223"/>
                </a:lnTo>
                <a:lnTo>
                  <a:pt x="2189" y="183"/>
                </a:lnTo>
                <a:lnTo>
                  <a:pt x="2180" y="152"/>
                </a:lnTo>
                <a:lnTo>
                  <a:pt x="2171" y="120"/>
                </a:lnTo>
                <a:lnTo>
                  <a:pt x="2167" y="107"/>
                </a:lnTo>
                <a:lnTo>
                  <a:pt x="2145" y="107"/>
                </a:lnTo>
                <a:lnTo>
                  <a:pt x="2131" y="107"/>
                </a:lnTo>
                <a:lnTo>
                  <a:pt x="2109" y="112"/>
                </a:lnTo>
                <a:lnTo>
                  <a:pt x="2091" y="152"/>
                </a:lnTo>
                <a:lnTo>
                  <a:pt x="2069" y="178"/>
                </a:lnTo>
                <a:lnTo>
                  <a:pt x="2060" y="187"/>
                </a:lnTo>
                <a:lnTo>
                  <a:pt x="2051" y="192"/>
                </a:lnTo>
                <a:lnTo>
                  <a:pt x="2033" y="192"/>
                </a:lnTo>
                <a:lnTo>
                  <a:pt x="2011" y="192"/>
                </a:lnTo>
                <a:lnTo>
                  <a:pt x="1989" y="183"/>
                </a:lnTo>
                <a:lnTo>
                  <a:pt x="1962" y="170"/>
                </a:lnTo>
                <a:lnTo>
                  <a:pt x="1922" y="178"/>
                </a:lnTo>
                <a:lnTo>
                  <a:pt x="1886" y="214"/>
                </a:lnTo>
                <a:lnTo>
                  <a:pt x="1846" y="245"/>
                </a:lnTo>
                <a:lnTo>
                  <a:pt x="1819" y="268"/>
                </a:lnTo>
                <a:lnTo>
                  <a:pt x="1819" y="285"/>
                </a:lnTo>
                <a:lnTo>
                  <a:pt x="1819" y="335"/>
                </a:lnTo>
                <a:lnTo>
                  <a:pt x="1819" y="361"/>
                </a:lnTo>
                <a:lnTo>
                  <a:pt x="1819" y="375"/>
                </a:lnTo>
                <a:lnTo>
                  <a:pt x="1819" y="410"/>
                </a:lnTo>
                <a:lnTo>
                  <a:pt x="1819" y="424"/>
                </a:lnTo>
                <a:lnTo>
                  <a:pt x="1855" y="437"/>
                </a:lnTo>
                <a:lnTo>
                  <a:pt x="1886" y="437"/>
                </a:lnTo>
                <a:lnTo>
                  <a:pt x="1899" y="433"/>
                </a:lnTo>
                <a:lnTo>
                  <a:pt x="1917" y="433"/>
                </a:lnTo>
                <a:lnTo>
                  <a:pt x="1940" y="473"/>
                </a:lnTo>
                <a:lnTo>
                  <a:pt x="1948" y="486"/>
                </a:lnTo>
                <a:lnTo>
                  <a:pt x="1957" y="504"/>
                </a:lnTo>
                <a:lnTo>
                  <a:pt x="1957" y="531"/>
                </a:lnTo>
                <a:lnTo>
                  <a:pt x="1957" y="553"/>
                </a:lnTo>
                <a:lnTo>
                  <a:pt x="1953" y="571"/>
                </a:lnTo>
                <a:lnTo>
                  <a:pt x="1948" y="580"/>
                </a:lnTo>
                <a:lnTo>
                  <a:pt x="1948" y="593"/>
                </a:lnTo>
                <a:lnTo>
                  <a:pt x="1948" y="602"/>
                </a:lnTo>
                <a:lnTo>
                  <a:pt x="1953" y="607"/>
                </a:lnTo>
                <a:lnTo>
                  <a:pt x="1957" y="607"/>
                </a:lnTo>
                <a:lnTo>
                  <a:pt x="1980" y="607"/>
                </a:lnTo>
                <a:lnTo>
                  <a:pt x="2002" y="616"/>
                </a:lnTo>
                <a:lnTo>
                  <a:pt x="2011" y="642"/>
                </a:lnTo>
                <a:lnTo>
                  <a:pt x="2011" y="665"/>
                </a:lnTo>
                <a:lnTo>
                  <a:pt x="2033" y="673"/>
                </a:lnTo>
                <a:lnTo>
                  <a:pt x="2060" y="678"/>
                </a:lnTo>
                <a:lnTo>
                  <a:pt x="2091" y="678"/>
                </a:lnTo>
                <a:lnTo>
                  <a:pt x="2131" y="673"/>
                </a:lnTo>
                <a:lnTo>
                  <a:pt x="2145" y="673"/>
                </a:lnTo>
                <a:lnTo>
                  <a:pt x="2154" y="678"/>
                </a:lnTo>
                <a:lnTo>
                  <a:pt x="2167" y="682"/>
                </a:lnTo>
                <a:lnTo>
                  <a:pt x="2180" y="696"/>
                </a:lnTo>
                <a:lnTo>
                  <a:pt x="2198" y="714"/>
                </a:lnTo>
                <a:lnTo>
                  <a:pt x="2207" y="736"/>
                </a:lnTo>
                <a:lnTo>
                  <a:pt x="2216" y="767"/>
                </a:lnTo>
                <a:lnTo>
                  <a:pt x="2220" y="803"/>
                </a:lnTo>
                <a:lnTo>
                  <a:pt x="2220" y="843"/>
                </a:lnTo>
                <a:lnTo>
                  <a:pt x="2234" y="874"/>
                </a:lnTo>
                <a:lnTo>
                  <a:pt x="2243" y="896"/>
                </a:lnTo>
                <a:lnTo>
                  <a:pt x="2243" y="963"/>
                </a:lnTo>
                <a:lnTo>
                  <a:pt x="2234" y="999"/>
                </a:lnTo>
                <a:lnTo>
                  <a:pt x="2189" y="1012"/>
                </a:lnTo>
                <a:lnTo>
                  <a:pt x="2158" y="1026"/>
                </a:lnTo>
                <a:lnTo>
                  <a:pt x="2149" y="1030"/>
                </a:lnTo>
                <a:lnTo>
                  <a:pt x="2145" y="1039"/>
                </a:lnTo>
                <a:lnTo>
                  <a:pt x="2105" y="1017"/>
                </a:lnTo>
                <a:lnTo>
                  <a:pt x="2078" y="995"/>
                </a:lnTo>
                <a:lnTo>
                  <a:pt x="2055" y="981"/>
                </a:lnTo>
                <a:lnTo>
                  <a:pt x="2042" y="977"/>
                </a:lnTo>
                <a:lnTo>
                  <a:pt x="1997" y="981"/>
                </a:lnTo>
                <a:lnTo>
                  <a:pt x="1917" y="981"/>
                </a:lnTo>
                <a:lnTo>
                  <a:pt x="1882" y="977"/>
                </a:lnTo>
                <a:lnTo>
                  <a:pt x="1873" y="977"/>
                </a:lnTo>
                <a:lnTo>
                  <a:pt x="1855" y="968"/>
                </a:lnTo>
                <a:lnTo>
                  <a:pt x="1837" y="963"/>
                </a:lnTo>
                <a:lnTo>
                  <a:pt x="1815" y="959"/>
                </a:lnTo>
                <a:lnTo>
                  <a:pt x="1788" y="959"/>
                </a:lnTo>
                <a:lnTo>
                  <a:pt x="1748" y="968"/>
                </a:lnTo>
                <a:lnTo>
                  <a:pt x="1703" y="981"/>
                </a:lnTo>
                <a:lnTo>
                  <a:pt x="1676" y="963"/>
                </a:lnTo>
                <a:lnTo>
                  <a:pt x="1659" y="950"/>
                </a:lnTo>
                <a:lnTo>
                  <a:pt x="1645" y="937"/>
                </a:lnTo>
                <a:lnTo>
                  <a:pt x="1627" y="905"/>
                </a:lnTo>
                <a:lnTo>
                  <a:pt x="1618" y="892"/>
                </a:lnTo>
                <a:lnTo>
                  <a:pt x="1609" y="883"/>
                </a:lnTo>
                <a:lnTo>
                  <a:pt x="1543" y="861"/>
                </a:lnTo>
                <a:lnTo>
                  <a:pt x="1480" y="865"/>
                </a:lnTo>
                <a:lnTo>
                  <a:pt x="1293" y="1111"/>
                </a:lnTo>
                <a:lnTo>
                  <a:pt x="1275" y="1119"/>
                </a:lnTo>
                <a:lnTo>
                  <a:pt x="1235" y="1106"/>
                </a:lnTo>
                <a:lnTo>
                  <a:pt x="1199" y="1102"/>
                </a:lnTo>
                <a:lnTo>
                  <a:pt x="1172" y="1102"/>
                </a:lnTo>
                <a:lnTo>
                  <a:pt x="1114" y="1106"/>
                </a:lnTo>
                <a:lnTo>
                  <a:pt x="1079" y="1111"/>
                </a:lnTo>
                <a:lnTo>
                  <a:pt x="1048" y="1119"/>
                </a:lnTo>
                <a:lnTo>
                  <a:pt x="1021" y="1133"/>
                </a:lnTo>
                <a:lnTo>
                  <a:pt x="999" y="1146"/>
                </a:lnTo>
                <a:lnTo>
                  <a:pt x="967" y="1097"/>
                </a:lnTo>
                <a:lnTo>
                  <a:pt x="927" y="1106"/>
                </a:lnTo>
                <a:lnTo>
                  <a:pt x="887" y="1111"/>
                </a:lnTo>
                <a:lnTo>
                  <a:pt x="842" y="1106"/>
                </a:lnTo>
                <a:lnTo>
                  <a:pt x="820" y="1102"/>
                </a:lnTo>
                <a:lnTo>
                  <a:pt x="802" y="1097"/>
                </a:lnTo>
                <a:lnTo>
                  <a:pt x="780" y="1084"/>
                </a:lnTo>
                <a:lnTo>
                  <a:pt x="762" y="1070"/>
                </a:lnTo>
                <a:lnTo>
                  <a:pt x="749" y="1048"/>
                </a:lnTo>
                <a:lnTo>
                  <a:pt x="740" y="1021"/>
                </a:lnTo>
                <a:lnTo>
                  <a:pt x="735" y="990"/>
                </a:lnTo>
                <a:lnTo>
                  <a:pt x="735" y="950"/>
                </a:lnTo>
                <a:lnTo>
                  <a:pt x="727" y="941"/>
                </a:lnTo>
                <a:lnTo>
                  <a:pt x="713" y="932"/>
                </a:lnTo>
                <a:lnTo>
                  <a:pt x="691" y="928"/>
                </a:lnTo>
                <a:lnTo>
                  <a:pt x="664" y="932"/>
                </a:lnTo>
                <a:lnTo>
                  <a:pt x="624" y="946"/>
                </a:lnTo>
                <a:lnTo>
                  <a:pt x="575" y="977"/>
                </a:lnTo>
                <a:lnTo>
                  <a:pt x="517" y="1030"/>
                </a:lnTo>
                <a:lnTo>
                  <a:pt x="504" y="1035"/>
                </a:lnTo>
                <a:lnTo>
                  <a:pt x="495" y="1035"/>
                </a:lnTo>
                <a:lnTo>
                  <a:pt x="481" y="1026"/>
                </a:lnTo>
                <a:lnTo>
                  <a:pt x="463" y="1017"/>
                </a:lnTo>
                <a:lnTo>
                  <a:pt x="450" y="999"/>
                </a:lnTo>
                <a:lnTo>
                  <a:pt x="432" y="968"/>
                </a:lnTo>
                <a:lnTo>
                  <a:pt x="414" y="928"/>
                </a:lnTo>
                <a:lnTo>
                  <a:pt x="379" y="830"/>
                </a:lnTo>
                <a:lnTo>
                  <a:pt x="370" y="812"/>
                </a:lnTo>
                <a:lnTo>
                  <a:pt x="365" y="807"/>
                </a:lnTo>
                <a:lnTo>
                  <a:pt x="361" y="807"/>
                </a:lnTo>
                <a:lnTo>
                  <a:pt x="347" y="816"/>
                </a:lnTo>
                <a:lnTo>
                  <a:pt x="334" y="839"/>
                </a:lnTo>
                <a:lnTo>
                  <a:pt x="312" y="861"/>
                </a:lnTo>
                <a:lnTo>
                  <a:pt x="281" y="888"/>
                </a:lnTo>
                <a:lnTo>
                  <a:pt x="218" y="932"/>
                </a:lnTo>
                <a:lnTo>
                  <a:pt x="124" y="990"/>
                </a:lnTo>
                <a:lnTo>
                  <a:pt x="4" y="1061"/>
                </a:lnTo>
                <a:lnTo>
                  <a:pt x="0" y="1070"/>
                </a:lnTo>
                <a:lnTo>
                  <a:pt x="0" y="1079"/>
                </a:lnTo>
                <a:lnTo>
                  <a:pt x="0" y="1093"/>
                </a:lnTo>
                <a:lnTo>
                  <a:pt x="4" y="1106"/>
                </a:lnTo>
                <a:lnTo>
                  <a:pt x="17" y="1119"/>
                </a:lnTo>
                <a:lnTo>
                  <a:pt x="40" y="1128"/>
                </a:lnTo>
                <a:lnTo>
                  <a:pt x="71" y="1133"/>
                </a:lnTo>
                <a:lnTo>
                  <a:pt x="89" y="1137"/>
                </a:lnTo>
                <a:lnTo>
                  <a:pt x="102" y="1142"/>
                </a:lnTo>
                <a:lnTo>
                  <a:pt x="111" y="1151"/>
                </a:lnTo>
                <a:lnTo>
                  <a:pt x="116" y="1160"/>
                </a:lnTo>
                <a:lnTo>
                  <a:pt x="116" y="1169"/>
                </a:lnTo>
                <a:lnTo>
                  <a:pt x="116" y="1182"/>
                </a:lnTo>
                <a:lnTo>
                  <a:pt x="107" y="1204"/>
                </a:lnTo>
                <a:lnTo>
                  <a:pt x="93" y="1231"/>
                </a:lnTo>
                <a:lnTo>
                  <a:pt x="75" y="1249"/>
                </a:lnTo>
                <a:lnTo>
                  <a:pt x="62" y="1258"/>
                </a:lnTo>
                <a:lnTo>
                  <a:pt x="53" y="1262"/>
                </a:lnTo>
                <a:lnTo>
                  <a:pt x="53" y="1258"/>
                </a:lnTo>
                <a:lnTo>
                  <a:pt x="35" y="1284"/>
                </a:lnTo>
                <a:lnTo>
                  <a:pt x="26" y="1311"/>
                </a:lnTo>
                <a:lnTo>
                  <a:pt x="22" y="1342"/>
                </a:lnTo>
                <a:lnTo>
                  <a:pt x="22" y="1423"/>
                </a:lnTo>
                <a:lnTo>
                  <a:pt x="17" y="1463"/>
                </a:lnTo>
                <a:lnTo>
                  <a:pt x="13" y="1481"/>
                </a:lnTo>
                <a:lnTo>
                  <a:pt x="9" y="1490"/>
                </a:lnTo>
                <a:lnTo>
                  <a:pt x="9" y="1507"/>
                </a:lnTo>
                <a:lnTo>
                  <a:pt x="13" y="1530"/>
                </a:lnTo>
                <a:lnTo>
                  <a:pt x="31" y="1561"/>
                </a:lnTo>
                <a:lnTo>
                  <a:pt x="58" y="1588"/>
                </a:lnTo>
                <a:lnTo>
                  <a:pt x="75" y="1601"/>
                </a:lnTo>
                <a:lnTo>
                  <a:pt x="93" y="1610"/>
                </a:lnTo>
                <a:lnTo>
                  <a:pt x="111" y="1619"/>
                </a:lnTo>
                <a:lnTo>
                  <a:pt x="138" y="1619"/>
                </a:lnTo>
                <a:lnTo>
                  <a:pt x="160" y="1619"/>
                </a:lnTo>
                <a:lnTo>
                  <a:pt x="187" y="1615"/>
                </a:lnTo>
                <a:lnTo>
                  <a:pt x="218" y="1606"/>
                </a:lnTo>
                <a:lnTo>
                  <a:pt x="249" y="1588"/>
                </a:lnTo>
                <a:lnTo>
                  <a:pt x="258" y="1579"/>
                </a:lnTo>
                <a:lnTo>
                  <a:pt x="272" y="1570"/>
                </a:lnTo>
                <a:lnTo>
                  <a:pt x="289" y="1565"/>
                </a:lnTo>
                <a:lnTo>
                  <a:pt x="307" y="1561"/>
                </a:lnTo>
                <a:lnTo>
                  <a:pt x="334" y="1565"/>
                </a:lnTo>
                <a:lnTo>
                  <a:pt x="361" y="1579"/>
                </a:lnTo>
                <a:lnTo>
                  <a:pt x="388" y="1606"/>
                </a:lnTo>
                <a:lnTo>
                  <a:pt x="392" y="1606"/>
                </a:lnTo>
                <a:lnTo>
                  <a:pt x="405" y="1610"/>
                </a:lnTo>
                <a:lnTo>
                  <a:pt x="437" y="1597"/>
                </a:lnTo>
                <a:lnTo>
                  <a:pt x="454" y="1588"/>
                </a:lnTo>
                <a:lnTo>
                  <a:pt x="481" y="1565"/>
                </a:lnTo>
                <a:lnTo>
                  <a:pt x="504" y="1552"/>
                </a:lnTo>
                <a:lnTo>
                  <a:pt x="517" y="1552"/>
                </a:lnTo>
                <a:lnTo>
                  <a:pt x="521" y="1552"/>
                </a:lnTo>
                <a:lnTo>
                  <a:pt x="535" y="1561"/>
                </a:lnTo>
                <a:lnTo>
                  <a:pt x="539" y="1579"/>
                </a:lnTo>
                <a:lnTo>
                  <a:pt x="544" y="1597"/>
                </a:lnTo>
                <a:lnTo>
                  <a:pt x="544" y="1615"/>
                </a:lnTo>
                <a:lnTo>
                  <a:pt x="539" y="1632"/>
                </a:lnTo>
                <a:lnTo>
                  <a:pt x="611" y="1717"/>
                </a:lnTo>
                <a:lnTo>
                  <a:pt x="624" y="1748"/>
                </a:lnTo>
                <a:lnTo>
                  <a:pt x="637" y="1784"/>
                </a:lnTo>
                <a:lnTo>
                  <a:pt x="646" y="1820"/>
                </a:lnTo>
                <a:lnTo>
                  <a:pt x="646" y="1860"/>
                </a:lnTo>
                <a:lnTo>
                  <a:pt x="646" y="1878"/>
                </a:lnTo>
                <a:lnTo>
                  <a:pt x="642" y="1895"/>
                </a:lnTo>
                <a:lnTo>
                  <a:pt x="633" y="1909"/>
                </a:lnTo>
                <a:lnTo>
                  <a:pt x="619" y="1918"/>
                </a:lnTo>
                <a:lnTo>
                  <a:pt x="602" y="1927"/>
                </a:lnTo>
                <a:lnTo>
                  <a:pt x="579" y="1931"/>
                </a:lnTo>
                <a:lnTo>
                  <a:pt x="566" y="1940"/>
                </a:lnTo>
                <a:lnTo>
                  <a:pt x="535" y="1967"/>
                </a:lnTo>
                <a:lnTo>
                  <a:pt x="517" y="1989"/>
                </a:lnTo>
                <a:lnTo>
                  <a:pt x="499" y="2016"/>
                </a:lnTo>
                <a:lnTo>
                  <a:pt x="481" y="2043"/>
                </a:lnTo>
                <a:lnTo>
                  <a:pt x="472" y="2074"/>
                </a:lnTo>
                <a:lnTo>
                  <a:pt x="472" y="2078"/>
                </a:lnTo>
                <a:lnTo>
                  <a:pt x="463" y="2087"/>
                </a:lnTo>
                <a:lnTo>
                  <a:pt x="450" y="2092"/>
                </a:lnTo>
                <a:lnTo>
                  <a:pt x="437" y="2092"/>
                </a:lnTo>
                <a:lnTo>
                  <a:pt x="419" y="2092"/>
                </a:lnTo>
                <a:lnTo>
                  <a:pt x="396" y="2087"/>
                </a:lnTo>
                <a:lnTo>
                  <a:pt x="392" y="2087"/>
                </a:lnTo>
                <a:lnTo>
                  <a:pt x="388" y="2096"/>
                </a:lnTo>
                <a:lnTo>
                  <a:pt x="383" y="2114"/>
                </a:lnTo>
                <a:lnTo>
                  <a:pt x="388" y="2127"/>
                </a:lnTo>
                <a:lnTo>
                  <a:pt x="396" y="2145"/>
                </a:lnTo>
                <a:lnTo>
                  <a:pt x="374" y="2208"/>
                </a:lnTo>
                <a:lnTo>
                  <a:pt x="356" y="2243"/>
                </a:lnTo>
                <a:lnTo>
                  <a:pt x="343" y="2279"/>
                </a:lnTo>
                <a:lnTo>
                  <a:pt x="321" y="2319"/>
                </a:lnTo>
                <a:lnTo>
                  <a:pt x="298" y="2355"/>
                </a:lnTo>
                <a:lnTo>
                  <a:pt x="272" y="2377"/>
                </a:lnTo>
                <a:lnTo>
                  <a:pt x="258" y="2386"/>
                </a:lnTo>
                <a:lnTo>
                  <a:pt x="245" y="2386"/>
                </a:lnTo>
                <a:lnTo>
                  <a:pt x="236" y="2386"/>
                </a:lnTo>
                <a:lnTo>
                  <a:pt x="223" y="2373"/>
                </a:lnTo>
                <a:lnTo>
                  <a:pt x="205" y="2395"/>
                </a:lnTo>
                <a:lnTo>
                  <a:pt x="187" y="2413"/>
                </a:lnTo>
                <a:lnTo>
                  <a:pt x="169" y="2440"/>
                </a:lnTo>
                <a:lnTo>
                  <a:pt x="160" y="2466"/>
                </a:lnTo>
                <a:lnTo>
                  <a:pt x="160" y="2480"/>
                </a:lnTo>
                <a:lnTo>
                  <a:pt x="160" y="2493"/>
                </a:lnTo>
                <a:lnTo>
                  <a:pt x="165" y="2502"/>
                </a:lnTo>
                <a:lnTo>
                  <a:pt x="174" y="2515"/>
                </a:lnTo>
                <a:lnTo>
                  <a:pt x="187" y="2524"/>
                </a:lnTo>
                <a:lnTo>
                  <a:pt x="205" y="2529"/>
                </a:lnTo>
                <a:lnTo>
                  <a:pt x="214" y="2533"/>
                </a:lnTo>
                <a:lnTo>
                  <a:pt x="223" y="2538"/>
                </a:lnTo>
                <a:lnTo>
                  <a:pt x="227" y="2547"/>
                </a:lnTo>
                <a:lnTo>
                  <a:pt x="231" y="2556"/>
                </a:lnTo>
                <a:lnTo>
                  <a:pt x="231" y="2573"/>
                </a:lnTo>
                <a:lnTo>
                  <a:pt x="223" y="2591"/>
                </a:lnTo>
                <a:lnTo>
                  <a:pt x="209" y="2614"/>
                </a:lnTo>
                <a:lnTo>
                  <a:pt x="205" y="2618"/>
                </a:lnTo>
                <a:lnTo>
                  <a:pt x="205" y="2627"/>
                </a:lnTo>
                <a:lnTo>
                  <a:pt x="209" y="2631"/>
                </a:lnTo>
                <a:lnTo>
                  <a:pt x="214" y="2636"/>
                </a:lnTo>
                <a:lnTo>
                  <a:pt x="231" y="2636"/>
                </a:lnTo>
                <a:lnTo>
                  <a:pt x="258" y="2636"/>
                </a:lnTo>
                <a:lnTo>
                  <a:pt x="294" y="2631"/>
                </a:lnTo>
                <a:lnTo>
                  <a:pt x="303" y="2636"/>
                </a:lnTo>
                <a:lnTo>
                  <a:pt x="307" y="2640"/>
                </a:lnTo>
                <a:lnTo>
                  <a:pt x="312" y="2645"/>
                </a:lnTo>
                <a:lnTo>
                  <a:pt x="312" y="2654"/>
                </a:lnTo>
                <a:lnTo>
                  <a:pt x="307" y="2663"/>
                </a:lnTo>
                <a:lnTo>
                  <a:pt x="294" y="2676"/>
                </a:lnTo>
                <a:lnTo>
                  <a:pt x="272" y="2694"/>
                </a:lnTo>
                <a:lnTo>
                  <a:pt x="285" y="2703"/>
                </a:lnTo>
                <a:lnTo>
                  <a:pt x="312" y="2734"/>
                </a:lnTo>
                <a:lnTo>
                  <a:pt x="325" y="2752"/>
                </a:lnTo>
                <a:lnTo>
                  <a:pt x="334" y="2779"/>
                </a:lnTo>
                <a:lnTo>
                  <a:pt x="339" y="2805"/>
                </a:lnTo>
                <a:lnTo>
                  <a:pt x="334" y="2841"/>
                </a:lnTo>
                <a:lnTo>
                  <a:pt x="347" y="2854"/>
                </a:lnTo>
                <a:lnTo>
                  <a:pt x="379" y="2859"/>
                </a:lnTo>
                <a:lnTo>
                  <a:pt x="401" y="2859"/>
                </a:lnTo>
                <a:lnTo>
                  <a:pt x="414" y="2863"/>
                </a:lnTo>
                <a:lnTo>
                  <a:pt x="437" y="2881"/>
                </a:lnTo>
                <a:lnTo>
                  <a:pt x="450" y="2890"/>
                </a:lnTo>
                <a:lnTo>
                  <a:pt x="459" y="2903"/>
                </a:lnTo>
                <a:lnTo>
                  <a:pt x="463" y="2921"/>
                </a:lnTo>
                <a:lnTo>
                  <a:pt x="459" y="2935"/>
                </a:lnTo>
                <a:lnTo>
                  <a:pt x="454" y="2948"/>
                </a:lnTo>
                <a:lnTo>
                  <a:pt x="441" y="2957"/>
                </a:lnTo>
                <a:lnTo>
                  <a:pt x="432" y="2966"/>
                </a:lnTo>
                <a:lnTo>
                  <a:pt x="423" y="2966"/>
                </a:lnTo>
                <a:lnTo>
                  <a:pt x="405" y="2961"/>
                </a:lnTo>
                <a:lnTo>
                  <a:pt x="392" y="2952"/>
                </a:lnTo>
                <a:lnTo>
                  <a:pt x="388" y="2952"/>
                </a:lnTo>
                <a:lnTo>
                  <a:pt x="374" y="2957"/>
                </a:lnTo>
                <a:lnTo>
                  <a:pt x="334" y="2979"/>
                </a:lnTo>
                <a:lnTo>
                  <a:pt x="281" y="3019"/>
                </a:lnTo>
                <a:lnTo>
                  <a:pt x="294" y="3033"/>
                </a:lnTo>
                <a:lnTo>
                  <a:pt x="303" y="3051"/>
                </a:lnTo>
                <a:lnTo>
                  <a:pt x="312" y="3068"/>
                </a:lnTo>
                <a:lnTo>
                  <a:pt x="312" y="3095"/>
                </a:lnTo>
                <a:lnTo>
                  <a:pt x="307" y="3122"/>
                </a:lnTo>
                <a:lnTo>
                  <a:pt x="298" y="3135"/>
                </a:lnTo>
                <a:lnTo>
                  <a:pt x="285" y="3149"/>
                </a:lnTo>
                <a:lnTo>
                  <a:pt x="272" y="3162"/>
                </a:lnTo>
                <a:lnTo>
                  <a:pt x="254" y="3175"/>
                </a:lnTo>
                <a:lnTo>
                  <a:pt x="147" y="3251"/>
                </a:lnTo>
                <a:lnTo>
                  <a:pt x="147" y="3260"/>
                </a:lnTo>
                <a:lnTo>
                  <a:pt x="147" y="3282"/>
                </a:lnTo>
                <a:lnTo>
                  <a:pt x="156" y="3314"/>
                </a:lnTo>
                <a:lnTo>
                  <a:pt x="165" y="3327"/>
                </a:lnTo>
                <a:lnTo>
                  <a:pt x="178" y="3345"/>
                </a:lnTo>
                <a:lnTo>
                  <a:pt x="231" y="3425"/>
                </a:lnTo>
                <a:lnTo>
                  <a:pt x="236" y="3430"/>
                </a:lnTo>
                <a:lnTo>
                  <a:pt x="245" y="3439"/>
                </a:lnTo>
                <a:lnTo>
                  <a:pt x="258" y="3443"/>
                </a:lnTo>
                <a:lnTo>
                  <a:pt x="276" y="3443"/>
                </a:lnTo>
                <a:lnTo>
                  <a:pt x="298" y="3434"/>
                </a:lnTo>
                <a:lnTo>
                  <a:pt x="325" y="3421"/>
                </a:lnTo>
                <a:lnTo>
                  <a:pt x="356" y="3398"/>
                </a:lnTo>
                <a:lnTo>
                  <a:pt x="392" y="3372"/>
                </a:lnTo>
                <a:lnTo>
                  <a:pt x="423" y="3354"/>
                </a:lnTo>
                <a:lnTo>
                  <a:pt x="450" y="3345"/>
                </a:lnTo>
                <a:lnTo>
                  <a:pt x="472" y="3340"/>
                </a:lnTo>
                <a:lnTo>
                  <a:pt x="504" y="3336"/>
                </a:lnTo>
                <a:lnTo>
                  <a:pt x="512" y="3340"/>
                </a:lnTo>
                <a:lnTo>
                  <a:pt x="544" y="3314"/>
                </a:lnTo>
                <a:lnTo>
                  <a:pt x="570" y="3287"/>
                </a:lnTo>
                <a:lnTo>
                  <a:pt x="584" y="3269"/>
                </a:lnTo>
                <a:lnTo>
                  <a:pt x="593" y="3251"/>
                </a:lnTo>
                <a:lnTo>
                  <a:pt x="718" y="3198"/>
                </a:lnTo>
                <a:lnTo>
                  <a:pt x="727" y="3220"/>
                </a:lnTo>
                <a:lnTo>
                  <a:pt x="731" y="3251"/>
                </a:lnTo>
                <a:lnTo>
                  <a:pt x="735" y="3256"/>
                </a:lnTo>
                <a:lnTo>
                  <a:pt x="744" y="3265"/>
                </a:lnTo>
                <a:lnTo>
                  <a:pt x="771" y="3278"/>
                </a:lnTo>
                <a:lnTo>
                  <a:pt x="807" y="3291"/>
                </a:lnTo>
                <a:lnTo>
                  <a:pt x="834" y="3296"/>
                </a:lnTo>
                <a:lnTo>
                  <a:pt x="838" y="3300"/>
                </a:lnTo>
                <a:lnTo>
                  <a:pt x="847" y="3305"/>
                </a:lnTo>
                <a:lnTo>
                  <a:pt x="856" y="3323"/>
                </a:lnTo>
                <a:lnTo>
                  <a:pt x="878" y="3372"/>
                </a:lnTo>
                <a:lnTo>
                  <a:pt x="900" y="3443"/>
                </a:lnTo>
                <a:lnTo>
                  <a:pt x="954" y="3461"/>
                </a:lnTo>
                <a:lnTo>
                  <a:pt x="1003" y="3488"/>
                </a:lnTo>
                <a:lnTo>
                  <a:pt x="1052" y="3523"/>
                </a:lnTo>
                <a:lnTo>
                  <a:pt x="1097" y="3563"/>
                </a:lnTo>
                <a:lnTo>
                  <a:pt x="1128" y="3572"/>
                </a:lnTo>
                <a:lnTo>
                  <a:pt x="1164" y="3577"/>
                </a:lnTo>
                <a:lnTo>
                  <a:pt x="1172" y="3577"/>
                </a:lnTo>
                <a:lnTo>
                  <a:pt x="1190" y="3590"/>
                </a:lnTo>
                <a:lnTo>
                  <a:pt x="1204" y="3599"/>
                </a:lnTo>
                <a:lnTo>
                  <a:pt x="1213" y="3608"/>
                </a:lnTo>
                <a:lnTo>
                  <a:pt x="1222" y="3626"/>
                </a:lnTo>
                <a:lnTo>
                  <a:pt x="1222" y="3648"/>
                </a:lnTo>
                <a:lnTo>
                  <a:pt x="1226" y="3666"/>
                </a:lnTo>
                <a:lnTo>
                  <a:pt x="1230" y="3675"/>
                </a:lnTo>
                <a:lnTo>
                  <a:pt x="1239" y="3679"/>
                </a:lnTo>
                <a:lnTo>
                  <a:pt x="1257" y="3679"/>
                </a:lnTo>
                <a:lnTo>
                  <a:pt x="1279" y="3675"/>
                </a:lnTo>
                <a:lnTo>
                  <a:pt x="1306" y="3662"/>
                </a:lnTo>
                <a:lnTo>
                  <a:pt x="1337" y="3644"/>
                </a:lnTo>
                <a:lnTo>
                  <a:pt x="1369" y="3617"/>
                </a:lnTo>
                <a:lnTo>
                  <a:pt x="1404" y="3590"/>
                </a:lnTo>
                <a:lnTo>
                  <a:pt x="1431" y="3559"/>
                </a:lnTo>
                <a:lnTo>
                  <a:pt x="1449" y="3537"/>
                </a:lnTo>
                <a:lnTo>
                  <a:pt x="1458" y="3519"/>
                </a:lnTo>
                <a:lnTo>
                  <a:pt x="1458" y="3505"/>
                </a:lnTo>
                <a:lnTo>
                  <a:pt x="1458" y="3492"/>
                </a:lnTo>
                <a:lnTo>
                  <a:pt x="1453" y="3483"/>
                </a:lnTo>
                <a:lnTo>
                  <a:pt x="1453" y="3470"/>
                </a:lnTo>
                <a:lnTo>
                  <a:pt x="1449" y="3456"/>
                </a:lnTo>
                <a:lnTo>
                  <a:pt x="1453" y="3447"/>
                </a:lnTo>
                <a:lnTo>
                  <a:pt x="1458" y="3439"/>
                </a:lnTo>
                <a:lnTo>
                  <a:pt x="1462" y="3439"/>
                </a:lnTo>
                <a:lnTo>
                  <a:pt x="1471" y="3439"/>
                </a:lnTo>
                <a:lnTo>
                  <a:pt x="1525" y="3452"/>
                </a:lnTo>
                <a:lnTo>
                  <a:pt x="1556" y="3452"/>
                </a:lnTo>
                <a:lnTo>
                  <a:pt x="1592" y="3452"/>
                </a:lnTo>
                <a:lnTo>
                  <a:pt x="1641" y="3447"/>
                </a:lnTo>
                <a:lnTo>
                  <a:pt x="1694" y="3434"/>
                </a:lnTo>
                <a:lnTo>
                  <a:pt x="1752" y="3416"/>
                </a:lnTo>
                <a:lnTo>
                  <a:pt x="1810" y="3385"/>
                </a:lnTo>
                <a:lnTo>
                  <a:pt x="1837" y="3367"/>
                </a:lnTo>
                <a:lnTo>
                  <a:pt x="1868" y="3345"/>
                </a:lnTo>
                <a:lnTo>
                  <a:pt x="1975" y="3381"/>
                </a:lnTo>
                <a:lnTo>
                  <a:pt x="2002" y="3385"/>
                </a:lnTo>
                <a:lnTo>
                  <a:pt x="2029" y="3385"/>
                </a:lnTo>
                <a:lnTo>
                  <a:pt x="2051" y="3381"/>
                </a:lnTo>
                <a:lnTo>
                  <a:pt x="2060" y="3372"/>
                </a:lnTo>
                <a:lnTo>
                  <a:pt x="2069" y="3363"/>
                </a:lnTo>
                <a:lnTo>
                  <a:pt x="2078" y="3354"/>
                </a:lnTo>
                <a:lnTo>
                  <a:pt x="2091" y="3345"/>
                </a:lnTo>
                <a:lnTo>
                  <a:pt x="2118" y="3336"/>
                </a:lnTo>
                <a:lnTo>
                  <a:pt x="2149" y="3332"/>
                </a:lnTo>
                <a:lnTo>
                  <a:pt x="2154" y="3305"/>
                </a:lnTo>
                <a:lnTo>
                  <a:pt x="2158" y="3274"/>
                </a:lnTo>
                <a:lnTo>
                  <a:pt x="2158" y="3229"/>
                </a:lnTo>
                <a:lnTo>
                  <a:pt x="2162" y="3216"/>
                </a:lnTo>
                <a:lnTo>
                  <a:pt x="2171" y="3198"/>
                </a:lnTo>
                <a:lnTo>
                  <a:pt x="2198" y="3162"/>
                </a:lnTo>
                <a:lnTo>
                  <a:pt x="2243" y="3126"/>
                </a:lnTo>
                <a:lnTo>
                  <a:pt x="2265" y="3109"/>
                </a:lnTo>
                <a:lnTo>
                  <a:pt x="2287" y="3100"/>
                </a:lnTo>
                <a:lnTo>
                  <a:pt x="2314" y="3091"/>
                </a:lnTo>
                <a:lnTo>
                  <a:pt x="2336" y="3086"/>
                </a:lnTo>
                <a:lnTo>
                  <a:pt x="2359" y="3091"/>
                </a:lnTo>
                <a:lnTo>
                  <a:pt x="2381" y="3104"/>
                </a:lnTo>
                <a:lnTo>
                  <a:pt x="2399" y="3122"/>
                </a:lnTo>
                <a:lnTo>
                  <a:pt x="2412" y="3153"/>
                </a:lnTo>
                <a:lnTo>
                  <a:pt x="2426" y="3193"/>
                </a:lnTo>
                <a:lnTo>
                  <a:pt x="2430" y="3242"/>
                </a:lnTo>
                <a:lnTo>
                  <a:pt x="2443" y="3278"/>
                </a:lnTo>
                <a:lnTo>
                  <a:pt x="2448" y="3282"/>
                </a:lnTo>
                <a:lnTo>
                  <a:pt x="2466" y="3296"/>
                </a:lnTo>
                <a:lnTo>
                  <a:pt x="2475" y="3309"/>
                </a:lnTo>
                <a:lnTo>
                  <a:pt x="2484" y="3318"/>
                </a:lnTo>
                <a:lnTo>
                  <a:pt x="2488" y="3336"/>
                </a:lnTo>
                <a:lnTo>
                  <a:pt x="2492" y="3354"/>
                </a:lnTo>
                <a:lnTo>
                  <a:pt x="2492" y="3403"/>
                </a:lnTo>
                <a:lnTo>
                  <a:pt x="2492" y="3430"/>
                </a:lnTo>
                <a:lnTo>
                  <a:pt x="2497" y="3452"/>
                </a:lnTo>
                <a:lnTo>
                  <a:pt x="2501" y="3461"/>
                </a:lnTo>
                <a:lnTo>
                  <a:pt x="2510" y="3465"/>
                </a:lnTo>
                <a:lnTo>
                  <a:pt x="2519" y="3470"/>
                </a:lnTo>
                <a:lnTo>
                  <a:pt x="2533" y="3470"/>
                </a:lnTo>
                <a:lnTo>
                  <a:pt x="2546" y="3470"/>
                </a:lnTo>
                <a:lnTo>
                  <a:pt x="2564" y="3465"/>
                </a:lnTo>
                <a:lnTo>
                  <a:pt x="2608" y="3439"/>
                </a:lnTo>
                <a:lnTo>
                  <a:pt x="2640" y="3421"/>
                </a:lnTo>
                <a:lnTo>
                  <a:pt x="2653" y="3421"/>
                </a:lnTo>
                <a:lnTo>
                  <a:pt x="2662" y="3421"/>
                </a:lnTo>
                <a:lnTo>
                  <a:pt x="2666" y="3425"/>
                </a:lnTo>
                <a:lnTo>
                  <a:pt x="2671" y="3430"/>
                </a:lnTo>
                <a:lnTo>
                  <a:pt x="2671" y="3447"/>
                </a:lnTo>
                <a:lnTo>
                  <a:pt x="2666" y="3465"/>
                </a:lnTo>
                <a:lnTo>
                  <a:pt x="2662" y="3488"/>
                </a:lnTo>
                <a:lnTo>
                  <a:pt x="2657" y="3505"/>
                </a:lnTo>
                <a:lnTo>
                  <a:pt x="2671" y="3501"/>
                </a:lnTo>
                <a:lnTo>
                  <a:pt x="2684" y="3497"/>
                </a:lnTo>
                <a:lnTo>
                  <a:pt x="2698" y="3497"/>
                </a:lnTo>
                <a:lnTo>
                  <a:pt x="2711" y="3505"/>
                </a:lnTo>
                <a:lnTo>
                  <a:pt x="2720" y="3528"/>
                </a:lnTo>
                <a:lnTo>
                  <a:pt x="2724" y="3559"/>
                </a:lnTo>
                <a:lnTo>
                  <a:pt x="2715" y="3608"/>
                </a:lnTo>
                <a:lnTo>
                  <a:pt x="2778" y="3613"/>
                </a:lnTo>
                <a:lnTo>
                  <a:pt x="2836" y="3608"/>
                </a:lnTo>
                <a:lnTo>
                  <a:pt x="2903" y="3608"/>
                </a:lnTo>
                <a:lnTo>
                  <a:pt x="2965" y="3595"/>
                </a:lnTo>
                <a:lnTo>
                  <a:pt x="2992" y="3590"/>
                </a:lnTo>
                <a:lnTo>
                  <a:pt x="3014" y="3577"/>
                </a:lnTo>
                <a:lnTo>
                  <a:pt x="3028" y="3568"/>
                </a:lnTo>
                <a:lnTo>
                  <a:pt x="3037" y="3550"/>
                </a:lnTo>
                <a:lnTo>
                  <a:pt x="3041" y="3537"/>
                </a:lnTo>
                <a:lnTo>
                  <a:pt x="3032" y="3514"/>
                </a:lnTo>
                <a:lnTo>
                  <a:pt x="3037" y="3497"/>
                </a:lnTo>
                <a:lnTo>
                  <a:pt x="3041" y="3474"/>
                </a:lnTo>
                <a:lnTo>
                  <a:pt x="3050" y="3456"/>
                </a:lnTo>
                <a:lnTo>
                  <a:pt x="3068" y="3434"/>
                </a:lnTo>
                <a:lnTo>
                  <a:pt x="3086" y="3416"/>
                </a:lnTo>
                <a:lnTo>
                  <a:pt x="3099" y="3412"/>
                </a:lnTo>
                <a:lnTo>
                  <a:pt x="3108" y="3412"/>
                </a:lnTo>
                <a:lnTo>
                  <a:pt x="3126" y="3412"/>
                </a:lnTo>
                <a:lnTo>
                  <a:pt x="3144" y="3412"/>
                </a:lnTo>
                <a:lnTo>
                  <a:pt x="3175" y="3394"/>
                </a:lnTo>
                <a:lnTo>
                  <a:pt x="3197" y="3376"/>
                </a:lnTo>
                <a:lnTo>
                  <a:pt x="3202" y="3372"/>
                </a:lnTo>
                <a:lnTo>
                  <a:pt x="3206" y="3363"/>
                </a:lnTo>
                <a:lnTo>
                  <a:pt x="3206" y="3358"/>
                </a:lnTo>
                <a:lnTo>
                  <a:pt x="3210" y="3363"/>
                </a:lnTo>
                <a:lnTo>
                  <a:pt x="3228" y="3376"/>
                </a:lnTo>
                <a:lnTo>
                  <a:pt x="3242" y="3403"/>
                </a:lnTo>
                <a:lnTo>
                  <a:pt x="3251" y="3412"/>
                </a:lnTo>
                <a:lnTo>
                  <a:pt x="3251" y="3425"/>
                </a:lnTo>
                <a:lnTo>
                  <a:pt x="3340" y="3474"/>
                </a:lnTo>
                <a:lnTo>
                  <a:pt x="3353" y="3514"/>
                </a:lnTo>
                <a:lnTo>
                  <a:pt x="3367" y="3550"/>
                </a:lnTo>
                <a:lnTo>
                  <a:pt x="3380" y="3581"/>
                </a:lnTo>
                <a:lnTo>
                  <a:pt x="3389" y="3590"/>
                </a:lnTo>
                <a:lnTo>
                  <a:pt x="3398" y="3599"/>
                </a:lnTo>
                <a:lnTo>
                  <a:pt x="3402" y="3599"/>
                </a:lnTo>
                <a:lnTo>
                  <a:pt x="3411" y="3595"/>
                </a:lnTo>
                <a:lnTo>
                  <a:pt x="3416" y="3581"/>
                </a:lnTo>
                <a:lnTo>
                  <a:pt x="3420" y="3559"/>
                </a:lnTo>
                <a:lnTo>
                  <a:pt x="3429" y="3479"/>
                </a:lnTo>
                <a:lnTo>
                  <a:pt x="3474" y="3443"/>
                </a:lnTo>
                <a:lnTo>
                  <a:pt x="3505" y="3412"/>
                </a:lnTo>
                <a:lnTo>
                  <a:pt x="3514" y="3398"/>
                </a:lnTo>
                <a:lnTo>
                  <a:pt x="3523" y="3385"/>
                </a:lnTo>
                <a:lnTo>
                  <a:pt x="3527" y="3372"/>
                </a:lnTo>
                <a:lnTo>
                  <a:pt x="3532" y="3358"/>
                </a:lnTo>
                <a:lnTo>
                  <a:pt x="3545" y="3354"/>
                </a:lnTo>
                <a:lnTo>
                  <a:pt x="3554" y="3349"/>
                </a:lnTo>
                <a:lnTo>
                  <a:pt x="3567" y="3354"/>
                </a:lnTo>
                <a:lnTo>
                  <a:pt x="3576" y="3367"/>
                </a:lnTo>
                <a:lnTo>
                  <a:pt x="3585" y="3390"/>
                </a:lnTo>
                <a:lnTo>
                  <a:pt x="3585" y="3425"/>
                </a:lnTo>
                <a:lnTo>
                  <a:pt x="3777" y="3488"/>
                </a:lnTo>
                <a:lnTo>
                  <a:pt x="3808" y="3488"/>
                </a:lnTo>
                <a:lnTo>
                  <a:pt x="3808" y="3474"/>
                </a:lnTo>
                <a:lnTo>
                  <a:pt x="3799" y="3439"/>
                </a:lnTo>
                <a:lnTo>
                  <a:pt x="3786" y="3421"/>
                </a:lnTo>
                <a:lnTo>
                  <a:pt x="3808" y="3403"/>
                </a:lnTo>
                <a:lnTo>
                  <a:pt x="3826" y="3381"/>
                </a:lnTo>
                <a:lnTo>
                  <a:pt x="3839" y="3358"/>
                </a:lnTo>
                <a:lnTo>
                  <a:pt x="3844" y="3349"/>
                </a:lnTo>
                <a:lnTo>
                  <a:pt x="3844" y="3340"/>
                </a:lnTo>
                <a:lnTo>
                  <a:pt x="3839" y="3336"/>
                </a:lnTo>
                <a:lnTo>
                  <a:pt x="3826" y="3332"/>
                </a:lnTo>
                <a:lnTo>
                  <a:pt x="3813" y="3332"/>
                </a:lnTo>
                <a:lnTo>
                  <a:pt x="3786" y="3332"/>
                </a:lnTo>
                <a:lnTo>
                  <a:pt x="3714" y="3345"/>
                </a:lnTo>
                <a:lnTo>
                  <a:pt x="3701" y="3332"/>
                </a:lnTo>
                <a:lnTo>
                  <a:pt x="3688" y="3318"/>
                </a:lnTo>
                <a:lnTo>
                  <a:pt x="3688" y="3309"/>
                </a:lnTo>
                <a:lnTo>
                  <a:pt x="3688" y="3300"/>
                </a:lnTo>
                <a:lnTo>
                  <a:pt x="3692" y="3291"/>
                </a:lnTo>
                <a:lnTo>
                  <a:pt x="3697" y="3287"/>
                </a:lnTo>
                <a:lnTo>
                  <a:pt x="3710" y="3278"/>
                </a:lnTo>
                <a:lnTo>
                  <a:pt x="3732" y="3274"/>
                </a:lnTo>
                <a:lnTo>
                  <a:pt x="3790" y="3265"/>
                </a:lnTo>
                <a:lnTo>
                  <a:pt x="3888" y="3265"/>
                </a:lnTo>
                <a:lnTo>
                  <a:pt x="3920" y="3300"/>
                </a:lnTo>
                <a:lnTo>
                  <a:pt x="3982" y="3354"/>
                </a:lnTo>
                <a:lnTo>
                  <a:pt x="3991" y="3363"/>
                </a:lnTo>
                <a:lnTo>
                  <a:pt x="4000" y="3372"/>
                </a:lnTo>
                <a:lnTo>
                  <a:pt x="4013" y="3372"/>
                </a:lnTo>
                <a:lnTo>
                  <a:pt x="4022" y="3372"/>
                </a:lnTo>
                <a:lnTo>
                  <a:pt x="4035" y="3363"/>
                </a:lnTo>
                <a:lnTo>
                  <a:pt x="4049" y="3340"/>
                </a:lnTo>
                <a:lnTo>
                  <a:pt x="4058" y="3305"/>
                </a:lnTo>
                <a:lnTo>
                  <a:pt x="4085" y="3274"/>
                </a:lnTo>
                <a:lnTo>
                  <a:pt x="4107" y="3251"/>
                </a:lnTo>
                <a:lnTo>
                  <a:pt x="4116" y="3247"/>
                </a:lnTo>
                <a:lnTo>
                  <a:pt x="4125" y="3242"/>
                </a:lnTo>
                <a:lnTo>
                  <a:pt x="4134" y="3233"/>
                </a:lnTo>
                <a:lnTo>
                  <a:pt x="4147" y="3216"/>
                </a:lnTo>
                <a:lnTo>
                  <a:pt x="4178" y="3167"/>
                </a:lnTo>
                <a:lnTo>
                  <a:pt x="4214" y="3117"/>
                </a:lnTo>
                <a:lnTo>
                  <a:pt x="4227" y="3104"/>
                </a:lnTo>
                <a:lnTo>
                  <a:pt x="4241" y="3100"/>
                </a:lnTo>
                <a:lnTo>
                  <a:pt x="4241" y="3042"/>
                </a:lnTo>
                <a:lnTo>
                  <a:pt x="4236" y="3002"/>
                </a:lnTo>
                <a:lnTo>
                  <a:pt x="4236" y="2984"/>
                </a:lnTo>
                <a:lnTo>
                  <a:pt x="4232" y="2975"/>
                </a:lnTo>
                <a:lnTo>
                  <a:pt x="4236" y="2961"/>
                </a:lnTo>
                <a:lnTo>
                  <a:pt x="4250" y="2935"/>
                </a:lnTo>
                <a:lnTo>
                  <a:pt x="4254" y="2917"/>
                </a:lnTo>
                <a:lnTo>
                  <a:pt x="4250" y="2908"/>
                </a:lnTo>
                <a:lnTo>
                  <a:pt x="4241" y="2899"/>
                </a:lnTo>
                <a:lnTo>
                  <a:pt x="4218" y="2894"/>
                </a:lnTo>
                <a:lnTo>
                  <a:pt x="4165" y="2899"/>
                </a:lnTo>
                <a:lnTo>
                  <a:pt x="4143" y="2899"/>
                </a:lnTo>
                <a:lnTo>
                  <a:pt x="4138" y="2899"/>
                </a:lnTo>
                <a:lnTo>
                  <a:pt x="4129" y="2894"/>
                </a:lnTo>
                <a:lnTo>
                  <a:pt x="4129" y="2886"/>
                </a:lnTo>
                <a:lnTo>
                  <a:pt x="4129" y="2877"/>
                </a:lnTo>
                <a:lnTo>
                  <a:pt x="4138" y="2845"/>
                </a:lnTo>
                <a:lnTo>
                  <a:pt x="4160" y="2801"/>
                </a:lnTo>
                <a:lnTo>
                  <a:pt x="4205" y="2734"/>
                </a:lnTo>
                <a:lnTo>
                  <a:pt x="4218" y="2725"/>
                </a:lnTo>
                <a:lnTo>
                  <a:pt x="4232" y="2712"/>
                </a:lnTo>
                <a:lnTo>
                  <a:pt x="4245" y="2694"/>
                </a:lnTo>
                <a:lnTo>
                  <a:pt x="4250" y="2671"/>
                </a:lnTo>
                <a:lnTo>
                  <a:pt x="4250" y="2640"/>
                </a:lnTo>
                <a:lnTo>
                  <a:pt x="4245" y="2622"/>
                </a:lnTo>
                <a:lnTo>
                  <a:pt x="4236" y="2605"/>
                </a:lnTo>
                <a:lnTo>
                  <a:pt x="4227" y="2582"/>
                </a:lnTo>
                <a:lnTo>
                  <a:pt x="4209" y="2560"/>
                </a:lnTo>
                <a:lnTo>
                  <a:pt x="4214" y="2551"/>
                </a:lnTo>
                <a:lnTo>
                  <a:pt x="4223" y="2538"/>
                </a:lnTo>
                <a:lnTo>
                  <a:pt x="4236" y="2524"/>
                </a:lnTo>
                <a:lnTo>
                  <a:pt x="4254" y="2511"/>
                </a:lnTo>
                <a:lnTo>
                  <a:pt x="4285" y="2502"/>
                </a:lnTo>
                <a:lnTo>
                  <a:pt x="4321" y="2498"/>
                </a:lnTo>
                <a:lnTo>
                  <a:pt x="4370" y="2502"/>
                </a:lnTo>
                <a:lnTo>
                  <a:pt x="4383" y="2502"/>
                </a:lnTo>
                <a:lnTo>
                  <a:pt x="4392" y="2493"/>
                </a:lnTo>
                <a:lnTo>
                  <a:pt x="4401" y="2484"/>
                </a:lnTo>
                <a:lnTo>
                  <a:pt x="4406" y="2471"/>
                </a:lnTo>
                <a:lnTo>
                  <a:pt x="4406" y="2448"/>
                </a:lnTo>
                <a:lnTo>
                  <a:pt x="4392" y="2422"/>
                </a:lnTo>
                <a:lnTo>
                  <a:pt x="4366" y="2386"/>
                </a:lnTo>
                <a:lnTo>
                  <a:pt x="4455" y="2346"/>
                </a:lnTo>
                <a:lnTo>
                  <a:pt x="4455" y="2306"/>
                </a:lnTo>
                <a:lnTo>
                  <a:pt x="4455" y="2283"/>
                </a:lnTo>
                <a:lnTo>
                  <a:pt x="4441" y="2261"/>
                </a:lnTo>
                <a:lnTo>
                  <a:pt x="4423" y="2243"/>
                </a:lnTo>
                <a:lnTo>
                  <a:pt x="4410" y="2199"/>
                </a:lnTo>
                <a:lnTo>
                  <a:pt x="4410" y="2172"/>
                </a:lnTo>
                <a:lnTo>
                  <a:pt x="4406" y="2150"/>
                </a:lnTo>
                <a:lnTo>
                  <a:pt x="4392" y="2136"/>
                </a:lnTo>
                <a:lnTo>
                  <a:pt x="4374" y="2127"/>
                </a:lnTo>
                <a:lnTo>
                  <a:pt x="4357" y="2123"/>
                </a:lnTo>
                <a:lnTo>
                  <a:pt x="4334" y="2118"/>
                </a:lnTo>
                <a:lnTo>
                  <a:pt x="4321" y="2118"/>
                </a:lnTo>
                <a:lnTo>
                  <a:pt x="4299" y="2118"/>
                </a:lnTo>
                <a:lnTo>
                  <a:pt x="4267" y="2118"/>
                </a:lnTo>
                <a:lnTo>
                  <a:pt x="4223" y="2132"/>
                </a:lnTo>
                <a:lnTo>
                  <a:pt x="4192" y="2159"/>
                </a:lnTo>
                <a:lnTo>
                  <a:pt x="4151" y="2154"/>
                </a:lnTo>
                <a:lnTo>
                  <a:pt x="4151" y="2123"/>
                </a:lnTo>
                <a:lnTo>
                  <a:pt x="4151" y="2092"/>
                </a:lnTo>
                <a:lnTo>
                  <a:pt x="4134" y="2092"/>
                </a:lnTo>
                <a:lnTo>
                  <a:pt x="4120" y="2092"/>
                </a:lnTo>
                <a:lnTo>
                  <a:pt x="4111" y="2096"/>
                </a:lnTo>
                <a:lnTo>
                  <a:pt x="4098" y="2101"/>
                </a:lnTo>
                <a:lnTo>
                  <a:pt x="4093" y="2105"/>
                </a:lnTo>
                <a:lnTo>
                  <a:pt x="4040" y="2136"/>
                </a:lnTo>
                <a:lnTo>
                  <a:pt x="4022" y="2150"/>
                </a:lnTo>
                <a:lnTo>
                  <a:pt x="3995" y="2163"/>
                </a:lnTo>
                <a:lnTo>
                  <a:pt x="3964" y="2176"/>
                </a:lnTo>
                <a:lnTo>
                  <a:pt x="3937" y="2168"/>
                </a:lnTo>
                <a:lnTo>
                  <a:pt x="3928" y="2145"/>
                </a:lnTo>
                <a:lnTo>
                  <a:pt x="3920" y="2123"/>
                </a:lnTo>
                <a:lnTo>
                  <a:pt x="3920" y="2101"/>
                </a:lnTo>
                <a:lnTo>
                  <a:pt x="3942" y="2078"/>
                </a:lnTo>
                <a:lnTo>
                  <a:pt x="3991" y="2069"/>
                </a:lnTo>
                <a:lnTo>
                  <a:pt x="4018" y="2038"/>
                </a:lnTo>
                <a:lnTo>
                  <a:pt x="4022" y="2007"/>
                </a:lnTo>
                <a:lnTo>
                  <a:pt x="4031" y="1989"/>
                </a:lnTo>
                <a:lnTo>
                  <a:pt x="4053" y="1985"/>
                </a:lnTo>
                <a:lnTo>
                  <a:pt x="4085" y="1976"/>
                </a:lnTo>
                <a:lnTo>
                  <a:pt x="4102" y="1962"/>
                </a:lnTo>
                <a:lnTo>
                  <a:pt x="4102" y="1958"/>
                </a:lnTo>
                <a:lnTo>
                  <a:pt x="4111" y="1953"/>
                </a:lnTo>
                <a:lnTo>
                  <a:pt x="4116" y="1953"/>
                </a:lnTo>
                <a:lnTo>
                  <a:pt x="4147" y="1953"/>
                </a:lnTo>
                <a:lnTo>
                  <a:pt x="4174" y="1940"/>
                </a:lnTo>
                <a:lnTo>
                  <a:pt x="4201" y="1904"/>
                </a:lnTo>
                <a:lnTo>
                  <a:pt x="4209" y="1882"/>
                </a:lnTo>
                <a:lnTo>
                  <a:pt x="4232" y="1869"/>
                </a:lnTo>
                <a:lnTo>
                  <a:pt x="4245" y="1869"/>
                </a:lnTo>
                <a:lnTo>
                  <a:pt x="4276" y="1869"/>
                </a:lnTo>
                <a:lnTo>
                  <a:pt x="4316" y="1869"/>
                </a:lnTo>
                <a:lnTo>
                  <a:pt x="4339" y="1869"/>
                </a:lnTo>
                <a:lnTo>
                  <a:pt x="4366" y="1869"/>
                </a:lnTo>
                <a:lnTo>
                  <a:pt x="4401" y="1811"/>
                </a:lnTo>
                <a:lnTo>
                  <a:pt x="4437" y="1811"/>
                </a:lnTo>
                <a:lnTo>
                  <a:pt x="4473" y="1802"/>
                </a:lnTo>
                <a:lnTo>
                  <a:pt x="4486" y="1793"/>
                </a:lnTo>
                <a:lnTo>
                  <a:pt x="4504" y="1788"/>
                </a:lnTo>
                <a:lnTo>
                  <a:pt x="4517" y="1775"/>
                </a:lnTo>
                <a:lnTo>
                  <a:pt x="4526" y="1762"/>
                </a:lnTo>
                <a:lnTo>
                  <a:pt x="4535" y="1744"/>
                </a:lnTo>
                <a:lnTo>
                  <a:pt x="4535" y="1722"/>
                </a:lnTo>
                <a:lnTo>
                  <a:pt x="4526" y="1695"/>
                </a:lnTo>
                <a:lnTo>
                  <a:pt x="4513" y="1664"/>
                </a:lnTo>
                <a:lnTo>
                  <a:pt x="4490" y="1628"/>
                </a:lnTo>
                <a:lnTo>
                  <a:pt x="4459" y="1588"/>
                </a:lnTo>
                <a:lnTo>
                  <a:pt x="4455" y="1570"/>
                </a:lnTo>
                <a:lnTo>
                  <a:pt x="4473" y="1530"/>
                </a:lnTo>
                <a:lnTo>
                  <a:pt x="4481" y="1494"/>
                </a:lnTo>
                <a:lnTo>
                  <a:pt x="4481" y="1467"/>
                </a:lnTo>
                <a:lnTo>
                  <a:pt x="4481" y="1445"/>
                </a:lnTo>
                <a:lnTo>
                  <a:pt x="4490" y="1427"/>
                </a:lnTo>
                <a:lnTo>
                  <a:pt x="4513" y="1400"/>
                </a:lnTo>
                <a:lnTo>
                  <a:pt x="4539" y="1365"/>
                </a:lnTo>
                <a:lnTo>
                  <a:pt x="4517" y="1334"/>
                </a:lnTo>
                <a:lnTo>
                  <a:pt x="4517" y="1320"/>
                </a:lnTo>
                <a:lnTo>
                  <a:pt x="4513" y="1307"/>
                </a:lnTo>
                <a:lnTo>
                  <a:pt x="4513" y="1293"/>
                </a:lnTo>
                <a:lnTo>
                  <a:pt x="4522" y="1271"/>
                </a:lnTo>
                <a:lnTo>
                  <a:pt x="4531" y="1249"/>
                </a:lnTo>
                <a:lnTo>
                  <a:pt x="4548" y="1231"/>
                </a:lnTo>
                <a:lnTo>
                  <a:pt x="4580" y="1209"/>
                </a:lnTo>
                <a:lnTo>
                  <a:pt x="4584" y="1195"/>
                </a:lnTo>
                <a:lnTo>
                  <a:pt x="4593" y="1182"/>
                </a:lnTo>
                <a:lnTo>
                  <a:pt x="4593" y="1164"/>
                </a:lnTo>
                <a:lnTo>
                  <a:pt x="4593" y="1151"/>
                </a:lnTo>
                <a:lnTo>
                  <a:pt x="4588" y="1137"/>
                </a:lnTo>
                <a:lnTo>
                  <a:pt x="4571" y="1128"/>
                </a:lnTo>
                <a:lnTo>
                  <a:pt x="4539" y="1128"/>
                </a:lnTo>
                <a:lnTo>
                  <a:pt x="4548" y="1084"/>
                </a:lnTo>
                <a:lnTo>
                  <a:pt x="4557" y="1044"/>
                </a:lnTo>
                <a:lnTo>
                  <a:pt x="4571" y="1008"/>
                </a:lnTo>
                <a:lnTo>
                  <a:pt x="4575" y="995"/>
                </a:lnTo>
                <a:lnTo>
                  <a:pt x="4571" y="977"/>
                </a:lnTo>
                <a:lnTo>
                  <a:pt x="4566" y="963"/>
                </a:lnTo>
                <a:lnTo>
                  <a:pt x="4553" y="959"/>
                </a:lnTo>
                <a:lnTo>
                  <a:pt x="4531" y="959"/>
                </a:lnTo>
                <a:lnTo>
                  <a:pt x="4508" y="972"/>
                </a:lnTo>
                <a:lnTo>
                  <a:pt x="4481" y="995"/>
                </a:lnTo>
                <a:lnTo>
                  <a:pt x="4446" y="1039"/>
                </a:lnTo>
                <a:lnTo>
                  <a:pt x="4352" y="1177"/>
                </a:lnTo>
                <a:lnTo>
                  <a:pt x="4316" y="1160"/>
                </a:lnTo>
                <a:lnTo>
                  <a:pt x="4276" y="1173"/>
                </a:lnTo>
                <a:lnTo>
                  <a:pt x="4267" y="1146"/>
                </a:lnTo>
                <a:lnTo>
                  <a:pt x="4267" y="1133"/>
                </a:lnTo>
                <a:lnTo>
                  <a:pt x="4241" y="1115"/>
                </a:lnTo>
                <a:lnTo>
                  <a:pt x="4227" y="1106"/>
                </a:lnTo>
                <a:lnTo>
                  <a:pt x="4205" y="1093"/>
                </a:lnTo>
                <a:lnTo>
                  <a:pt x="4183" y="1084"/>
                </a:lnTo>
                <a:lnTo>
                  <a:pt x="4151" y="1084"/>
                </a:lnTo>
                <a:lnTo>
                  <a:pt x="4129" y="1079"/>
                </a:lnTo>
                <a:lnTo>
                  <a:pt x="4111" y="1070"/>
                </a:lnTo>
                <a:lnTo>
                  <a:pt x="4107" y="1039"/>
                </a:lnTo>
                <a:lnTo>
                  <a:pt x="4143" y="1004"/>
                </a:lnTo>
                <a:lnTo>
                  <a:pt x="4160" y="981"/>
                </a:lnTo>
                <a:lnTo>
                  <a:pt x="4160" y="950"/>
                </a:lnTo>
                <a:lnTo>
                  <a:pt x="4160" y="896"/>
                </a:lnTo>
                <a:lnTo>
                  <a:pt x="4165" y="874"/>
                </a:lnTo>
                <a:lnTo>
                  <a:pt x="4134" y="852"/>
                </a:lnTo>
                <a:lnTo>
                  <a:pt x="4116" y="861"/>
                </a:lnTo>
                <a:lnTo>
                  <a:pt x="4107" y="892"/>
                </a:lnTo>
                <a:lnTo>
                  <a:pt x="4107" y="914"/>
                </a:lnTo>
                <a:lnTo>
                  <a:pt x="4107" y="941"/>
                </a:lnTo>
                <a:lnTo>
                  <a:pt x="4107" y="963"/>
                </a:lnTo>
                <a:lnTo>
                  <a:pt x="4080" y="972"/>
                </a:lnTo>
                <a:lnTo>
                  <a:pt x="4053" y="972"/>
                </a:lnTo>
                <a:lnTo>
                  <a:pt x="4027" y="972"/>
                </a:lnTo>
                <a:lnTo>
                  <a:pt x="4004" y="950"/>
                </a:lnTo>
                <a:lnTo>
                  <a:pt x="4000" y="946"/>
                </a:lnTo>
                <a:lnTo>
                  <a:pt x="4000" y="941"/>
                </a:lnTo>
                <a:lnTo>
                  <a:pt x="4004" y="932"/>
                </a:lnTo>
                <a:lnTo>
                  <a:pt x="4018" y="910"/>
                </a:lnTo>
                <a:lnTo>
                  <a:pt x="4022" y="901"/>
                </a:lnTo>
                <a:lnTo>
                  <a:pt x="4035" y="879"/>
                </a:lnTo>
                <a:lnTo>
                  <a:pt x="4053" y="847"/>
                </a:lnTo>
                <a:lnTo>
                  <a:pt x="4053" y="821"/>
                </a:lnTo>
                <a:lnTo>
                  <a:pt x="4053" y="789"/>
                </a:lnTo>
                <a:lnTo>
                  <a:pt x="4085" y="754"/>
                </a:lnTo>
                <a:lnTo>
                  <a:pt x="4102" y="705"/>
                </a:lnTo>
                <a:lnTo>
                  <a:pt x="4098" y="687"/>
                </a:lnTo>
                <a:lnTo>
                  <a:pt x="4071" y="687"/>
                </a:lnTo>
                <a:lnTo>
                  <a:pt x="4049" y="687"/>
                </a:lnTo>
                <a:lnTo>
                  <a:pt x="4022" y="696"/>
                </a:lnTo>
                <a:lnTo>
                  <a:pt x="4004" y="696"/>
                </a:lnTo>
                <a:lnTo>
                  <a:pt x="3973" y="696"/>
                </a:lnTo>
                <a:lnTo>
                  <a:pt x="3951" y="678"/>
                </a:lnTo>
                <a:lnTo>
                  <a:pt x="3933" y="656"/>
                </a:lnTo>
                <a:lnTo>
                  <a:pt x="3911" y="642"/>
                </a:lnTo>
                <a:lnTo>
                  <a:pt x="3902" y="611"/>
                </a:lnTo>
                <a:lnTo>
                  <a:pt x="3928" y="571"/>
                </a:lnTo>
                <a:close/>
              </a:path>
            </a:pathLst>
          </a:custGeom>
          <a:solidFill>
            <a:srgbClr val="FBFBAB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178" name="Freeform 18"/>
          <p:cNvSpPr>
            <a:spLocks/>
          </p:cNvSpPr>
          <p:nvPr/>
        </p:nvSpPr>
        <p:spPr bwMode="auto">
          <a:xfrm>
            <a:off x="2660650" y="4824413"/>
            <a:ext cx="238125" cy="385762"/>
          </a:xfrm>
          <a:custGeom>
            <a:avLst/>
            <a:gdLst>
              <a:gd name="T0" fmla="*/ 0 w 223"/>
              <a:gd name="T1" fmla="*/ 0 h 361"/>
              <a:gd name="T2" fmla="*/ 0 w 223"/>
              <a:gd name="T3" fmla="*/ 0 h 361"/>
              <a:gd name="T4" fmla="*/ 2147483647 w 223"/>
              <a:gd name="T5" fmla="*/ 2147483647 h 361"/>
              <a:gd name="T6" fmla="*/ 2147483647 w 223"/>
              <a:gd name="T7" fmla="*/ 2147483647 h 361"/>
              <a:gd name="T8" fmla="*/ 2147483647 w 223"/>
              <a:gd name="T9" fmla="*/ 2147483647 h 361"/>
              <a:gd name="T10" fmla="*/ 2147483647 w 223"/>
              <a:gd name="T11" fmla="*/ 2147483647 h 361"/>
              <a:gd name="T12" fmla="*/ 2147483647 w 223"/>
              <a:gd name="T13" fmla="*/ 2147483647 h 361"/>
              <a:gd name="T14" fmla="*/ 2147483647 w 223"/>
              <a:gd name="T15" fmla="*/ 2147483647 h 361"/>
              <a:gd name="T16" fmla="*/ 2147483647 w 223"/>
              <a:gd name="T17" fmla="*/ 2147483647 h 361"/>
              <a:gd name="T18" fmla="*/ 2147483647 w 223"/>
              <a:gd name="T19" fmla="*/ 2147483647 h 361"/>
              <a:gd name="T20" fmla="*/ 2147483647 w 223"/>
              <a:gd name="T21" fmla="*/ 2147483647 h 361"/>
              <a:gd name="T22" fmla="*/ 2147483647 w 223"/>
              <a:gd name="T23" fmla="*/ 2147483647 h 361"/>
              <a:gd name="T24" fmla="*/ 2147483647 w 223"/>
              <a:gd name="T25" fmla="*/ 2147483647 h 361"/>
              <a:gd name="T26" fmla="*/ 2147483647 w 223"/>
              <a:gd name="T27" fmla="*/ 2147483647 h 361"/>
              <a:gd name="T28" fmla="*/ 2147483647 w 223"/>
              <a:gd name="T29" fmla="*/ 2147483647 h 361"/>
              <a:gd name="T30" fmla="*/ 2147483647 w 223"/>
              <a:gd name="T31" fmla="*/ 2147483647 h 361"/>
              <a:gd name="T32" fmla="*/ 2147483647 w 223"/>
              <a:gd name="T33" fmla="*/ 2147483647 h 361"/>
              <a:gd name="T34" fmla="*/ 2147483647 w 223"/>
              <a:gd name="T35" fmla="*/ 2147483647 h 361"/>
              <a:gd name="T36" fmla="*/ 2147483647 w 223"/>
              <a:gd name="T37" fmla="*/ 2147483647 h 361"/>
              <a:gd name="T38" fmla="*/ 2147483647 w 223"/>
              <a:gd name="T39" fmla="*/ 2147483647 h 361"/>
              <a:gd name="T40" fmla="*/ 2147483647 w 223"/>
              <a:gd name="T41" fmla="*/ 2147483647 h 361"/>
              <a:gd name="T42" fmla="*/ 2147483647 w 223"/>
              <a:gd name="T43" fmla="*/ 2147483647 h 361"/>
              <a:gd name="T44" fmla="*/ 2147483647 w 223"/>
              <a:gd name="T45" fmla="*/ 2147483647 h 361"/>
              <a:gd name="T46" fmla="*/ 2147483647 w 223"/>
              <a:gd name="T47" fmla="*/ 2147483647 h 361"/>
              <a:gd name="T48" fmla="*/ 2147483647 w 223"/>
              <a:gd name="T49" fmla="*/ 2147483647 h 361"/>
              <a:gd name="T50" fmla="*/ 2147483647 w 223"/>
              <a:gd name="T51" fmla="*/ 2147483647 h 361"/>
              <a:gd name="T52" fmla="*/ 2147483647 w 223"/>
              <a:gd name="T53" fmla="*/ 2147483647 h 361"/>
              <a:gd name="T54" fmla="*/ 2147483647 w 223"/>
              <a:gd name="T55" fmla="*/ 2147483647 h 361"/>
              <a:gd name="T56" fmla="*/ 2147483647 w 223"/>
              <a:gd name="T57" fmla="*/ 2147483647 h 36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23" h="361">
                <a:moveTo>
                  <a:pt x="0" y="0"/>
                </a:moveTo>
                <a:lnTo>
                  <a:pt x="0" y="0"/>
                </a:lnTo>
                <a:lnTo>
                  <a:pt x="27" y="36"/>
                </a:lnTo>
                <a:lnTo>
                  <a:pt x="49" y="62"/>
                </a:lnTo>
                <a:lnTo>
                  <a:pt x="58" y="71"/>
                </a:lnTo>
                <a:lnTo>
                  <a:pt x="67" y="71"/>
                </a:lnTo>
                <a:lnTo>
                  <a:pt x="89" y="76"/>
                </a:lnTo>
                <a:lnTo>
                  <a:pt x="98" y="80"/>
                </a:lnTo>
                <a:lnTo>
                  <a:pt x="103" y="94"/>
                </a:lnTo>
                <a:lnTo>
                  <a:pt x="107" y="120"/>
                </a:lnTo>
                <a:lnTo>
                  <a:pt x="112" y="165"/>
                </a:lnTo>
                <a:lnTo>
                  <a:pt x="121" y="187"/>
                </a:lnTo>
                <a:lnTo>
                  <a:pt x="134" y="205"/>
                </a:lnTo>
                <a:lnTo>
                  <a:pt x="152" y="214"/>
                </a:lnTo>
                <a:lnTo>
                  <a:pt x="161" y="219"/>
                </a:lnTo>
                <a:lnTo>
                  <a:pt x="174" y="219"/>
                </a:lnTo>
                <a:lnTo>
                  <a:pt x="192" y="241"/>
                </a:lnTo>
                <a:lnTo>
                  <a:pt x="205" y="268"/>
                </a:lnTo>
                <a:lnTo>
                  <a:pt x="219" y="294"/>
                </a:lnTo>
                <a:lnTo>
                  <a:pt x="223" y="321"/>
                </a:lnTo>
                <a:lnTo>
                  <a:pt x="223" y="335"/>
                </a:lnTo>
                <a:lnTo>
                  <a:pt x="223" y="343"/>
                </a:lnTo>
                <a:lnTo>
                  <a:pt x="214" y="352"/>
                </a:lnTo>
                <a:lnTo>
                  <a:pt x="205" y="361"/>
                </a:lnTo>
                <a:lnTo>
                  <a:pt x="192" y="361"/>
                </a:lnTo>
                <a:lnTo>
                  <a:pt x="170" y="36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1495425" y="4235450"/>
            <a:ext cx="15843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贵州</a:t>
            </a:r>
          </a:p>
        </p:txBody>
      </p:sp>
      <p:sp>
        <p:nvSpPr>
          <p:cNvPr id="7180" name="TextBox 97"/>
          <p:cNvSpPr txBox="1">
            <a:spLocks noChangeArrowheads="1"/>
          </p:cNvSpPr>
          <p:nvPr/>
        </p:nvSpPr>
        <p:spPr bwMode="auto">
          <a:xfrm>
            <a:off x="354013" y="1484313"/>
            <a:ext cx="83216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贵州省农村剩余劳动力转移中碰到的</a:t>
            </a:r>
            <a:r>
              <a:rPr lang="zh-CN" altLang="en-US" sz="4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困难因素</a:t>
            </a:r>
          </a:p>
        </p:txBody>
      </p:sp>
      <p:grpSp>
        <p:nvGrpSpPr>
          <p:cNvPr id="7181" name="组合 20482"/>
          <p:cNvGrpSpPr>
            <a:grpSpLocks/>
          </p:cNvGrpSpPr>
          <p:nvPr/>
        </p:nvGrpSpPr>
        <p:grpSpPr bwMode="auto">
          <a:xfrm>
            <a:off x="4854575" y="2843213"/>
            <a:ext cx="1079500" cy="2647950"/>
            <a:chOff x="4853962" y="2843734"/>
            <a:chExt cx="1080120" cy="2647270"/>
          </a:xfrm>
        </p:grpSpPr>
        <p:sp>
          <p:nvSpPr>
            <p:cNvPr id="7185" name="AutoShape 3968"/>
            <p:cNvSpPr>
              <a:spLocks noChangeArrowheads="1"/>
            </p:cNvSpPr>
            <p:nvPr/>
          </p:nvSpPr>
          <p:spPr bwMode="auto">
            <a:xfrm>
              <a:off x="4853962" y="2843734"/>
              <a:ext cx="1080120" cy="2647270"/>
            </a:xfrm>
            <a:prstGeom prst="can">
              <a:avLst>
                <a:gd name="adj" fmla="val 55304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7186" name="TextBox 20480"/>
            <p:cNvSpPr txBox="1">
              <a:spLocks noChangeArrowheads="1"/>
            </p:cNvSpPr>
            <p:nvPr/>
          </p:nvSpPr>
          <p:spPr bwMode="auto">
            <a:xfrm>
              <a:off x="5086245" y="3678303"/>
              <a:ext cx="615553" cy="1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itchFamily="2" charset="-122"/>
                  <a:ea typeface="黑体" pitchFamily="2" charset="-122"/>
                </a:rPr>
                <a:t>限制因素</a:t>
              </a:r>
            </a:p>
          </p:txBody>
        </p:sp>
      </p:grpSp>
      <p:grpSp>
        <p:nvGrpSpPr>
          <p:cNvPr id="20487" name="组合 20486"/>
          <p:cNvGrpSpPr>
            <a:grpSpLocks/>
          </p:cNvGrpSpPr>
          <p:nvPr/>
        </p:nvGrpSpPr>
        <p:grpSpPr bwMode="auto">
          <a:xfrm>
            <a:off x="6149975" y="3814763"/>
            <a:ext cx="1081088" cy="2416175"/>
            <a:chOff x="6150724" y="3814939"/>
            <a:chExt cx="1080120" cy="2416176"/>
          </a:xfrm>
        </p:grpSpPr>
        <p:sp>
          <p:nvSpPr>
            <p:cNvPr id="7183" name="AutoShape 3967"/>
            <p:cNvSpPr>
              <a:spLocks noChangeArrowheads="1"/>
            </p:cNvSpPr>
            <p:nvPr/>
          </p:nvSpPr>
          <p:spPr bwMode="auto">
            <a:xfrm>
              <a:off x="6150724" y="3814939"/>
              <a:ext cx="1080120" cy="2416176"/>
            </a:xfrm>
            <a:prstGeom prst="can">
              <a:avLst>
                <a:gd name="adj" fmla="val 57715"/>
              </a:avLst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7184" name="TextBox 152"/>
            <p:cNvSpPr txBox="1">
              <a:spLocks noChangeArrowheads="1"/>
            </p:cNvSpPr>
            <p:nvPr/>
          </p:nvSpPr>
          <p:spPr bwMode="auto">
            <a:xfrm>
              <a:off x="6383007" y="4543252"/>
              <a:ext cx="615553" cy="1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itchFamily="2" charset="-122"/>
                  <a:ea typeface="黑体" pitchFamily="2" charset="-122"/>
                </a:rPr>
                <a:t>阻碍因素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二、农村剩余劳动力转移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困难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原因</a:t>
            </a:r>
            <a:endParaRPr lang="zh-CN" altLang="en-US" sz="28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3" y="1654175"/>
            <a:ext cx="3167062" cy="4502150"/>
          </a:xfrm>
          <a:prstGeom prst="rect">
            <a:avLst/>
          </a:prstGeom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圆角矩形 2"/>
          <p:cNvSpPr/>
          <p:nvPr/>
        </p:nvSpPr>
        <p:spPr>
          <a:xfrm>
            <a:off x="173038" y="2854325"/>
            <a:ext cx="3016250" cy="1339850"/>
          </a:xfrm>
          <a:custGeom>
            <a:avLst/>
            <a:gdLst>
              <a:gd name="connsiteX0" fmla="*/ 0 w 3240360"/>
              <a:gd name="connsiteY0" fmla="*/ 91436 h 1440160"/>
              <a:gd name="connsiteX1" fmla="*/ 91436 w 3240360"/>
              <a:gd name="connsiteY1" fmla="*/ 0 h 1440160"/>
              <a:gd name="connsiteX2" fmla="*/ 3148924 w 3240360"/>
              <a:gd name="connsiteY2" fmla="*/ 0 h 1440160"/>
              <a:gd name="connsiteX3" fmla="*/ 3240360 w 3240360"/>
              <a:gd name="connsiteY3" fmla="*/ 91436 h 1440160"/>
              <a:gd name="connsiteX4" fmla="*/ 3240360 w 3240360"/>
              <a:gd name="connsiteY4" fmla="*/ 1348724 h 1440160"/>
              <a:gd name="connsiteX5" fmla="*/ 3148924 w 3240360"/>
              <a:gd name="connsiteY5" fmla="*/ 1440160 h 1440160"/>
              <a:gd name="connsiteX6" fmla="*/ 91436 w 3240360"/>
              <a:gd name="connsiteY6" fmla="*/ 1440160 h 1440160"/>
              <a:gd name="connsiteX7" fmla="*/ 0 w 3240360"/>
              <a:gd name="connsiteY7" fmla="*/ 1348724 h 1440160"/>
              <a:gd name="connsiteX8" fmla="*/ 0 w 3240360"/>
              <a:gd name="connsiteY8" fmla="*/ 91436 h 1440160"/>
              <a:gd name="connsiteX0" fmla="*/ 0 w 3240360"/>
              <a:gd name="connsiteY0" fmla="*/ 91436 h 1440160"/>
              <a:gd name="connsiteX1" fmla="*/ 91436 w 3240360"/>
              <a:gd name="connsiteY1" fmla="*/ 0 h 1440160"/>
              <a:gd name="connsiteX2" fmla="*/ 3148924 w 3240360"/>
              <a:gd name="connsiteY2" fmla="*/ 0 h 1440160"/>
              <a:gd name="connsiteX3" fmla="*/ 3240360 w 3240360"/>
              <a:gd name="connsiteY3" fmla="*/ 91436 h 1440160"/>
              <a:gd name="connsiteX4" fmla="*/ 3230086 w 3240360"/>
              <a:gd name="connsiteY4" fmla="*/ 472048 h 1440160"/>
              <a:gd name="connsiteX5" fmla="*/ 3240360 w 3240360"/>
              <a:gd name="connsiteY5" fmla="*/ 1348724 h 1440160"/>
              <a:gd name="connsiteX6" fmla="*/ 3148924 w 3240360"/>
              <a:gd name="connsiteY6" fmla="*/ 1440160 h 1440160"/>
              <a:gd name="connsiteX7" fmla="*/ 91436 w 3240360"/>
              <a:gd name="connsiteY7" fmla="*/ 1440160 h 1440160"/>
              <a:gd name="connsiteX8" fmla="*/ 0 w 3240360"/>
              <a:gd name="connsiteY8" fmla="*/ 1348724 h 1440160"/>
              <a:gd name="connsiteX9" fmla="*/ 0 w 3240360"/>
              <a:gd name="connsiteY9" fmla="*/ 91436 h 1440160"/>
              <a:gd name="connsiteX0" fmla="*/ 0 w 3240360"/>
              <a:gd name="connsiteY0" fmla="*/ 91436 h 1440160"/>
              <a:gd name="connsiteX1" fmla="*/ 91436 w 3240360"/>
              <a:gd name="connsiteY1" fmla="*/ 0 h 1440160"/>
              <a:gd name="connsiteX2" fmla="*/ 3148924 w 3240360"/>
              <a:gd name="connsiteY2" fmla="*/ 0 h 1440160"/>
              <a:gd name="connsiteX3" fmla="*/ 3240360 w 3240360"/>
              <a:gd name="connsiteY3" fmla="*/ 91436 h 1440160"/>
              <a:gd name="connsiteX4" fmla="*/ 3195796 w 3240360"/>
              <a:gd name="connsiteY4" fmla="*/ 506338 h 1440160"/>
              <a:gd name="connsiteX5" fmla="*/ 3240360 w 3240360"/>
              <a:gd name="connsiteY5" fmla="*/ 1348724 h 1440160"/>
              <a:gd name="connsiteX6" fmla="*/ 3148924 w 3240360"/>
              <a:gd name="connsiteY6" fmla="*/ 1440160 h 1440160"/>
              <a:gd name="connsiteX7" fmla="*/ 91436 w 3240360"/>
              <a:gd name="connsiteY7" fmla="*/ 1440160 h 1440160"/>
              <a:gd name="connsiteX8" fmla="*/ 0 w 3240360"/>
              <a:gd name="connsiteY8" fmla="*/ 1348724 h 1440160"/>
              <a:gd name="connsiteX9" fmla="*/ 0 w 3240360"/>
              <a:gd name="connsiteY9" fmla="*/ 91436 h 1440160"/>
              <a:gd name="connsiteX0" fmla="*/ 0 w 3240360"/>
              <a:gd name="connsiteY0" fmla="*/ 91436 h 1440160"/>
              <a:gd name="connsiteX1" fmla="*/ 91436 w 3240360"/>
              <a:gd name="connsiteY1" fmla="*/ 0 h 1440160"/>
              <a:gd name="connsiteX2" fmla="*/ 3148924 w 3240360"/>
              <a:gd name="connsiteY2" fmla="*/ 0 h 1440160"/>
              <a:gd name="connsiteX3" fmla="*/ 3240360 w 3240360"/>
              <a:gd name="connsiteY3" fmla="*/ 91436 h 1440160"/>
              <a:gd name="connsiteX4" fmla="*/ 3195796 w 3240360"/>
              <a:gd name="connsiteY4" fmla="*/ 506338 h 1440160"/>
              <a:gd name="connsiteX5" fmla="*/ 3240360 w 3240360"/>
              <a:gd name="connsiteY5" fmla="*/ 1348724 h 1440160"/>
              <a:gd name="connsiteX6" fmla="*/ 3148924 w 3240360"/>
              <a:gd name="connsiteY6" fmla="*/ 1440160 h 1440160"/>
              <a:gd name="connsiteX7" fmla="*/ 91436 w 3240360"/>
              <a:gd name="connsiteY7" fmla="*/ 1440160 h 1440160"/>
              <a:gd name="connsiteX8" fmla="*/ 0 w 3240360"/>
              <a:gd name="connsiteY8" fmla="*/ 1348724 h 1440160"/>
              <a:gd name="connsiteX9" fmla="*/ 0 w 3240360"/>
              <a:gd name="connsiteY9" fmla="*/ 91436 h 1440160"/>
              <a:gd name="connsiteX0" fmla="*/ 0 w 3240360"/>
              <a:gd name="connsiteY0" fmla="*/ 91436 h 1440160"/>
              <a:gd name="connsiteX1" fmla="*/ 91436 w 3240360"/>
              <a:gd name="connsiteY1" fmla="*/ 0 h 1440160"/>
              <a:gd name="connsiteX2" fmla="*/ 3148924 w 3240360"/>
              <a:gd name="connsiteY2" fmla="*/ 0 h 1440160"/>
              <a:gd name="connsiteX3" fmla="*/ 3240360 w 3240360"/>
              <a:gd name="connsiteY3" fmla="*/ 91436 h 1440160"/>
              <a:gd name="connsiteX4" fmla="*/ 3195796 w 3240360"/>
              <a:gd name="connsiteY4" fmla="*/ 506338 h 1440160"/>
              <a:gd name="connsiteX5" fmla="*/ 3240360 w 3240360"/>
              <a:gd name="connsiteY5" fmla="*/ 1348724 h 1440160"/>
              <a:gd name="connsiteX6" fmla="*/ 3148924 w 3240360"/>
              <a:gd name="connsiteY6" fmla="*/ 1440160 h 1440160"/>
              <a:gd name="connsiteX7" fmla="*/ 91436 w 3240360"/>
              <a:gd name="connsiteY7" fmla="*/ 1440160 h 1440160"/>
              <a:gd name="connsiteX8" fmla="*/ 0 w 3240360"/>
              <a:gd name="connsiteY8" fmla="*/ 1348724 h 1440160"/>
              <a:gd name="connsiteX9" fmla="*/ 0 w 3240360"/>
              <a:gd name="connsiteY9" fmla="*/ 91436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1440160">
                <a:moveTo>
                  <a:pt x="0" y="91436"/>
                </a:moveTo>
                <a:cubicBezTo>
                  <a:pt x="0" y="40937"/>
                  <a:pt x="40937" y="0"/>
                  <a:pt x="91436" y="0"/>
                </a:cubicBezTo>
                <a:lnTo>
                  <a:pt x="3148924" y="0"/>
                </a:lnTo>
                <a:cubicBezTo>
                  <a:pt x="3199423" y="0"/>
                  <a:pt x="3240360" y="40937"/>
                  <a:pt x="3240360" y="91436"/>
                </a:cubicBezTo>
                <a:cubicBezTo>
                  <a:pt x="3225505" y="229737"/>
                  <a:pt x="3244941" y="356607"/>
                  <a:pt x="3195796" y="506338"/>
                </a:cubicBezTo>
                <a:cubicBezTo>
                  <a:pt x="3244941" y="649973"/>
                  <a:pt x="3225505" y="1067929"/>
                  <a:pt x="3240360" y="1348724"/>
                </a:cubicBezTo>
                <a:cubicBezTo>
                  <a:pt x="3240360" y="1399223"/>
                  <a:pt x="3199423" y="1440160"/>
                  <a:pt x="3148924" y="1440160"/>
                </a:cubicBezTo>
                <a:lnTo>
                  <a:pt x="91436" y="1440160"/>
                </a:lnTo>
                <a:cubicBezTo>
                  <a:pt x="40937" y="1440160"/>
                  <a:pt x="0" y="1399223"/>
                  <a:pt x="0" y="1348724"/>
                </a:cubicBezTo>
                <a:lnTo>
                  <a:pt x="0" y="91436"/>
                </a:lnTo>
                <a:close/>
              </a:path>
            </a:pathLst>
          </a:custGeom>
          <a:gradFill>
            <a:gsLst>
              <a:gs pos="50000">
                <a:srgbClr val="FFD5EA"/>
              </a:gs>
              <a:gs pos="0">
                <a:srgbClr val="FF99CC"/>
              </a:gs>
              <a:gs pos="100000">
                <a:srgbClr val="FF99C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3038" y="3165475"/>
            <a:ext cx="296068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阻碍因素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6838" y="1654175"/>
            <a:ext cx="4787900" cy="830263"/>
          </a:xfrm>
          <a:prstGeom prst="rect">
            <a:avLst/>
          </a:prstGeom>
          <a:gradFill flip="none" rotWithShape="1">
            <a:gsLst>
              <a:gs pos="100000">
                <a:srgbClr val="F6AE05"/>
              </a:gs>
              <a:gs pos="50000">
                <a:srgbClr val="FDFCC8"/>
              </a:gs>
              <a:gs pos="0">
                <a:srgbClr val="F6AE05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贵州城镇化率低，小城镇建设发展缓慢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06838" y="2641600"/>
            <a:ext cx="4787900" cy="830263"/>
          </a:xfrm>
          <a:prstGeom prst="rect">
            <a:avLst/>
          </a:prstGeom>
          <a:gradFill flip="none" rotWithShape="1">
            <a:gsLst>
              <a:gs pos="100000">
                <a:srgbClr val="F6AE05"/>
              </a:gs>
              <a:gs pos="50000">
                <a:srgbClr val="FDFCC8"/>
              </a:gs>
              <a:gs pos="0">
                <a:srgbClr val="F6AE05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spcAft>
                <a:spcPts val="180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省内城市的劳务服务体系不健全农民无法得到准确的劳务需求信息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06838" y="3629025"/>
            <a:ext cx="4787900" cy="831850"/>
          </a:xfrm>
          <a:prstGeom prst="rect">
            <a:avLst/>
          </a:prstGeom>
          <a:gradFill flip="none" rotWithShape="1">
            <a:gsLst>
              <a:gs pos="100000">
                <a:srgbClr val="F6AE05"/>
              </a:gs>
              <a:gs pos="50000">
                <a:srgbClr val="FDFCC8"/>
              </a:gs>
              <a:gs pos="0">
                <a:srgbClr val="F6AE05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已进城的农民工合法权益得不到有效的保护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06838" y="4616450"/>
            <a:ext cx="4787900" cy="669925"/>
          </a:xfrm>
          <a:prstGeom prst="rect">
            <a:avLst/>
          </a:prstGeom>
          <a:gradFill flip="none" rotWithShape="1">
            <a:gsLst>
              <a:gs pos="100000">
                <a:srgbClr val="F6AE05"/>
              </a:gs>
              <a:gs pos="50000">
                <a:srgbClr val="FDFCC8"/>
              </a:gs>
              <a:gs pos="0">
                <a:srgbClr val="F6AE05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户籍制度的影响仍然存在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06838" y="5443538"/>
            <a:ext cx="4787900" cy="668337"/>
          </a:xfrm>
          <a:prstGeom prst="rect">
            <a:avLst/>
          </a:prstGeom>
          <a:gradFill flip="none" rotWithShape="1">
            <a:gsLst>
              <a:gs pos="100000">
                <a:srgbClr val="F6AE05"/>
              </a:gs>
              <a:gs pos="50000">
                <a:srgbClr val="FDFCC8"/>
              </a:gs>
              <a:gs pos="0">
                <a:srgbClr val="F6AE05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城市本身就业形势严峻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1056402"/>
            <a:ext cx="4643412" cy="580159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C4E3EC">
                  <a:alpha val="6196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二、农村剩余劳动力转移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困难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原因</a:t>
            </a:r>
            <a:endParaRPr lang="zh-CN" altLang="en-US" sz="28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1" name="Freeform 7"/>
          <p:cNvSpPr>
            <a:spLocks/>
          </p:cNvSpPr>
          <p:nvPr/>
        </p:nvSpPr>
        <p:spPr bwMode="auto">
          <a:xfrm>
            <a:off x="612775" y="3197225"/>
            <a:ext cx="3111500" cy="2492375"/>
          </a:xfrm>
          <a:custGeom>
            <a:avLst/>
            <a:gdLst>
              <a:gd name="T0" fmla="*/ 1755520088 w 4593"/>
              <a:gd name="T1" fmla="*/ 106453340 h 3679"/>
              <a:gd name="T2" fmla="*/ 1663293547 w 4593"/>
              <a:gd name="T3" fmla="*/ 128936879 h 3679"/>
              <a:gd name="T4" fmla="*/ 1640810538 w 4593"/>
              <a:gd name="T5" fmla="*/ 32578369 h 3679"/>
              <a:gd name="T6" fmla="*/ 1507747000 w 4593"/>
              <a:gd name="T7" fmla="*/ 34872926 h 3679"/>
              <a:gd name="T8" fmla="*/ 1393496080 w 4593"/>
              <a:gd name="T9" fmla="*/ 114712931 h 3679"/>
              <a:gd name="T10" fmla="*/ 1278785853 w 4593"/>
              <a:gd name="T11" fmla="*/ 141326266 h 3679"/>
              <a:gd name="T12" fmla="*/ 1221430740 w 4593"/>
              <a:gd name="T13" fmla="*/ 223001510 h 3679"/>
              <a:gd name="T14" fmla="*/ 1182429615 w 4593"/>
              <a:gd name="T15" fmla="*/ 85805040 h 3679"/>
              <a:gd name="T16" fmla="*/ 1172335023 w 4593"/>
              <a:gd name="T17" fmla="*/ 139031710 h 3679"/>
              <a:gd name="T18" fmla="*/ 1117274412 w 4593"/>
              <a:gd name="T19" fmla="*/ 159680010 h 3679"/>
              <a:gd name="T20" fmla="*/ 1033306591 w 4593"/>
              <a:gd name="T21" fmla="*/ 116548170 h 3679"/>
              <a:gd name="T22" fmla="*/ 967692759 w 4593"/>
              <a:gd name="T23" fmla="*/ 51391431 h 3679"/>
              <a:gd name="T24" fmla="*/ 834629221 w 4593"/>
              <a:gd name="T25" fmla="*/ 153714976 h 3679"/>
              <a:gd name="T26" fmla="*/ 897949228 w 4593"/>
              <a:gd name="T27" fmla="*/ 243649811 h 3679"/>
              <a:gd name="T28" fmla="*/ 932820655 w 4593"/>
              <a:gd name="T29" fmla="*/ 308806550 h 3679"/>
              <a:gd name="T30" fmla="*/ 1025047872 w 4593"/>
              <a:gd name="T31" fmla="*/ 401035264 h 3679"/>
              <a:gd name="T32" fmla="*/ 879595239 w 4593"/>
              <a:gd name="T33" fmla="*/ 450132138 h 3679"/>
              <a:gd name="T34" fmla="*/ 746531701 w 4593"/>
              <a:gd name="T35" fmla="*/ 415259890 h 3679"/>
              <a:gd name="T36" fmla="*/ 458380923 w 4593"/>
              <a:gd name="T37" fmla="*/ 525842348 h 3679"/>
              <a:gd name="T38" fmla="*/ 327152581 w 4593"/>
              <a:gd name="T39" fmla="*/ 427648599 h 3679"/>
              <a:gd name="T40" fmla="*/ 169770838 w 4593"/>
              <a:gd name="T41" fmla="*/ 372586690 h 3679"/>
              <a:gd name="T42" fmla="*/ 7800089 w 4593"/>
              <a:gd name="T43" fmla="*/ 513453639 h 3679"/>
              <a:gd name="T44" fmla="*/ 24318205 w 4593"/>
              <a:gd name="T45" fmla="*/ 577233779 h 3679"/>
              <a:gd name="T46" fmla="*/ 50930913 w 4593"/>
              <a:gd name="T47" fmla="*/ 742878824 h 3679"/>
              <a:gd name="T48" fmla="*/ 185830324 w 4593"/>
              <a:gd name="T49" fmla="*/ 738749028 h 3679"/>
              <a:gd name="T50" fmla="*/ 292280477 w 4593"/>
              <a:gd name="T51" fmla="*/ 818589033 h 3679"/>
              <a:gd name="T52" fmla="*/ 216572052 w 4593"/>
              <a:gd name="T53" fmla="*/ 951655708 h 3679"/>
              <a:gd name="T54" fmla="*/ 157381743 w 4593"/>
              <a:gd name="T55" fmla="*/ 1045720339 h 3679"/>
              <a:gd name="T56" fmla="*/ 79838123 w 4593"/>
              <a:gd name="T57" fmla="*/ 1154008918 h 3679"/>
              <a:gd name="T58" fmla="*/ 105992201 w 4593"/>
              <a:gd name="T59" fmla="*/ 1209530144 h 3679"/>
              <a:gd name="T60" fmla="*/ 155546547 w 4593"/>
              <a:gd name="T61" fmla="*/ 1287075593 h 3679"/>
              <a:gd name="T62" fmla="*/ 194089043 w 4593"/>
              <a:gd name="T63" fmla="*/ 1360950563 h 3679"/>
              <a:gd name="T64" fmla="*/ 124804142 w 4593"/>
              <a:gd name="T65" fmla="*/ 1450885398 h 3679"/>
              <a:gd name="T66" fmla="*/ 149123024 w 4593"/>
              <a:gd name="T67" fmla="*/ 1569727448 h 3679"/>
              <a:gd name="T68" fmla="*/ 333576104 w 4593"/>
              <a:gd name="T69" fmla="*/ 1477498733 h 3679"/>
              <a:gd name="T70" fmla="*/ 482699128 w 4593"/>
              <a:gd name="T71" fmla="*/ 1616530443 h 3679"/>
              <a:gd name="T72" fmla="*/ 586856133 w 4593"/>
              <a:gd name="T73" fmla="*/ 1686275618 h 3679"/>
              <a:gd name="T74" fmla="*/ 668988081 w 4593"/>
              <a:gd name="T75" fmla="*/ 1577987039 h 3679"/>
              <a:gd name="T76" fmla="*/ 918597042 w 4593"/>
              <a:gd name="T77" fmla="*/ 1553208943 h 3679"/>
              <a:gd name="T78" fmla="*/ 996140662 w 4593"/>
              <a:gd name="T79" fmla="*/ 1467403903 h 3679"/>
              <a:gd name="T80" fmla="*/ 1131498702 w 4593"/>
              <a:gd name="T81" fmla="*/ 1512370982 h 3679"/>
              <a:gd name="T82" fmla="*/ 1196653905 w 4593"/>
              <a:gd name="T83" fmla="*/ 1577987039 h 3679"/>
              <a:gd name="T84" fmla="*/ 1249879321 w 4593"/>
              <a:gd name="T85" fmla="*/ 1633048948 h 3679"/>
              <a:gd name="T86" fmla="*/ 1399460974 w 4593"/>
              <a:gd name="T87" fmla="*/ 1585787312 h 3679"/>
              <a:gd name="T88" fmla="*/ 1487557816 w 4593"/>
              <a:gd name="T89" fmla="*/ 1561467857 h 3679"/>
              <a:gd name="T90" fmla="*/ 1594008646 w 4593"/>
              <a:gd name="T91" fmla="*/ 1579822278 h 3679"/>
              <a:gd name="T92" fmla="*/ 1743131670 w 4593"/>
              <a:gd name="T93" fmla="*/ 1577987039 h 3679"/>
              <a:gd name="T94" fmla="*/ 1692200080 w 4593"/>
              <a:gd name="T95" fmla="*/ 1518336017 h 3679"/>
              <a:gd name="T96" fmla="*/ 1857841220 w 4593"/>
              <a:gd name="T97" fmla="*/ 1532560642 h 3679"/>
              <a:gd name="T98" fmla="*/ 1943644236 w 4593"/>
              <a:gd name="T99" fmla="*/ 1377469068 h 3679"/>
              <a:gd name="T100" fmla="*/ 1894548519 w 4593"/>
              <a:gd name="T101" fmla="*/ 1320112603 h 3679"/>
              <a:gd name="T102" fmla="*/ 1937679342 w 4593"/>
              <a:gd name="T103" fmla="*/ 1164562388 h 3679"/>
              <a:gd name="T104" fmla="*/ 2044130173 w 4593"/>
              <a:gd name="T105" fmla="*/ 1047555578 h 3679"/>
              <a:gd name="T106" fmla="*/ 1904643111 w 4593"/>
              <a:gd name="T107" fmla="*/ 974139247 h 3679"/>
              <a:gd name="T108" fmla="*/ 1798650911 w 4593"/>
              <a:gd name="T109" fmla="*/ 964045095 h 3679"/>
              <a:gd name="T110" fmla="*/ 1927584750 w 4593"/>
              <a:gd name="T111" fmla="*/ 873651619 h 3679"/>
              <a:gd name="T112" fmla="*/ 2066613182 w 4593"/>
              <a:gd name="T113" fmla="*/ 820424949 h 3679"/>
              <a:gd name="T114" fmla="*/ 2082672668 w 4593"/>
              <a:gd name="T115" fmla="*/ 626330653 h 3679"/>
              <a:gd name="T116" fmla="*/ 2097355588 w 4593"/>
              <a:gd name="T117" fmla="*/ 517583434 h 3679"/>
              <a:gd name="T118" fmla="*/ 1996869652 w 4593"/>
              <a:gd name="T119" fmla="*/ 540066974 h 3679"/>
              <a:gd name="T120" fmla="*/ 1900972043 w 4593"/>
              <a:gd name="T121" fmla="*/ 460685609 h 3679"/>
              <a:gd name="T122" fmla="*/ 1859677093 w 4593"/>
              <a:gd name="T123" fmla="*/ 446002343 h 3679"/>
              <a:gd name="T124" fmla="*/ 1880324906 w 4593"/>
              <a:gd name="T125" fmla="*/ 315230225 h 36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93" h="3679">
                <a:moveTo>
                  <a:pt x="3928" y="571"/>
                </a:moveTo>
                <a:lnTo>
                  <a:pt x="3928" y="571"/>
                </a:lnTo>
                <a:lnTo>
                  <a:pt x="3937" y="544"/>
                </a:lnTo>
                <a:lnTo>
                  <a:pt x="3951" y="517"/>
                </a:lnTo>
                <a:lnTo>
                  <a:pt x="3960" y="477"/>
                </a:lnTo>
                <a:lnTo>
                  <a:pt x="3964" y="428"/>
                </a:lnTo>
                <a:lnTo>
                  <a:pt x="3969" y="379"/>
                </a:lnTo>
                <a:lnTo>
                  <a:pt x="3960" y="321"/>
                </a:lnTo>
                <a:lnTo>
                  <a:pt x="3955" y="294"/>
                </a:lnTo>
                <a:lnTo>
                  <a:pt x="3946" y="263"/>
                </a:lnTo>
                <a:lnTo>
                  <a:pt x="3933" y="268"/>
                </a:lnTo>
                <a:lnTo>
                  <a:pt x="3906" y="268"/>
                </a:lnTo>
                <a:lnTo>
                  <a:pt x="3893" y="268"/>
                </a:lnTo>
                <a:lnTo>
                  <a:pt x="3870" y="268"/>
                </a:lnTo>
                <a:lnTo>
                  <a:pt x="3848" y="245"/>
                </a:lnTo>
                <a:lnTo>
                  <a:pt x="3826" y="232"/>
                </a:lnTo>
                <a:lnTo>
                  <a:pt x="3813" y="219"/>
                </a:lnTo>
                <a:lnTo>
                  <a:pt x="3804" y="210"/>
                </a:lnTo>
                <a:lnTo>
                  <a:pt x="3786" y="210"/>
                </a:lnTo>
                <a:lnTo>
                  <a:pt x="3768" y="223"/>
                </a:lnTo>
                <a:lnTo>
                  <a:pt x="3741" y="232"/>
                </a:lnTo>
                <a:lnTo>
                  <a:pt x="3737" y="236"/>
                </a:lnTo>
                <a:lnTo>
                  <a:pt x="3710" y="236"/>
                </a:lnTo>
                <a:lnTo>
                  <a:pt x="3688" y="241"/>
                </a:lnTo>
                <a:lnTo>
                  <a:pt x="3670" y="245"/>
                </a:lnTo>
                <a:lnTo>
                  <a:pt x="3652" y="250"/>
                </a:lnTo>
                <a:lnTo>
                  <a:pt x="3643" y="263"/>
                </a:lnTo>
                <a:lnTo>
                  <a:pt x="3634" y="272"/>
                </a:lnTo>
                <a:lnTo>
                  <a:pt x="3625" y="281"/>
                </a:lnTo>
                <a:lnTo>
                  <a:pt x="3607" y="281"/>
                </a:lnTo>
                <a:lnTo>
                  <a:pt x="3594" y="281"/>
                </a:lnTo>
                <a:lnTo>
                  <a:pt x="3567" y="272"/>
                </a:lnTo>
                <a:lnTo>
                  <a:pt x="3563" y="259"/>
                </a:lnTo>
                <a:lnTo>
                  <a:pt x="3563" y="250"/>
                </a:lnTo>
                <a:lnTo>
                  <a:pt x="3567" y="241"/>
                </a:lnTo>
                <a:lnTo>
                  <a:pt x="3590" y="205"/>
                </a:lnTo>
                <a:lnTo>
                  <a:pt x="3594" y="183"/>
                </a:lnTo>
                <a:lnTo>
                  <a:pt x="3581" y="165"/>
                </a:lnTo>
                <a:lnTo>
                  <a:pt x="3576" y="125"/>
                </a:lnTo>
                <a:lnTo>
                  <a:pt x="3576" y="98"/>
                </a:lnTo>
                <a:lnTo>
                  <a:pt x="3576" y="85"/>
                </a:lnTo>
                <a:lnTo>
                  <a:pt x="3576" y="71"/>
                </a:lnTo>
                <a:lnTo>
                  <a:pt x="3563" y="62"/>
                </a:lnTo>
                <a:lnTo>
                  <a:pt x="3540" y="54"/>
                </a:lnTo>
                <a:lnTo>
                  <a:pt x="3523" y="54"/>
                </a:lnTo>
                <a:lnTo>
                  <a:pt x="3509" y="54"/>
                </a:lnTo>
                <a:lnTo>
                  <a:pt x="3491" y="54"/>
                </a:lnTo>
                <a:lnTo>
                  <a:pt x="3474" y="58"/>
                </a:lnTo>
                <a:lnTo>
                  <a:pt x="3433" y="45"/>
                </a:lnTo>
                <a:lnTo>
                  <a:pt x="3420" y="18"/>
                </a:lnTo>
                <a:lnTo>
                  <a:pt x="3407" y="0"/>
                </a:lnTo>
                <a:lnTo>
                  <a:pt x="3375" y="5"/>
                </a:lnTo>
                <a:lnTo>
                  <a:pt x="3358" y="5"/>
                </a:lnTo>
                <a:lnTo>
                  <a:pt x="3344" y="13"/>
                </a:lnTo>
                <a:lnTo>
                  <a:pt x="3322" y="22"/>
                </a:lnTo>
                <a:lnTo>
                  <a:pt x="3304" y="45"/>
                </a:lnTo>
                <a:lnTo>
                  <a:pt x="3286" y="76"/>
                </a:lnTo>
                <a:lnTo>
                  <a:pt x="3277" y="116"/>
                </a:lnTo>
                <a:lnTo>
                  <a:pt x="3268" y="174"/>
                </a:lnTo>
                <a:lnTo>
                  <a:pt x="3273" y="187"/>
                </a:lnTo>
                <a:lnTo>
                  <a:pt x="3268" y="223"/>
                </a:lnTo>
                <a:lnTo>
                  <a:pt x="3264" y="241"/>
                </a:lnTo>
                <a:lnTo>
                  <a:pt x="3255" y="259"/>
                </a:lnTo>
                <a:lnTo>
                  <a:pt x="3237" y="272"/>
                </a:lnTo>
                <a:lnTo>
                  <a:pt x="3215" y="277"/>
                </a:lnTo>
                <a:lnTo>
                  <a:pt x="3117" y="312"/>
                </a:lnTo>
                <a:lnTo>
                  <a:pt x="3117" y="272"/>
                </a:lnTo>
                <a:lnTo>
                  <a:pt x="3135" y="250"/>
                </a:lnTo>
                <a:lnTo>
                  <a:pt x="3112" y="250"/>
                </a:lnTo>
                <a:lnTo>
                  <a:pt x="3095" y="250"/>
                </a:lnTo>
                <a:lnTo>
                  <a:pt x="3063" y="250"/>
                </a:lnTo>
                <a:lnTo>
                  <a:pt x="3037" y="250"/>
                </a:lnTo>
                <a:lnTo>
                  <a:pt x="3014" y="245"/>
                </a:lnTo>
                <a:lnTo>
                  <a:pt x="2992" y="232"/>
                </a:lnTo>
                <a:lnTo>
                  <a:pt x="2961" y="219"/>
                </a:lnTo>
                <a:lnTo>
                  <a:pt x="2943" y="219"/>
                </a:lnTo>
                <a:lnTo>
                  <a:pt x="2925" y="228"/>
                </a:lnTo>
                <a:lnTo>
                  <a:pt x="2912" y="245"/>
                </a:lnTo>
                <a:lnTo>
                  <a:pt x="2889" y="259"/>
                </a:lnTo>
                <a:lnTo>
                  <a:pt x="2880" y="285"/>
                </a:lnTo>
                <a:lnTo>
                  <a:pt x="2872" y="290"/>
                </a:lnTo>
                <a:lnTo>
                  <a:pt x="2840" y="263"/>
                </a:lnTo>
                <a:lnTo>
                  <a:pt x="2827" y="268"/>
                </a:lnTo>
                <a:lnTo>
                  <a:pt x="2814" y="272"/>
                </a:lnTo>
                <a:lnTo>
                  <a:pt x="2800" y="281"/>
                </a:lnTo>
                <a:lnTo>
                  <a:pt x="2791" y="294"/>
                </a:lnTo>
                <a:lnTo>
                  <a:pt x="2787" y="308"/>
                </a:lnTo>
                <a:lnTo>
                  <a:pt x="2787" y="326"/>
                </a:lnTo>
                <a:lnTo>
                  <a:pt x="2800" y="348"/>
                </a:lnTo>
                <a:lnTo>
                  <a:pt x="2800" y="357"/>
                </a:lnTo>
                <a:lnTo>
                  <a:pt x="2787" y="379"/>
                </a:lnTo>
                <a:lnTo>
                  <a:pt x="2773" y="388"/>
                </a:lnTo>
                <a:lnTo>
                  <a:pt x="2756" y="393"/>
                </a:lnTo>
                <a:lnTo>
                  <a:pt x="2738" y="397"/>
                </a:lnTo>
                <a:lnTo>
                  <a:pt x="2715" y="393"/>
                </a:lnTo>
                <a:lnTo>
                  <a:pt x="2698" y="424"/>
                </a:lnTo>
                <a:lnTo>
                  <a:pt x="2684" y="446"/>
                </a:lnTo>
                <a:lnTo>
                  <a:pt x="2680" y="464"/>
                </a:lnTo>
                <a:lnTo>
                  <a:pt x="2675" y="473"/>
                </a:lnTo>
                <a:lnTo>
                  <a:pt x="2662" y="486"/>
                </a:lnTo>
                <a:lnTo>
                  <a:pt x="2644" y="500"/>
                </a:lnTo>
                <a:lnTo>
                  <a:pt x="2617" y="464"/>
                </a:lnTo>
                <a:lnTo>
                  <a:pt x="2604" y="455"/>
                </a:lnTo>
                <a:lnTo>
                  <a:pt x="2586" y="450"/>
                </a:lnTo>
                <a:lnTo>
                  <a:pt x="2564" y="428"/>
                </a:lnTo>
                <a:lnTo>
                  <a:pt x="2568" y="397"/>
                </a:lnTo>
                <a:lnTo>
                  <a:pt x="2591" y="361"/>
                </a:lnTo>
                <a:lnTo>
                  <a:pt x="2617" y="330"/>
                </a:lnTo>
                <a:lnTo>
                  <a:pt x="2640" y="294"/>
                </a:lnTo>
                <a:lnTo>
                  <a:pt x="2604" y="268"/>
                </a:lnTo>
                <a:lnTo>
                  <a:pt x="2595" y="241"/>
                </a:lnTo>
                <a:lnTo>
                  <a:pt x="2595" y="232"/>
                </a:lnTo>
                <a:lnTo>
                  <a:pt x="2595" y="219"/>
                </a:lnTo>
                <a:lnTo>
                  <a:pt x="2582" y="205"/>
                </a:lnTo>
                <a:lnTo>
                  <a:pt x="2577" y="187"/>
                </a:lnTo>
                <a:lnTo>
                  <a:pt x="2564" y="156"/>
                </a:lnTo>
                <a:lnTo>
                  <a:pt x="2555" y="134"/>
                </a:lnTo>
                <a:lnTo>
                  <a:pt x="2546" y="125"/>
                </a:lnTo>
                <a:lnTo>
                  <a:pt x="2533" y="112"/>
                </a:lnTo>
                <a:lnTo>
                  <a:pt x="2519" y="112"/>
                </a:lnTo>
                <a:lnTo>
                  <a:pt x="2515" y="112"/>
                </a:lnTo>
                <a:lnTo>
                  <a:pt x="2510" y="116"/>
                </a:lnTo>
                <a:lnTo>
                  <a:pt x="2506" y="120"/>
                </a:lnTo>
                <a:lnTo>
                  <a:pt x="2515" y="161"/>
                </a:lnTo>
                <a:lnTo>
                  <a:pt x="2519" y="187"/>
                </a:lnTo>
                <a:lnTo>
                  <a:pt x="2555" y="241"/>
                </a:lnTo>
                <a:lnTo>
                  <a:pt x="2555" y="272"/>
                </a:lnTo>
                <a:lnTo>
                  <a:pt x="2555" y="303"/>
                </a:lnTo>
                <a:lnTo>
                  <a:pt x="2550" y="343"/>
                </a:lnTo>
                <a:lnTo>
                  <a:pt x="2533" y="343"/>
                </a:lnTo>
                <a:lnTo>
                  <a:pt x="2515" y="321"/>
                </a:lnTo>
                <a:lnTo>
                  <a:pt x="2506" y="308"/>
                </a:lnTo>
                <a:lnTo>
                  <a:pt x="2501" y="326"/>
                </a:lnTo>
                <a:lnTo>
                  <a:pt x="2497" y="357"/>
                </a:lnTo>
                <a:lnTo>
                  <a:pt x="2497" y="375"/>
                </a:lnTo>
                <a:lnTo>
                  <a:pt x="2492" y="379"/>
                </a:lnTo>
                <a:lnTo>
                  <a:pt x="2488" y="375"/>
                </a:lnTo>
                <a:lnTo>
                  <a:pt x="2479" y="366"/>
                </a:lnTo>
                <a:lnTo>
                  <a:pt x="2466" y="357"/>
                </a:lnTo>
                <a:lnTo>
                  <a:pt x="2452" y="352"/>
                </a:lnTo>
                <a:lnTo>
                  <a:pt x="2435" y="348"/>
                </a:lnTo>
                <a:lnTo>
                  <a:pt x="2408" y="330"/>
                </a:lnTo>
                <a:lnTo>
                  <a:pt x="2403" y="361"/>
                </a:lnTo>
                <a:lnTo>
                  <a:pt x="2403" y="393"/>
                </a:lnTo>
                <a:lnTo>
                  <a:pt x="2399" y="419"/>
                </a:lnTo>
                <a:lnTo>
                  <a:pt x="2372" y="419"/>
                </a:lnTo>
                <a:lnTo>
                  <a:pt x="2345" y="406"/>
                </a:lnTo>
                <a:lnTo>
                  <a:pt x="2345" y="366"/>
                </a:lnTo>
                <a:lnTo>
                  <a:pt x="2327" y="357"/>
                </a:lnTo>
                <a:lnTo>
                  <a:pt x="2296" y="343"/>
                </a:lnTo>
                <a:lnTo>
                  <a:pt x="2274" y="308"/>
                </a:lnTo>
                <a:lnTo>
                  <a:pt x="2270" y="285"/>
                </a:lnTo>
                <a:lnTo>
                  <a:pt x="2256" y="263"/>
                </a:lnTo>
                <a:lnTo>
                  <a:pt x="2252" y="254"/>
                </a:lnTo>
                <a:lnTo>
                  <a:pt x="2252" y="250"/>
                </a:lnTo>
                <a:lnTo>
                  <a:pt x="2247" y="245"/>
                </a:lnTo>
                <a:lnTo>
                  <a:pt x="2238" y="241"/>
                </a:lnTo>
                <a:lnTo>
                  <a:pt x="2216" y="232"/>
                </a:lnTo>
                <a:lnTo>
                  <a:pt x="2207" y="232"/>
                </a:lnTo>
                <a:lnTo>
                  <a:pt x="2203" y="223"/>
                </a:lnTo>
                <a:lnTo>
                  <a:pt x="2189" y="183"/>
                </a:lnTo>
                <a:lnTo>
                  <a:pt x="2180" y="152"/>
                </a:lnTo>
                <a:lnTo>
                  <a:pt x="2171" y="120"/>
                </a:lnTo>
                <a:lnTo>
                  <a:pt x="2167" y="107"/>
                </a:lnTo>
                <a:lnTo>
                  <a:pt x="2145" y="107"/>
                </a:lnTo>
                <a:lnTo>
                  <a:pt x="2131" y="107"/>
                </a:lnTo>
                <a:lnTo>
                  <a:pt x="2109" y="112"/>
                </a:lnTo>
                <a:lnTo>
                  <a:pt x="2091" y="152"/>
                </a:lnTo>
                <a:lnTo>
                  <a:pt x="2069" y="178"/>
                </a:lnTo>
                <a:lnTo>
                  <a:pt x="2060" y="187"/>
                </a:lnTo>
                <a:lnTo>
                  <a:pt x="2051" y="192"/>
                </a:lnTo>
                <a:lnTo>
                  <a:pt x="2033" y="192"/>
                </a:lnTo>
                <a:lnTo>
                  <a:pt x="2011" y="192"/>
                </a:lnTo>
                <a:lnTo>
                  <a:pt x="1989" y="183"/>
                </a:lnTo>
                <a:lnTo>
                  <a:pt x="1962" y="170"/>
                </a:lnTo>
                <a:lnTo>
                  <a:pt x="1922" y="178"/>
                </a:lnTo>
                <a:lnTo>
                  <a:pt x="1886" y="214"/>
                </a:lnTo>
                <a:lnTo>
                  <a:pt x="1846" y="245"/>
                </a:lnTo>
                <a:lnTo>
                  <a:pt x="1819" y="268"/>
                </a:lnTo>
                <a:lnTo>
                  <a:pt x="1819" y="285"/>
                </a:lnTo>
                <a:lnTo>
                  <a:pt x="1819" y="335"/>
                </a:lnTo>
                <a:lnTo>
                  <a:pt x="1819" y="361"/>
                </a:lnTo>
                <a:lnTo>
                  <a:pt x="1819" y="375"/>
                </a:lnTo>
                <a:lnTo>
                  <a:pt x="1819" y="410"/>
                </a:lnTo>
                <a:lnTo>
                  <a:pt x="1819" y="424"/>
                </a:lnTo>
                <a:lnTo>
                  <a:pt x="1855" y="437"/>
                </a:lnTo>
                <a:lnTo>
                  <a:pt x="1886" y="437"/>
                </a:lnTo>
                <a:lnTo>
                  <a:pt x="1899" y="433"/>
                </a:lnTo>
                <a:lnTo>
                  <a:pt x="1917" y="433"/>
                </a:lnTo>
                <a:lnTo>
                  <a:pt x="1940" y="473"/>
                </a:lnTo>
                <a:lnTo>
                  <a:pt x="1948" y="486"/>
                </a:lnTo>
                <a:lnTo>
                  <a:pt x="1957" y="504"/>
                </a:lnTo>
                <a:lnTo>
                  <a:pt x="1957" y="531"/>
                </a:lnTo>
                <a:lnTo>
                  <a:pt x="1957" y="553"/>
                </a:lnTo>
                <a:lnTo>
                  <a:pt x="1953" y="571"/>
                </a:lnTo>
                <a:lnTo>
                  <a:pt x="1948" y="580"/>
                </a:lnTo>
                <a:lnTo>
                  <a:pt x="1948" y="593"/>
                </a:lnTo>
                <a:lnTo>
                  <a:pt x="1948" y="602"/>
                </a:lnTo>
                <a:lnTo>
                  <a:pt x="1953" y="607"/>
                </a:lnTo>
                <a:lnTo>
                  <a:pt x="1957" y="607"/>
                </a:lnTo>
                <a:lnTo>
                  <a:pt x="1980" y="607"/>
                </a:lnTo>
                <a:lnTo>
                  <a:pt x="2002" y="616"/>
                </a:lnTo>
                <a:lnTo>
                  <a:pt x="2011" y="642"/>
                </a:lnTo>
                <a:lnTo>
                  <a:pt x="2011" y="665"/>
                </a:lnTo>
                <a:lnTo>
                  <a:pt x="2033" y="673"/>
                </a:lnTo>
                <a:lnTo>
                  <a:pt x="2060" y="678"/>
                </a:lnTo>
                <a:lnTo>
                  <a:pt x="2091" y="678"/>
                </a:lnTo>
                <a:lnTo>
                  <a:pt x="2131" y="673"/>
                </a:lnTo>
                <a:lnTo>
                  <a:pt x="2145" y="673"/>
                </a:lnTo>
                <a:lnTo>
                  <a:pt x="2154" y="678"/>
                </a:lnTo>
                <a:lnTo>
                  <a:pt x="2167" y="682"/>
                </a:lnTo>
                <a:lnTo>
                  <a:pt x="2180" y="696"/>
                </a:lnTo>
                <a:lnTo>
                  <a:pt x="2198" y="714"/>
                </a:lnTo>
                <a:lnTo>
                  <a:pt x="2207" y="736"/>
                </a:lnTo>
                <a:lnTo>
                  <a:pt x="2216" y="767"/>
                </a:lnTo>
                <a:lnTo>
                  <a:pt x="2220" y="803"/>
                </a:lnTo>
                <a:lnTo>
                  <a:pt x="2220" y="843"/>
                </a:lnTo>
                <a:lnTo>
                  <a:pt x="2234" y="874"/>
                </a:lnTo>
                <a:lnTo>
                  <a:pt x="2243" y="896"/>
                </a:lnTo>
                <a:lnTo>
                  <a:pt x="2243" y="963"/>
                </a:lnTo>
                <a:lnTo>
                  <a:pt x="2234" y="999"/>
                </a:lnTo>
                <a:lnTo>
                  <a:pt x="2189" y="1012"/>
                </a:lnTo>
                <a:lnTo>
                  <a:pt x="2158" y="1026"/>
                </a:lnTo>
                <a:lnTo>
                  <a:pt x="2149" y="1030"/>
                </a:lnTo>
                <a:lnTo>
                  <a:pt x="2145" y="1039"/>
                </a:lnTo>
                <a:lnTo>
                  <a:pt x="2105" y="1017"/>
                </a:lnTo>
                <a:lnTo>
                  <a:pt x="2078" y="995"/>
                </a:lnTo>
                <a:lnTo>
                  <a:pt x="2055" y="981"/>
                </a:lnTo>
                <a:lnTo>
                  <a:pt x="2042" y="977"/>
                </a:lnTo>
                <a:lnTo>
                  <a:pt x="1997" y="981"/>
                </a:lnTo>
                <a:lnTo>
                  <a:pt x="1917" y="981"/>
                </a:lnTo>
                <a:lnTo>
                  <a:pt x="1882" y="977"/>
                </a:lnTo>
                <a:lnTo>
                  <a:pt x="1873" y="977"/>
                </a:lnTo>
                <a:lnTo>
                  <a:pt x="1855" y="968"/>
                </a:lnTo>
                <a:lnTo>
                  <a:pt x="1837" y="963"/>
                </a:lnTo>
                <a:lnTo>
                  <a:pt x="1815" y="959"/>
                </a:lnTo>
                <a:lnTo>
                  <a:pt x="1788" y="959"/>
                </a:lnTo>
                <a:lnTo>
                  <a:pt x="1748" y="968"/>
                </a:lnTo>
                <a:lnTo>
                  <a:pt x="1703" y="981"/>
                </a:lnTo>
                <a:lnTo>
                  <a:pt x="1676" y="963"/>
                </a:lnTo>
                <a:lnTo>
                  <a:pt x="1659" y="950"/>
                </a:lnTo>
                <a:lnTo>
                  <a:pt x="1645" y="937"/>
                </a:lnTo>
                <a:lnTo>
                  <a:pt x="1627" y="905"/>
                </a:lnTo>
                <a:lnTo>
                  <a:pt x="1618" y="892"/>
                </a:lnTo>
                <a:lnTo>
                  <a:pt x="1609" y="883"/>
                </a:lnTo>
                <a:lnTo>
                  <a:pt x="1543" y="861"/>
                </a:lnTo>
                <a:lnTo>
                  <a:pt x="1480" y="865"/>
                </a:lnTo>
                <a:lnTo>
                  <a:pt x="1293" y="1111"/>
                </a:lnTo>
                <a:lnTo>
                  <a:pt x="1275" y="1119"/>
                </a:lnTo>
                <a:lnTo>
                  <a:pt x="1235" y="1106"/>
                </a:lnTo>
                <a:lnTo>
                  <a:pt x="1199" y="1102"/>
                </a:lnTo>
                <a:lnTo>
                  <a:pt x="1172" y="1102"/>
                </a:lnTo>
                <a:lnTo>
                  <a:pt x="1114" y="1106"/>
                </a:lnTo>
                <a:lnTo>
                  <a:pt x="1079" y="1111"/>
                </a:lnTo>
                <a:lnTo>
                  <a:pt x="1048" y="1119"/>
                </a:lnTo>
                <a:lnTo>
                  <a:pt x="1021" y="1133"/>
                </a:lnTo>
                <a:lnTo>
                  <a:pt x="999" y="1146"/>
                </a:lnTo>
                <a:lnTo>
                  <a:pt x="967" y="1097"/>
                </a:lnTo>
                <a:lnTo>
                  <a:pt x="927" y="1106"/>
                </a:lnTo>
                <a:lnTo>
                  <a:pt x="887" y="1111"/>
                </a:lnTo>
                <a:lnTo>
                  <a:pt x="842" y="1106"/>
                </a:lnTo>
                <a:lnTo>
                  <a:pt x="820" y="1102"/>
                </a:lnTo>
                <a:lnTo>
                  <a:pt x="802" y="1097"/>
                </a:lnTo>
                <a:lnTo>
                  <a:pt x="780" y="1084"/>
                </a:lnTo>
                <a:lnTo>
                  <a:pt x="762" y="1070"/>
                </a:lnTo>
                <a:lnTo>
                  <a:pt x="749" y="1048"/>
                </a:lnTo>
                <a:lnTo>
                  <a:pt x="740" y="1021"/>
                </a:lnTo>
                <a:lnTo>
                  <a:pt x="735" y="990"/>
                </a:lnTo>
                <a:lnTo>
                  <a:pt x="735" y="950"/>
                </a:lnTo>
                <a:lnTo>
                  <a:pt x="727" y="941"/>
                </a:lnTo>
                <a:lnTo>
                  <a:pt x="713" y="932"/>
                </a:lnTo>
                <a:lnTo>
                  <a:pt x="691" y="928"/>
                </a:lnTo>
                <a:lnTo>
                  <a:pt x="664" y="932"/>
                </a:lnTo>
                <a:lnTo>
                  <a:pt x="624" y="946"/>
                </a:lnTo>
                <a:lnTo>
                  <a:pt x="575" y="977"/>
                </a:lnTo>
                <a:lnTo>
                  <a:pt x="517" y="1030"/>
                </a:lnTo>
                <a:lnTo>
                  <a:pt x="504" y="1035"/>
                </a:lnTo>
                <a:lnTo>
                  <a:pt x="495" y="1035"/>
                </a:lnTo>
                <a:lnTo>
                  <a:pt x="481" y="1026"/>
                </a:lnTo>
                <a:lnTo>
                  <a:pt x="463" y="1017"/>
                </a:lnTo>
                <a:lnTo>
                  <a:pt x="450" y="999"/>
                </a:lnTo>
                <a:lnTo>
                  <a:pt x="432" y="968"/>
                </a:lnTo>
                <a:lnTo>
                  <a:pt x="414" y="928"/>
                </a:lnTo>
                <a:lnTo>
                  <a:pt x="379" y="830"/>
                </a:lnTo>
                <a:lnTo>
                  <a:pt x="370" y="812"/>
                </a:lnTo>
                <a:lnTo>
                  <a:pt x="365" y="807"/>
                </a:lnTo>
                <a:lnTo>
                  <a:pt x="361" y="807"/>
                </a:lnTo>
                <a:lnTo>
                  <a:pt x="347" y="816"/>
                </a:lnTo>
                <a:lnTo>
                  <a:pt x="334" y="839"/>
                </a:lnTo>
                <a:lnTo>
                  <a:pt x="312" y="861"/>
                </a:lnTo>
                <a:lnTo>
                  <a:pt x="281" y="888"/>
                </a:lnTo>
                <a:lnTo>
                  <a:pt x="218" y="932"/>
                </a:lnTo>
                <a:lnTo>
                  <a:pt x="124" y="990"/>
                </a:lnTo>
                <a:lnTo>
                  <a:pt x="4" y="1061"/>
                </a:lnTo>
                <a:lnTo>
                  <a:pt x="0" y="1070"/>
                </a:lnTo>
                <a:lnTo>
                  <a:pt x="0" y="1079"/>
                </a:lnTo>
                <a:lnTo>
                  <a:pt x="0" y="1093"/>
                </a:lnTo>
                <a:lnTo>
                  <a:pt x="4" y="1106"/>
                </a:lnTo>
                <a:lnTo>
                  <a:pt x="17" y="1119"/>
                </a:lnTo>
                <a:lnTo>
                  <a:pt x="40" y="1128"/>
                </a:lnTo>
                <a:lnTo>
                  <a:pt x="71" y="1133"/>
                </a:lnTo>
                <a:lnTo>
                  <a:pt x="89" y="1137"/>
                </a:lnTo>
                <a:lnTo>
                  <a:pt x="102" y="1142"/>
                </a:lnTo>
                <a:lnTo>
                  <a:pt x="111" y="1151"/>
                </a:lnTo>
                <a:lnTo>
                  <a:pt x="116" y="1160"/>
                </a:lnTo>
                <a:lnTo>
                  <a:pt x="116" y="1169"/>
                </a:lnTo>
                <a:lnTo>
                  <a:pt x="116" y="1182"/>
                </a:lnTo>
                <a:lnTo>
                  <a:pt x="107" y="1204"/>
                </a:lnTo>
                <a:lnTo>
                  <a:pt x="93" y="1231"/>
                </a:lnTo>
                <a:lnTo>
                  <a:pt x="75" y="1249"/>
                </a:lnTo>
                <a:lnTo>
                  <a:pt x="62" y="1258"/>
                </a:lnTo>
                <a:lnTo>
                  <a:pt x="53" y="1262"/>
                </a:lnTo>
                <a:lnTo>
                  <a:pt x="53" y="1258"/>
                </a:lnTo>
                <a:lnTo>
                  <a:pt x="35" y="1284"/>
                </a:lnTo>
                <a:lnTo>
                  <a:pt x="26" y="1311"/>
                </a:lnTo>
                <a:lnTo>
                  <a:pt x="22" y="1342"/>
                </a:lnTo>
                <a:lnTo>
                  <a:pt x="22" y="1423"/>
                </a:lnTo>
                <a:lnTo>
                  <a:pt x="17" y="1463"/>
                </a:lnTo>
                <a:lnTo>
                  <a:pt x="13" y="1481"/>
                </a:lnTo>
                <a:lnTo>
                  <a:pt x="9" y="1490"/>
                </a:lnTo>
                <a:lnTo>
                  <a:pt x="9" y="1507"/>
                </a:lnTo>
                <a:lnTo>
                  <a:pt x="13" y="1530"/>
                </a:lnTo>
                <a:lnTo>
                  <a:pt x="31" y="1561"/>
                </a:lnTo>
                <a:lnTo>
                  <a:pt x="58" y="1588"/>
                </a:lnTo>
                <a:lnTo>
                  <a:pt x="75" y="1601"/>
                </a:lnTo>
                <a:lnTo>
                  <a:pt x="93" y="1610"/>
                </a:lnTo>
                <a:lnTo>
                  <a:pt x="111" y="1619"/>
                </a:lnTo>
                <a:lnTo>
                  <a:pt x="138" y="1619"/>
                </a:lnTo>
                <a:lnTo>
                  <a:pt x="160" y="1619"/>
                </a:lnTo>
                <a:lnTo>
                  <a:pt x="187" y="1615"/>
                </a:lnTo>
                <a:lnTo>
                  <a:pt x="218" y="1606"/>
                </a:lnTo>
                <a:lnTo>
                  <a:pt x="249" y="1588"/>
                </a:lnTo>
                <a:lnTo>
                  <a:pt x="258" y="1579"/>
                </a:lnTo>
                <a:lnTo>
                  <a:pt x="272" y="1570"/>
                </a:lnTo>
                <a:lnTo>
                  <a:pt x="289" y="1565"/>
                </a:lnTo>
                <a:lnTo>
                  <a:pt x="307" y="1561"/>
                </a:lnTo>
                <a:lnTo>
                  <a:pt x="334" y="1565"/>
                </a:lnTo>
                <a:lnTo>
                  <a:pt x="361" y="1579"/>
                </a:lnTo>
                <a:lnTo>
                  <a:pt x="388" y="1606"/>
                </a:lnTo>
                <a:lnTo>
                  <a:pt x="392" y="1606"/>
                </a:lnTo>
                <a:lnTo>
                  <a:pt x="405" y="1610"/>
                </a:lnTo>
                <a:lnTo>
                  <a:pt x="437" y="1597"/>
                </a:lnTo>
                <a:lnTo>
                  <a:pt x="454" y="1588"/>
                </a:lnTo>
                <a:lnTo>
                  <a:pt x="481" y="1565"/>
                </a:lnTo>
                <a:lnTo>
                  <a:pt x="504" y="1552"/>
                </a:lnTo>
                <a:lnTo>
                  <a:pt x="517" y="1552"/>
                </a:lnTo>
                <a:lnTo>
                  <a:pt x="521" y="1552"/>
                </a:lnTo>
                <a:lnTo>
                  <a:pt x="535" y="1561"/>
                </a:lnTo>
                <a:lnTo>
                  <a:pt x="539" y="1579"/>
                </a:lnTo>
                <a:lnTo>
                  <a:pt x="544" y="1597"/>
                </a:lnTo>
                <a:lnTo>
                  <a:pt x="544" y="1615"/>
                </a:lnTo>
                <a:lnTo>
                  <a:pt x="539" y="1632"/>
                </a:lnTo>
                <a:lnTo>
                  <a:pt x="611" y="1717"/>
                </a:lnTo>
                <a:lnTo>
                  <a:pt x="624" y="1748"/>
                </a:lnTo>
                <a:lnTo>
                  <a:pt x="637" y="1784"/>
                </a:lnTo>
                <a:lnTo>
                  <a:pt x="646" y="1820"/>
                </a:lnTo>
                <a:lnTo>
                  <a:pt x="646" y="1860"/>
                </a:lnTo>
                <a:lnTo>
                  <a:pt x="646" y="1878"/>
                </a:lnTo>
                <a:lnTo>
                  <a:pt x="642" y="1895"/>
                </a:lnTo>
                <a:lnTo>
                  <a:pt x="633" y="1909"/>
                </a:lnTo>
                <a:lnTo>
                  <a:pt x="619" y="1918"/>
                </a:lnTo>
                <a:lnTo>
                  <a:pt x="602" y="1927"/>
                </a:lnTo>
                <a:lnTo>
                  <a:pt x="579" y="1931"/>
                </a:lnTo>
                <a:lnTo>
                  <a:pt x="566" y="1940"/>
                </a:lnTo>
                <a:lnTo>
                  <a:pt x="535" y="1967"/>
                </a:lnTo>
                <a:lnTo>
                  <a:pt x="517" y="1989"/>
                </a:lnTo>
                <a:lnTo>
                  <a:pt x="499" y="2016"/>
                </a:lnTo>
                <a:lnTo>
                  <a:pt x="481" y="2043"/>
                </a:lnTo>
                <a:lnTo>
                  <a:pt x="472" y="2074"/>
                </a:lnTo>
                <a:lnTo>
                  <a:pt x="472" y="2078"/>
                </a:lnTo>
                <a:lnTo>
                  <a:pt x="463" y="2087"/>
                </a:lnTo>
                <a:lnTo>
                  <a:pt x="450" y="2092"/>
                </a:lnTo>
                <a:lnTo>
                  <a:pt x="437" y="2092"/>
                </a:lnTo>
                <a:lnTo>
                  <a:pt x="419" y="2092"/>
                </a:lnTo>
                <a:lnTo>
                  <a:pt x="396" y="2087"/>
                </a:lnTo>
                <a:lnTo>
                  <a:pt x="392" y="2087"/>
                </a:lnTo>
                <a:lnTo>
                  <a:pt x="388" y="2096"/>
                </a:lnTo>
                <a:lnTo>
                  <a:pt x="383" y="2114"/>
                </a:lnTo>
                <a:lnTo>
                  <a:pt x="388" y="2127"/>
                </a:lnTo>
                <a:lnTo>
                  <a:pt x="396" y="2145"/>
                </a:lnTo>
                <a:lnTo>
                  <a:pt x="374" y="2208"/>
                </a:lnTo>
                <a:lnTo>
                  <a:pt x="356" y="2243"/>
                </a:lnTo>
                <a:lnTo>
                  <a:pt x="343" y="2279"/>
                </a:lnTo>
                <a:lnTo>
                  <a:pt x="321" y="2319"/>
                </a:lnTo>
                <a:lnTo>
                  <a:pt x="298" y="2355"/>
                </a:lnTo>
                <a:lnTo>
                  <a:pt x="272" y="2377"/>
                </a:lnTo>
                <a:lnTo>
                  <a:pt x="258" y="2386"/>
                </a:lnTo>
                <a:lnTo>
                  <a:pt x="245" y="2386"/>
                </a:lnTo>
                <a:lnTo>
                  <a:pt x="236" y="2386"/>
                </a:lnTo>
                <a:lnTo>
                  <a:pt x="223" y="2373"/>
                </a:lnTo>
                <a:lnTo>
                  <a:pt x="205" y="2395"/>
                </a:lnTo>
                <a:lnTo>
                  <a:pt x="187" y="2413"/>
                </a:lnTo>
                <a:lnTo>
                  <a:pt x="169" y="2440"/>
                </a:lnTo>
                <a:lnTo>
                  <a:pt x="160" y="2466"/>
                </a:lnTo>
                <a:lnTo>
                  <a:pt x="160" y="2480"/>
                </a:lnTo>
                <a:lnTo>
                  <a:pt x="160" y="2493"/>
                </a:lnTo>
                <a:lnTo>
                  <a:pt x="165" y="2502"/>
                </a:lnTo>
                <a:lnTo>
                  <a:pt x="174" y="2515"/>
                </a:lnTo>
                <a:lnTo>
                  <a:pt x="187" y="2524"/>
                </a:lnTo>
                <a:lnTo>
                  <a:pt x="205" y="2529"/>
                </a:lnTo>
                <a:lnTo>
                  <a:pt x="214" y="2533"/>
                </a:lnTo>
                <a:lnTo>
                  <a:pt x="223" y="2538"/>
                </a:lnTo>
                <a:lnTo>
                  <a:pt x="227" y="2547"/>
                </a:lnTo>
                <a:lnTo>
                  <a:pt x="231" y="2556"/>
                </a:lnTo>
                <a:lnTo>
                  <a:pt x="231" y="2573"/>
                </a:lnTo>
                <a:lnTo>
                  <a:pt x="223" y="2591"/>
                </a:lnTo>
                <a:lnTo>
                  <a:pt x="209" y="2614"/>
                </a:lnTo>
                <a:lnTo>
                  <a:pt x="205" y="2618"/>
                </a:lnTo>
                <a:lnTo>
                  <a:pt x="205" y="2627"/>
                </a:lnTo>
                <a:lnTo>
                  <a:pt x="209" y="2631"/>
                </a:lnTo>
                <a:lnTo>
                  <a:pt x="214" y="2636"/>
                </a:lnTo>
                <a:lnTo>
                  <a:pt x="231" y="2636"/>
                </a:lnTo>
                <a:lnTo>
                  <a:pt x="258" y="2636"/>
                </a:lnTo>
                <a:lnTo>
                  <a:pt x="294" y="2631"/>
                </a:lnTo>
                <a:lnTo>
                  <a:pt x="303" y="2636"/>
                </a:lnTo>
                <a:lnTo>
                  <a:pt x="307" y="2640"/>
                </a:lnTo>
                <a:lnTo>
                  <a:pt x="312" y="2645"/>
                </a:lnTo>
                <a:lnTo>
                  <a:pt x="312" y="2654"/>
                </a:lnTo>
                <a:lnTo>
                  <a:pt x="307" y="2663"/>
                </a:lnTo>
                <a:lnTo>
                  <a:pt x="294" y="2676"/>
                </a:lnTo>
                <a:lnTo>
                  <a:pt x="272" y="2694"/>
                </a:lnTo>
                <a:lnTo>
                  <a:pt x="285" y="2703"/>
                </a:lnTo>
                <a:lnTo>
                  <a:pt x="312" y="2734"/>
                </a:lnTo>
                <a:lnTo>
                  <a:pt x="325" y="2752"/>
                </a:lnTo>
                <a:lnTo>
                  <a:pt x="334" y="2779"/>
                </a:lnTo>
                <a:lnTo>
                  <a:pt x="339" y="2805"/>
                </a:lnTo>
                <a:lnTo>
                  <a:pt x="334" y="2841"/>
                </a:lnTo>
                <a:lnTo>
                  <a:pt x="347" y="2854"/>
                </a:lnTo>
                <a:lnTo>
                  <a:pt x="379" y="2859"/>
                </a:lnTo>
                <a:lnTo>
                  <a:pt x="401" y="2859"/>
                </a:lnTo>
                <a:lnTo>
                  <a:pt x="414" y="2863"/>
                </a:lnTo>
                <a:lnTo>
                  <a:pt x="437" y="2881"/>
                </a:lnTo>
                <a:lnTo>
                  <a:pt x="450" y="2890"/>
                </a:lnTo>
                <a:lnTo>
                  <a:pt x="459" y="2903"/>
                </a:lnTo>
                <a:lnTo>
                  <a:pt x="463" y="2921"/>
                </a:lnTo>
                <a:lnTo>
                  <a:pt x="459" y="2935"/>
                </a:lnTo>
                <a:lnTo>
                  <a:pt x="454" y="2948"/>
                </a:lnTo>
                <a:lnTo>
                  <a:pt x="441" y="2957"/>
                </a:lnTo>
                <a:lnTo>
                  <a:pt x="432" y="2966"/>
                </a:lnTo>
                <a:lnTo>
                  <a:pt x="423" y="2966"/>
                </a:lnTo>
                <a:lnTo>
                  <a:pt x="405" y="2961"/>
                </a:lnTo>
                <a:lnTo>
                  <a:pt x="392" y="2952"/>
                </a:lnTo>
                <a:lnTo>
                  <a:pt x="388" y="2952"/>
                </a:lnTo>
                <a:lnTo>
                  <a:pt x="374" y="2957"/>
                </a:lnTo>
                <a:lnTo>
                  <a:pt x="334" y="2979"/>
                </a:lnTo>
                <a:lnTo>
                  <a:pt x="281" y="3019"/>
                </a:lnTo>
                <a:lnTo>
                  <a:pt x="294" y="3033"/>
                </a:lnTo>
                <a:lnTo>
                  <a:pt x="303" y="3051"/>
                </a:lnTo>
                <a:lnTo>
                  <a:pt x="312" y="3068"/>
                </a:lnTo>
                <a:lnTo>
                  <a:pt x="312" y="3095"/>
                </a:lnTo>
                <a:lnTo>
                  <a:pt x="307" y="3122"/>
                </a:lnTo>
                <a:lnTo>
                  <a:pt x="298" y="3135"/>
                </a:lnTo>
                <a:lnTo>
                  <a:pt x="285" y="3149"/>
                </a:lnTo>
                <a:lnTo>
                  <a:pt x="272" y="3162"/>
                </a:lnTo>
                <a:lnTo>
                  <a:pt x="254" y="3175"/>
                </a:lnTo>
                <a:lnTo>
                  <a:pt x="147" y="3251"/>
                </a:lnTo>
                <a:lnTo>
                  <a:pt x="147" y="3260"/>
                </a:lnTo>
                <a:lnTo>
                  <a:pt x="147" y="3282"/>
                </a:lnTo>
                <a:lnTo>
                  <a:pt x="156" y="3314"/>
                </a:lnTo>
                <a:lnTo>
                  <a:pt x="165" y="3327"/>
                </a:lnTo>
                <a:lnTo>
                  <a:pt x="178" y="3345"/>
                </a:lnTo>
                <a:lnTo>
                  <a:pt x="231" y="3425"/>
                </a:lnTo>
                <a:lnTo>
                  <a:pt x="236" y="3430"/>
                </a:lnTo>
                <a:lnTo>
                  <a:pt x="245" y="3439"/>
                </a:lnTo>
                <a:lnTo>
                  <a:pt x="258" y="3443"/>
                </a:lnTo>
                <a:lnTo>
                  <a:pt x="276" y="3443"/>
                </a:lnTo>
                <a:lnTo>
                  <a:pt x="298" y="3434"/>
                </a:lnTo>
                <a:lnTo>
                  <a:pt x="325" y="3421"/>
                </a:lnTo>
                <a:lnTo>
                  <a:pt x="356" y="3398"/>
                </a:lnTo>
                <a:lnTo>
                  <a:pt x="392" y="3372"/>
                </a:lnTo>
                <a:lnTo>
                  <a:pt x="423" y="3354"/>
                </a:lnTo>
                <a:lnTo>
                  <a:pt x="450" y="3345"/>
                </a:lnTo>
                <a:lnTo>
                  <a:pt x="472" y="3340"/>
                </a:lnTo>
                <a:lnTo>
                  <a:pt x="504" y="3336"/>
                </a:lnTo>
                <a:lnTo>
                  <a:pt x="512" y="3340"/>
                </a:lnTo>
                <a:lnTo>
                  <a:pt x="544" y="3314"/>
                </a:lnTo>
                <a:lnTo>
                  <a:pt x="570" y="3287"/>
                </a:lnTo>
                <a:lnTo>
                  <a:pt x="584" y="3269"/>
                </a:lnTo>
                <a:lnTo>
                  <a:pt x="593" y="3251"/>
                </a:lnTo>
                <a:lnTo>
                  <a:pt x="718" y="3198"/>
                </a:lnTo>
                <a:lnTo>
                  <a:pt x="727" y="3220"/>
                </a:lnTo>
                <a:lnTo>
                  <a:pt x="731" y="3251"/>
                </a:lnTo>
                <a:lnTo>
                  <a:pt x="735" y="3256"/>
                </a:lnTo>
                <a:lnTo>
                  <a:pt x="744" y="3265"/>
                </a:lnTo>
                <a:lnTo>
                  <a:pt x="771" y="3278"/>
                </a:lnTo>
                <a:lnTo>
                  <a:pt x="807" y="3291"/>
                </a:lnTo>
                <a:lnTo>
                  <a:pt x="834" y="3296"/>
                </a:lnTo>
                <a:lnTo>
                  <a:pt x="838" y="3300"/>
                </a:lnTo>
                <a:lnTo>
                  <a:pt x="847" y="3305"/>
                </a:lnTo>
                <a:lnTo>
                  <a:pt x="856" y="3323"/>
                </a:lnTo>
                <a:lnTo>
                  <a:pt x="878" y="3372"/>
                </a:lnTo>
                <a:lnTo>
                  <a:pt x="900" y="3443"/>
                </a:lnTo>
                <a:lnTo>
                  <a:pt x="954" y="3461"/>
                </a:lnTo>
                <a:lnTo>
                  <a:pt x="1003" y="3488"/>
                </a:lnTo>
                <a:lnTo>
                  <a:pt x="1052" y="3523"/>
                </a:lnTo>
                <a:lnTo>
                  <a:pt x="1097" y="3563"/>
                </a:lnTo>
                <a:lnTo>
                  <a:pt x="1128" y="3572"/>
                </a:lnTo>
                <a:lnTo>
                  <a:pt x="1164" y="3577"/>
                </a:lnTo>
                <a:lnTo>
                  <a:pt x="1172" y="3577"/>
                </a:lnTo>
                <a:lnTo>
                  <a:pt x="1190" y="3590"/>
                </a:lnTo>
                <a:lnTo>
                  <a:pt x="1204" y="3599"/>
                </a:lnTo>
                <a:lnTo>
                  <a:pt x="1213" y="3608"/>
                </a:lnTo>
                <a:lnTo>
                  <a:pt x="1222" y="3626"/>
                </a:lnTo>
                <a:lnTo>
                  <a:pt x="1222" y="3648"/>
                </a:lnTo>
                <a:lnTo>
                  <a:pt x="1226" y="3666"/>
                </a:lnTo>
                <a:lnTo>
                  <a:pt x="1230" y="3675"/>
                </a:lnTo>
                <a:lnTo>
                  <a:pt x="1239" y="3679"/>
                </a:lnTo>
                <a:lnTo>
                  <a:pt x="1257" y="3679"/>
                </a:lnTo>
                <a:lnTo>
                  <a:pt x="1279" y="3675"/>
                </a:lnTo>
                <a:lnTo>
                  <a:pt x="1306" y="3662"/>
                </a:lnTo>
                <a:lnTo>
                  <a:pt x="1337" y="3644"/>
                </a:lnTo>
                <a:lnTo>
                  <a:pt x="1369" y="3617"/>
                </a:lnTo>
                <a:lnTo>
                  <a:pt x="1404" y="3590"/>
                </a:lnTo>
                <a:lnTo>
                  <a:pt x="1431" y="3559"/>
                </a:lnTo>
                <a:lnTo>
                  <a:pt x="1449" y="3537"/>
                </a:lnTo>
                <a:lnTo>
                  <a:pt x="1458" y="3519"/>
                </a:lnTo>
                <a:lnTo>
                  <a:pt x="1458" y="3505"/>
                </a:lnTo>
                <a:lnTo>
                  <a:pt x="1458" y="3492"/>
                </a:lnTo>
                <a:lnTo>
                  <a:pt x="1453" y="3483"/>
                </a:lnTo>
                <a:lnTo>
                  <a:pt x="1453" y="3470"/>
                </a:lnTo>
                <a:lnTo>
                  <a:pt x="1449" y="3456"/>
                </a:lnTo>
                <a:lnTo>
                  <a:pt x="1453" y="3447"/>
                </a:lnTo>
                <a:lnTo>
                  <a:pt x="1458" y="3439"/>
                </a:lnTo>
                <a:lnTo>
                  <a:pt x="1462" y="3439"/>
                </a:lnTo>
                <a:lnTo>
                  <a:pt x="1471" y="3439"/>
                </a:lnTo>
                <a:lnTo>
                  <a:pt x="1525" y="3452"/>
                </a:lnTo>
                <a:lnTo>
                  <a:pt x="1556" y="3452"/>
                </a:lnTo>
                <a:lnTo>
                  <a:pt x="1592" y="3452"/>
                </a:lnTo>
                <a:lnTo>
                  <a:pt x="1641" y="3447"/>
                </a:lnTo>
                <a:lnTo>
                  <a:pt x="1694" y="3434"/>
                </a:lnTo>
                <a:lnTo>
                  <a:pt x="1752" y="3416"/>
                </a:lnTo>
                <a:lnTo>
                  <a:pt x="1810" y="3385"/>
                </a:lnTo>
                <a:lnTo>
                  <a:pt x="1837" y="3367"/>
                </a:lnTo>
                <a:lnTo>
                  <a:pt x="1868" y="3345"/>
                </a:lnTo>
                <a:lnTo>
                  <a:pt x="1975" y="3381"/>
                </a:lnTo>
                <a:lnTo>
                  <a:pt x="2002" y="3385"/>
                </a:lnTo>
                <a:lnTo>
                  <a:pt x="2029" y="3385"/>
                </a:lnTo>
                <a:lnTo>
                  <a:pt x="2051" y="3381"/>
                </a:lnTo>
                <a:lnTo>
                  <a:pt x="2060" y="3372"/>
                </a:lnTo>
                <a:lnTo>
                  <a:pt x="2069" y="3363"/>
                </a:lnTo>
                <a:lnTo>
                  <a:pt x="2078" y="3354"/>
                </a:lnTo>
                <a:lnTo>
                  <a:pt x="2091" y="3345"/>
                </a:lnTo>
                <a:lnTo>
                  <a:pt x="2118" y="3336"/>
                </a:lnTo>
                <a:lnTo>
                  <a:pt x="2149" y="3332"/>
                </a:lnTo>
                <a:lnTo>
                  <a:pt x="2154" y="3305"/>
                </a:lnTo>
                <a:lnTo>
                  <a:pt x="2158" y="3274"/>
                </a:lnTo>
                <a:lnTo>
                  <a:pt x="2158" y="3229"/>
                </a:lnTo>
                <a:lnTo>
                  <a:pt x="2162" y="3216"/>
                </a:lnTo>
                <a:lnTo>
                  <a:pt x="2171" y="3198"/>
                </a:lnTo>
                <a:lnTo>
                  <a:pt x="2198" y="3162"/>
                </a:lnTo>
                <a:lnTo>
                  <a:pt x="2243" y="3126"/>
                </a:lnTo>
                <a:lnTo>
                  <a:pt x="2265" y="3109"/>
                </a:lnTo>
                <a:lnTo>
                  <a:pt x="2287" y="3100"/>
                </a:lnTo>
                <a:lnTo>
                  <a:pt x="2314" y="3091"/>
                </a:lnTo>
                <a:lnTo>
                  <a:pt x="2336" y="3086"/>
                </a:lnTo>
                <a:lnTo>
                  <a:pt x="2359" y="3091"/>
                </a:lnTo>
                <a:lnTo>
                  <a:pt x="2381" y="3104"/>
                </a:lnTo>
                <a:lnTo>
                  <a:pt x="2399" y="3122"/>
                </a:lnTo>
                <a:lnTo>
                  <a:pt x="2412" y="3153"/>
                </a:lnTo>
                <a:lnTo>
                  <a:pt x="2426" y="3193"/>
                </a:lnTo>
                <a:lnTo>
                  <a:pt x="2430" y="3242"/>
                </a:lnTo>
                <a:lnTo>
                  <a:pt x="2443" y="3278"/>
                </a:lnTo>
                <a:lnTo>
                  <a:pt x="2448" y="3282"/>
                </a:lnTo>
                <a:lnTo>
                  <a:pt x="2466" y="3296"/>
                </a:lnTo>
                <a:lnTo>
                  <a:pt x="2475" y="3309"/>
                </a:lnTo>
                <a:lnTo>
                  <a:pt x="2484" y="3318"/>
                </a:lnTo>
                <a:lnTo>
                  <a:pt x="2488" y="3336"/>
                </a:lnTo>
                <a:lnTo>
                  <a:pt x="2492" y="3354"/>
                </a:lnTo>
                <a:lnTo>
                  <a:pt x="2492" y="3403"/>
                </a:lnTo>
                <a:lnTo>
                  <a:pt x="2492" y="3430"/>
                </a:lnTo>
                <a:lnTo>
                  <a:pt x="2497" y="3452"/>
                </a:lnTo>
                <a:lnTo>
                  <a:pt x="2501" y="3461"/>
                </a:lnTo>
                <a:lnTo>
                  <a:pt x="2510" y="3465"/>
                </a:lnTo>
                <a:lnTo>
                  <a:pt x="2519" y="3470"/>
                </a:lnTo>
                <a:lnTo>
                  <a:pt x="2533" y="3470"/>
                </a:lnTo>
                <a:lnTo>
                  <a:pt x="2546" y="3470"/>
                </a:lnTo>
                <a:lnTo>
                  <a:pt x="2564" y="3465"/>
                </a:lnTo>
                <a:lnTo>
                  <a:pt x="2608" y="3439"/>
                </a:lnTo>
                <a:lnTo>
                  <a:pt x="2640" y="3421"/>
                </a:lnTo>
                <a:lnTo>
                  <a:pt x="2653" y="3421"/>
                </a:lnTo>
                <a:lnTo>
                  <a:pt x="2662" y="3421"/>
                </a:lnTo>
                <a:lnTo>
                  <a:pt x="2666" y="3425"/>
                </a:lnTo>
                <a:lnTo>
                  <a:pt x="2671" y="3430"/>
                </a:lnTo>
                <a:lnTo>
                  <a:pt x="2671" y="3447"/>
                </a:lnTo>
                <a:lnTo>
                  <a:pt x="2666" y="3465"/>
                </a:lnTo>
                <a:lnTo>
                  <a:pt x="2662" y="3488"/>
                </a:lnTo>
                <a:lnTo>
                  <a:pt x="2657" y="3505"/>
                </a:lnTo>
                <a:lnTo>
                  <a:pt x="2671" y="3501"/>
                </a:lnTo>
                <a:lnTo>
                  <a:pt x="2684" y="3497"/>
                </a:lnTo>
                <a:lnTo>
                  <a:pt x="2698" y="3497"/>
                </a:lnTo>
                <a:lnTo>
                  <a:pt x="2711" y="3505"/>
                </a:lnTo>
                <a:lnTo>
                  <a:pt x="2720" y="3528"/>
                </a:lnTo>
                <a:lnTo>
                  <a:pt x="2724" y="3559"/>
                </a:lnTo>
                <a:lnTo>
                  <a:pt x="2715" y="3608"/>
                </a:lnTo>
                <a:lnTo>
                  <a:pt x="2778" y="3613"/>
                </a:lnTo>
                <a:lnTo>
                  <a:pt x="2836" y="3608"/>
                </a:lnTo>
                <a:lnTo>
                  <a:pt x="2903" y="3608"/>
                </a:lnTo>
                <a:lnTo>
                  <a:pt x="2965" y="3595"/>
                </a:lnTo>
                <a:lnTo>
                  <a:pt x="2992" y="3590"/>
                </a:lnTo>
                <a:lnTo>
                  <a:pt x="3014" y="3577"/>
                </a:lnTo>
                <a:lnTo>
                  <a:pt x="3028" y="3568"/>
                </a:lnTo>
                <a:lnTo>
                  <a:pt x="3037" y="3550"/>
                </a:lnTo>
                <a:lnTo>
                  <a:pt x="3041" y="3537"/>
                </a:lnTo>
                <a:lnTo>
                  <a:pt x="3032" y="3514"/>
                </a:lnTo>
                <a:lnTo>
                  <a:pt x="3037" y="3497"/>
                </a:lnTo>
                <a:lnTo>
                  <a:pt x="3041" y="3474"/>
                </a:lnTo>
                <a:lnTo>
                  <a:pt x="3050" y="3456"/>
                </a:lnTo>
                <a:lnTo>
                  <a:pt x="3068" y="3434"/>
                </a:lnTo>
                <a:lnTo>
                  <a:pt x="3086" y="3416"/>
                </a:lnTo>
                <a:lnTo>
                  <a:pt x="3099" y="3412"/>
                </a:lnTo>
                <a:lnTo>
                  <a:pt x="3108" y="3412"/>
                </a:lnTo>
                <a:lnTo>
                  <a:pt x="3126" y="3412"/>
                </a:lnTo>
                <a:lnTo>
                  <a:pt x="3144" y="3412"/>
                </a:lnTo>
                <a:lnTo>
                  <a:pt x="3175" y="3394"/>
                </a:lnTo>
                <a:lnTo>
                  <a:pt x="3197" y="3376"/>
                </a:lnTo>
                <a:lnTo>
                  <a:pt x="3202" y="3372"/>
                </a:lnTo>
                <a:lnTo>
                  <a:pt x="3206" y="3363"/>
                </a:lnTo>
                <a:lnTo>
                  <a:pt x="3206" y="3358"/>
                </a:lnTo>
                <a:lnTo>
                  <a:pt x="3210" y="3363"/>
                </a:lnTo>
                <a:lnTo>
                  <a:pt x="3228" y="3376"/>
                </a:lnTo>
                <a:lnTo>
                  <a:pt x="3242" y="3403"/>
                </a:lnTo>
                <a:lnTo>
                  <a:pt x="3251" y="3412"/>
                </a:lnTo>
                <a:lnTo>
                  <a:pt x="3251" y="3425"/>
                </a:lnTo>
                <a:lnTo>
                  <a:pt x="3340" y="3474"/>
                </a:lnTo>
                <a:lnTo>
                  <a:pt x="3353" y="3514"/>
                </a:lnTo>
                <a:lnTo>
                  <a:pt x="3367" y="3550"/>
                </a:lnTo>
                <a:lnTo>
                  <a:pt x="3380" y="3581"/>
                </a:lnTo>
                <a:lnTo>
                  <a:pt x="3389" y="3590"/>
                </a:lnTo>
                <a:lnTo>
                  <a:pt x="3398" y="3599"/>
                </a:lnTo>
                <a:lnTo>
                  <a:pt x="3402" y="3599"/>
                </a:lnTo>
                <a:lnTo>
                  <a:pt x="3411" y="3595"/>
                </a:lnTo>
                <a:lnTo>
                  <a:pt x="3416" y="3581"/>
                </a:lnTo>
                <a:lnTo>
                  <a:pt x="3420" y="3559"/>
                </a:lnTo>
                <a:lnTo>
                  <a:pt x="3429" y="3479"/>
                </a:lnTo>
                <a:lnTo>
                  <a:pt x="3474" y="3443"/>
                </a:lnTo>
                <a:lnTo>
                  <a:pt x="3505" y="3412"/>
                </a:lnTo>
                <a:lnTo>
                  <a:pt x="3514" y="3398"/>
                </a:lnTo>
                <a:lnTo>
                  <a:pt x="3523" y="3385"/>
                </a:lnTo>
                <a:lnTo>
                  <a:pt x="3527" y="3372"/>
                </a:lnTo>
                <a:lnTo>
                  <a:pt x="3532" y="3358"/>
                </a:lnTo>
                <a:lnTo>
                  <a:pt x="3545" y="3354"/>
                </a:lnTo>
                <a:lnTo>
                  <a:pt x="3554" y="3349"/>
                </a:lnTo>
                <a:lnTo>
                  <a:pt x="3567" y="3354"/>
                </a:lnTo>
                <a:lnTo>
                  <a:pt x="3576" y="3367"/>
                </a:lnTo>
                <a:lnTo>
                  <a:pt x="3585" y="3390"/>
                </a:lnTo>
                <a:lnTo>
                  <a:pt x="3585" y="3425"/>
                </a:lnTo>
                <a:lnTo>
                  <a:pt x="3777" y="3488"/>
                </a:lnTo>
                <a:lnTo>
                  <a:pt x="3808" y="3488"/>
                </a:lnTo>
                <a:lnTo>
                  <a:pt x="3808" y="3474"/>
                </a:lnTo>
                <a:lnTo>
                  <a:pt x="3799" y="3439"/>
                </a:lnTo>
                <a:lnTo>
                  <a:pt x="3786" y="3421"/>
                </a:lnTo>
                <a:lnTo>
                  <a:pt x="3808" y="3403"/>
                </a:lnTo>
                <a:lnTo>
                  <a:pt x="3826" y="3381"/>
                </a:lnTo>
                <a:lnTo>
                  <a:pt x="3839" y="3358"/>
                </a:lnTo>
                <a:lnTo>
                  <a:pt x="3844" y="3349"/>
                </a:lnTo>
                <a:lnTo>
                  <a:pt x="3844" y="3340"/>
                </a:lnTo>
                <a:lnTo>
                  <a:pt x="3839" y="3336"/>
                </a:lnTo>
                <a:lnTo>
                  <a:pt x="3826" y="3332"/>
                </a:lnTo>
                <a:lnTo>
                  <a:pt x="3813" y="3332"/>
                </a:lnTo>
                <a:lnTo>
                  <a:pt x="3786" y="3332"/>
                </a:lnTo>
                <a:lnTo>
                  <a:pt x="3714" y="3345"/>
                </a:lnTo>
                <a:lnTo>
                  <a:pt x="3701" y="3332"/>
                </a:lnTo>
                <a:lnTo>
                  <a:pt x="3688" y="3318"/>
                </a:lnTo>
                <a:lnTo>
                  <a:pt x="3688" y="3309"/>
                </a:lnTo>
                <a:lnTo>
                  <a:pt x="3688" y="3300"/>
                </a:lnTo>
                <a:lnTo>
                  <a:pt x="3692" y="3291"/>
                </a:lnTo>
                <a:lnTo>
                  <a:pt x="3697" y="3287"/>
                </a:lnTo>
                <a:lnTo>
                  <a:pt x="3710" y="3278"/>
                </a:lnTo>
                <a:lnTo>
                  <a:pt x="3732" y="3274"/>
                </a:lnTo>
                <a:lnTo>
                  <a:pt x="3790" y="3265"/>
                </a:lnTo>
                <a:lnTo>
                  <a:pt x="3888" y="3265"/>
                </a:lnTo>
                <a:lnTo>
                  <a:pt x="3920" y="3300"/>
                </a:lnTo>
                <a:lnTo>
                  <a:pt x="3982" y="3354"/>
                </a:lnTo>
                <a:lnTo>
                  <a:pt x="3991" y="3363"/>
                </a:lnTo>
                <a:lnTo>
                  <a:pt x="4000" y="3372"/>
                </a:lnTo>
                <a:lnTo>
                  <a:pt x="4013" y="3372"/>
                </a:lnTo>
                <a:lnTo>
                  <a:pt x="4022" y="3372"/>
                </a:lnTo>
                <a:lnTo>
                  <a:pt x="4035" y="3363"/>
                </a:lnTo>
                <a:lnTo>
                  <a:pt x="4049" y="3340"/>
                </a:lnTo>
                <a:lnTo>
                  <a:pt x="4058" y="3305"/>
                </a:lnTo>
                <a:lnTo>
                  <a:pt x="4085" y="3274"/>
                </a:lnTo>
                <a:lnTo>
                  <a:pt x="4107" y="3251"/>
                </a:lnTo>
                <a:lnTo>
                  <a:pt x="4116" y="3247"/>
                </a:lnTo>
                <a:lnTo>
                  <a:pt x="4125" y="3242"/>
                </a:lnTo>
                <a:lnTo>
                  <a:pt x="4134" y="3233"/>
                </a:lnTo>
                <a:lnTo>
                  <a:pt x="4147" y="3216"/>
                </a:lnTo>
                <a:lnTo>
                  <a:pt x="4178" y="3167"/>
                </a:lnTo>
                <a:lnTo>
                  <a:pt x="4214" y="3117"/>
                </a:lnTo>
                <a:lnTo>
                  <a:pt x="4227" y="3104"/>
                </a:lnTo>
                <a:lnTo>
                  <a:pt x="4241" y="3100"/>
                </a:lnTo>
                <a:lnTo>
                  <a:pt x="4241" y="3042"/>
                </a:lnTo>
                <a:lnTo>
                  <a:pt x="4236" y="3002"/>
                </a:lnTo>
                <a:lnTo>
                  <a:pt x="4236" y="2984"/>
                </a:lnTo>
                <a:lnTo>
                  <a:pt x="4232" y="2975"/>
                </a:lnTo>
                <a:lnTo>
                  <a:pt x="4236" y="2961"/>
                </a:lnTo>
                <a:lnTo>
                  <a:pt x="4250" y="2935"/>
                </a:lnTo>
                <a:lnTo>
                  <a:pt x="4254" y="2917"/>
                </a:lnTo>
                <a:lnTo>
                  <a:pt x="4250" y="2908"/>
                </a:lnTo>
                <a:lnTo>
                  <a:pt x="4241" y="2899"/>
                </a:lnTo>
                <a:lnTo>
                  <a:pt x="4218" y="2894"/>
                </a:lnTo>
                <a:lnTo>
                  <a:pt x="4165" y="2899"/>
                </a:lnTo>
                <a:lnTo>
                  <a:pt x="4143" y="2899"/>
                </a:lnTo>
                <a:lnTo>
                  <a:pt x="4138" y="2899"/>
                </a:lnTo>
                <a:lnTo>
                  <a:pt x="4129" y="2894"/>
                </a:lnTo>
                <a:lnTo>
                  <a:pt x="4129" y="2886"/>
                </a:lnTo>
                <a:lnTo>
                  <a:pt x="4129" y="2877"/>
                </a:lnTo>
                <a:lnTo>
                  <a:pt x="4138" y="2845"/>
                </a:lnTo>
                <a:lnTo>
                  <a:pt x="4160" y="2801"/>
                </a:lnTo>
                <a:lnTo>
                  <a:pt x="4205" y="2734"/>
                </a:lnTo>
                <a:lnTo>
                  <a:pt x="4218" y="2725"/>
                </a:lnTo>
                <a:lnTo>
                  <a:pt x="4232" y="2712"/>
                </a:lnTo>
                <a:lnTo>
                  <a:pt x="4245" y="2694"/>
                </a:lnTo>
                <a:lnTo>
                  <a:pt x="4250" y="2671"/>
                </a:lnTo>
                <a:lnTo>
                  <a:pt x="4250" y="2640"/>
                </a:lnTo>
                <a:lnTo>
                  <a:pt x="4245" y="2622"/>
                </a:lnTo>
                <a:lnTo>
                  <a:pt x="4236" y="2605"/>
                </a:lnTo>
                <a:lnTo>
                  <a:pt x="4227" y="2582"/>
                </a:lnTo>
                <a:lnTo>
                  <a:pt x="4209" y="2560"/>
                </a:lnTo>
                <a:lnTo>
                  <a:pt x="4214" y="2551"/>
                </a:lnTo>
                <a:lnTo>
                  <a:pt x="4223" y="2538"/>
                </a:lnTo>
                <a:lnTo>
                  <a:pt x="4236" y="2524"/>
                </a:lnTo>
                <a:lnTo>
                  <a:pt x="4254" y="2511"/>
                </a:lnTo>
                <a:lnTo>
                  <a:pt x="4285" y="2502"/>
                </a:lnTo>
                <a:lnTo>
                  <a:pt x="4321" y="2498"/>
                </a:lnTo>
                <a:lnTo>
                  <a:pt x="4370" y="2502"/>
                </a:lnTo>
                <a:lnTo>
                  <a:pt x="4383" y="2502"/>
                </a:lnTo>
                <a:lnTo>
                  <a:pt x="4392" y="2493"/>
                </a:lnTo>
                <a:lnTo>
                  <a:pt x="4401" y="2484"/>
                </a:lnTo>
                <a:lnTo>
                  <a:pt x="4406" y="2471"/>
                </a:lnTo>
                <a:lnTo>
                  <a:pt x="4406" y="2448"/>
                </a:lnTo>
                <a:lnTo>
                  <a:pt x="4392" y="2422"/>
                </a:lnTo>
                <a:lnTo>
                  <a:pt x="4366" y="2386"/>
                </a:lnTo>
                <a:lnTo>
                  <a:pt x="4455" y="2346"/>
                </a:lnTo>
                <a:lnTo>
                  <a:pt x="4455" y="2306"/>
                </a:lnTo>
                <a:lnTo>
                  <a:pt x="4455" y="2283"/>
                </a:lnTo>
                <a:lnTo>
                  <a:pt x="4441" y="2261"/>
                </a:lnTo>
                <a:lnTo>
                  <a:pt x="4423" y="2243"/>
                </a:lnTo>
                <a:lnTo>
                  <a:pt x="4410" y="2199"/>
                </a:lnTo>
                <a:lnTo>
                  <a:pt x="4410" y="2172"/>
                </a:lnTo>
                <a:lnTo>
                  <a:pt x="4406" y="2150"/>
                </a:lnTo>
                <a:lnTo>
                  <a:pt x="4392" y="2136"/>
                </a:lnTo>
                <a:lnTo>
                  <a:pt x="4374" y="2127"/>
                </a:lnTo>
                <a:lnTo>
                  <a:pt x="4357" y="2123"/>
                </a:lnTo>
                <a:lnTo>
                  <a:pt x="4334" y="2118"/>
                </a:lnTo>
                <a:lnTo>
                  <a:pt x="4321" y="2118"/>
                </a:lnTo>
                <a:lnTo>
                  <a:pt x="4299" y="2118"/>
                </a:lnTo>
                <a:lnTo>
                  <a:pt x="4267" y="2118"/>
                </a:lnTo>
                <a:lnTo>
                  <a:pt x="4223" y="2132"/>
                </a:lnTo>
                <a:lnTo>
                  <a:pt x="4192" y="2159"/>
                </a:lnTo>
                <a:lnTo>
                  <a:pt x="4151" y="2154"/>
                </a:lnTo>
                <a:lnTo>
                  <a:pt x="4151" y="2123"/>
                </a:lnTo>
                <a:lnTo>
                  <a:pt x="4151" y="2092"/>
                </a:lnTo>
                <a:lnTo>
                  <a:pt x="4134" y="2092"/>
                </a:lnTo>
                <a:lnTo>
                  <a:pt x="4120" y="2092"/>
                </a:lnTo>
                <a:lnTo>
                  <a:pt x="4111" y="2096"/>
                </a:lnTo>
                <a:lnTo>
                  <a:pt x="4098" y="2101"/>
                </a:lnTo>
                <a:lnTo>
                  <a:pt x="4093" y="2105"/>
                </a:lnTo>
                <a:lnTo>
                  <a:pt x="4040" y="2136"/>
                </a:lnTo>
                <a:lnTo>
                  <a:pt x="4022" y="2150"/>
                </a:lnTo>
                <a:lnTo>
                  <a:pt x="3995" y="2163"/>
                </a:lnTo>
                <a:lnTo>
                  <a:pt x="3964" y="2176"/>
                </a:lnTo>
                <a:lnTo>
                  <a:pt x="3937" y="2168"/>
                </a:lnTo>
                <a:lnTo>
                  <a:pt x="3928" y="2145"/>
                </a:lnTo>
                <a:lnTo>
                  <a:pt x="3920" y="2123"/>
                </a:lnTo>
                <a:lnTo>
                  <a:pt x="3920" y="2101"/>
                </a:lnTo>
                <a:lnTo>
                  <a:pt x="3942" y="2078"/>
                </a:lnTo>
                <a:lnTo>
                  <a:pt x="3991" y="2069"/>
                </a:lnTo>
                <a:lnTo>
                  <a:pt x="4018" y="2038"/>
                </a:lnTo>
                <a:lnTo>
                  <a:pt x="4022" y="2007"/>
                </a:lnTo>
                <a:lnTo>
                  <a:pt x="4031" y="1989"/>
                </a:lnTo>
                <a:lnTo>
                  <a:pt x="4053" y="1985"/>
                </a:lnTo>
                <a:lnTo>
                  <a:pt x="4085" y="1976"/>
                </a:lnTo>
                <a:lnTo>
                  <a:pt x="4102" y="1962"/>
                </a:lnTo>
                <a:lnTo>
                  <a:pt x="4102" y="1958"/>
                </a:lnTo>
                <a:lnTo>
                  <a:pt x="4111" y="1953"/>
                </a:lnTo>
                <a:lnTo>
                  <a:pt x="4116" y="1953"/>
                </a:lnTo>
                <a:lnTo>
                  <a:pt x="4147" y="1953"/>
                </a:lnTo>
                <a:lnTo>
                  <a:pt x="4174" y="1940"/>
                </a:lnTo>
                <a:lnTo>
                  <a:pt x="4201" y="1904"/>
                </a:lnTo>
                <a:lnTo>
                  <a:pt x="4209" y="1882"/>
                </a:lnTo>
                <a:lnTo>
                  <a:pt x="4232" y="1869"/>
                </a:lnTo>
                <a:lnTo>
                  <a:pt x="4245" y="1869"/>
                </a:lnTo>
                <a:lnTo>
                  <a:pt x="4276" y="1869"/>
                </a:lnTo>
                <a:lnTo>
                  <a:pt x="4316" y="1869"/>
                </a:lnTo>
                <a:lnTo>
                  <a:pt x="4339" y="1869"/>
                </a:lnTo>
                <a:lnTo>
                  <a:pt x="4366" y="1869"/>
                </a:lnTo>
                <a:lnTo>
                  <a:pt x="4401" y="1811"/>
                </a:lnTo>
                <a:lnTo>
                  <a:pt x="4437" y="1811"/>
                </a:lnTo>
                <a:lnTo>
                  <a:pt x="4473" y="1802"/>
                </a:lnTo>
                <a:lnTo>
                  <a:pt x="4486" y="1793"/>
                </a:lnTo>
                <a:lnTo>
                  <a:pt x="4504" y="1788"/>
                </a:lnTo>
                <a:lnTo>
                  <a:pt x="4517" y="1775"/>
                </a:lnTo>
                <a:lnTo>
                  <a:pt x="4526" y="1762"/>
                </a:lnTo>
                <a:lnTo>
                  <a:pt x="4535" y="1744"/>
                </a:lnTo>
                <a:lnTo>
                  <a:pt x="4535" y="1722"/>
                </a:lnTo>
                <a:lnTo>
                  <a:pt x="4526" y="1695"/>
                </a:lnTo>
                <a:lnTo>
                  <a:pt x="4513" y="1664"/>
                </a:lnTo>
                <a:lnTo>
                  <a:pt x="4490" y="1628"/>
                </a:lnTo>
                <a:lnTo>
                  <a:pt x="4459" y="1588"/>
                </a:lnTo>
                <a:lnTo>
                  <a:pt x="4455" y="1570"/>
                </a:lnTo>
                <a:lnTo>
                  <a:pt x="4473" y="1530"/>
                </a:lnTo>
                <a:lnTo>
                  <a:pt x="4481" y="1494"/>
                </a:lnTo>
                <a:lnTo>
                  <a:pt x="4481" y="1467"/>
                </a:lnTo>
                <a:lnTo>
                  <a:pt x="4481" y="1445"/>
                </a:lnTo>
                <a:lnTo>
                  <a:pt x="4490" y="1427"/>
                </a:lnTo>
                <a:lnTo>
                  <a:pt x="4513" y="1400"/>
                </a:lnTo>
                <a:lnTo>
                  <a:pt x="4539" y="1365"/>
                </a:lnTo>
                <a:lnTo>
                  <a:pt x="4517" y="1334"/>
                </a:lnTo>
                <a:lnTo>
                  <a:pt x="4517" y="1320"/>
                </a:lnTo>
                <a:lnTo>
                  <a:pt x="4513" y="1307"/>
                </a:lnTo>
                <a:lnTo>
                  <a:pt x="4513" y="1293"/>
                </a:lnTo>
                <a:lnTo>
                  <a:pt x="4522" y="1271"/>
                </a:lnTo>
                <a:lnTo>
                  <a:pt x="4531" y="1249"/>
                </a:lnTo>
                <a:lnTo>
                  <a:pt x="4548" y="1231"/>
                </a:lnTo>
                <a:lnTo>
                  <a:pt x="4580" y="1209"/>
                </a:lnTo>
                <a:lnTo>
                  <a:pt x="4584" y="1195"/>
                </a:lnTo>
                <a:lnTo>
                  <a:pt x="4593" y="1182"/>
                </a:lnTo>
                <a:lnTo>
                  <a:pt x="4593" y="1164"/>
                </a:lnTo>
                <a:lnTo>
                  <a:pt x="4593" y="1151"/>
                </a:lnTo>
                <a:lnTo>
                  <a:pt x="4588" y="1137"/>
                </a:lnTo>
                <a:lnTo>
                  <a:pt x="4571" y="1128"/>
                </a:lnTo>
                <a:lnTo>
                  <a:pt x="4539" y="1128"/>
                </a:lnTo>
                <a:lnTo>
                  <a:pt x="4548" y="1084"/>
                </a:lnTo>
                <a:lnTo>
                  <a:pt x="4557" y="1044"/>
                </a:lnTo>
                <a:lnTo>
                  <a:pt x="4571" y="1008"/>
                </a:lnTo>
                <a:lnTo>
                  <a:pt x="4575" y="995"/>
                </a:lnTo>
                <a:lnTo>
                  <a:pt x="4571" y="977"/>
                </a:lnTo>
                <a:lnTo>
                  <a:pt x="4566" y="963"/>
                </a:lnTo>
                <a:lnTo>
                  <a:pt x="4553" y="959"/>
                </a:lnTo>
                <a:lnTo>
                  <a:pt x="4531" y="959"/>
                </a:lnTo>
                <a:lnTo>
                  <a:pt x="4508" y="972"/>
                </a:lnTo>
                <a:lnTo>
                  <a:pt x="4481" y="995"/>
                </a:lnTo>
                <a:lnTo>
                  <a:pt x="4446" y="1039"/>
                </a:lnTo>
                <a:lnTo>
                  <a:pt x="4352" y="1177"/>
                </a:lnTo>
                <a:lnTo>
                  <a:pt x="4316" y="1160"/>
                </a:lnTo>
                <a:lnTo>
                  <a:pt x="4276" y="1173"/>
                </a:lnTo>
                <a:lnTo>
                  <a:pt x="4267" y="1146"/>
                </a:lnTo>
                <a:lnTo>
                  <a:pt x="4267" y="1133"/>
                </a:lnTo>
                <a:lnTo>
                  <a:pt x="4241" y="1115"/>
                </a:lnTo>
                <a:lnTo>
                  <a:pt x="4227" y="1106"/>
                </a:lnTo>
                <a:lnTo>
                  <a:pt x="4205" y="1093"/>
                </a:lnTo>
                <a:lnTo>
                  <a:pt x="4183" y="1084"/>
                </a:lnTo>
                <a:lnTo>
                  <a:pt x="4151" y="1084"/>
                </a:lnTo>
                <a:lnTo>
                  <a:pt x="4129" y="1079"/>
                </a:lnTo>
                <a:lnTo>
                  <a:pt x="4111" y="1070"/>
                </a:lnTo>
                <a:lnTo>
                  <a:pt x="4107" y="1039"/>
                </a:lnTo>
                <a:lnTo>
                  <a:pt x="4143" y="1004"/>
                </a:lnTo>
                <a:lnTo>
                  <a:pt x="4160" y="981"/>
                </a:lnTo>
                <a:lnTo>
                  <a:pt x="4160" y="950"/>
                </a:lnTo>
                <a:lnTo>
                  <a:pt x="4160" y="896"/>
                </a:lnTo>
                <a:lnTo>
                  <a:pt x="4165" y="874"/>
                </a:lnTo>
                <a:lnTo>
                  <a:pt x="4134" y="852"/>
                </a:lnTo>
                <a:lnTo>
                  <a:pt x="4116" y="861"/>
                </a:lnTo>
                <a:lnTo>
                  <a:pt x="4107" y="892"/>
                </a:lnTo>
                <a:lnTo>
                  <a:pt x="4107" y="914"/>
                </a:lnTo>
                <a:lnTo>
                  <a:pt x="4107" y="941"/>
                </a:lnTo>
                <a:lnTo>
                  <a:pt x="4107" y="963"/>
                </a:lnTo>
                <a:lnTo>
                  <a:pt x="4080" y="972"/>
                </a:lnTo>
                <a:lnTo>
                  <a:pt x="4053" y="972"/>
                </a:lnTo>
                <a:lnTo>
                  <a:pt x="4027" y="972"/>
                </a:lnTo>
                <a:lnTo>
                  <a:pt x="4004" y="950"/>
                </a:lnTo>
                <a:lnTo>
                  <a:pt x="4000" y="946"/>
                </a:lnTo>
                <a:lnTo>
                  <a:pt x="4000" y="941"/>
                </a:lnTo>
                <a:lnTo>
                  <a:pt x="4004" y="932"/>
                </a:lnTo>
                <a:lnTo>
                  <a:pt x="4018" y="910"/>
                </a:lnTo>
                <a:lnTo>
                  <a:pt x="4022" y="901"/>
                </a:lnTo>
                <a:lnTo>
                  <a:pt x="4035" y="879"/>
                </a:lnTo>
                <a:lnTo>
                  <a:pt x="4053" y="847"/>
                </a:lnTo>
                <a:lnTo>
                  <a:pt x="4053" y="821"/>
                </a:lnTo>
                <a:lnTo>
                  <a:pt x="4053" y="789"/>
                </a:lnTo>
                <a:lnTo>
                  <a:pt x="4085" y="754"/>
                </a:lnTo>
                <a:lnTo>
                  <a:pt x="4102" y="705"/>
                </a:lnTo>
                <a:lnTo>
                  <a:pt x="4098" y="687"/>
                </a:lnTo>
                <a:lnTo>
                  <a:pt x="4071" y="687"/>
                </a:lnTo>
                <a:lnTo>
                  <a:pt x="4049" y="687"/>
                </a:lnTo>
                <a:lnTo>
                  <a:pt x="4022" y="696"/>
                </a:lnTo>
                <a:lnTo>
                  <a:pt x="4004" y="696"/>
                </a:lnTo>
                <a:lnTo>
                  <a:pt x="3973" y="696"/>
                </a:lnTo>
                <a:lnTo>
                  <a:pt x="3951" y="678"/>
                </a:lnTo>
                <a:lnTo>
                  <a:pt x="3933" y="656"/>
                </a:lnTo>
                <a:lnTo>
                  <a:pt x="3911" y="642"/>
                </a:lnTo>
                <a:lnTo>
                  <a:pt x="3902" y="611"/>
                </a:lnTo>
                <a:lnTo>
                  <a:pt x="3928" y="571"/>
                </a:lnTo>
                <a:close/>
              </a:path>
            </a:pathLst>
          </a:custGeom>
          <a:solidFill>
            <a:srgbClr val="FBFBAB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226" name="Freeform 18"/>
          <p:cNvSpPr>
            <a:spLocks/>
          </p:cNvSpPr>
          <p:nvPr/>
        </p:nvSpPr>
        <p:spPr bwMode="auto">
          <a:xfrm>
            <a:off x="2660650" y="4824413"/>
            <a:ext cx="238125" cy="385762"/>
          </a:xfrm>
          <a:custGeom>
            <a:avLst/>
            <a:gdLst>
              <a:gd name="T0" fmla="*/ 0 w 223"/>
              <a:gd name="T1" fmla="*/ 0 h 361"/>
              <a:gd name="T2" fmla="*/ 0 w 223"/>
              <a:gd name="T3" fmla="*/ 0 h 361"/>
              <a:gd name="T4" fmla="*/ 2147483647 w 223"/>
              <a:gd name="T5" fmla="*/ 2147483647 h 361"/>
              <a:gd name="T6" fmla="*/ 2147483647 w 223"/>
              <a:gd name="T7" fmla="*/ 2147483647 h 361"/>
              <a:gd name="T8" fmla="*/ 2147483647 w 223"/>
              <a:gd name="T9" fmla="*/ 2147483647 h 361"/>
              <a:gd name="T10" fmla="*/ 2147483647 w 223"/>
              <a:gd name="T11" fmla="*/ 2147483647 h 361"/>
              <a:gd name="T12" fmla="*/ 2147483647 w 223"/>
              <a:gd name="T13" fmla="*/ 2147483647 h 361"/>
              <a:gd name="T14" fmla="*/ 2147483647 w 223"/>
              <a:gd name="T15" fmla="*/ 2147483647 h 361"/>
              <a:gd name="T16" fmla="*/ 2147483647 w 223"/>
              <a:gd name="T17" fmla="*/ 2147483647 h 361"/>
              <a:gd name="T18" fmla="*/ 2147483647 w 223"/>
              <a:gd name="T19" fmla="*/ 2147483647 h 361"/>
              <a:gd name="T20" fmla="*/ 2147483647 w 223"/>
              <a:gd name="T21" fmla="*/ 2147483647 h 361"/>
              <a:gd name="T22" fmla="*/ 2147483647 w 223"/>
              <a:gd name="T23" fmla="*/ 2147483647 h 361"/>
              <a:gd name="T24" fmla="*/ 2147483647 w 223"/>
              <a:gd name="T25" fmla="*/ 2147483647 h 361"/>
              <a:gd name="T26" fmla="*/ 2147483647 w 223"/>
              <a:gd name="T27" fmla="*/ 2147483647 h 361"/>
              <a:gd name="T28" fmla="*/ 2147483647 w 223"/>
              <a:gd name="T29" fmla="*/ 2147483647 h 361"/>
              <a:gd name="T30" fmla="*/ 2147483647 w 223"/>
              <a:gd name="T31" fmla="*/ 2147483647 h 361"/>
              <a:gd name="T32" fmla="*/ 2147483647 w 223"/>
              <a:gd name="T33" fmla="*/ 2147483647 h 361"/>
              <a:gd name="T34" fmla="*/ 2147483647 w 223"/>
              <a:gd name="T35" fmla="*/ 2147483647 h 361"/>
              <a:gd name="T36" fmla="*/ 2147483647 w 223"/>
              <a:gd name="T37" fmla="*/ 2147483647 h 361"/>
              <a:gd name="T38" fmla="*/ 2147483647 w 223"/>
              <a:gd name="T39" fmla="*/ 2147483647 h 361"/>
              <a:gd name="T40" fmla="*/ 2147483647 w 223"/>
              <a:gd name="T41" fmla="*/ 2147483647 h 361"/>
              <a:gd name="T42" fmla="*/ 2147483647 w 223"/>
              <a:gd name="T43" fmla="*/ 2147483647 h 361"/>
              <a:gd name="T44" fmla="*/ 2147483647 w 223"/>
              <a:gd name="T45" fmla="*/ 2147483647 h 361"/>
              <a:gd name="T46" fmla="*/ 2147483647 w 223"/>
              <a:gd name="T47" fmla="*/ 2147483647 h 361"/>
              <a:gd name="T48" fmla="*/ 2147483647 w 223"/>
              <a:gd name="T49" fmla="*/ 2147483647 h 361"/>
              <a:gd name="T50" fmla="*/ 2147483647 w 223"/>
              <a:gd name="T51" fmla="*/ 2147483647 h 361"/>
              <a:gd name="T52" fmla="*/ 2147483647 w 223"/>
              <a:gd name="T53" fmla="*/ 2147483647 h 361"/>
              <a:gd name="T54" fmla="*/ 2147483647 w 223"/>
              <a:gd name="T55" fmla="*/ 2147483647 h 361"/>
              <a:gd name="T56" fmla="*/ 2147483647 w 223"/>
              <a:gd name="T57" fmla="*/ 2147483647 h 36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23" h="361">
                <a:moveTo>
                  <a:pt x="0" y="0"/>
                </a:moveTo>
                <a:lnTo>
                  <a:pt x="0" y="0"/>
                </a:lnTo>
                <a:lnTo>
                  <a:pt x="27" y="36"/>
                </a:lnTo>
                <a:lnTo>
                  <a:pt x="49" y="62"/>
                </a:lnTo>
                <a:lnTo>
                  <a:pt x="58" y="71"/>
                </a:lnTo>
                <a:lnTo>
                  <a:pt x="67" y="71"/>
                </a:lnTo>
                <a:lnTo>
                  <a:pt x="89" y="76"/>
                </a:lnTo>
                <a:lnTo>
                  <a:pt x="98" y="80"/>
                </a:lnTo>
                <a:lnTo>
                  <a:pt x="103" y="94"/>
                </a:lnTo>
                <a:lnTo>
                  <a:pt x="107" y="120"/>
                </a:lnTo>
                <a:lnTo>
                  <a:pt x="112" y="165"/>
                </a:lnTo>
                <a:lnTo>
                  <a:pt x="121" y="187"/>
                </a:lnTo>
                <a:lnTo>
                  <a:pt x="134" y="205"/>
                </a:lnTo>
                <a:lnTo>
                  <a:pt x="152" y="214"/>
                </a:lnTo>
                <a:lnTo>
                  <a:pt x="161" y="219"/>
                </a:lnTo>
                <a:lnTo>
                  <a:pt x="174" y="219"/>
                </a:lnTo>
                <a:lnTo>
                  <a:pt x="192" y="241"/>
                </a:lnTo>
                <a:lnTo>
                  <a:pt x="205" y="268"/>
                </a:lnTo>
                <a:lnTo>
                  <a:pt x="219" y="294"/>
                </a:lnTo>
                <a:lnTo>
                  <a:pt x="223" y="321"/>
                </a:lnTo>
                <a:lnTo>
                  <a:pt x="223" y="335"/>
                </a:lnTo>
                <a:lnTo>
                  <a:pt x="223" y="343"/>
                </a:lnTo>
                <a:lnTo>
                  <a:pt x="214" y="352"/>
                </a:lnTo>
                <a:lnTo>
                  <a:pt x="205" y="361"/>
                </a:lnTo>
                <a:lnTo>
                  <a:pt x="192" y="361"/>
                </a:lnTo>
                <a:lnTo>
                  <a:pt x="170" y="36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1495425" y="4235450"/>
            <a:ext cx="15843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贵州</a:t>
            </a:r>
          </a:p>
        </p:txBody>
      </p:sp>
      <p:sp>
        <p:nvSpPr>
          <p:cNvPr id="9228" name="TextBox 97"/>
          <p:cNvSpPr txBox="1">
            <a:spLocks noChangeArrowheads="1"/>
          </p:cNvSpPr>
          <p:nvPr/>
        </p:nvSpPr>
        <p:spPr bwMode="auto">
          <a:xfrm>
            <a:off x="354013" y="1484313"/>
            <a:ext cx="83216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贵州省农村剩余劳动力转移中碰到的</a:t>
            </a:r>
            <a:r>
              <a:rPr lang="zh-CN" altLang="en-US" sz="4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困难因素</a:t>
            </a:r>
          </a:p>
        </p:txBody>
      </p:sp>
      <p:grpSp>
        <p:nvGrpSpPr>
          <p:cNvPr id="9229" name="组合 20482"/>
          <p:cNvGrpSpPr>
            <a:grpSpLocks/>
          </p:cNvGrpSpPr>
          <p:nvPr/>
        </p:nvGrpSpPr>
        <p:grpSpPr bwMode="auto">
          <a:xfrm>
            <a:off x="4854575" y="2843213"/>
            <a:ext cx="1079500" cy="2647950"/>
            <a:chOff x="4853962" y="2843734"/>
            <a:chExt cx="1080120" cy="2647270"/>
          </a:xfrm>
        </p:grpSpPr>
        <p:sp>
          <p:nvSpPr>
            <p:cNvPr id="9236" name="AutoShape 3968"/>
            <p:cNvSpPr>
              <a:spLocks noChangeArrowheads="1"/>
            </p:cNvSpPr>
            <p:nvPr/>
          </p:nvSpPr>
          <p:spPr bwMode="auto">
            <a:xfrm>
              <a:off x="4853962" y="2843734"/>
              <a:ext cx="1080120" cy="2647270"/>
            </a:xfrm>
            <a:prstGeom prst="can">
              <a:avLst>
                <a:gd name="adj" fmla="val 55304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9237" name="TextBox 20480"/>
            <p:cNvSpPr txBox="1">
              <a:spLocks noChangeArrowheads="1"/>
            </p:cNvSpPr>
            <p:nvPr/>
          </p:nvSpPr>
          <p:spPr bwMode="auto">
            <a:xfrm>
              <a:off x="5086245" y="3678303"/>
              <a:ext cx="615553" cy="1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itchFamily="2" charset="-122"/>
                  <a:ea typeface="黑体" pitchFamily="2" charset="-122"/>
                </a:rPr>
                <a:t>限制因素</a:t>
              </a:r>
            </a:p>
          </p:txBody>
        </p:sp>
      </p:grpSp>
      <p:grpSp>
        <p:nvGrpSpPr>
          <p:cNvPr id="9230" name="组合 20486"/>
          <p:cNvGrpSpPr>
            <a:grpSpLocks/>
          </p:cNvGrpSpPr>
          <p:nvPr/>
        </p:nvGrpSpPr>
        <p:grpSpPr bwMode="auto">
          <a:xfrm>
            <a:off x="6149975" y="3814763"/>
            <a:ext cx="1081088" cy="2416175"/>
            <a:chOff x="6150724" y="3814939"/>
            <a:chExt cx="1080120" cy="2416176"/>
          </a:xfrm>
        </p:grpSpPr>
        <p:sp>
          <p:nvSpPr>
            <p:cNvPr id="9234" name="AutoShape 3967"/>
            <p:cNvSpPr>
              <a:spLocks noChangeArrowheads="1"/>
            </p:cNvSpPr>
            <p:nvPr/>
          </p:nvSpPr>
          <p:spPr bwMode="auto">
            <a:xfrm>
              <a:off x="6150724" y="3814939"/>
              <a:ext cx="1080120" cy="2416176"/>
            </a:xfrm>
            <a:prstGeom prst="can">
              <a:avLst>
                <a:gd name="adj" fmla="val 57715"/>
              </a:avLst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9235" name="TextBox 152"/>
            <p:cNvSpPr txBox="1">
              <a:spLocks noChangeArrowheads="1"/>
            </p:cNvSpPr>
            <p:nvPr/>
          </p:nvSpPr>
          <p:spPr bwMode="auto">
            <a:xfrm>
              <a:off x="6383007" y="4543252"/>
              <a:ext cx="615553" cy="1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itchFamily="2" charset="-122"/>
                  <a:ea typeface="黑体" pitchFamily="2" charset="-122"/>
                </a:rPr>
                <a:t>阻碍因素</a:t>
              </a:r>
            </a:p>
          </p:txBody>
        </p:sp>
      </p:grpSp>
      <p:grpSp>
        <p:nvGrpSpPr>
          <p:cNvPr id="20488" name="组合 20487"/>
          <p:cNvGrpSpPr>
            <a:grpSpLocks/>
          </p:cNvGrpSpPr>
          <p:nvPr/>
        </p:nvGrpSpPr>
        <p:grpSpPr bwMode="auto">
          <a:xfrm>
            <a:off x="7442200" y="2992438"/>
            <a:ext cx="1079500" cy="2647950"/>
            <a:chOff x="7441985" y="2992959"/>
            <a:chExt cx="1080120" cy="2647270"/>
          </a:xfrm>
        </p:grpSpPr>
        <p:sp>
          <p:nvSpPr>
            <p:cNvPr id="9232" name="AutoShape 3966"/>
            <p:cNvSpPr>
              <a:spLocks noChangeArrowheads="1"/>
            </p:cNvSpPr>
            <p:nvPr/>
          </p:nvSpPr>
          <p:spPr bwMode="auto">
            <a:xfrm>
              <a:off x="7441985" y="2992959"/>
              <a:ext cx="1080120" cy="2647270"/>
            </a:xfrm>
            <a:prstGeom prst="can">
              <a:avLst>
                <a:gd name="adj" fmla="val 54714"/>
              </a:avLst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9233" name="TextBox 153"/>
            <p:cNvSpPr txBox="1">
              <a:spLocks noChangeArrowheads="1"/>
            </p:cNvSpPr>
            <p:nvPr/>
          </p:nvSpPr>
          <p:spPr bwMode="auto">
            <a:xfrm>
              <a:off x="7674268" y="3758226"/>
              <a:ext cx="615553" cy="157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itchFamily="2" charset="-122"/>
                  <a:ea typeface="黑体" pitchFamily="2" charset="-122"/>
                </a:rPr>
                <a:t>主观因素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二、农村剩余劳动力转移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困难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原因</a:t>
            </a:r>
            <a:endParaRPr lang="zh-CN" altLang="en-US" sz="28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3" y="1654175"/>
            <a:ext cx="3167062" cy="4502150"/>
          </a:xfrm>
          <a:prstGeom prst="rect">
            <a:avLst/>
          </a:prstGeom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圆角矩形 2"/>
          <p:cNvSpPr/>
          <p:nvPr/>
        </p:nvSpPr>
        <p:spPr>
          <a:xfrm>
            <a:off x="173038" y="2854325"/>
            <a:ext cx="3016250" cy="1339850"/>
          </a:xfrm>
          <a:custGeom>
            <a:avLst/>
            <a:gdLst>
              <a:gd name="connsiteX0" fmla="*/ 0 w 3240360"/>
              <a:gd name="connsiteY0" fmla="*/ 91436 h 1440160"/>
              <a:gd name="connsiteX1" fmla="*/ 91436 w 3240360"/>
              <a:gd name="connsiteY1" fmla="*/ 0 h 1440160"/>
              <a:gd name="connsiteX2" fmla="*/ 3148924 w 3240360"/>
              <a:gd name="connsiteY2" fmla="*/ 0 h 1440160"/>
              <a:gd name="connsiteX3" fmla="*/ 3240360 w 3240360"/>
              <a:gd name="connsiteY3" fmla="*/ 91436 h 1440160"/>
              <a:gd name="connsiteX4" fmla="*/ 3240360 w 3240360"/>
              <a:gd name="connsiteY4" fmla="*/ 1348724 h 1440160"/>
              <a:gd name="connsiteX5" fmla="*/ 3148924 w 3240360"/>
              <a:gd name="connsiteY5" fmla="*/ 1440160 h 1440160"/>
              <a:gd name="connsiteX6" fmla="*/ 91436 w 3240360"/>
              <a:gd name="connsiteY6" fmla="*/ 1440160 h 1440160"/>
              <a:gd name="connsiteX7" fmla="*/ 0 w 3240360"/>
              <a:gd name="connsiteY7" fmla="*/ 1348724 h 1440160"/>
              <a:gd name="connsiteX8" fmla="*/ 0 w 3240360"/>
              <a:gd name="connsiteY8" fmla="*/ 91436 h 1440160"/>
              <a:gd name="connsiteX0" fmla="*/ 0 w 3240360"/>
              <a:gd name="connsiteY0" fmla="*/ 91436 h 1440160"/>
              <a:gd name="connsiteX1" fmla="*/ 91436 w 3240360"/>
              <a:gd name="connsiteY1" fmla="*/ 0 h 1440160"/>
              <a:gd name="connsiteX2" fmla="*/ 3148924 w 3240360"/>
              <a:gd name="connsiteY2" fmla="*/ 0 h 1440160"/>
              <a:gd name="connsiteX3" fmla="*/ 3240360 w 3240360"/>
              <a:gd name="connsiteY3" fmla="*/ 91436 h 1440160"/>
              <a:gd name="connsiteX4" fmla="*/ 3230086 w 3240360"/>
              <a:gd name="connsiteY4" fmla="*/ 472048 h 1440160"/>
              <a:gd name="connsiteX5" fmla="*/ 3240360 w 3240360"/>
              <a:gd name="connsiteY5" fmla="*/ 1348724 h 1440160"/>
              <a:gd name="connsiteX6" fmla="*/ 3148924 w 3240360"/>
              <a:gd name="connsiteY6" fmla="*/ 1440160 h 1440160"/>
              <a:gd name="connsiteX7" fmla="*/ 91436 w 3240360"/>
              <a:gd name="connsiteY7" fmla="*/ 1440160 h 1440160"/>
              <a:gd name="connsiteX8" fmla="*/ 0 w 3240360"/>
              <a:gd name="connsiteY8" fmla="*/ 1348724 h 1440160"/>
              <a:gd name="connsiteX9" fmla="*/ 0 w 3240360"/>
              <a:gd name="connsiteY9" fmla="*/ 91436 h 1440160"/>
              <a:gd name="connsiteX0" fmla="*/ 0 w 3240360"/>
              <a:gd name="connsiteY0" fmla="*/ 91436 h 1440160"/>
              <a:gd name="connsiteX1" fmla="*/ 91436 w 3240360"/>
              <a:gd name="connsiteY1" fmla="*/ 0 h 1440160"/>
              <a:gd name="connsiteX2" fmla="*/ 3148924 w 3240360"/>
              <a:gd name="connsiteY2" fmla="*/ 0 h 1440160"/>
              <a:gd name="connsiteX3" fmla="*/ 3240360 w 3240360"/>
              <a:gd name="connsiteY3" fmla="*/ 91436 h 1440160"/>
              <a:gd name="connsiteX4" fmla="*/ 3195796 w 3240360"/>
              <a:gd name="connsiteY4" fmla="*/ 506338 h 1440160"/>
              <a:gd name="connsiteX5" fmla="*/ 3240360 w 3240360"/>
              <a:gd name="connsiteY5" fmla="*/ 1348724 h 1440160"/>
              <a:gd name="connsiteX6" fmla="*/ 3148924 w 3240360"/>
              <a:gd name="connsiteY6" fmla="*/ 1440160 h 1440160"/>
              <a:gd name="connsiteX7" fmla="*/ 91436 w 3240360"/>
              <a:gd name="connsiteY7" fmla="*/ 1440160 h 1440160"/>
              <a:gd name="connsiteX8" fmla="*/ 0 w 3240360"/>
              <a:gd name="connsiteY8" fmla="*/ 1348724 h 1440160"/>
              <a:gd name="connsiteX9" fmla="*/ 0 w 3240360"/>
              <a:gd name="connsiteY9" fmla="*/ 91436 h 1440160"/>
              <a:gd name="connsiteX0" fmla="*/ 0 w 3240360"/>
              <a:gd name="connsiteY0" fmla="*/ 91436 h 1440160"/>
              <a:gd name="connsiteX1" fmla="*/ 91436 w 3240360"/>
              <a:gd name="connsiteY1" fmla="*/ 0 h 1440160"/>
              <a:gd name="connsiteX2" fmla="*/ 3148924 w 3240360"/>
              <a:gd name="connsiteY2" fmla="*/ 0 h 1440160"/>
              <a:gd name="connsiteX3" fmla="*/ 3240360 w 3240360"/>
              <a:gd name="connsiteY3" fmla="*/ 91436 h 1440160"/>
              <a:gd name="connsiteX4" fmla="*/ 3195796 w 3240360"/>
              <a:gd name="connsiteY4" fmla="*/ 506338 h 1440160"/>
              <a:gd name="connsiteX5" fmla="*/ 3240360 w 3240360"/>
              <a:gd name="connsiteY5" fmla="*/ 1348724 h 1440160"/>
              <a:gd name="connsiteX6" fmla="*/ 3148924 w 3240360"/>
              <a:gd name="connsiteY6" fmla="*/ 1440160 h 1440160"/>
              <a:gd name="connsiteX7" fmla="*/ 91436 w 3240360"/>
              <a:gd name="connsiteY7" fmla="*/ 1440160 h 1440160"/>
              <a:gd name="connsiteX8" fmla="*/ 0 w 3240360"/>
              <a:gd name="connsiteY8" fmla="*/ 1348724 h 1440160"/>
              <a:gd name="connsiteX9" fmla="*/ 0 w 3240360"/>
              <a:gd name="connsiteY9" fmla="*/ 91436 h 1440160"/>
              <a:gd name="connsiteX0" fmla="*/ 0 w 3240360"/>
              <a:gd name="connsiteY0" fmla="*/ 91436 h 1440160"/>
              <a:gd name="connsiteX1" fmla="*/ 91436 w 3240360"/>
              <a:gd name="connsiteY1" fmla="*/ 0 h 1440160"/>
              <a:gd name="connsiteX2" fmla="*/ 3148924 w 3240360"/>
              <a:gd name="connsiteY2" fmla="*/ 0 h 1440160"/>
              <a:gd name="connsiteX3" fmla="*/ 3240360 w 3240360"/>
              <a:gd name="connsiteY3" fmla="*/ 91436 h 1440160"/>
              <a:gd name="connsiteX4" fmla="*/ 3195796 w 3240360"/>
              <a:gd name="connsiteY4" fmla="*/ 506338 h 1440160"/>
              <a:gd name="connsiteX5" fmla="*/ 3240360 w 3240360"/>
              <a:gd name="connsiteY5" fmla="*/ 1348724 h 1440160"/>
              <a:gd name="connsiteX6" fmla="*/ 3148924 w 3240360"/>
              <a:gd name="connsiteY6" fmla="*/ 1440160 h 1440160"/>
              <a:gd name="connsiteX7" fmla="*/ 91436 w 3240360"/>
              <a:gd name="connsiteY7" fmla="*/ 1440160 h 1440160"/>
              <a:gd name="connsiteX8" fmla="*/ 0 w 3240360"/>
              <a:gd name="connsiteY8" fmla="*/ 1348724 h 1440160"/>
              <a:gd name="connsiteX9" fmla="*/ 0 w 3240360"/>
              <a:gd name="connsiteY9" fmla="*/ 91436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1440160">
                <a:moveTo>
                  <a:pt x="0" y="91436"/>
                </a:moveTo>
                <a:cubicBezTo>
                  <a:pt x="0" y="40937"/>
                  <a:pt x="40937" y="0"/>
                  <a:pt x="91436" y="0"/>
                </a:cubicBezTo>
                <a:lnTo>
                  <a:pt x="3148924" y="0"/>
                </a:lnTo>
                <a:cubicBezTo>
                  <a:pt x="3199423" y="0"/>
                  <a:pt x="3240360" y="40937"/>
                  <a:pt x="3240360" y="91436"/>
                </a:cubicBezTo>
                <a:cubicBezTo>
                  <a:pt x="3225505" y="229737"/>
                  <a:pt x="3244941" y="356607"/>
                  <a:pt x="3195796" y="506338"/>
                </a:cubicBezTo>
                <a:cubicBezTo>
                  <a:pt x="3244941" y="649973"/>
                  <a:pt x="3225505" y="1067929"/>
                  <a:pt x="3240360" y="1348724"/>
                </a:cubicBezTo>
                <a:cubicBezTo>
                  <a:pt x="3240360" y="1399223"/>
                  <a:pt x="3199423" y="1440160"/>
                  <a:pt x="3148924" y="1440160"/>
                </a:cubicBezTo>
                <a:lnTo>
                  <a:pt x="91436" y="1440160"/>
                </a:lnTo>
                <a:cubicBezTo>
                  <a:pt x="40937" y="1440160"/>
                  <a:pt x="0" y="1399223"/>
                  <a:pt x="0" y="1348724"/>
                </a:cubicBezTo>
                <a:lnTo>
                  <a:pt x="0" y="91436"/>
                </a:lnTo>
                <a:close/>
              </a:path>
            </a:pathLst>
          </a:custGeom>
          <a:gradFill>
            <a:gsLst>
              <a:gs pos="50000">
                <a:srgbClr val="EEDDFF"/>
              </a:gs>
              <a:gs pos="0">
                <a:srgbClr val="CC99FF"/>
              </a:gs>
              <a:gs pos="100000">
                <a:srgbClr val="CC99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3038" y="3165475"/>
            <a:ext cx="296068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主观因素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6838" y="2324100"/>
            <a:ext cx="4787900" cy="830263"/>
          </a:xfrm>
          <a:prstGeom prst="rect">
            <a:avLst/>
          </a:prstGeom>
          <a:gradFill flip="none" rotWithShape="1">
            <a:gsLst>
              <a:gs pos="100000">
                <a:srgbClr val="F6AE05"/>
              </a:gs>
              <a:gs pos="50000">
                <a:srgbClr val="FDFCC8"/>
              </a:gs>
              <a:gs pos="0">
                <a:srgbClr val="F6AE05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农村劳动力素质低下，继续进修深造的动力不足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06838" y="3940175"/>
            <a:ext cx="4787900" cy="669925"/>
          </a:xfrm>
          <a:prstGeom prst="rect">
            <a:avLst/>
          </a:prstGeom>
          <a:gradFill flip="none" rotWithShape="1">
            <a:gsLst>
              <a:gs pos="100000">
                <a:srgbClr val="F6AE05"/>
              </a:gs>
              <a:gs pos="50000">
                <a:srgbClr val="FDFCC8"/>
              </a:gs>
              <a:gs pos="0">
                <a:srgbClr val="F6AE05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农村劳动力思想观念落后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505</Words>
  <Application>Microsoft Office PowerPoint</Application>
  <PresentationFormat>全屏显示(4:3)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Calibri</vt:lpstr>
      <vt:lpstr>宋体</vt:lpstr>
      <vt:lpstr>Arial</vt:lpstr>
      <vt:lpstr>黑体</vt:lpstr>
      <vt:lpstr>幼圆</vt:lpstr>
      <vt:lpstr>微软雅黑</vt:lpstr>
      <vt:lpstr>华文新魏</vt:lpstr>
      <vt:lpstr>Office 主题​​</vt:lpstr>
      <vt:lpstr>劳动力转移常识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66</cp:revision>
  <dcterms:created xsi:type="dcterms:W3CDTF">2012-01-31T05:34:08Z</dcterms:created>
  <dcterms:modified xsi:type="dcterms:W3CDTF">2012-04-24T04:51:58Z</dcterms:modified>
</cp:coreProperties>
</file>