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95" r:id="rId4"/>
    <p:sldId id="290" r:id="rId5"/>
    <p:sldId id="296" r:id="rId6"/>
    <p:sldId id="292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F5"/>
    <a:srgbClr val="FB7DEC"/>
    <a:srgbClr val="C5C5FF"/>
    <a:srgbClr val="DEDB96"/>
    <a:srgbClr val="BBD799"/>
    <a:srgbClr val="FFFFFF"/>
    <a:srgbClr val="2602FE"/>
    <a:srgbClr val="FC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16AB-6760-4129-AB27-C2BDA8DA513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C885-A211-4B89-B9B4-66BBF063E8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7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AB9E-FCB3-4E20-ACAD-68B7F7DB92C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EF7A-13C0-4A64-9CE6-6C2F96CBEA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39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AEBE-14D7-4F3F-B3F9-C6805837F49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5748-D77A-4104-8542-797FD625A8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71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59C3-6CD7-4A6A-B856-0B8D5842AA6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D347-F0FF-4A59-BB45-67C2D02167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0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8021-6D6D-4DEE-8BCC-59DC7433C8F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0229-3A9E-4BD7-8F06-DA4F3FAD6C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70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6D0A-4B21-4C11-BDC4-83D6C3DBDB0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BFF5-3F5A-4622-B18A-5164C343CC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31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4E8A-AE85-449B-9370-749716480A2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67C2-FAC4-4214-8E4A-3280254029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4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1FB4-0827-45EF-949A-1DDF21CA7ED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7576-4B54-47DE-8C21-B712E3DC2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168AB-7A22-4887-AD21-9477B16DD54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E0EE-CEAF-497A-A28C-83C2BBD3E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3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EF2D-974B-44FF-B103-FEB0B3999C6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446D-6E28-4C6F-A332-54C812678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99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B7A5-5676-4176-BA45-22F67E355D0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A3A9-737A-4C10-987C-612C581C89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3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BAF29B-CD26-494D-A54D-4468DE34553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0EAC97-B584-4A1B-97A6-1238553B4D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162300"/>
            <a:ext cx="3562350" cy="3722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劳动力转移常识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劳动合同常识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265363" y="1695450"/>
            <a:ext cx="4754562" cy="4084638"/>
            <a:chOff x="2032000" y="1752600"/>
            <a:chExt cx="4754563" cy="4084638"/>
          </a:xfrm>
        </p:grpSpPr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3990975" y="2143125"/>
              <a:ext cx="771525" cy="687388"/>
              <a:chOff x="2644" y="2841"/>
              <a:chExt cx="563" cy="529"/>
            </a:xfrm>
          </p:grpSpPr>
          <p:sp>
            <p:nvSpPr>
              <p:cNvPr id="3121" name="AutoShape 5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22" name="AutoShape 6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23" name="AutoShape 7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84" name="Group 8"/>
            <p:cNvGrpSpPr>
              <a:grpSpLocks/>
            </p:cNvGrpSpPr>
            <p:nvPr/>
          </p:nvGrpSpPr>
          <p:grpSpPr bwMode="auto">
            <a:xfrm>
              <a:off x="4400550" y="1758950"/>
              <a:ext cx="2386013" cy="2095500"/>
              <a:chOff x="2897" y="845"/>
              <a:chExt cx="1742" cy="1611"/>
            </a:xfrm>
          </p:grpSpPr>
          <p:sp>
            <p:nvSpPr>
              <p:cNvPr id="3118" name="AutoShape 9"/>
              <p:cNvSpPr>
                <a:spLocks noChangeArrowheads="1"/>
              </p:cNvSpPr>
              <p:nvPr/>
            </p:nvSpPr>
            <p:spPr bwMode="gray">
              <a:xfrm>
                <a:off x="2897" y="1109"/>
                <a:ext cx="1731" cy="1347"/>
              </a:xfrm>
              <a:prstGeom prst="diamond">
                <a:avLst/>
              </a:prstGeom>
              <a:solidFill>
                <a:srgbClr val="FFFFCC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9" name="AutoShape 10"/>
              <p:cNvSpPr>
                <a:spLocks noChangeArrowheads="1"/>
              </p:cNvSpPr>
              <p:nvPr/>
            </p:nvSpPr>
            <p:spPr bwMode="gray">
              <a:xfrm>
                <a:off x="2898" y="966"/>
                <a:ext cx="1731" cy="1347"/>
              </a:xfrm>
              <a:prstGeom prst="diamond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20" name="AutoShape 11"/>
              <p:cNvSpPr>
                <a:spLocks noChangeArrowheads="1"/>
              </p:cNvSpPr>
              <p:nvPr/>
            </p:nvSpPr>
            <p:spPr bwMode="gray">
              <a:xfrm>
                <a:off x="2908" y="845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85" name="Group 12"/>
            <p:cNvGrpSpPr>
              <a:grpSpLocks/>
            </p:cNvGrpSpPr>
            <p:nvPr/>
          </p:nvGrpSpPr>
          <p:grpSpPr bwMode="auto">
            <a:xfrm>
              <a:off x="2033588" y="1752600"/>
              <a:ext cx="2386013" cy="2082800"/>
              <a:chOff x="1179" y="849"/>
              <a:chExt cx="1743" cy="1601"/>
            </a:xfrm>
          </p:grpSpPr>
          <p:sp>
            <p:nvSpPr>
              <p:cNvPr id="3115" name="AutoShape 13"/>
              <p:cNvSpPr>
                <a:spLocks noChangeArrowheads="1"/>
              </p:cNvSpPr>
              <p:nvPr/>
            </p:nvSpPr>
            <p:spPr bwMode="gray">
              <a:xfrm>
                <a:off x="1179" y="1103"/>
                <a:ext cx="1731" cy="1347"/>
              </a:xfrm>
              <a:prstGeom prst="diamond">
                <a:avLst/>
              </a:prstGeom>
              <a:solidFill>
                <a:srgbClr val="CCEC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E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6" name="AutoShape 14"/>
              <p:cNvSpPr>
                <a:spLocks noChangeArrowheads="1"/>
              </p:cNvSpPr>
              <p:nvPr/>
            </p:nvSpPr>
            <p:spPr bwMode="gray">
              <a:xfrm>
                <a:off x="1180" y="970"/>
                <a:ext cx="1731" cy="1347"/>
              </a:xfrm>
              <a:prstGeom prst="diamond">
                <a:avLst/>
              </a:prstGeom>
              <a:solidFill>
                <a:srgbClr val="CC99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7" name="AutoShape 15"/>
              <p:cNvSpPr>
                <a:spLocks noChangeArrowheads="1"/>
              </p:cNvSpPr>
              <p:nvPr/>
            </p:nvSpPr>
            <p:spPr bwMode="gray">
              <a:xfrm>
                <a:off x="1191" y="849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393956"/>
                  </a:gs>
                  <a:gs pos="100000">
                    <a:srgbClr val="666699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6666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8" name="Rectangle 18"/>
            <p:cNvSpPr>
              <a:spLocks noChangeArrowheads="1"/>
            </p:cNvSpPr>
            <p:nvPr/>
          </p:nvSpPr>
          <p:spPr bwMode="gray">
            <a:xfrm>
              <a:off x="3562350" y="3611563"/>
              <a:ext cx="1627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劳动合同</a:t>
              </a:r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87" name="Oval 19"/>
            <p:cNvSpPr>
              <a:spLocks noChangeArrowheads="1"/>
            </p:cNvSpPr>
            <p:nvPr/>
          </p:nvSpPr>
          <p:spPr bwMode="gray">
            <a:xfrm>
              <a:off x="3082925" y="2047875"/>
              <a:ext cx="481013" cy="458788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" name="Text Box 20"/>
            <p:cNvSpPr txBox="1">
              <a:spLocks noChangeArrowheads="1"/>
            </p:cNvSpPr>
            <p:nvPr/>
          </p:nvSpPr>
          <p:spPr bwMode="gray">
            <a:xfrm>
              <a:off x="3122613" y="208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5F5F5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3089" name="Oval 21"/>
            <p:cNvSpPr>
              <a:spLocks noChangeArrowheads="1"/>
            </p:cNvSpPr>
            <p:nvPr/>
          </p:nvSpPr>
          <p:spPr bwMode="gray">
            <a:xfrm>
              <a:off x="5445125" y="2047875"/>
              <a:ext cx="482600" cy="458788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" name="Text Box 22"/>
            <p:cNvSpPr txBox="1">
              <a:spLocks noChangeArrowheads="1"/>
            </p:cNvSpPr>
            <p:nvPr/>
          </p:nvSpPr>
          <p:spPr bwMode="gray">
            <a:xfrm>
              <a:off x="5489575" y="2085975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5F5F5F"/>
                  </a:solidFill>
                  <a:latin typeface="Arial" charset="0"/>
                </a:rPr>
                <a:t>B</a:t>
              </a:r>
            </a:p>
          </p:txBody>
        </p:sp>
        <p:grpSp>
          <p:nvGrpSpPr>
            <p:cNvPr id="3091" name="Group 23"/>
            <p:cNvGrpSpPr>
              <a:grpSpLocks/>
            </p:cNvGrpSpPr>
            <p:nvPr/>
          </p:nvGrpSpPr>
          <p:grpSpPr bwMode="auto">
            <a:xfrm>
              <a:off x="5614988" y="3452813"/>
              <a:ext cx="771525" cy="688975"/>
              <a:chOff x="2644" y="2841"/>
              <a:chExt cx="563" cy="529"/>
            </a:xfrm>
          </p:grpSpPr>
          <p:sp>
            <p:nvSpPr>
              <p:cNvPr id="3112" name="AutoShape 24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3" name="AutoShape 25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4" name="AutoShape 26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7B7B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92" name="Group 27"/>
            <p:cNvGrpSpPr>
              <a:grpSpLocks/>
            </p:cNvGrpSpPr>
            <p:nvPr/>
          </p:nvGrpSpPr>
          <p:grpSpPr bwMode="auto">
            <a:xfrm>
              <a:off x="4397375" y="3748088"/>
              <a:ext cx="2386013" cy="2089150"/>
              <a:chOff x="2916" y="2200"/>
              <a:chExt cx="1743" cy="1605"/>
            </a:xfrm>
          </p:grpSpPr>
          <p:sp>
            <p:nvSpPr>
              <p:cNvPr id="3109" name="AutoShape 28"/>
              <p:cNvSpPr>
                <a:spLocks noChangeArrowheads="1"/>
              </p:cNvSpPr>
              <p:nvPr/>
            </p:nvSpPr>
            <p:spPr bwMode="gray">
              <a:xfrm>
                <a:off x="2916" y="2458"/>
                <a:ext cx="1731" cy="1347"/>
              </a:xfrm>
              <a:prstGeom prst="diamond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0" name="AutoShape 29"/>
              <p:cNvSpPr>
                <a:spLocks noChangeArrowheads="1"/>
              </p:cNvSpPr>
              <p:nvPr/>
            </p:nvSpPr>
            <p:spPr bwMode="gray">
              <a:xfrm>
                <a:off x="2917" y="2328"/>
                <a:ext cx="1731" cy="1347"/>
              </a:xfrm>
              <a:prstGeom prst="diamond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1" name="AutoShape 30"/>
              <p:cNvSpPr>
                <a:spLocks noChangeArrowheads="1"/>
              </p:cNvSpPr>
              <p:nvPr/>
            </p:nvSpPr>
            <p:spPr bwMode="gray">
              <a:xfrm>
                <a:off x="2928" y="2200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006587"/>
                  </a:gs>
                  <a:gs pos="100000">
                    <a:srgbClr val="0099CC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99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93" name="Oval 32"/>
            <p:cNvSpPr>
              <a:spLocks noChangeArrowheads="1"/>
            </p:cNvSpPr>
            <p:nvPr/>
          </p:nvSpPr>
          <p:spPr bwMode="gray">
            <a:xfrm>
              <a:off x="5432425" y="4103688"/>
              <a:ext cx="481013" cy="458788"/>
            </a:xfrm>
            <a:prstGeom prst="ellipse">
              <a:avLst/>
            </a:prstGeom>
            <a:solidFill>
              <a:srgbClr val="CC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Text Box 33"/>
            <p:cNvSpPr txBox="1">
              <a:spLocks noChangeArrowheads="1"/>
            </p:cNvSpPr>
            <p:nvPr/>
          </p:nvSpPr>
          <p:spPr bwMode="gray">
            <a:xfrm>
              <a:off x="5484813" y="4143375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5F5F5F"/>
                  </a:solidFill>
                  <a:latin typeface="Arial" charset="0"/>
                </a:rPr>
                <a:t>D</a:t>
              </a:r>
            </a:p>
          </p:txBody>
        </p:sp>
        <p:grpSp>
          <p:nvGrpSpPr>
            <p:cNvPr id="3095" name="Group 34"/>
            <p:cNvGrpSpPr>
              <a:grpSpLocks/>
            </p:cNvGrpSpPr>
            <p:nvPr/>
          </p:nvGrpSpPr>
          <p:grpSpPr bwMode="auto">
            <a:xfrm>
              <a:off x="2457450" y="3500438"/>
              <a:ext cx="771525" cy="687388"/>
              <a:chOff x="2644" y="2841"/>
              <a:chExt cx="563" cy="529"/>
            </a:xfrm>
          </p:grpSpPr>
          <p:sp>
            <p:nvSpPr>
              <p:cNvPr id="3106" name="AutoShape 35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7" name="AutoShape 36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8" name="AutoShape 37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96" name="Group 38"/>
            <p:cNvGrpSpPr>
              <a:grpSpLocks/>
            </p:cNvGrpSpPr>
            <p:nvPr/>
          </p:nvGrpSpPr>
          <p:grpSpPr bwMode="auto">
            <a:xfrm>
              <a:off x="2032000" y="3744913"/>
              <a:ext cx="2386013" cy="2081213"/>
              <a:chOff x="1185" y="2206"/>
              <a:chExt cx="1743" cy="1599"/>
            </a:xfrm>
          </p:grpSpPr>
          <p:sp>
            <p:nvSpPr>
              <p:cNvPr id="3103" name="AutoShape 39"/>
              <p:cNvSpPr>
                <a:spLocks noChangeArrowheads="1"/>
              </p:cNvSpPr>
              <p:nvPr/>
            </p:nvSpPr>
            <p:spPr bwMode="gray">
              <a:xfrm>
                <a:off x="1185" y="2458"/>
                <a:ext cx="1731" cy="1347"/>
              </a:xfrm>
              <a:prstGeom prst="diamond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4" name="AutoShape 40"/>
              <p:cNvSpPr>
                <a:spLocks noChangeArrowheads="1"/>
              </p:cNvSpPr>
              <p:nvPr/>
            </p:nvSpPr>
            <p:spPr bwMode="gray">
              <a:xfrm>
                <a:off x="1186" y="2327"/>
                <a:ext cx="1731" cy="1347"/>
              </a:xfrm>
              <a:prstGeom prst="diamond">
                <a:avLst/>
              </a:prstGeom>
              <a:solidFill>
                <a:srgbClr val="66FF6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5" name="AutoShape 41"/>
              <p:cNvSpPr>
                <a:spLocks noChangeArrowheads="1"/>
              </p:cNvSpPr>
              <p:nvPr/>
            </p:nvSpPr>
            <p:spPr bwMode="gray">
              <a:xfrm>
                <a:off x="1197" y="2206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009B4E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CC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97" name="Oval 43"/>
            <p:cNvSpPr>
              <a:spLocks noChangeArrowheads="1"/>
            </p:cNvSpPr>
            <p:nvPr/>
          </p:nvSpPr>
          <p:spPr bwMode="gray">
            <a:xfrm>
              <a:off x="3082925" y="4103688"/>
              <a:ext cx="481013" cy="458788"/>
            </a:xfrm>
            <a:prstGeom prst="ellipse">
              <a:avLst/>
            </a:prstGeom>
            <a:solidFill>
              <a:srgbClr val="CCFF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Text Box 44"/>
            <p:cNvSpPr txBox="1">
              <a:spLocks noChangeArrowheads="1"/>
            </p:cNvSpPr>
            <p:nvPr/>
          </p:nvSpPr>
          <p:spPr bwMode="gray">
            <a:xfrm>
              <a:off x="3127375" y="414655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5F5F5F"/>
                  </a:solidFill>
                  <a:latin typeface="Arial" charset="0"/>
                </a:rPr>
                <a:t>C</a:t>
              </a:r>
            </a:p>
          </p:txBody>
        </p:sp>
        <p:grpSp>
          <p:nvGrpSpPr>
            <p:cNvPr id="3099" name="Group 45"/>
            <p:cNvGrpSpPr>
              <a:grpSpLocks/>
            </p:cNvGrpSpPr>
            <p:nvPr/>
          </p:nvGrpSpPr>
          <p:grpSpPr bwMode="auto">
            <a:xfrm>
              <a:off x="3990975" y="4852988"/>
              <a:ext cx="771525" cy="688975"/>
              <a:chOff x="2644" y="2841"/>
              <a:chExt cx="563" cy="529"/>
            </a:xfrm>
          </p:grpSpPr>
          <p:sp>
            <p:nvSpPr>
              <p:cNvPr id="3100" name="AutoShape 46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1" name="AutoShape 47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2" name="AutoShape 48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一、劳动合同的内容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gray">
          <a:xfrm>
            <a:off x="5108575" y="249872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约定条款</a:t>
            </a:r>
            <a:endParaRPr lang="en-US" altLang="zh-CN" sz="24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gray">
          <a:xfrm>
            <a:off x="5372100" y="4505325"/>
            <a:ext cx="954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试用期</a:t>
            </a:r>
            <a:endParaRPr lang="en-US" altLang="zh-CN" sz="20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的约定</a:t>
            </a:r>
            <a:endParaRPr lang="en-US" altLang="zh-CN" sz="20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gray">
          <a:xfrm>
            <a:off x="2717800" y="4505325"/>
            <a:ext cx="146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商业秘密事</a:t>
            </a:r>
            <a:endParaRPr lang="en-US" altLang="zh-CN" sz="20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项的约定</a:t>
            </a:r>
            <a:endParaRPr lang="en-US" altLang="zh-CN" sz="20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gray">
          <a:xfrm>
            <a:off x="2744788" y="24828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必备条款</a:t>
            </a:r>
            <a:endParaRPr lang="en-US" altLang="zh-CN" sz="24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2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订立劳动合同的程序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Group 3"/>
          <p:cNvGrpSpPr>
            <a:grpSpLocks/>
          </p:cNvGrpSpPr>
          <p:nvPr/>
        </p:nvGrpSpPr>
        <p:grpSpPr bwMode="auto">
          <a:xfrm rot="-817048">
            <a:off x="395288" y="2997200"/>
            <a:ext cx="3105150" cy="3106738"/>
            <a:chOff x="2172" y="1440"/>
            <a:chExt cx="1956" cy="1957"/>
          </a:xfrm>
        </p:grpSpPr>
        <p:sp>
          <p:nvSpPr>
            <p:cNvPr id="4120" name="Freeform 4"/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50000">
                  <a:srgbClr val="FFCD83"/>
                </a:gs>
                <a:gs pos="100000">
                  <a:srgbClr val="FF990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0099978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4121" name="Oval 5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2" name="Oval 6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gray">
          <a:xfrm>
            <a:off x="352425" y="2530475"/>
            <a:ext cx="1874838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双方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协商要约和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承诺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2590800" y="1371600"/>
            <a:ext cx="2419350" cy="2420938"/>
            <a:chOff x="2172" y="1440"/>
            <a:chExt cx="1956" cy="1957"/>
          </a:xfrm>
        </p:grpSpPr>
        <p:sp>
          <p:nvSpPr>
            <p:cNvPr id="4117" name="Freeform 9"/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50000">
                  <a:srgbClr val="C1F3E6"/>
                </a:gs>
                <a:gs pos="100000">
                  <a:srgbClr val="00CC99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0099978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4118" name="Oval 10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9" name="Oval 11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12"/>
          <p:cNvGrpSpPr>
            <a:grpSpLocks/>
          </p:cNvGrpSpPr>
          <p:nvPr/>
        </p:nvGrpSpPr>
        <p:grpSpPr bwMode="auto">
          <a:xfrm>
            <a:off x="4038600" y="2760663"/>
            <a:ext cx="2419350" cy="2420937"/>
            <a:chOff x="2172" y="1440"/>
            <a:chExt cx="1956" cy="1957"/>
          </a:xfrm>
        </p:grpSpPr>
        <p:sp>
          <p:nvSpPr>
            <p:cNvPr id="4114" name="Freeform 13"/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808000"/>
                </a:gs>
                <a:gs pos="50000">
                  <a:srgbClr val="D5D5AA"/>
                </a:gs>
                <a:gs pos="100000">
                  <a:srgbClr val="80800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0099978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808000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4115" name="Oval 14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6" name="Oval 15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6096000" y="2057400"/>
            <a:ext cx="1885950" cy="1887538"/>
            <a:chOff x="2172" y="1440"/>
            <a:chExt cx="1956" cy="1957"/>
          </a:xfrm>
        </p:grpSpPr>
        <p:sp>
          <p:nvSpPr>
            <p:cNvPr id="4111" name="Freeform 17"/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8497E6"/>
                </a:gs>
                <a:gs pos="50000">
                  <a:srgbClr val="C3CCF3"/>
                </a:gs>
                <a:gs pos="100000">
                  <a:srgbClr val="8497E6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0099978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8497E6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4112" name="Oval 18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3" name="Oval 19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" name="Text Box 20"/>
          <p:cNvSpPr txBox="1">
            <a:spLocks noChangeArrowheads="1"/>
          </p:cNvSpPr>
          <p:nvPr/>
        </p:nvSpPr>
        <p:spPr bwMode="gray">
          <a:xfrm>
            <a:off x="4729163" y="1076325"/>
            <a:ext cx="216376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达成一致后双方签字或盖章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gray">
          <a:xfrm>
            <a:off x="3913188" y="5395913"/>
            <a:ext cx="30353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可送劳动保障行政部门进行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审核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鉴证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gray">
          <a:xfrm>
            <a:off x="6705600" y="4197350"/>
            <a:ext cx="24384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根据需要，将劳动合同一式多份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 rot="19377139">
            <a:off x="-257175" y="5961063"/>
            <a:ext cx="1365250" cy="105886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/>
      <p:bldP spid="51" grpId="0"/>
      <p:bldP spid="5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72225" y="1266825"/>
            <a:ext cx="2840038" cy="559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>
            <a:off x="2339975" y="1266825"/>
            <a:ext cx="6804025" cy="5589588"/>
          </a:xfrm>
          <a:prstGeom prst="trapezoid">
            <a:avLst>
              <a:gd name="adj" fmla="val 424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三、解除劳动合同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107950" y="2216150"/>
            <a:ext cx="5327650" cy="647700"/>
            <a:chOff x="107504" y="2216150"/>
            <a:chExt cx="5328592" cy="647700"/>
          </a:xfrm>
        </p:grpSpPr>
        <p:sp>
          <p:nvSpPr>
            <p:cNvPr id="5136" name="AutoShape 3786"/>
            <p:cNvSpPr>
              <a:spLocks noChangeArrowheads="1"/>
            </p:cNvSpPr>
            <p:nvPr/>
          </p:nvSpPr>
          <p:spPr bwMode="auto">
            <a:xfrm>
              <a:off x="107504" y="2216150"/>
              <a:ext cx="5328592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137" name="Rectangle 3817"/>
            <p:cNvSpPr>
              <a:spLocks noChangeArrowheads="1"/>
            </p:cNvSpPr>
            <p:nvPr/>
          </p:nvSpPr>
          <p:spPr bwMode="auto">
            <a:xfrm>
              <a:off x="217708" y="2308846"/>
              <a:ext cx="514638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</a:pPr>
              <a:r>
                <a:rPr kumimoji="1" lang="zh-CN" altLang="en-US" sz="2400" b="1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用人单位单方面解除劳动合同</a:t>
              </a:r>
              <a:endParaRPr kumimoji="1" lang="en-US" altLang="ko-KR" sz="2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07950" y="3506788"/>
            <a:ext cx="5327650" cy="647700"/>
            <a:chOff x="107504" y="3506837"/>
            <a:chExt cx="5328592" cy="647700"/>
          </a:xfrm>
        </p:grpSpPr>
        <p:sp>
          <p:nvSpPr>
            <p:cNvPr id="5134" name="AutoShape 3769"/>
            <p:cNvSpPr>
              <a:spLocks noChangeArrowheads="1"/>
            </p:cNvSpPr>
            <p:nvPr/>
          </p:nvSpPr>
          <p:spPr bwMode="auto">
            <a:xfrm>
              <a:off x="107504" y="3506837"/>
              <a:ext cx="5328592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2" name="Rectangle 3817"/>
            <p:cNvSpPr>
              <a:spLocks noChangeArrowheads="1"/>
            </p:cNvSpPr>
            <p:nvPr/>
          </p:nvSpPr>
          <p:spPr bwMode="auto">
            <a:xfrm>
              <a:off x="217061" y="3598912"/>
              <a:ext cx="5147585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defPPr>
                <a:defRPr lang="ko-KR"/>
              </a:defPPr>
              <a:lvl1pPr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1pPr>
              <a:lvl2pPr marL="4572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2pPr>
              <a:lvl3pPr marL="9144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3pPr>
              <a:lvl4pPr marL="13716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4pPr>
              <a:lvl5pPr marL="18288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9pPr>
            </a:lstStyle>
            <a:p>
              <a:pPr algn="ctr">
                <a:tabLst>
                  <a:tab pos="482600" algn="l"/>
                </a:tabLst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itchFamily="2" charset="-122"/>
                  <a:ea typeface="华文细黑" pitchFamily="2" charset="-122"/>
                </a:rPr>
                <a:t>劳动者单方面解除劳动合同</a:t>
              </a:r>
              <a:endPara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107950" y="4797425"/>
            <a:ext cx="5327650" cy="647700"/>
            <a:chOff x="107504" y="4797524"/>
            <a:chExt cx="5328592" cy="647700"/>
          </a:xfrm>
        </p:grpSpPr>
        <p:sp>
          <p:nvSpPr>
            <p:cNvPr id="5132" name="AutoShape 3802"/>
            <p:cNvSpPr>
              <a:spLocks noChangeArrowheads="1"/>
            </p:cNvSpPr>
            <p:nvPr/>
          </p:nvSpPr>
          <p:spPr bwMode="auto">
            <a:xfrm>
              <a:off x="107504" y="4797524"/>
              <a:ext cx="5328592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D6009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133" name="Rectangle 3817"/>
            <p:cNvSpPr>
              <a:spLocks noChangeArrowheads="1"/>
            </p:cNvSpPr>
            <p:nvPr/>
          </p:nvSpPr>
          <p:spPr bwMode="auto">
            <a:xfrm>
              <a:off x="217708" y="4890220"/>
              <a:ext cx="514638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</a:pPr>
              <a:r>
                <a:rPr kumimoji="1" lang="zh-CN" altLang="en-US" sz="2400" b="1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解除劳动合同后可以获得的经济补偿</a:t>
              </a:r>
              <a:endParaRPr kumimoji="1" lang="en-US" altLang="ko-KR" sz="2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24756"/>
            <a:ext cx="3775484" cy="377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四、变更劳动合同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0" name="Line 106"/>
          <p:cNvSpPr>
            <a:spLocks noChangeShapeType="1"/>
          </p:cNvSpPr>
          <p:nvPr/>
        </p:nvSpPr>
        <p:spPr bwMode="auto">
          <a:xfrm>
            <a:off x="0" y="927100"/>
            <a:ext cx="9144000" cy="0"/>
          </a:xfrm>
          <a:prstGeom prst="line">
            <a:avLst/>
          </a:prstGeom>
          <a:noFill/>
          <a:ln w="3175" cap="rnd">
            <a:solidFill>
              <a:srgbClr val="DDDDD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269"/>
          <p:cNvSpPr>
            <a:spLocks noChangeArrowheads="1"/>
          </p:cNvSpPr>
          <p:nvPr/>
        </p:nvSpPr>
        <p:spPr bwMode="auto">
          <a:xfrm>
            <a:off x="3851275" y="2436813"/>
            <a:ext cx="4462463" cy="2879725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Oval 270"/>
          <p:cNvSpPr>
            <a:spLocks noChangeArrowheads="1"/>
          </p:cNvSpPr>
          <p:nvPr/>
        </p:nvSpPr>
        <p:spPr bwMode="auto">
          <a:xfrm>
            <a:off x="1476375" y="2292350"/>
            <a:ext cx="3095625" cy="309562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Rectangle 271"/>
          <p:cNvSpPr>
            <a:spLocks noChangeArrowheads="1"/>
          </p:cNvSpPr>
          <p:nvPr/>
        </p:nvSpPr>
        <p:spPr bwMode="auto">
          <a:xfrm rot="7200000">
            <a:off x="1206500" y="3946525"/>
            <a:ext cx="1800225" cy="2879725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Rectangle 272"/>
          <p:cNvSpPr>
            <a:spLocks noChangeArrowheads="1"/>
          </p:cNvSpPr>
          <p:nvPr/>
        </p:nvSpPr>
        <p:spPr bwMode="auto">
          <a:xfrm rot="14400000">
            <a:off x="1204913" y="925513"/>
            <a:ext cx="1800225" cy="2879725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55" name="Oval 273"/>
          <p:cNvSpPr>
            <a:spLocks noChangeArrowheads="1"/>
          </p:cNvSpPr>
          <p:nvPr/>
        </p:nvSpPr>
        <p:spPr bwMode="auto">
          <a:xfrm>
            <a:off x="1692275" y="2652713"/>
            <a:ext cx="2520950" cy="2520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6156" name="AutoShape 274"/>
          <p:cNvSpPr>
            <a:spLocks noChangeArrowheads="1"/>
          </p:cNvSpPr>
          <p:nvPr/>
        </p:nvSpPr>
        <p:spPr bwMode="auto">
          <a:xfrm rot="-1800000">
            <a:off x="1116013" y="2408238"/>
            <a:ext cx="2879725" cy="1439862"/>
          </a:xfrm>
          <a:prstGeom prst="diamond">
            <a:avLst/>
          </a:prstGeom>
          <a:gradFill rotWithShape="0">
            <a:gsLst>
              <a:gs pos="0">
                <a:schemeClr val="tx1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endParaRPr lang="zh-CN" altLang="en-US"/>
          </a:p>
        </p:txBody>
      </p:sp>
      <p:sp>
        <p:nvSpPr>
          <p:cNvPr id="6157" name="AutoShape 275"/>
          <p:cNvSpPr>
            <a:spLocks noChangeArrowheads="1"/>
          </p:cNvSpPr>
          <p:nvPr/>
        </p:nvSpPr>
        <p:spPr bwMode="auto">
          <a:xfrm rot="1800000">
            <a:off x="1116013" y="3919538"/>
            <a:ext cx="2879725" cy="1439862"/>
          </a:xfrm>
          <a:prstGeom prst="diamond">
            <a:avLst/>
          </a:prstGeom>
          <a:gradFill rotWithShape="0">
            <a:gsLst>
              <a:gs pos="0">
                <a:schemeClr val="tx1"/>
              </a:gs>
              <a:gs pos="100000">
                <a:srgbClr val="FF79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79FF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endParaRPr lang="zh-CN" altLang="en-US"/>
          </a:p>
        </p:txBody>
      </p:sp>
      <p:sp>
        <p:nvSpPr>
          <p:cNvPr id="6158" name="AutoShape 276"/>
          <p:cNvSpPr>
            <a:spLocks noChangeArrowheads="1"/>
          </p:cNvSpPr>
          <p:nvPr/>
        </p:nvSpPr>
        <p:spPr bwMode="auto">
          <a:xfrm rot="5400000">
            <a:off x="2412206" y="3156745"/>
            <a:ext cx="2879725" cy="1439862"/>
          </a:xfrm>
          <a:prstGeom prst="diamond">
            <a:avLst/>
          </a:prstGeom>
          <a:gradFill rotWithShape="0">
            <a:gsLst>
              <a:gs pos="0">
                <a:srgbClr val="FFCC00"/>
              </a:gs>
              <a:gs pos="100000">
                <a:schemeClr val="tx2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Lef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endParaRPr lang="zh-CN" altLang="en-US"/>
          </a:p>
        </p:txBody>
      </p:sp>
      <p:sp>
        <p:nvSpPr>
          <p:cNvPr id="6159" name="AutoShape 277"/>
          <p:cNvSpPr>
            <a:spLocks noChangeArrowheads="1"/>
          </p:cNvSpPr>
          <p:nvPr/>
        </p:nvSpPr>
        <p:spPr bwMode="auto">
          <a:xfrm rot="-1800000">
            <a:off x="1692275" y="2508250"/>
            <a:ext cx="1439863" cy="720725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35" name="Rectangle 280"/>
          <p:cNvSpPr>
            <a:spLocks noChangeArrowheads="1"/>
          </p:cNvSpPr>
          <p:nvPr/>
        </p:nvSpPr>
        <p:spPr bwMode="auto">
          <a:xfrm>
            <a:off x="1793875" y="3132138"/>
            <a:ext cx="1236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用人单位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161" name="Line 282"/>
          <p:cNvSpPr>
            <a:spLocks noChangeShapeType="1"/>
          </p:cNvSpPr>
          <p:nvPr/>
        </p:nvSpPr>
        <p:spPr bwMode="auto">
          <a:xfrm flipH="1">
            <a:off x="2124075" y="4740275"/>
            <a:ext cx="415925" cy="71913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643438" y="2708275"/>
            <a:ext cx="3540125" cy="493713"/>
            <a:chOff x="4644008" y="2708920"/>
            <a:chExt cx="3539024" cy="492443"/>
          </a:xfrm>
        </p:grpSpPr>
        <p:sp>
          <p:nvSpPr>
            <p:cNvPr id="6168" name="Rectangle 281"/>
            <p:cNvSpPr>
              <a:spLocks noChangeArrowheads="1"/>
            </p:cNvSpPr>
            <p:nvPr/>
          </p:nvSpPr>
          <p:spPr bwMode="auto">
            <a:xfrm>
              <a:off x="5013895" y="2708920"/>
              <a:ext cx="316913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6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劳动合同变更的</a:t>
              </a:r>
              <a:r>
                <a:rPr lang="zh-CN" altLang="en-US" sz="3200" b="1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条件</a:t>
              </a:r>
              <a:endParaRPr lang="en-US" altLang="ko-KR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6169" name="Group 283"/>
            <p:cNvGrpSpPr>
              <a:grpSpLocks/>
            </p:cNvGrpSpPr>
            <p:nvPr/>
          </p:nvGrpSpPr>
          <p:grpSpPr bwMode="auto">
            <a:xfrm>
              <a:off x="4644008" y="2888555"/>
              <a:ext cx="252412" cy="252413"/>
              <a:chOff x="5373" y="346"/>
              <a:chExt cx="1408" cy="1410"/>
            </a:xfrm>
          </p:grpSpPr>
          <p:sp>
            <p:nvSpPr>
              <p:cNvPr id="6170" name="Oval 284"/>
              <p:cNvSpPr>
                <a:spLocks noChangeArrowheads="1"/>
              </p:cNvSpPr>
              <p:nvPr/>
            </p:nvSpPr>
            <p:spPr bwMode="gray">
              <a:xfrm>
                <a:off x="5373" y="346"/>
                <a:ext cx="1408" cy="1410"/>
              </a:xfrm>
              <a:prstGeom prst="ellipse">
                <a:avLst/>
              </a:prstGeom>
              <a:gradFill rotWithShape="1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71" name="Oval 285"/>
              <p:cNvSpPr>
                <a:spLocks noChangeArrowheads="1"/>
              </p:cNvSpPr>
              <p:nvPr/>
            </p:nvSpPr>
            <p:spPr bwMode="gray">
              <a:xfrm>
                <a:off x="5390" y="354"/>
                <a:ext cx="1375" cy="137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FFFFA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72" name="Oval 286"/>
              <p:cNvSpPr>
                <a:spLocks noChangeArrowheads="1"/>
              </p:cNvSpPr>
              <p:nvPr/>
            </p:nvSpPr>
            <p:spPr bwMode="gray">
              <a:xfrm>
                <a:off x="5424" y="367"/>
                <a:ext cx="1308" cy="1285"/>
              </a:xfrm>
              <a:prstGeom prst="ellipse">
                <a:avLst/>
              </a:prstGeom>
              <a:gradFill rotWithShape="1">
                <a:gsLst>
                  <a:gs pos="0">
                    <a:srgbClr val="CACA00"/>
                  </a:gs>
                  <a:gs pos="100000">
                    <a:srgbClr val="FFFF0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73" name="Oval 287"/>
              <p:cNvSpPr>
                <a:spLocks noChangeArrowheads="1"/>
              </p:cNvSpPr>
              <p:nvPr/>
            </p:nvSpPr>
            <p:spPr bwMode="gray">
              <a:xfrm>
                <a:off x="5496" y="404"/>
                <a:ext cx="1164" cy="10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3" name="Rectangle 288"/>
          <p:cNvSpPr>
            <a:spLocks noChangeArrowheads="1"/>
          </p:cNvSpPr>
          <p:nvPr/>
        </p:nvSpPr>
        <p:spPr bwMode="auto">
          <a:xfrm>
            <a:off x="4787900" y="3429000"/>
            <a:ext cx="3381375" cy="541338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如用人单位调整生产任务、转产、企业合并、分立等；</a:t>
            </a:r>
            <a:endParaRPr lang="en-US" altLang="ko-KR" sz="16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Rectangle 280"/>
          <p:cNvSpPr>
            <a:spLocks noChangeArrowheads="1"/>
          </p:cNvSpPr>
          <p:nvPr/>
        </p:nvSpPr>
        <p:spPr bwMode="auto">
          <a:xfrm>
            <a:off x="1484313" y="5597525"/>
            <a:ext cx="92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劳动者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5" name="Rectangle 280"/>
          <p:cNvSpPr>
            <a:spLocks noChangeArrowheads="1"/>
          </p:cNvSpPr>
          <p:nvPr/>
        </p:nvSpPr>
        <p:spPr bwMode="auto">
          <a:xfrm>
            <a:off x="3233738" y="3702050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客观情况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6" name="Rectangle 288"/>
          <p:cNvSpPr>
            <a:spLocks noChangeArrowheads="1"/>
          </p:cNvSpPr>
          <p:nvPr/>
        </p:nvSpPr>
        <p:spPr bwMode="auto">
          <a:xfrm>
            <a:off x="4787900" y="4038600"/>
            <a:ext cx="3381375" cy="541338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如因意外事故致伤、致残，经劳动鉴定委员会确认部分丧失劳动能力；</a:t>
            </a:r>
            <a:endParaRPr lang="en-US" altLang="ko-KR" sz="16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Rectangle 288"/>
          <p:cNvSpPr>
            <a:spLocks noChangeArrowheads="1"/>
          </p:cNvSpPr>
          <p:nvPr/>
        </p:nvSpPr>
        <p:spPr bwMode="auto">
          <a:xfrm>
            <a:off x="4787900" y="4646613"/>
            <a:ext cx="3381375" cy="54292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如国家经济政策的调整、自然灾害的影响等。</a:t>
            </a:r>
            <a:endParaRPr lang="en-US" altLang="ko-KR" sz="16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五、发生劳动争议后的解决途径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Freeform 4"/>
          <p:cNvSpPr>
            <a:spLocks/>
          </p:cNvSpPr>
          <p:nvPr/>
        </p:nvSpPr>
        <p:spPr bwMode="gray">
          <a:xfrm>
            <a:off x="3721100" y="4705350"/>
            <a:ext cx="2466975" cy="771525"/>
          </a:xfrm>
          <a:custGeom>
            <a:avLst/>
            <a:gdLst>
              <a:gd name="T0" fmla="*/ 675293 w 1717"/>
              <a:gd name="T1" fmla="*/ 162594 h 484"/>
              <a:gd name="T2" fmla="*/ 738512 w 1717"/>
              <a:gd name="T3" fmla="*/ 664723 h 484"/>
              <a:gd name="T4" fmla="*/ 705466 w 1717"/>
              <a:gd name="T5" fmla="*/ 623277 h 484"/>
              <a:gd name="T6" fmla="*/ 658052 w 1717"/>
              <a:gd name="T7" fmla="*/ 677475 h 484"/>
              <a:gd name="T8" fmla="*/ 612074 w 1717"/>
              <a:gd name="T9" fmla="*/ 725297 h 484"/>
              <a:gd name="T10" fmla="*/ 554602 w 1717"/>
              <a:gd name="T11" fmla="*/ 765149 h 484"/>
              <a:gd name="T12" fmla="*/ 510062 w 1717"/>
              <a:gd name="T13" fmla="*/ 787466 h 484"/>
              <a:gd name="T14" fmla="*/ 464084 w 1717"/>
              <a:gd name="T15" fmla="*/ 798624 h 484"/>
              <a:gd name="T16" fmla="*/ 418107 w 1717"/>
              <a:gd name="T17" fmla="*/ 798624 h 484"/>
              <a:gd name="T18" fmla="*/ 364946 w 1717"/>
              <a:gd name="T19" fmla="*/ 781089 h 484"/>
              <a:gd name="T20" fmla="*/ 304600 w 1717"/>
              <a:gd name="T21" fmla="*/ 734862 h 484"/>
              <a:gd name="T22" fmla="*/ 252876 w 1717"/>
              <a:gd name="T23" fmla="*/ 683852 h 484"/>
              <a:gd name="T24" fmla="*/ 206898 w 1717"/>
              <a:gd name="T25" fmla="*/ 629654 h 484"/>
              <a:gd name="T26" fmla="*/ 163794 w 1717"/>
              <a:gd name="T27" fmla="*/ 537198 h 484"/>
              <a:gd name="T28" fmla="*/ 116380 w 1717"/>
              <a:gd name="T29" fmla="*/ 425614 h 484"/>
              <a:gd name="T30" fmla="*/ 76150 w 1717"/>
              <a:gd name="T31" fmla="*/ 314030 h 484"/>
              <a:gd name="T32" fmla="*/ 48851 w 1717"/>
              <a:gd name="T33" fmla="*/ 227951 h 484"/>
              <a:gd name="T34" fmla="*/ 0 w 1717"/>
              <a:gd name="T35" fmla="*/ 0 h 484"/>
              <a:gd name="T36" fmla="*/ 64656 w 1717"/>
              <a:gd name="T37" fmla="*/ 215198 h 484"/>
              <a:gd name="T38" fmla="*/ 104886 w 1717"/>
              <a:gd name="T39" fmla="*/ 314030 h 484"/>
              <a:gd name="T40" fmla="*/ 146553 w 1717"/>
              <a:gd name="T41" fmla="*/ 385763 h 484"/>
              <a:gd name="T42" fmla="*/ 188220 w 1717"/>
              <a:gd name="T43" fmla="*/ 443149 h 484"/>
              <a:gd name="T44" fmla="*/ 234197 w 1717"/>
              <a:gd name="T45" fmla="*/ 484594 h 484"/>
              <a:gd name="T46" fmla="*/ 275864 w 1717"/>
              <a:gd name="T47" fmla="*/ 510099 h 484"/>
              <a:gd name="T48" fmla="*/ 321842 w 1717"/>
              <a:gd name="T49" fmla="*/ 524446 h 484"/>
              <a:gd name="T50" fmla="*/ 364946 w 1717"/>
              <a:gd name="T51" fmla="*/ 524446 h 484"/>
              <a:gd name="T52" fmla="*/ 428165 w 1717"/>
              <a:gd name="T53" fmla="*/ 513287 h 484"/>
              <a:gd name="T54" fmla="*/ 478452 w 1717"/>
              <a:gd name="T55" fmla="*/ 489376 h 484"/>
              <a:gd name="T56" fmla="*/ 530177 w 1717"/>
              <a:gd name="T57" fmla="*/ 454307 h 484"/>
              <a:gd name="T58" fmla="*/ 581901 w 1717"/>
              <a:gd name="T59" fmla="*/ 408079 h 484"/>
              <a:gd name="T60" fmla="*/ 632189 w 1717"/>
              <a:gd name="T61" fmla="*/ 350693 h 484"/>
              <a:gd name="T62" fmla="*/ 685351 w 1717"/>
              <a:gd name="T63" fmla="*/ 26142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Freeform 5"/>
          <p:cNvSpPr>
            <a:spLocks/>
          </p:cNvSpPr>
          <p:nvPr/>
        </p:nvSpPr>
        <p:spPr bwMode="gray">
          <a:xfrm rot="3600000">
            <a:off x="2543175" y="4449763"/>
            <a:ext cx="2465387" cy="769938"/>
          </a:xfrm>
          <a:custGeom>
            <a:avLst/>
            <a:gdLst>
              <a:gd name="T0" fmla="*/ 670551 w 1717"/>
              <a:gd name="T1" fmla="*/ 162260 h 484"/>
              <a:gd name="T2" fmla="*/ 732294 w 1717"/>
              <a:gd name="T3" fmla="*/ 645857 h 484"/>
              <a:gd name="T4" fmla="*/ 700705 w 1717"/>
              <a:gd name="T5" fmla="*/ 604497 h 484"/>
              <a:gd name="T6" fmla="*/ 653321 w 1717"/>
              <a:gd name="T7" fmla="*/ 658583 h 484"/>
              <a:gd name="T8" fmla="*/ 605937 w 1717"/>
              <a:gd name="T9" fmla="*/ 706307 h 484"/>
              <a:gd name="T10" fmla="*/ 551374 w 1717"/>
              <a:gd name="T11" fmla="*/ 746076 h 484"/>
              <a:gd name="T12" fmla="*/ 506862 w 1717"/>
              <a:gd name="T13" fmla="*/ 768347 h 484"/>
              <a:gd name="T14" fmla="*/ 460914 w 1717"/>
              <a:gd name="T15" fmla="*/ 779483 h 484"/>
              <a:gd name="T16" fmla="*/ 414966 w 1717"/>
              <a:gd name="T17" fmla="*/ 779483 h 484"/>
              <a:gd name="T18" fmla="*/ 364711 w 1717"/>
              <a:gd name="T19" fmla="*/ 761984 h 484"/>
              <a:gd name="T20" fmla="*/ 301533 w 1717"/>
              <a:gd name="T21" fmla="*/ 715851 h 484"/>
              <a:gd name="T22" fmla="*/ 251277 w 1717"/>
              <a:gd name="T23" fmla="*/ 664946 h 484"/>
              <a:gd name="T24" fmla="*/ 205329 w 1717"/>
              <a:gd name="T25" fmla="*/ 610860 h 484"/>
              <a:gd name="T26" fmla="*/ 163689 w 1717"/>
              <a:gd name="T27" fmla="*/ 536093 h 484"/>
              <a:gd name="T28" fmla="*/ 116305 w 1717"/>
              <a:gd name="T29" fmla="*/ 424739 h 484"/>
              <a:gd name="T30" fmla="*/ 74665 w 1717"/>
              <a:gd name="T31" fmla="*/ 295885 h 484"/>
              <a:gd name="T32" fmla="*/ 48820 w 1717"/>
              <a:gd name="T33" fmla="*/ 209983 h 484"/>
              <a:gd name="T34" fmla="*/ 0 w 1717"/>
              <a:gd name="T35" fmla="*/ 0 h 484"/>
              <a:gd name="T36" fmla="*/ 63178 w 1717"/>
              <a:gd name="T37" fmla="*/ 197257 h 484"/>
              <a:gd name="T38" fmla="*/ 104819 w 1717"/>
              <a:gd name="T39" fmla="*/ 295885 h 484"/>
              <a:gd name="T40" fmla="*/ 145023 w 1717"/>
              <a:gd name="T41" fmla="*/ 367470 h 484"/>
              <a:gd name="T42" fmla="*/ 186663 w 1717"/>
              <a:gd name="T43" fmla="*/ 442237 h 484"/>
              <a:gd name="T44" fmla="*/ 231175 w 1717"/>
              <a:gd name="T45" fmla="*/ 483597 h 484"/>
              <a:gd name="T46" fmla="*/ 272815 w 1717"/>
              <a:gd name="T47" fmla="*/ 509050 h 484"/>
              <a:gd name="T48" fmla="*/ 320199 w 1717"/>
              <a:gd name="T49" fmla="*/ 523367 h 484"/>
              <a:gd name="T50" fmla="*/ 364711 w 1717"/>
              <a:gd name="T51" fmla="*/ 523367 h 484"/>
              <a:gd name="T52" fmla="*/ 423582 w 1717"/>
              <a:gd name="T53" fmla="*/ 512231 h 484"/>
              <a:gd name="T54" fmla="*/ 475273 w 1717"/>
              <a:gd name="T55" fmla="*/ 488370 h 484"/>
              <a:gd name="T56" fmla="*/ 525528 w 1717"/>
              <a:gd name="T57" fmla="*/ 453373 h 484"/>
              <a:gd name="T58" fmla="*/ 577220 w 1717"/>
              <a:gd name="T59" fmla="*/ 407240 h 484"/>
              <a:gd name="T60" fmla="*/ 628911 w 1717"/>
              <a:gd name="T61" fmla="*/ 332473 h 484"/>
              <a:gd name="T62" fmla="*/ 679167 w 1717"/>
              <a:gd name="T63" fmla="*/ 24338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6"/>
          <p:cNvSpPr>
            <a:spLocks/>
          </p:cNvSpPr>
          <p:nvPr/>
        </p:nvSpPr>
        <p:spPr bwMode="gray">
          <a:xfrm rot="7200000">
            <a:off x="2214563" y="3149600"/>
            <a:ext cx="2465388" cy="769937"/>
          </a:xfrm>
          <a:custGeom>
            <a:avLst/>
            <a:gdLst>
              <a:gd name="T0" fmla="*/ 670551 w 1717"/>
              <a:gd name="T1" fmla="*/ 162260 h 484"/>
              <a:gd name="T2" fmla="*/ 732294 w 1717"/>
              <a:gd name="T3" fmla="*/ 645857 h 484"/>
              <a:gd name="T4" fmla="*/ 700705 w 1717"/>
              <a:gd name="T5" fmla="*/ 604497 h 484"/>
              <a:gd name="T6" fmla="*/ 653321 w 1717"/>
              <a:gd name="T7" fmla="*/ 658583 h 484"/>
              <a:gd name="T8" fmla="*/ 605937 w 1717"/>
              <a:gd name="T9" fmla="*/ 706307 h 484"/>
              <a:gd name="T10" fmla="*/ 551374 w 1717"/>
              <a:gd name="T11" fmla="*/ 746076 h 484"/>
              <a:gd name="T12" fmla="*/ 506862 w 1717"/>
              <a:gd name="T13" fmla="*/ 768347 h 484"/>
              <a:gd name="T14" fmla="*/ 460914 w 1717"/>
              <a:gd name="T15" fmla="*/ 779483 h 484"/>
              <a:gd name="T16" fmla="*/ 414966 w 1717"/>
              <a:gd name="T17" fmla="*/ 779483 h 484"/>
              <a:gd name="T18" fmla="*/ 364711 w 1717"/>
              <a:gd name="T19" fmla="*/ 761984 h 484"/>
              <a:gd name="T20" fmla="*/ 301533 w 1717"/>
              <a:gd name="T21" fmla="*/ 715851 h 484"/>
              <a:gd name="T22" fmla="*/ 251277 w 1717"/>
              <a:gd name="T23" fmla="*/ 664946 h 484"/>
              <a:gd name="T24" fmla="*/ 205329 w 1717"/>
              <a:gd name="T25" fmla="*/ 610860 h 484"/>
              <a:gd name="T26" fmla="*/ 163689 w 1717"/>
              <a:gd name="T27" fmla="*/ 536093 h 484"/>
              <a:gd name="T28" fmla="*/ 116305 w 1717"/>
              <a:gd name="T29" fmla="*/ 424739 h 484"/>
              <a:gd name="T30" fmla="*/ 74665 w 1717"/>
              <a:gd name="T31" fmla="*/ 295885 h 484"/>
              <a:gd name="T32" fmla="*/ 48820 w 1717"/>
              <a:gd name="T33" fmla="*/ 209983 h 484"/>
              <a:gd name="T34" fmla="*/ 0 w 1717"/>
              <a:gd name="T35" fmla="*/ 0 h 484"/>
              <a:gd name="T36" fmla="*/ 63178 w 1717"/>
              <a:gd name="T37" fmla="*/ 197257 h 484"/>
              <a:gd name="T38" fmla="*/ 104819 w 1717"/>
              <a:gd name="T39" fmla="*/ 295885 h 484"/>
              <a:gd name="T40" fmla="*/ 145023 w 1717"/>
              <a:gd name="T41" fmla="*/ 367470 h 484"/>
              <a:gd name="T42" fmla="*/ 186663 w 1717"/>
              <a:gd name="T43" fmla="*/ 442237 h 484"/>
              <a:gd name="T44" fmla="*/ 231175 w 1717"/>
              <a:gd name="T45" fmla="*/ 483597 h 484"/>
              <a:gd name="T46" fmla="*/ 272815 w 1717"/>
              <a:gd name="T47" fmla="*/ 509050 h 484"/>
              <a:gd name="T48" fmla="*/ 320199 w 1717"/>
              <a:gd name="T49" fmla="*/ 523367 h 484"/>
              <a:gd name="T50" fmla="*/ 364711 w 1717"/>
              <a:gd name="T51" fmla="*/ 523367 h 484"/>
              <a:gd name="T52" fmla="*/ 423582 w 1717"/>
              <a:gd name="T53" fmla="*/ 512231 h 484"/>
              <a:gd name="T54" fmla="*/ 475273 w 1717"/>
              <a:gd name="T55" fmla="*/ 488370 h 484"/>
              <a:gd name="T56" fmla="*/ 525528 w 1717"/>
              <a:gd name="T57" fmla="*/ 453373 h 484"/>
              <a:gd name="T58" fmla="*/ 577220 w 1717"/>
              <a:gd name="T59" fmla="*/ 407240 h 484"/>
              <a:gd name="T60" fmla="*/ 628911 w 1717"/>
              <a:gd name="T61" fmla="*/ 332473 h 484"/>
              <a:gd name="T62" fmla="*/ 679167 w 1717"/>
              <a:gd name="T63" fmla="*/ 24338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Freeform 7"/>
          <p:cNvSpPr>
            <a:spLocks/>
          </p:cNvSpPr>
          <p:nvPr/>
        </p:nvSpPr>
        <p:spPr bwMode="gray">
          <a:xfrm rot="10800000">
            <a:off x="2838450" y="2276475"/>
            <a:ext cx="2466975" cy="769938"/>
          </a:xfrm>
          <a:custGeom>
            <a:avLst/>
            <a:gdLst>
              <a:gd name="T0" fmla="*/ 675293 w 1717"/>
              <a:gd name="T1" fmla="*/ 162260 h 484"/>
              <a:gd name="T2" fmla="*/ 738512 w 1717"/>
              <a:gd name="T3" fmla="*/ 645857 h 484"/>
              <a:gd name="T4" fmla="*/ 705466 w 1717"/>
              <a:gd name="T5" fmla="*/ 604497 h 484"/>
              <a:gd name="T6" fmla="*/ 658052 w 1717"/>
              <a:gd name="T7" fmla="*/ 658583 h 484"/>
              <a:gd name="T8" fmla="*/ 612074 w 1717"/>
              <a:gd name="T9" fmla="*/ 706307 h 484"/>
              <a:gd name="T10" fmla="*/ 554602 w 1717"/>
              <a:gd name="T11" fmla="*/ 746076 h 484"/>
              <a:gd name="T12" fmla="*/ 510062 w 1717"/>
              <a:gd name="T13" fmla="*/ 768347 h 484"/>
              <a:gd name="T14" fmla="*/ 464084 w 1717"/>
              <a:gd name="T15" fmla="*/ 779483 h 484"/>
              <a:gd name="T16" fmla="*/ 418107 w 1717"/>
              <a:gd name="T17" fmla="*/ 779483 h 484"/>
              <a:gd name="T18" fmla="*/ 364946 w 1717"/>
              <a:gd name="T19" fmla="*/ 761984 h 484"/>
              <a:gd name="T20" fmla="*/ 304600 w 1717"/>
              <a:gd name="T21" fmla="*/ 715851 h 484"/>
              <a:gd name="T22" fmla="*/ 252876 w 1717"/>
              <a:gd name="T23" fmla="*/ 664946 h 484"/>
              <a:gd name="T24" fmla="*/ 206898 w 1717"/>
              <a:gd name="T25" fmla="*/ 610860 h 484"/>
              <a:gd name="T26" fmla="*/ 163794 w 1717"/>
              <a:gd name="T27" fmla="*/ 536093 h 484"/>
              <a:gd name="T28" fmla="*/ 116380 w 1717"/>
              <a:gd name="T29" fmla="*/ 424739 h 484"/>
              <a:gd name="T30" fmla="*/ 76150 w 1717"/>
              <a:gd name="T31" fmla="*/ 295885 h 484"/>
              <a:gd name="T32" fmla="*/ 48851 w 1717"/>
              <a:gd name="T33" fmla="*/ 209983 h 484"/>
              <a:gd name="T34" fmla="*/ 0 w 1717"/>
              <a:gd name="T35" fmla="*/ 0 h 484"/>
              <a:gd name="T36" fmla="*/ 64656 w 1717"/>
              <a:gd name="T37" fmla="*/ 197257 h 484"/>
              <a:gd name="T38" fmla="*/ 104886 w 1717"/>
              <a:gd name="T39" fmla="*/ 295885 h 484"/>
              <a:gd name="T40" fmla="*/ 146553 w 1717"/>
              <a:gd name="T41" fmla="*/ 367470 h 484"/>
              <a:gd name="T42" fmla="*/ 188220 w 1717"/>
              <a:gd name="T43" fmla="*/ 442237 h 484"/>
              <a:gd name="T44" fmla="*/ 234197 w 1717"/>
              <a:gd name="T45" fmla="*/ 483597 h 484"/>
              <a:gd name="T46" fmla="*/ 275864 w 1717"/>
              <a:gd name="T47" fmla="*/ 509050 h 484"/>
              <a:gd name="T48" fmla="*/ 321842 w 1717"/>
              <a:gd name="T49" fmla="*/ 523367 h 484"/>
              <a:gd name="T50" fmla="*/ 364946 w 1717"/>
              <a:gd name="T51" fmla="*/ 523367 h 484"/>
              <a:gd name="T52" fmla="*/ 428165 w 1717"/>
              <a:gd name="T53" fmla="*/ 512231 h 484"/>
              <a:gd name="T54" fmla="*/ 478452 w 1717"/>
              <a:gd name="T55" fmla="*/ 488370 h 484"/>
              <a:gd name="T56" fmla="*/ 530177 w 1717"/>
              <a:gd name="T57" fmla="*/ 453373 h 484"/>
              <a:gd name="T58" fmla="*/ 581901 w 1717"/>
              <a:gd name="T59" fmla="*/ 407240 h 484"/>
              <a:gd name="T60" fmla="*/ 632189 w 1717"/>
              <a:gd name="T61" fmla="*/ 332473 h 484"/>
              <a:gd name="T62" fmla="*/ 685351 w 1717"/>
              <a:gd name="T63" fmla="*/ 24338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8"/>
          <p:cNvSpPr>
            <a:spLocks/>
          </p:cNvSpPr>
          <p:nvPr/>
        </p:nvSpPr>
        <p:spPr bwMode="gray">
          <a:xfrm rot="-7200000">
            <a:off x="4089400" y="2571750"/>
            <a:ext cx="2465388" cy="769938"/>
          </a:xfrm>
          <a:custGeom>
            <a:avLst/>
            <a:gdLst>
              <a:gd name="T0" fmla="*/ 670551 w 1717"/>
              <a:gd name="T1" fmla="*/ 162260 h 484"/>
              <a:gd name="T2" fmla="*/ 732294 w 1717"/>
              <a:gd name="T3" fmla="*/ 645857 h 484"/>
              <a:gd name="T4" fmla="*/ 700705 w 1717"/>
              <a:gd name="T5" fmla="*/ 604497 h 484"/>
              <a:gd name="T6" fmla="*/ 653321 w 1717"/>
              <a:gd name="T7" fmla="*/ 658583 h 484"/>
              <a:gd name="T8" fmla="*/ 605937 w 1717"/>
              <a:gd name="T9" fmla="*/ 706307 h 484"/>
              <a:gd name="T10" fmla="*/ 551374 w 1717"/>
              <a:gd name="T11" fmla="*/ 746076 h 484"/>
              <a:gd name="T12" fmla="*/ 506862 w 1717"/>
              <a:gd name="T13" fmla="*/ 768347 h 484"/>
              <a:gd name="T14" fmla="*/ 460914 w 1717"/>
              <a:gd name="T15" fmla="*/ 779483 h 484"/>
              <a:gd name="T16" fmla="*/ 414966 w 1717"/>
              <a:gd name="T17" fmla="*/ 779483 h 484"/>
              <a:gd name="T18" fmla="*/ 364711 w 1717"/>
              <a:gd name="T19" fmla="*/ 761984 h 484"/>
              <a:gd name="T20" fmla="*/ 301533 w 1717"/>
              <a:gd name="T21" fmla="*/ 715851 h 484"/>
              <a:gd name="T22" fmla="*/ 251277 w 1717"/>
              <a:gd name="T23" fmla="*/ 664946 h 484"/>
              <a:gd name="T24" fmla="*/ 205329 w 1717"/>
              <a:gd name="T25" fmla="*/ 610860 h 484"/>
              <a:gd name="T26" fmla="*/ 163689 w 1717"/>
              <a:gd name="T27" fmla="*/ 536093 h 484"/>
              <a:gd name="T28" fmla="*/ 116305 w 1717"/>
              <a:gd name="T29" fmla="*/ 424739 h 484"/>
              <a:gd name="T30" fmla="*/ 74665 w 1717"/>
              <a:gd name="T31" fmla="*/ 295885 h 484"/>
              <a:gd name="T32" fmla="*/ 48820 w 1717"/>
              <a:gd name="T33" fmla="*/ 209983 h 484"/>
              <a:gd name="T34" fmla="*/ 0 w 1717"/>
              <a:gd name="T35" fmla="*/ 0 h 484"/>
              <a:gd name="T36" fmla="*/ 63178 w 1717"/>
              <a:gd name="T37" fmla="*/ 197257 h 484"/>
              <a:gd name="T38" fmla="*/ 104819 w 1717"/>
              <a:gd name="T39" fmla="*/ 295885 h 484"/>
              <a:gd name="T40" fmla="*/ 145023 w 1717"/>
              <a:gd name="T41" fmla="*/ 367470 h 484"/>
              <a:gd name="T42" fmla="*/ 186663 w 1717"/>
              <a:gd name="T43" fmla="*/ 442237 h 484"/>
              <a:gd name="T44" fmla="*/ 231175 w 1717"/>
              <a:gd name="T45" fmla="*/ 483597 h 484"/>
              <a:gd name="T46" fmla="*/ 272815 w 1717"/>
              <a:gd name="T47" fmla="*/ 509050 h 484"/>
              <a:gd name="T48" fmla="*/ 320199 w 1717"/>
              <a:gd name="T49" fmla="*/ 523367 h 484"/>
              <a:gd name="T50" fmla="*/ 364711 w 1717"/>
              <a:gd name="T51" fmla="*/ 523367 h 484"/>
              <a:gd name="T52" fmla="*/ 423582 w 1717"/>
              <a:gd name="T53" fmla="*/ 512231 h 484"/>
              <a:gd name="T54" fmla="*/ 475273 w 1717"/>
              <a:gd name="T55" fmla="*/ 488370 h 484"/>
              <a:gd name="T56" fmla="*/ 525528 w 1717"/>
              <a:gd name="T57" fmla="*/ 453373 h 484"/>
              <a:gd name="T58" fmla="*/ 577220 w 1717"/>
              <a:gd name="T59" fmla="*/ 407240 h 484"/>
              <a:gd name="T60" fmla="*/ 628911 w 1717"/>
              <a:gd name="T61" fmla="*/ 332473 h 484"/>
              <a:gd name="T62" fmla="*/ 679167 w 1717"/>
              <a:gd name="T63" fmla="*/ 24338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9"/>
          <p:cNvSpPr>
            <a:spLocks/>
          </p:cNvSpPr>
          <p:nvPr/>
        </p:nvSpPr>
        <p:spPr bwMode="gray">
          <a:xfrm rot="-3600000">
            <a:off x="4419600" y="3786188"/>
            <a:ext cx="2466975" cy="771525"/>
          </a:xfrm>
          <a:custGeom>
            <a:avLst/>
            <a:gdLst>
              <a:gd name="T0" fmla="*/ 675293 w 1717"/>
              <a:gd name="T1" fmla="*/ 162594 h 484"/>
              <a:gd name="T2" fmla="*/ 738512 w 1717"/>
              <a:gd name="T3" fmla="*/ 664723 h 484"/>
              <a:gd name="T4" fmla="*/ 705466 w 1717"/>
              <a:gd name="T5" fmla="*/ 623277 h 484"/>
              <a:gd name="T6" fmla="*/ 658052 w 1717"/>
              <a:gd name="T7" fmla="*/ 677475 h 484"/>
              <a:gd name="T8" fmla="*/ 612074 w 1717"/>
              <a:gd name="T9" fmla="*/ 725297 h 484"/>
              <a:gd name="T10" fmla="*/ 554603 w 1717"/>
              <a:gd name="T11" fmla="*/ 765149 h 484"/>
              <a:gd name="T12" fmla="*/ 510062 w 1717"/>
              <a:gd name="T13" fmla="*/ 787466 h 484"/>
              <a:gd name="T14" fmla="*/ 464085 w 1717"/>
              <a:gd name="T15" fmla="*/ 798624 h 484"/>
              <a:gd name="T16" fmla="*/ 418107 w 1717"/>
              <a:gd name="T17" fmla="*/ 798624 h 484"/>
              <a:gd name="T18" fmla="*/ 364946 w 1717"/>
              <a:gd name="T19" fmla="*/ 781089 h 484"/>
              <a:gd name="T20" fmla="*/ 304600 w 1717"/>
              <a:gd name="T21" fmla="*/ 734862 h 484"/>
              <a:gd name="T22" fmla="*/ 252876 w 1717"/>
              <a:gd name="T23" fmla="*/ 683852 h 484"/>
              <a:gd name="T24" fmla="*/ 206898 w 1717"/>
              <a:gd name="T25" fmla="*/ 629654 h 484"/>
              <a:gd name="T26" fmla="*/ 163795 w 1717"/>
              <a:gd name="T27" fmla="*/ 537198 h 484"/>
              <a:gd name="T28" fmla="*/ 116380 w 1717"/>
              <a:gd name="T29" fmla="*/ 425614 h 484"/>
              <a:gd name="T30" fmla="*/ 76150 w 1717"/>
              <a:gd name="T31" fmla="*/ 314030 h 484"/>
              <a:gd name="T32" fmla="*/ 48851 w 1717"/>
              <a:gd name="T33" fmla="*/ 227951 h 484"/>
              <a:gd name="T34" fmla="*/ 0 w 1717"/>
              <a:gd name="T35" fmla="*/ 0 h 484"/>
              <a:gd name="T36" fmla="*/ 64656 w 1717"/>
              <a:gd name="T37" fmla="*/ 215198 h 484"/>
              <a:gd name="T38" fmla="*/ 104886 w 1717"/>
              <a:gd name="T39" fmla="*/ 314030 h 484"/>
              <a:gd name="T40" fmla="*/ 146553 w 1717"/>
              <a:gd name="T41" fmla="*/ 385763 h 484"/>
              <a:gd name="T42" fmla="*/ 188220 w 1717"/>
              <a:gd name="T43" fmla="*/ 443149 h 484"/>
              <a:gd name="T44" fmla="*/ 234197 w 1717"/>
              <a:gd name="T45" fmla="*/ 484594 h 484"/>
              <a:gd name="T46" fmla="*/ 275865 w 1717"/>
              <a:gd name="T47" fmla="*/ 510099 h 484"/>
              <a:gd name="T48" fmla="*/ 321842 w 1717"/>
              <a:gd name="T49" fmla="*/ 524446 h 484"/>
              <a:gd name="T50" fmla="*/ 364946 w 1717"/>
              <a:gd name="T51" fmla="*/ 524446 h 484"/>
              <a:gd name="T52" fmla="*/ 428165 w 1717"/>
              <a:gd name="T53" fmla="*/ 513287 h 484"/>
              <a:gd name="T54" fmla="*/ 478453 w 1717"/>
              <a:gd name="T55" fmla="*/ 489376 h 484"/>
              <a:gd name="T56" fmla="*/ 530177 w 1717"/>
              <a:gd name="T57" fmla="*/ 454307 h 484"/>
              <a:gd name="T58" fmla="*/ 581902 w 1717"/>
              <a:gd name="T59" fmla="*/ 408079 h 484"/>
              <a:gd name="T60" fmla="*/ 632190 w 1717"/>
              <a:gd name="T61" fmla="*/ 350693 h 484"/>
              <a:gd name="T62" fmla="*/ 685351 w 1717"/>
              <a:gd name="T63" fmla="*/ 26142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6272213" y="4414838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诉讼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6011863" y="2411413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举报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1881188" y="2881313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协商</a:t>
            </a:r>
            <a:endParaRPr lang="en-US" altLang="zh-CN" sz="28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2203450" y="4772025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调解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4432300" y="5832475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仲裁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3581400" y="1435100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信访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524250" y="2867025"/>
            <a:ext cx="2057400" cy="2057400"/>
            <a:chOff x="3524251" y="2867027"/>
            <a:chExt cx="2057400" cy="2057401"/>
          </a:xfrm>
        </p:grpSpPr>
        <p:grpSp>
          <p:nvGrpSpPr>
            <p:cNvPr id="7187" name="Group 10"/>
            <p:cNvGrpSpPr>
              <a:grpSpLocks/>
            </p:cNvGrpSpPr>
            <p:nvPr/>
          </p:nvGrpSpPr>
          <p:grpSpPr bwMode="auto">
            <a:xfrm>
              <a:off x="3524251" y="2867027"/>
              <a:ext cx="2057400" cy="2057401"/>
              <a:chOff x="2016" y="1920"/>
              <a:chExt cx="1680" cy="1680"/>
            </a:xfrm>
          </p:grpSpPr>
          <p:sp>
            <p:nvSpPr>
              <p:cNvPr id="7189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90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34 w 1321"/>
                  <a:gd name="T1" fmla="*/ 100 h 712"/>
                  <a:gd name="T2" fmla="*/ 1047 w 1321"/>
                  <a:gd name="T3" fmla="*/ 110 h 712"/>
                  <a:gd name="T4" fmla="*/ 1050 w 1321"/>
                  <a:gd name="T5" fmla="*/ 119 h 712"/>
                  <a:gd name="T6" fmla="*/ 1045 w 1321"/>
                  <a:gd name="T7" fmla="*/ 128 h 712"/>
                  <a:gd name="T8" fmla="*/ 1032 w 1321"/>
                  <a:gd name="T9" fmla="*/ 135 h 712"/>
                  <a:gd name="T10" fmla="*/ 1011 w 1321"/>
                  <a:gd name="T11" fmla="*/ 144 h 712"/>
                  <a:gd name="T12" fmla="*/ 985 w 1321"/>
                  <a:gd name="T13" fmla="*/ 150 h 712"/>
                  <a:gd name="T14" fmla="*/ 951 w 1321"/>
                  <a:gd name="T15" fmla="*/ 156 h 712"/>
                  <a:gd name="T16" fmla="*/ 912 w 1321"/>
                  <a:gd name="T17" fmla="*/ 162 h 712"/>
                  <a:gd name="T18" fmla="*/ 868 w 1321"/>
                  <a:gd name="T19" fmla="*/ 166 h 712"/>
                  <a:gd name="T20" fmla="*/ 820 w 1321"/>
                  <a:gd name="T21" fmla="*/ 170 h 712"/>
                  <a:gd name="T22" fmla="*/ 769 w 1321"/>
                  <a:gd name="T23" fmla="*/ 171 h 712"/>
                  <a:gd name="T24" fmla="*/ 712 w 1321"/>
                  <a:gd name="T25" fmla="*/ 175 h 712"/>
                  <a:gd name="T26" fmla="*/ 655 w 1321"/>
                  <a:gd name="T27" fmla="*/ 176 h 712"/>
                  <a:gd name="T28" fmla="*/ 633 w 1321"/>
                  <a:gd name="T29" fmla="*/ 177 h 712"/>
                  <a:gd name="T30" fmla="*/ 379 w 1321"/>
                  <a:gd name="T31" fmla="*/ 177 h 712"/>
                  <a:gd name="T32" fmla="*/ 375 w 1321"/>
                  <a:gd name="T33" fmla="*/ 177 h 712"/>
                  <a:gd name="T34" fmla="*/ 325 w 1321"/>
                  <a:gd name="T35" fmla="*/ 176 h 712"/>
                  <a:gd name="T36" fmla="*/ 277 w 1321"/>
                  <a:gd name="T37" fmla="*/ 175 h 712"/>
                  <a:gd name="T38" fmla="*/ 231 w 1321"/>
                  <a:gd name="T39" fmla="*/ 173 h 712"/>
                  <a:gd name="T40" fmla="*/ 187 w 1321"/>
                  <a:gd name="T41" fmla="*/ 170 h 712"/>
                  <a:gd name="T42" fmla="*/ 149 w 1321"/>
                  <a:gd name="T43" fmla="*/ 168 h 712"/>
                  <a:gd name="T44" fmla="*/ 114 w 1321"/>
                  <a:gd name="T45" fmla="*/ 164 h 712"/>
                  <a:gd name="T46" fmla="*/ 78 w 1321"/>
                  <a:gd name="T47" fmla="*/ 161 h 712"/>
                  <a:gd name="T48" fmla="*/ 55 w 1321"/>
                  <a:gd name="T49" fmla="*/ 157 h 712"/>
                  <a:gd name="T50" fmla="*/ 27 w 1321"/>
                  <a:gd name="T51" fmla="*/ 151 h 712"/>
                  <a:gd name="T52" fmla="*/ 18 w 1321"/>
                  <a:gd name="T53" fmla="*/ 145 h 712"/>
                  <a:gd name="T54" fmla="*/ 6 w 1321"/>
                  <a:gd name="T55" fmla="*/ 138 h 712"/>
                  <a:gd name="T56" fmla="*/ 0 w 1321"/>
                  <a:gd name="T57" fmla="*/ 130 h 712"/>
                  <a:gd name="T58" fmla="*/ 0 w 1321"/>
                  <a:gd name="T59" fmla="*/ 129 h 712"/>
                  <a:gd name="T60" fmla="*/ 4 w 1321"/>
                  <a:gd name="T61" fmla="*/ 119 h 712"/>
                  <a:gd name="T62" fmla="*/ 16 w 1321"/>
                  <a:gd name="T63" fmla="*/ 111 h 712"/>
                  <a:gd name="T64" fmla="*/ 39 w 1321"/>
                  <a:gd name="T65" fmla="*/ 92 h 712"/>
                  <a:gd name="T66" fmla="*/ 74 w 1321"/>
                  <a:gd name="T67" fmla="*/ 74 h 712"/>
                  <a:gd name="T68" fmla="*/ 118 w 1321"/>
                  <a:gd name="T69" fmla="*/ 59 h 712"/>
                  <a:gd name="T70" fmla="*/ 163 w 1321"/>
                  <a:gd name="T71" fmla="*/ 43 h 712"/>
                  <a:gd name="T72" fmla="*/ 215 w 1321"/>
                  <a:gd name="T73" fmla="*/ 30 h 712"/>
                  <a:gd name="T74" fmla="*/ 272 w 1321"/>
                  <a:gd name="T75" fmla="*/ 20 h 712"/>
                  <a:gd name="T76" fmla="*/ 330 w 1321"/>
                  <a:gd name="T77" fmla="*/ 11 h 712"/>
                  <a:gd name="T78" fmla="*/ 395 w 1321"/>
                  <a:gd name="T79" fmla="*/ 5 h 712"/>
                  <a:gd name="T80" fmla="*/ 462 w 1321"/>
                  <a:gd name="T81" fmla="*/ 4 h 712"/>
                  <a:gd name="T82" fmla="*/ 531 w 1321"/>
                  <a:gd name="T83" fmla="*/ 0 h 712"/>
                  <a:gd name="T84" fmla="*/ 531 w 1321"/>
                  <a:gd name="T85" fmla="*/ 0 h 712"/>
                  <a:gd name="T86" fmla="*/ 603 w 1321"/>
                  <a:gd name="T87" fmla="*/ 4 h 712"/>
                  <a:gd name="T88" fmla="*/ 674 w 1321"/>
                  <a:gd name="T89" fmla="*/ 5 h 712"/>
                  <a:gd name="T90" fmla="*/ 741 w 1321"/>
                  <a:gd name="T91" fmla="*/ 12 h 712"/>
                  <a:gd name="T92" fmla="*/ 804 w 1321"/>
                  <a:gd name="T93" fmla="*/ 22 h 712"/>
                  <a:gd name="T94" fmla="*/ 860 w 1321"/>
                  <a:gd name="T95" fmla="*/ 34 h 712"/>
                  <a:gd name="T96" fmla="*/ 913 w 1321"/>
                  <a:gd name="T97" fmla="*/ 48 h 712"/>
                  <a:gd name="T98" fmla="*/ 960 w 1321"/>
                  <a:gd name="T99" fmla="*/ 63 h 712"/>
                  <a:gd name="T100" fmla="*/ 1001 w 1321"/>
                  <a:gd name="T101" fmla="*/ 81 h 712"/>
                  <a:gd name="T102" fmla="*/ 1034 w 1321"/>
                  <a:gd name="T103" fmla="*/ 100 h 712"/>
                  <a:gd name="T104" fmla="*/ 1034 w 1321"/>
                  <a:gd name="T105" fmla="*/ 10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0" name="Text Box 19"/>
            <p:cNvSpPr txBox="1">
              <a:spLocks noChangeArrowheads="1"/>
            </p:cNvSpPr>
            <p:nvPr/>
          </p:nvSpPr>
          <p:spPr bwMode="gray">
            <a:xfrm>
              <a:off x="3581401" y="3781427"/>
              <a:ext cx="1905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3200" b="1" dirty="0">
                  <a:solidFill>
                    <a:srgbClr val="DFE29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解决途径</a:t>
              </a:r>
              <a:endParaRPr lang="en-US" altLang="zh-CN" sz="3200" b="1" dirty="0">
                <a:solidFill>
                  <a:srgbClr val="DFE2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9" grpId="0" animBg="1"/>
      <p:bldP spid="61" grpId="0" animBg="1"/>
      <p:bldP spid="62" grpId="0" animBg="1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8198" name="组合 1"/>
          <p:cNvGrpSpPr>
            <a:grpSpLocks/>
          </p:cNvGrpSpPr>
          <p:nvPr/>
        </p:nvGrpSpPr>
        <p:grpSpPr bwMode="auto">
          <a:xfrm>
            <a:off x="2095500" y="1682750"/>
            <a:ext cx="2014538" cy="4181475"/>
            <a:chOff x="2437209" y="1703388"/>
            <a:chExt cx="2015333" cy="4181475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10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说一说，为什么要签订劳动合同。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11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8212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1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6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7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8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13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8199" name="组合 2"/>
          <p:cNvGrpSpPr>
            <a:grpSpLocks/>
          </p:cNvGrpSpPr>
          <p:nvPr/>
        </p:nvGrpSpPr>
        <p:grpSpPr bwMode="auto">
          <a:xfrm>
            <a:off x="4716463" y="1682750"/>
            <a:ext cx="2016125" cy="4181475"/>
            <a:chOff x="4621213" y="1703388"/>
            <a:chExt cx="2016125" cy="4181475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01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调查一下，哪些情况下解除劳动合同劳动者可以获得经济补偿。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02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8203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04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5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6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7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8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4066</TotalTime>
  <Words>256</Words>
  <Application>Microsoft Office PowerPoint</Application>
  <PresentationFormat>全屏显示(4:3)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Calibri</vt:lpstr>
      <vt:lpstr>宋体</vt:lpstr>
      <vt:lpstr>Arial</vt:lpstr>
      <vt:lpstr>黑体</vt:lpstr>
      <vt:lpstr>幼圆</vt:lpstr>
      <vt:lpstr>微软雅黑</vt:lpstr>
      <vt:lpstr>Gulim</vt:lpstr>
      <vt:lpstr>华文细黑</vt:lpstr>
      <vt:lpstr>Office 主题​​</vt:lpstr>
      <vt:lpstr>劳动力转移常识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243</cp:revision>
  <dcterms:created xsi:type="dcterms:W3CDTF">2012-01-31T05:34:08Z</dcterms:created>
  <dcterms:modified xsi:type="dcterms:W3CDTF">2012-04-24T04:56:13Z</dcterms:modified>
</cp:coreProperties>
</file>