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90" r:id="rId4"/>
    <p:sldId id="291" r:id="rId5"/>
    <p:sldId id="292" r:id="rId6"/>
    <p:sldId id="293" r:id="rId7"/>
    <p:sldId id="281" r:id="rId8"/>
    <p:sldId id="294" r:id="rId9"/>
    <p:sldId id="288" r:id="rId10"/>
    <p:sldId id="289" r:id="rId11"/>
    <p:sldId id="26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02FE"/>
    <a:srgbClr val="FB7DEC"/>
    <a:srgbClr val="FDBBF5"/>
    <a:srgbClr val="FCAAF2"/>
    <a:srgbClr val="61FFA8"/>
    <a:srgbClr val="18BE20"/>
    <a:srgbClr val="E9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1F5B-A388-4358-82FD-9A5AF5DFC40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A0BA-4A20-4667-981D-0900DAF903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59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6234-F4B8-42DB-BDF2-D45ABDB4063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8F63-4024-41EE-AA42-E12587D02D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6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7F4C-80BB-4217-B202-E8BFDD8F591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4C0A-A5A7-45E6-956E-5D8CF34BA9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83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20F6-DFCC-4E1A-85E2-5EC7EECD3AD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7BBD-70B1-4B52-9B28-75AF47518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4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E411-3C7E-4B8E-B031-BAF48ABF477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A8B8-B854-4789-AA30-AD96D45BE6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8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C563-63BA-49BC-A10C-B5160F43998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285D-46F2-430E-9D9A-EEC32F0299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EA3-4CC2-4DFA-B764-2E06D248504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109-157E-4FCB-90FF-93CFA242FA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86E-544D-4EA6-8562-72B3152EC0D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930C-BF68-4E09-A6A8-45FE096A7C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7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FE4D2-26AF-43C9-A400-C30ECAE4535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8D38-B6E0-449E-A77E-AA663931BB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4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5CF4-9425-4849-8A3D-3BB24C36B69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25A6-DBBD-4254-AFF5-317FF0DF05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62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BDB2-B23C-4EF2-9693-7F8917BC20B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1847-C8F7-438C-B1D0-1585919BE5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4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6A3E4E-C753-4164-927A-D21BB2D1431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857EB7-CC8C-4673-9FCA-F3A64CA54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生活安全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应对火灾的常识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饼形 8"/>
          <p:cNvSpPr/>
          <p:nvPr/>
        </p:nvSpPr>
        <p:spPr>
          <a:xfrm>
            <a:off x="-5941168" y="1268760"/>
            <a:ext cx="11608247" cy="11337009"/>
          </a:xfrm>
          <a:prstGeom prst="pie">
            <a:avLst>
              <a:gd name="adj1" fmla="val 16198138"/>
              <a:gd name="adj2" fmla="val 826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3924300" y="1081088"/>
            <a:ext cx="1971675" cy="1876425"/>
            <a:chOff x="1042988" y="3717032"/>
            <a:chExt cx="1972300" cy="1876330"/>
          </a:xfrm>
        </p:grpSpPr>
        <p:sp>
          <p:nvSpPr>
            <p:cNvPr id="11280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64 w 742"/>
                <a:gd name="T1" fmla="*/ 20 h 718"/>
                <a:gd name="T2" fmla="*/ 286 w 742"/>
                <a:gd name="T3" fmla="*/ 52 h 718"/>
                <a:gd name="T4" fmla="*/ 242 w 742"/>
                <a:gd name="T5" fmla="*/ 68 h 718"/>
                <a:gd name="T6" fmla="*/ 202 w 742"/>
                <a:gd name="T7" fmla="*/ 72 h 718"/>
                <a:gd name="T8" fmla="*/ 194 w 742"/>
                <a:gd name="T9" fmla="*/ 102 h 718"/>
                <a:gd name="T10" fmla="*/ 140 w 742"/>
                <a:gd name="T11" fmla="*/ 114 h 718"/>
                <a:gd name="T12" fmla="*/ 116 w 742"/>
                <a:gd name="T13" fmla="*/ 136 h 718"/>
                <a:gd name="T14" fmla="*/ 84 w 742"/>
                <a:gd name="T15" fmla="*/ 164 h 718"/>
                <a:gd name="T16" fmla="*/ 76 w 742"/>
                <a:gd name="T17" fmla="*/ 182 h 718"/>
                <a:gd name="T18" fmla="*/ 60 w 742"/>
                <a:gd name="T19" fmla="*/ 224 h 718"/>
                <a:gd name="T20" fmla="*/ 42 w 742"/>
                <a:gd name="T21" fmla="*/ 272 h 718"/>
                <a:gd name="T22" fmla="*/ 24 w 742"/>
                <a:gd name="T23" fmla="*/ 296 h 718"/>
                <a:gd name="T24" fmla="*/ 12 w 742"/>
                <a:gd name="T25" fmla="*/ 330 h 718"/>
                <a:gd name="T26" fmla="*/ 16 w 742"/>
                <a:gd name="T27" fmla="*/ 352 h 718"/>
                <a:gd name="T28" fmla="*/ 6 w 742"/>
                <a:gd name="T29" fmla="*/ 396 h 718"/>
                <a:gd name="T30" fmla="*/ 30 w 742"/>
                <a:gd name="T31" fmla="*/ 420 h 718"/>
                <a:gd name="T32" fmla="*/ 22 w 742"/>
                <a:gd name="T33" fmla="*/ 448 h 718"/>
                <a:gd name="T34" fmla="*/ 38 w 742"/>
                <a:gd name="T35" fmla="*/ 472 h 718"/>
                <a:gd name="T36" fmla="*/ 64 w 742"/>
                <a:gd name="T37" fmla="*/ 500 h 718"/>
                <a:gd name="T38" fmla="*/ 76 w 742"/>
                <a:gd name="T39" fmla="*/ 546 h 718"/>
                <a:gd name="T40" fmla="*/ 126 w 742"/>
                <a:gd name="T41" fmla="*/ 572 h 718"/>
                <a:gd name="T42" fmla="*/ 130 w 742"/>
                <a:gd name="T43" fmla="*/ 602 h 718"/>
                <a:gd name="T44" fmla="*/ 170 w 742"/>
                <a:gd name="T45" fmla="*/ 614 h 718"/>
                <a:gd name="T46" fmla="*/ 188 w 742"/>
                <a:gd name="T47" fmla="*/ 636 h 718"/>
                <a:gd name="T48" fmla="*/ 212 w 742"/>
                <a:gd name="T49" fmla="*/ 644 h 718"/>
                <a:gd name="T50" fmla="*/ 238 w 742"/>
                <a:gd name="T51" fmla="*/ 662 h 718"/>
                <a:gd name="T52" fmla="*/ 280 w 742"/>
                <a:gd name="T53" fmla="*/ 668 h 718"/>
                <a:gd name="T54" fmla="*/ 300 w 742"/>
                <a:gd name="T55" fmla="*/ 676 h 718"/>
                <a:gd name="T56" fmla="*/ 330 w 742"/>
                <a:gd name="T57" fmla="*/ 688 h 718"/>
                <a:gd name="T58" fmla="*/ 350 w 742"/>
                <a:gd name="T59" fmla="*/ 694 h 718"/>
                <a:gd name="T60" fmla="*/ 392 w 742"/>
                <a:gd name="T61" fmla="*/ 718 h 718"/>
                <a:gd name="T62" fmla="*/ 398 w 742"/>
                <a:gd name="T63" fmla="*/ 686 h 718"/>
                <a:gd name="T64" fmla="*/ 428 w 742"/>
                <a:gd name="T65" fmla="*/ 688 h 718"/>
                <a:gd name="T66" fmla="*/ 504 w 742"/>
                <a:gd name="T67" fmla="*/ 660 h 718"/>
                <a:gd name="T68" fmla="*/ 534 w 742"/>
                <a:gd name="T69" fmla="*/ 656 h 718"/>
                <a:gd name="T70" fmla="*/ 550 w 742"/>
                <a:gd name="T71" fmla="*/ 644 h 718"/>
                <a:gd name="T72" fmla="*/ 570 w 742"/>
                <a:gd name="T73" fmla="*/ 612 h 718"/>
                <a:gd name="T74" fmla="*/ 612 w 742"/>
                <a:gd name="T75" fmla="*/ 586 h 718"/>
                <a:gd name="T76" fmla="*/ 630 w 742"/>
                <a:gd name="T77" fmla="*/ 554 h 718"/>
                <a:gd name="T78" fmla="*/ 656 w 742"/>
                <a:gd name="T79" fmla="*/ 520 h 718"/>
                <a:gd name="T80" fmla="*/ 682 w 742"/>
                <a:gd name="T81" fmla="*/ 492 h 718"/>
                <a:gd name="T82" fmla="*/ 692 w 742"/>
                <a:gd name="T83" fmla="*/ 466 h 718"/>
                <a:gd name="T84" fmla="*/ 696 w 742"/>
                <a:gd name="T85" fmla="*/ 410 h 718"/>
                <a:gd name="T86" fmla="*/ 734 w 742"/>
                <a:gd name="T87" fmla="*/ 352 h 718"/>
                <a:gd name="T88" fmla="*/ 718 w 742"/>
                <a:gd name="T89" fmla="*/ 316 h 718"/>
                <a:gd name="T90" fmla="*/ 710 w 742"/>
                <a:gd name="T91" fmla="*/ 292 h 718"/>
                <a:gd name="T92" fmla="*/ 698 w 742"/>
                <a:gd name="T93" fmla="*/ 258 h 718"/>
                <a:gd name="T94" fmla="*/ 678 w 742"/>
                <a:gd name="T95" fmla="*/ 212 h 718"/>
                <a:gd name="T96" fmla="*/ 654 w 742"/>
                <a:gd name="T97" fmla="*/ 182 h 718"/>
                <a:gd name="T98" fmla="*/ 632 w 742"/>
                <a:gd name="T99" fmla="*/ 154 h 718"/>
                <a:gd name="T100" fmla="*/ 612 w 742"/>
                <a:gd name="T101" fmla="*/ 104 h 718"/>
                <a:gd name="T102" fmla="*/ 592 w 742"/>
                <a:gd name="T103" fmla="*/ 108 h 718"/>
                <a:gd name="T104" fmla="*/ 548 w 742"/>
                <a:gd name="T105" fmla="*/ 100 h 718"/>
                <a:gd name="T106" fmla="*/ 508 w 742"/>
                <a:gd name="T107" fmla="*/ 22 h 718"/>
                <a:gd name="T108" fmla="*/ 456 w 742"/>
                <a:gd name="T109" fmla="*/ 48 h 718"/>
                <a:gd name="T110" fmla="*/ 430 w 742"/>
                <a:gd name="T111" fmla="*/ 46 h 718"/>
                <a:gd name="T112" fmla="*/ 370 w 742"/>
                <a:gd name="T113" fmla="*/ 10 h 718"/>
                <a:gd name="T114" fmla="*/ 348 w 742"/>
                <a:gd name="T115" fmla="*/ 10 h 718"/>
                <a:gd name="T116" fmla="*/ 326 w 742"/>
                <a:gd name="T117" fmla="*/ 28 h 718"/>
                <a:gd name="T118" fmla="*/ 294 w 742"/>
                <a:gd name="T119" fmla="*/ 42 h 718"/>
                <a:gd name="T120" fmla="*/ 256 w 742"/>
                <a:gd name="T121" fmla="*/ 12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AutoShape 10"/>
            <p:cNvSpPr>
              <a:spLocks noChangeArrowheads="1"/>
            </p:cNvSpPr>
            <p:nvPr/>
          </p:nvSpPr>
          <p:spPr bwMode="auto">
            <a:xfrm>
              <a:off x="1048785" y="4501974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火警电话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5721350" y="2674938"/>
            <a:ext cx="1971675" cy="1876425"/>
            <a:chOff x="3541331" y="3717032"/>
            <a:chExt cx="1972300" cy="1876330"/>
          </a:xfrm>
        </p:grpSpPr>
        <p:sp>
          <p:nvSpPr>
            <p:cNvPr id="31" name="Freeform 8"/>
            <p:cNvSpPr>
              <a:spLocks/>
            </p:cNvSpPr>
            <p:nvPr/>
          </p:nvSpPr>
          <p:spPr bwMode="gray">
            <a:xfrm>
              <a:off x="3541331" y="3717032"/>
              <a:ext cx="1972300" cy="1876330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79" name="AutoShape 11"/>
            <p:cNvSpPr>
              <a:spLocks noChangeArrowheads="1"/>
            </p:cNvSpPr>
            <p:nvPr/>
          </p:nvSpPr>
          <p:spPr bwMode="auto">
            <a:xfrm>
              <a:off x="3552924" y="4501974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自救措施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516688" y="4937125"/>
            <a:ext cx="1971675" cy="1876425"/>
            <a:chOff x="6583092" y="3804860"/>
            <a:chExt cx="1972300" cy="1877665"/>
          </a:xfrm>
        </p:grpSpPr>
        <p:sp>
          <p:nvSpPr>
            <p:cNvPr id="36" name="Freeform 7"/>
            <p:cNvSpPr>
              <a:spLocks/>
            </p:cNvSpPr>
            <p:nvPr/>
          </p:nvSpPr>
          <p:spPr bwMode="gray">
            <a:xfrm>
              <a:off x="6583092" y="3804860"/>
              <a:ext cx="1972300" cy="1877665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22000">
                  <a:srgbClr val="F09A53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277" name="AutoShape 12"/>
            <p:cNvSpPr>
              <a:spLocks noChangeArrowheads="1"/>
            </p:cNvSpPr>
            <p:nvPr/>
          </p:nvSpPr>
          <p:spPr bwMode="auto">
            <a:xfrm>
              <a:off x="6630189" y="4501974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逃生方法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2294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06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说一说，如何发现燃气已泄漏。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07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2308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10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11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12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13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14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09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2295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97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结合安全教育，演习火灾时的应对方法。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298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2299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00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01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02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03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04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一、安全使用燃气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79425" y="2493963"/>
            <a:ext cx="2662238" cy="266382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3203575" y="2493963"/>
            <a:ext cx="2663825" cy="26638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5932488" y="2492375"/>
            <a:ext cx="2662237" cy="266382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79513" y="5446713"/>
            <a:ext cx="126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2" charset="-122"/>
                <a:ea typeface="黑体" pitchFamily="2" charset="-122"/>
              </a:rPr>
              <a:t>液化气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084638" y="5426075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2" charset="-122"/>
                <a:ea typeface="黑体" pitchFamily="2" charset="-122"/>
              </a:rPr>
              <a:t>煤气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632575" y="5424488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2" charset="-122"/>
                <a:ea typeface="黑体" pitchFamily="2" charset="-122"/>
              </a:rPr>
              <a:t>天然气</a:t>
            </a: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395288" y="1268413"/>
            <a:ext cx="4038600" cy="701675"/>
            <a:chOff x="395536" y="1268760"/>
            <a:chExt cx="4038600" cy="701675"/>
          </a:xfrm>
        </p:grpSpPr>
        <p:sp>
          <p:nvSpPr>
            <p:cNvPr id="88" name="Freeform 19"/>
            <p:cNvSpPr>
              <a:spLocks/>
            </p:cNvSpPr>
            <p:nvPr/>
          </p:nvSpPr>
          <p:spPr bwMode="gray">
            <a:xfrm>
              <a:off x="395536" y="1268760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 bwMode="auto">
            <a:xfrm>
              <a:off x="719386" y="1344960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常用的三种燃气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4" grpId="0" animBg="1"/>
      <p:bldP spid="75" grpId="0" animBg="1"/>
      <p:bldP spid="58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一、安全使用燃气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154113" y="2133600"/>
            <a:ext cx="6765925" cy="706438"/>
            <a:chOff x="1154113" y="2204864"/>
            <a:chExt cx="6765925" cy="707886"/>
          </a:xfrm>
        </p:grpSpPr>
        <p:sp>
          <p:nvSpPr>
            <p:cNvPr id="4131" name="AutoShape 2"/>
            <p:cNvSpPr>
              <a:spLocks noChangeArrowheads="1"/>
            </p:cNvSpPr>
            <p:nvPr/>
          </p:nvSpPr>
          <p:spPr bwMode="ltGray">
            <a:xfrm>
              <a:off x="1154113" y="2228676"/>
              <a:ext cx="4826000" cy="619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2" name="Rectangle 3"/>
            <p:cNvSpPr>
              <a:spLocks noChangeArrowheads="1"/>
            </p:cNvSpPr>
            <p:nvPr/>
          </p:nvSpPr>
          <p:spPr bwMode="auto">
            <a:xfrm>
              <a:off x="2349500" y="2295500"/>
              <a:ext cx="5354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点火失误</a:t>
              </a:r>
            </a:p>
          </p:txBody>
        </p:sp>
        <p:sp>
          <p:nvSpPr>
            <p:cNvPr id="4133" name="AutoShape 4"/>
            <p:cNvSpPr>
              <a:spLocks noChangeArrowheads="1"/>
            </p:cNvSpPr>
            <p:nvPr/>
          </p:nvSpPr>
          <p:spPr bwMode="auto">
            <a:xfrm>
              <a:off x="2120900" y="2204864"/>
              <a:ext cx="5799138" cy="642937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4" name="Rectangle 5"/>
            <p:cNvSpPr>
              <a:spLocks noChangeArrowheads="1"/>
            </p:cNvSpPr>
            <p:nvPr/>
          </p:nvSpPr>
          <p:spPr bwMode="auto">
            <a:xfrm>
              <a:off x="1392130" y="2204864"/>
              <a:ext cx="3609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Freestyle Script" pitchFamily="66" charset="0"/>
                </a:rPr>
                <a:t>1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95288" y="1268413"/>
            <a:ext cx="4038600" cy="701675"/>
            <a:chOff x="395536" y="1268760"/>
            <a:chExt cx="4038600" cy="701675"/>
          </a:xfrm>
        </p:grpSpPr>
        <p:sp>
          <p:nvSpPr>
            <p:cNvPr id="85" name="Freeform 19"/>
            <p:cNvSpPr>
              <a:spLocks/>
            </p:cNvSpPr>
            <p:nvPr/>
          </p:nvSpPr>
          <p:spPr bwMode="gray">
            <a:xfrm>
              <a:off x="395536" y="1268760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 bwMode="auto">
            <a:xfrm>
              <a:off x="719386" y="1344960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燃气泄漏的主要原因</a:t>
              </a:r>
            </a:p>
          </p:txBody>
        </p:sp>
      </p:grpSp>
      <p:grpSp>
        <p:nvGrpSpPr>
          <p:cNvPr id="89" name="组合 88"/>
          <p:cNvGrpSpPr>
            <a:grpSpLocks/>
          </p:cNvGrpSpPr>
          <p:nvPr/>
        </p:nvGrpSpPr>
        <p:grpSpPr bwMode="auto">
          <a:xfrm>
            <a:off x="1146175" y="2916238"/>
            <a:ext cx="6765925" cy="708025"/>
            <a:chOff x="1154113" y="2204864"/>
            <a:chExt cx="6765925" cy="707886"/>
          </a:xfrm>
        </p:grpSpPr>
        <p:sp>
          <p:nvSpPr>
            <p:cNvPr id="4125" name="AutoShape 2"/>
            <p:cNvSpPr>
              <a:spLocks noChangeArrowheads="1"/>
            </p:cNvSpPr>
            <p:nvPr/>
          </p:nvSpPr>
          <p:spPr bwMode="ltGray">
            <a:xfrm>
              <a:off x="1154113" y="2228676"/>
              <a:ext cx="4826000" cy="619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6" name="Rectangle 3"/>
            <p:cNvSpPr>
              <a:spLocks noChangeArrowheads="1"/>
            </p:cNvSpPr>
            <p:nvPr/>
          </p:nvSpPr>
          <p:spPr bwMode="auto">
            <a:xfrm>
              <a:off x="2349500" y="2295500"/>
              <a:ext cx="5354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冒锅或火被风吹灭</a:t>
              </a:r>
            </a:p>
          </p:txBody>
        </p:sp>
        <p:sp>
          <p:nvSpPr>
            <p:cNvPr id="4127" name="AutoShape 4"/>
            <p:cNvSpPr>
              <a:spLocks noChangeArrowheads="1"/>
            </p:cNvSpPr>
            <p:nvPr/>
          </p:nvSpPr>
          <p:spPr bwMode="auto">
            <a:xfrm>
              <a:off x="2120900" y="2204864"/>
              <a:ext cx="5799138" cy="642937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8" name="Rectangle 5"/>
            <p:cNvSpPr>
              <a:spLocks noChangeArrowheads="1"/>
            </p:cNvSpPr>
            <p:nvPr/>
          </p:nvSpPr>
          <p:spPr bwMode="auto">
            <a:xfrm>
              <a:off x="1392130" y="2204864"/>
              <a:ext cx="3609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Freestyle Script" pitchFamily="66" charset="0"/>
                </a:rPr>
                <a:t>2</a:t>
              </a:r>
            </a:p>
          </p:txBody>
        </p:sp>
      </p:grpSp>
      <p:grpSp>
        <p:nvGrpSpPr>
          <p:cNvPr id="94" name="组合 93"/>
          <p:cNvGrpSpPr>
            <a:grpSpLocks/>
          </p:cNvGrpSpPr>
          <p:nvPr/>
        </p:nvGrpSpPr>
        <p:grpSpPr bwMode="auto">
          <a:xfrm>
            <a:off x="1158875" y="3716338"/>
            <a:ext cx="6765925" cy="708025"/>
            <a:chOff x="1154113" y="2204864"/>
            <a:chExt cx="6765925" cy="707886"/>
          </a:xfrm>
        </p:grpSpPr>
        <p:sp>
          <p:nvSpPr>
            <p:cNvPr id="4121" name="AutoShape 2"/>
            <p:cNvSpPr>
              <a:spLocks noChangeArrowheads="1"/>
            </p:cNvSpPr>
            <p:nvPr/>
          </p:nvSpPr>
          <p:spPr bwMode="ltGray">
            <a:xfrm>
              <a:off x="1154113" y="2228676"/>
              <a:ext cx="4826000" cy="619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2" name="Rectangle 3"/>
            <p:cNvSpPr>
              <a:spLocks noChangeArrowheads="1"/>
            </p:cNvSpPr>
            <p:nvPr/>
          </p:nvSpPr>
          <p:spPr bwMode="auto">
            <a:xfrm>
              <a:off x="2349500" y="2295500"/>
              <a:ext cx="5354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中途熄火</a:t>
              </a:r>
            </a:p>
          </p:txBody>
        </p:sp>
        <p:sp>
          <p:nvSpPr>
            <p:cNvPr id="4123" name="AutoShape 4"/>
            <p:cNvSpPr>
              <a:spLocks noChangeArrowheads="1"/>
            </p:cNvSpPr>
            <p:nvPr/>
          </p:nvSpPr>
          <p:spPr bwMode="auto">
            <a:xfrm>
              <a:off x="2120900" y="2204864"/>
              <a:ext cx="5799138" cy="642937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4" name="Rectangle 5"/>
            <p:cNvSpPr>
              <a:spLocks noChangeArrowheads="1"/>
            </p:cNvSpPr>
            <p:nvPr/>
          </p:nvSpPr>
          <p:spPr bwMode="auto">
            <a:xfrm>
              <a:off x="1392130" y="2204864"/>
              <a:ext cx="3609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Freestyle Script" pitchFamily="66" charset="0"/>
                </a:rPr>
                <a:t>3</a:t>
              </a:r>
            </a:p>
          </p:txBody>
        </p:sp>
      </p:grpSp>
      <p:grpSp>
        <p:nvGrpSpPr>
          <p:cNvPr id="99" name="组合 98"/>
          <p:cNvGrpSpPr>
            <a:grpSpLocks/>
          </p:cNvGrpSpPr>
          <p:nvPr/>
        </p:nvGrpSpPr>
        <p:grpSpPr bwMode="auto">
          <a:xfrm>
            <a:off x="1150938" y="4500563"/>
            <a:ext cx="6765925" cy="708025"/>
            <a:chOff x="1154113" y="2204864"/>
            <a:chExt cx="6765925" cy="707886"/>
          </a:xfrm>
        </p:grpSpPr>
        <p:sp>
          <p:nvSpPr>
            <p:cNvPr id="4117" name="AutoShape 2"/>
            <p:cNvSpPr>
              <a:spLocks noChangeArrowheads="1"/>
            </p:cNvSpPr>
            <p:nvPr/>
          </p:nvSpPr>
          <p:spPr bwMode="ltGray">
            <a:xfrm>
              <a:off x="1154113" y="2228676"/>
              <a:ext cx="4826000" cy="619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8" name="Rectangle 3"/>
            <p:cNvSpPr>
              <a:spLocks noChangeArrowheads="1"/>
            </p:cNvSpPr>
            <p:nvPr/>
          </p:nvSpPr>
          <p:spPr bwMode="auto">
            <a:xfrm>
              <a:off x="2349500" y="2295500"/>
              <a:ext cx="5354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总阀未关严</a:t>
              </a:r>
            </a:p>
          </p:txBody>
        </p:sp>
        <p:sp>
          <p:nvSpPr>
            <p:cNvPr id="4119" name="AutoShape 4"/>
            <p:cNvSpPr>
              <a:spLocks noChangeArrowheads="1"/>
            </p:cNvSpPr>
            <p:nvPr/>
          </p:nvSpPr>
          <p:spPr bwMode="auto">
            <a:xfrm>
              <a:off x="2120900" y="2204864"/>
              <a:ext cx="5799138" cy="642937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0" name="Rectangle 5"/>
            <p:cNvSpPr>
              <a:spLocks noChangeArrowheads="1"/>
            </p:cNvSpPr>
            <p:nvPr/>
          </p:nvSpPr>
          <p:spPr bwMode="auto">
            <a:xfrm>
              <a:off x="1392130" y="2204864"/>
              <a:ext cx="3609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Freestyle Script" pitchFamily="66" charset="0"/>
                </a:rPr>
                <a:t>4</a:t>
              </a:r>
            </a:p>
          </p:txBody>
        </p:sp>
      </p:grpSp>
      <p:grpSp>
        <p:nvGrpSpPr>
          <p:cNvPr id="104" name="组合 103"/>
          <p:cNvGrpSpPr>
            <a:grpSpLocks/>
          </p:cNvGrpSpPr>
          <p:nvPr/>
        </p:nvGrpSpPr>
        <p:grpSpPr bwMode="auto">
          <a:xfrm>
            <a:off x="1146175" y="5276850"/>
            <a:ext cx="6765925" cy="708025"/>
            <a:chOff x="1154113" y="2204864"/>
            <a:chExt cx="6765925" cy="707886"/>
          </a:xfrm>
        </p:grpSpPr>
        <p:sp>
          <p:nvSpPr>
            <p:cNvPr id="4113" name="AutoShape 2"/>
            <p:cNvSpPr>
              <a:spLocks noChangeArrowheads="1"/>
            </p:cNvSpPr>
            <p:nvPr/>
          </p:nvSpPr>
          <p:spPr bwMode="ltGray">
            <a:xfrm>
              <a:off x="1154113" y="2228676"/>
              <a:ext cx="4826000" cy="619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4" name="Rectangle 3"/>
            <p:cNvSpPr>
              <a:spLocks noChangeArrowheads="1"/>
            </p:cNvSpPr>
            <p:nvPr/>
          </p:nvSpPr>
          <p:spPr bwMode="auto">
            <a:xfrm>
              <a:off x="2349500" y="2295500"/>
              <a:ext cx="5354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燃具使用错误</a:t>
              </a:r>
            </a:p>
          </p:txBody>
        </p:sp>
        <p:sp>
          <p:nvSpPr>
            <p:cNvPr id="4115" name="AutoShape 4"/>
            <p:cNvSpPr>
              <a:spLocks noChangeArrowheads="1"/>
            </p:cNvSpPr>
            <p:nvPr/>
          </p:nvSpPr>
          <p:spPr bwMode="auto">
            <a:xfrm>
              <a:off x="2120900" y="2204864"/>
              <a:ext cx="5799138" cy="642937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6" name="Rectangle 5"/>
            <p:cNvSpPr>
              <a:spLocks noChangeArrowheads="1"/>
            </p:cNvSpPr>
            <p:nvPr/>
          </p:nvSpPr>
          <p:spPr bwMode="auto">
            <a:xfrm>
              <a:off x="1392130" y="2204864"/>
              <a:ext cx="3609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Freestyle Script" pitchFamily="66" charset="0"/>
                </a:rPr>
                <a:t>5</a:t>
              </a:r>
            </a:p>
          </p:txBody>
        </p:sp>
      </p:grpSp>
      <p:grpSp>
        <p:nvGrpSpPr>
          <p:cNvPr id="109" name="组合 108"/>
          <p:cNvGrpSpPr>
            <a:grpSpLocks/>
          </p:cNvGrpSpPr>
          <p:nvPr/>
        </p:nvGrpSpPr>
        <p:grpSpPr bwMode="auto">
          <a:xfrm>
            <a:off x="1138238" y="6061075"/>
            <a:ext cx="6765925" cy="706438"/>
            <a:chOff x="1154113" y="2204864"/>
            <a:chExt cx="6765925" cy="707886"/>
          </a:xfrm>
        </p:grpSpPr>
        <p:sp>
          <p:nvSpPr>
            <p:cNvPr id="4109" name="AutoShape 2"/>
            <p:cNvSpPr>
              <a:spLocks noChangeArrowheads="1"/>
            </p:cNvSpPr>
            <p:nvPr/>
          </p:nvSpPr>
          <p:spPr bwMode="ltGray">
            <a:xfrm>
              <a:off x="1154113" y="2228676"/>
              <a:ext cx="4826000" cy="619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769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0" name="Rectangle 3"/>
            <p:cNvSpPr>
              <a:spLocks noChangeArrowheads="1"/>
            </p:cNvSpPr>
            <p:nvPr/>
          </p:nvSpPr>
          <p:spPr bwMode="auto">
            <a:xfrm>
              <a:off x="2349500" y="2295500"/>
              <a:ext cx="53548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胶管故障或燃气管损坏</a:t>
              </a:r>
            </a:p>
          </p:txBody>
        </p:sp>
        <p:sp>
          <p:nvSpPr>
            <p:cNvPr id="4111" name="AutoShape 4"/>
            <p:cNvSpPr>
              <a:spLocks noChangeArrowheads="1"/>
            </p:cNvSpPr>
            <p:nvPr/>
          </p:nvSpPr>
          <p:spPr bwMode="auto">
            <a:xfrm>
              <a:off x="2120900" y="2204864"/>
              <a:ext cx="5799138" cy="642937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2" name="Rectangle 5"/>
            <p:cNvSpPr>
              <a:spLocks noChangeArrowheads="1"/>
            </p:cNvSpPr>
            <p:nvPr/>
          </p:nvSpPr>
          <p:spPr bwMode="auto">
            <a:xfrm>
              <a:off x="1392130" y="2204864"/>
              <a:ext cx="3609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Freestyle Script" pitchFamily="66" charset="0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一、安全使用燃气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337792" y="2494082"/>
            <a:ext cx="6192688" cy="347869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395288" y="1268413"/>
            <a:ext cx="4038600" cy="701675"/>
            <a:chOff x="395536" y="1268760"/>
            <a:chExt cx="4038600" cy="701675"/>
          </a:xfrm>
        </p:grpSpPr>
        <p:sp>
          <p:nvSpPr>
            <p:cNvPr id="88" name="Freeform 19"/>
            <p:cNvSpPr>
              <a:spLocks/>
            </p:cNvSpPr>
            <p:nvPr/>
          </p:nvSpPr>
          <p:spPr bwMode="gray">
            <a:xfrm>
              <a:off x="395536" y="1268760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 bwMode="auto">
            <a:xfrm>
              <a:off x="719386" y="1344960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检查燃气泄漏的方法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一、安全使用燃气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395288" y="1268413"/>
            <a:ext cx="4038600" cy="701675"/>
            <a:chOff x="395536" y="1268760"/>
            <a:chExt cx="4038600" cy="701675"/>
          </a:xfrm>
        </p:grpSpPr>
        <p:sp>
          <p:nvSpPr>
            <p:cNvPr id="88" name="Freeform 19"/>
            <p:cNvSpPr>
              <a:spLocks/>
            </p:cNvSpPr>
            <p:nvPr/>
          </p:nvSpPr>
          <p:spPr bwMode="gray">
            <a:xfrm>
              <a:off x="395536" y="1268760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 bwMode="auto">
            <a:xfrm>
              <a:off x="719386" y="1344960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发现燃气泄漏时应采取的措施</a:t>
              </a:r>
            </a:p>
          </p:txBody>
        </p:sp>
      </p:grpSp>
      <p:sp>
        <p:nvSpPr>
          <p:cNvPr id="10" name="Freeform 951"/>
          <p:cNvSpPr>
            <a:spLocks/>
          </p:cNvSpPr>
          <p:nvPr/>
        </p:nvSpPr>
        <p:spPr bwMode="auto">
          <a:xfrm rot="-563792">
            <a:off x="63115" y="2772006"/>
            <a:ext cx="7918450" cy="3635375"/>
          </a:xfrm>
          <a:custGeom>
            <a:avLst/>
            <a:gdLst>
              <a:gd name="T0" fmla="*/ 3670300 w 4988"/>
              <a:gd name="T1" fmla="*/ 266700 h 2290"/>
              <a:gd name="T2" fmla="*/ 1882775 w 4988"/>
              <a:gd name="T3" fmla="*/ 2359025 h 2290"/>
              <a:gd name="T4" fmla="*/ 5973762 w 4988"/>
              <a:gd name="T5" fmla="*/ 2066925 h 2290"/>
              <a:gd name="T6" fmla="*/ 5397499 w 4988"/>
              <a:gd name="T7" fmla="*/ 1706563 h 2290"/>
              <a:gd name="T8" fmla="*/ 7918450 w 4988"/>
              <a:gd name="T9" fmla="*/ 1635125 h 2290"/>
              <a:gd name="T10" fmla="*/ 7558088 w 4988"/>
              <a:gd name="T11" fmla="*/ 3001962 h 2290"/>
              <a:gd name="T12" fmla="*/ 6981825 w 4988"/>
              <a:gd name="T13" fmla="*/ 2714625 h 2290"/>
              <a:gd name="T14" fmla="*/ 3816350 w 4988"/>
              <a:gd name="T15" fmla="*/ 3521075 h 2290"/>
              <a:gd name="T16" fmla="*/ 939800 w 4988"/>
              <a:gd name="T17" fmla="*/ 3159124 h 2290"/>
              <a:gd name="T18" fmla="*/ 1682750 w 4988"/>
              <a:gd name="T19" fmla="*/ 1092200 h 2290"/>
              <a:gd name="T20" fmla="*/ 3670300 w 4988"/>
              <a:gd name="T21" fmla="*/ 266700 h 2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88"/>
              <a:gd name="T34" fmla="*/ 0 h 2290"/>
              <a:gd name="T35" fmla="*/ 4988 w 4988"/>
              <a:gd name="T36" fmla="*/ 2290 h 22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88" h="2290">
                <a:moveTo>
                  <a:pt x="2312" y="168"/>
                </a:moveTo>
                <a:cubicBezTo>
                  <a:pt x="2333" y="301"/>
                  <a:pt x="366" y="943"/>
                  <a:pt x="1186" y="1486"/>
                </a:cubicBezTo>
                <a:cubicBezTo>
                  <a:pt x="2214" y="1836"/>
                  <a:pt x="3508" y="1426"/>
                  <a:pt x="3763" y="1302"/>
                </a:cubicBezTo>
                <a:cubicBezTo>
                  <a:pt x="3581" y="1188"/>
                  <a:pt x="3400" y="1075"/>
                  <a:pt x="3400" y="1075"/>
                </a:cubicBezTo>
                <a:lnTo>
                  <a:pt x="4988" y="1030"/>
                </a:lnTo>
                <a:lnTo>
                  <a:pt x="4761" y="1891"/>
                </a:lnTo>
                <a:cubicBezTo>
                  <a:pt x="4761" y="1891"/>
                  <a:pt x="4579" y="1800"/>
                  <a:pt x="4398" y="1710"/>
                </a:cubicBezTo>
                <a:cubicBezTo>
                  <a:pt x="3802" y="1984"/>
                  <a:pt x="3016" y="2146"/>
                  <a:pt x="2404" y="2218"/>
                </a:cubicBezTo>
                <a:cubicBezTo>
                  <a:pt x="1792" y="2290"/>
                  <a:pt x="946" y="2230"/>
                  <a:pt x="592" y="1990"/>
                </a:cubicBezTo>
                <a:cubicBezTo>
                  <a:pt x="374" y="1831"/>
                  <a:pt x="0" y="1452"/>
                  <a:pt x="1060" y="688"/>
                </a:cubicBezTo>
                <a:cubicBezTo>
                  <a:pt x="2256" y="0"/>
                  <a:pt x="2051" y="276"/>
                  <a:pt x="2312" y="168"/>
                </a:cubicBezTo>
                <a:close/>
              </a:path>
            </a:pathLst>
          </a:custGeom>
          <a:gradFill flip="none" rotWithShape="1">
            <a:gsLst>
              <a:gs pos="0">
                <a:srgbClr val="E94800">
                  <a:tint val="66000"/>
                  <a:satMod val="160000"/>
                </a:srgbClr>
              </a:gs>
              <a:gs pos="50000">
                <a:srgbClr val="E94800">
                  <a:tint val="44500"/>
                  <a:satMod val="160000"/>
                </a:srgbClr>
              </a:gs>
              <a:gs pos="100000">
                <a:srgbClr val="E948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176338" y="3829050"/>
            <a:ext cx="973137" cy="1008063"/>
            <a:chOff x="1175952" y="3828487"/>
            <a:chExt cx="973138" cy="1008062"/>
          </a:xfrm>
        </p:grpSpPr>
        <p:grpSp>
          <p:nvGrpSpPr>
            <p:cNvPr id="6192" name="Group 919"/>
            <p:cNvGrpSpPr>
              <a:grpSpLocks/>
            </p:cNvGrpSpPr>
            <p:nvPr/>
          </p:nvGrpSpPr>
          <p:grpSpPr bwMode="auto">
            <a:xfrm rot="-705840">
              <a:off x="1175952" y="3828487"/>
              <a:ext cx="973138" cy="1008062"/>
              <a:chOff x="591" y="852"/>
              <a:chExt cx="693" cy="718"/>
            </a:xfrm>
          </p:grpSpPr>
          <p:sp>
            <p:nvSpPr>
              <p:cNvPr id="6194" name="Oval 920"/>
              <p:cNvSpPr>
                <a:spLocks noChangeArrowheads="1"/>
              </p:cNvSpPr>
              <p:nvPr/>
            </p:nvSpPr>
            <p:spPr bwMode="gray">
              <a:xfrm>
                <a:off x="591" y="1234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95" name="Oval 921"/>
              <p:cNvSpPr>
                <a:spLocks noChangeArrowheads="1"/>
              </p:cNvSpPr>
              <p:nvPr/>
            </p:nvSpPr>
            <p:spPr bwMode="gray">
              <a:xfrm>
                <a:off x="639" y="852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96" name="Oval 922"/>
              <p:cNvSpPr>
                <a:spLocks noChangeArrowheads="1"/>
              </p:cNvSpPr>
              <p:nvPr/>
            </p:nvSpPr>
            <p:spPr bwMode="gray">
              <a:xfrm>
                <a:off x="647" y="855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97" name="Oval 923"/>
              <p:cNvSpPr>
                <a:spLocks noChangeArrowheads="1"/>
              </p:cNvSpPr>
              <p:nvPr/>
            </p:nvSpPr>
            <p:spPr bwMode="gray">
              <a:xfrm>
                <a:off x="654" y="862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98" name="Oval 924"/>
              <p:cNvSpPr>
                <a:spLocks noChangeArrowheads="1"/>
              </p:cNvSpPr>
              <p:nvPr/>
            </p:nvSpPr>
            <p:spPr bwMode="gray">
              <a:xfrm>
                <a:off x="688" y="878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99" name="Text Box 925"/>
              <p:cNvSpPr txBox="1">
                <a:spLocks noChangeArrowheads="1"/>
              </p:cNvSpPr>
              <p:nvPr/>
            </p:nvSpPr>
            <p:spPr bwMode="gray">
              <a:xfrm>
                <a:off x="891" y="954"/>
                <a:ext cx="131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6193" name="Rectangle 934"/>
            <p:cNvSpPr>
              <a:spLocks noChangeArrowheads="1"/>
            </p:cNvSpPr>
            <p:nvPr/>
          </p:nvSpPr>
          <p:spPr bwMode="auto">
            <a:xfrm>
              <a:off x="1365064" y="3954082"/>
              <a:ext cx="615553" cy="6647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勿动</a:t>
              </a:r>
              <a:endParaRPr lang="en-US" altLang="zh-CN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电器</a:t>
              </a:r>
              <a:endParaRPr lang="en-US" altLang="ko-KR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1087438" y="5472113"/>
            <a:ext cx="1100137" cy="1139825"/>
            <a:chOff x="1087053" y="5472143"/>
            <a:chExt cx="1100137" cy="1139825"/>
          </a:xfrm>
        </p:grpSpPr>
        <p:grpSp>
          <p:nvGrpSpPr>
            <p:cNvPr id="6184" name="Group 911"/>
            <p:cNvGrpSpPr>
              <a:grpSpLocks/>
            </p:cNvGrpSpPr>
            <p:nvPr/>
          </p:nvGrpSpPr>
          <p:grpSpPr bwMode="auto">
            <a:xfrm>
              <a:off x="1087053" y="5472143"/>
              <a:ext cx="1100137" cy="1139825"/>
              <a:chOff x="591" y="852"/>
              <a:chExt cx="693" cy="718"/>
            </a:xfrm>
          </p:grpSpPr>
          <p:sp>
            <p:nvSpPr>
              <p:cNvPr id="6186" name="Oval 912"/>
              <p:cNvSpPr>
                <a:spLocks noChangeArrowheads="1"/>
              </p:cNvSpPr>
              <p:nvPr/>
            </p:nvSpPr>
            <p:spPr bwMode="gray">
              <a:xfrm>
                <a:off x="591" y="1234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7" name="Oval 913"/>
              <p:cNvSpPr>
                <a:spLocks noChangeArrowheads="1"/>
              </p:cNvSpPr>
              <p:nvPr/>
            </p:nvSpPr>
            <p:spPr bwMode="gray">
              <a:xfrm>
                <a:off x="639" y="852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8" name="Oval 914"/>
              <p:cNvSpPr>
                <a:spLocks noChangeArrowheads="1"/>
              </p:cNvSpPr>
              <p:nvPr/>
            </p:nvSpPr>
            <p:spPr bwMode="gray">
              <a:xfrm>
                <a:off x="647" y="855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9" name="Oval 915"/>
              <p:cNvSpPr>
                <a:spLocks noChangeArrowheads="1"/>
              </p:cNvSpPr>
              <p:nvPr/>
            </p:nvSpPr>
            <p:spPr bwMode="gray">
              <a:xfrm>
                <a:off x="654" y="862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90" name="Oval 916"/>
              <p:cNvSpPr>
                <a:spLocks noChangeArrowheads="1"/>
              </p:cNvSpPr>
              <p:nvPr/>
            </p:nvSpPr>
            <p:spPr bwMode="gray">
              <a:xfrm>
                <a:off x="688" y="878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91" name="Text Box 917"/>
              <p:cNvSpPr txBox="1">
                <a:spLocks noChangeArrowheads="1"/>
              </p:cNvSpPr>
              <p:nvPr/>
            </p:nvSpPr>
            <p:spPr bwMode="gray">
              <a:xfrm>
                <a:off x="898" y="969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6185" name="Rectangle 935"/>
            <p:cNvSpPr>
              <a:spLocks noChangeArrowheads="1"/>
            </p:cNvSpPr>
            <p:nvPr/>
          </p:nvSpPr>
          <p:spPr bwMode="auto">
            <a:xfrm>
              <a:off x="1311387" y="5589170"/>
              <a:ext cx="718145" cy="7755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8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疏散</a:t>
              </a:r>
              <a:endParaRPr lang="en-US" altLang="zh-CN" sz="28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8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人员</a:t>
              </a:r>
              <a:endParaRPr lang="en-US" altLang="ko-KR" sz="28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4022725" y="4732338"/>
            <a:ext cx="1371600" cy="1600200"/>
            <a:chOff x="4022340" y="4731775"/>
            <a:chExt cx="1371600" cy="1600200"/>
          </a:xfrm>
        </p:grpSpPr>
        <p:grpSp>
          <p:nvGrpSpPr>
            <p:cNvPr id="6176" name="Group 903"/>
            <p:cNvGrpSpPr>
              <a:grpSpLocks/>
            </p:cNvGrpSpPr>
            <p:nvPr/>
          </p:nvGrpSpPr>
          <p:grpSpPr bwMode="auto">
            <a:xfrm>
              <a:off x="4022340" y="4731775"/>
              <a:ext cx="1371600" cy="1600200"/>
              <a:chOff x="1156" y="1696"/>
              <a:chExt cx="864" cy="1008"/>
            </a:xfrm>
          </p:grpSpPr>
          <p:sp>
            <p:nvSpPr>
              <p:cNvPr id="6178" name="Oval 904"/>
              <p:cNvSpPr>
                <a:spLocks noChangeArrowheads="1"/>
              </p:cNvSpPr>
              <p:nvPr/>
            </p:nvSpPr>
            <p:spPr bwMode="gray">
              <a:xfrm>
                <a:off x="1156" y="1696"/>
                <a:ext cx="864" cy="90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9" name="Oval 905"/>
              <p:cNvSpPr>
                <a:spLocks noChangeArrowheads="1"/>
              </p:cNvSpPr>
              <p:nvPr/>
            </p:nvSpPr>
            <p:spPr bwMode="gray">
              <a:xfrm rot="-772996">
                <a:off x="1204" y="2320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0" name="Oval 906"/>
              <p:cNvSpPr>
                <a:spLocks noChangeArrowheads="1"/>
              </p:cNvSpPr>
              <p:nvPr/>
            </p:nvSpPr>
            <p:spPr bwMode="gray">
              <a:xfrm>
                <a:off x="1167" y="1701"/>
                <a:ext cx="843" cy="88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1" name="Oval 907"/>
              <p:cNvSpPr>
                <a:spLocks noChangeArrowheads="1"/>
              </p:cNvSpPr>
              <p:nvPr/>
            </p:nvSpPr>
            <p:spPr bwMode="gray">
              <a:xfrm>
                <a:off x="1175" y="1710"/>
                <a:ext cx="802" cy="82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2" name="Oval 908"/>
              <p:cNvSpPr>
                <a:spLocks noChangeArrowheads="1"/>
              </p:cNvSpPr>
              <p:nvPr/>
            </p:nvSpPr>
            <p:spPr bwMode="gray">
              <a:xfrm>
                <a:off x="1221" y="1733"/>
                <a:ext cx="713" cy="67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3" name="Text Box 909"/>
              <p:cNvSpPr txBox="1">
                <a:spLocks noChangeArrowheads="1"/>
              </p:cNvSpPr>
              <p:nvPr/>
            </p:nvSpPr>
            <p:spPr bwMode="gray">
              <a:xfrm>
                <a:off x="1516" y="1833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6177" name="Rectangle 936"/>
            <p:cNvSpPr>
              <a:spLocks noChangeArrowheads="1"/>
            </p:cNvSpPr>
            <p:nvPr/>
          </p:nvSpPr>
          <p:spPr bwMode="auto">
            <a:xfrm>
              <a:off x="4291421" y="4977553"/>
              <a:ext cx="820738" cy="8863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32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打开</a:t>
              </a:r>
              <a:endParaRPr lang="en-US" altLang="zh-CN" sz="32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32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门窗</a:t>
              </a:r>
              <a:endParaRPr lang="en-US" altLang="ko-KR" sz="32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6726238" y="3025775"/>
            <a:ext cx="1704975" cy="1885950"/>
            <a:chOff x="6726716" y="3025212"/>
            <a:chExt cx="1704975" cy="1885950"/>
          </a:xfrm>
        </p:grpSpPr>
        <p:grpSp>
          <p:nvGrpSpPr>
            <p:cNvPr id="6168" name="Group 895"/>
            <p:cNvGrpSpPr>
              <a:grpSpLocks/>
            </p:cNvGrpSpPr>
            <p:nvPr/>
          </p:nvGrpSpPr>
          <p:grpSpPr bwMode="auto">
            <a:xfrm>
              <a:off x="6726716" y="3025212"/>
              <a:ext cx="1704975" cy="1885950"/>
              <a:chOff x="2562" y="1979"/>
              <a:chExt cx="1074" cy="1188"/>
            </a:xfrm>
          </p:grpSpPr>
          <p:sp>
            <p:nvSpPr>
              <p:cNvPr id="6170" name="Oval 896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Oval 897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2" name="Oval 898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3" name="Oval 899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4" name="Oval 900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75" name="Text Box 901"/>
              <p:cNvSpPr txBox="1">
                <a:spLocks noChangeArrowheads="1"/>
              </p:cNvSpPr>
              <p:nvPr/>
            </p:nvSpPr>
            <p:spPr bwMode="gray">
              <a:xfrm>
                <a:off x="3033" y="2149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6169" name="Rectangle 937"/>
            <p:cNvSpPr>
              <a:spLocks noChangeArrowheads="1"/>
            </p:cNvSpPr>
            <p:nvPr/>
          </p:nvSpPr>
          <p:spPr bwMode="auto">
            <a:xfrm>
              <a:off x="7095312" y="3379895"/>
              <a:ext cx="923331" cy="99719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36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电话</a:t>
              </a:r>
              <a:endParaRPr lang="en-US" altLang="zh-CN" sz="36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36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报警</a:t>
              </a:r>
              <a:endParaRPr lang="en-US" altLang="ko-KR" sz="36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414588" y="2033588"/>
            <a:ext cx="2095500" cy="2317750"/>
            <a:chOff x="2414836" y="2033579"/>
            <a:chExt cx="2095500" cy="2317750"/>
          </a:xfrm>
        </p:grpSpPr>
        <p:grpSp>
          <p:nvGrpSpPr>
            <p:cNvPr id="6160" name="Group 887"/>
            <p:cNvGrpSpPr>
              <a:grpSpLocks/>
            </p:cNvGrpSpPr>
            <p:nvPr/>
          </p:nvGrpSpPr>
          <p:grpSpPr bwMode="auto">
            <a:xfrm>
              <a:off x="2414836" y="2033579"/>
              <a:ext cx="2095500" cy="2317750"/>
              <a:chOff x="2562" y="1979"/>
              <a:chExt cx="1074" cy="1188"/>
            </a:xfrm>
          </p:grpSpPr>
          <p:sp>
            <p:nvSpPr>
              <p:cNvPr id="6162" name="Oval 888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3" name="Oval 889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4" name="Oval 890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5" name="Oval 891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6" name="Oval 892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Text Box 893"/>
              <p:cNvSpPr txBox="1">
                <a:spLocks noChangeArrowheads="1"/>
              </p:cNvSpPr>
              <p:nvPr/>
            </p:nvSpPr>
            <p:spPr bwMode="gray">
              <a:xfrm>
                <a:off x="3044" y="2149"/>
                <a:ext cx="9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2460873" y="2085966"/>
              <a:ext cx="1995488" cy="19939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00563" y="2295525"/>
            <a:ext cx="1814512" cy="1200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立即关闭燃具开关、旋塞阀、球阀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一、安全使用燃气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95288" y="1268413"/>
            <a:ext cx="4038600" cy="701675"/>
            <a:chOff x="395536" y="1268760"/>
            <a:chExt cx="4038600" cy="701675"/>
          </a:xfrm>
        </p:grpSpPr>
        <p:sp>
          <p:nvSpPr>
            <p:cNvPr id="85" name="Freeform 19"/>
            <p:cNvSpPr>
              <a:spLocks/>
            </p:cNvSpPr>
            <p:nvPr/>
          </p:nvSpPr>
          <p:spPr bwMode="gray">
            <a:xfrm>
              <a:off x="395536" y="1268760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 bwMode="auto">
            <a:xfrm>
              <a:off x="719386" y="1344960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使用燃气中的“十严禁”</a:t>
              </a:r>
            </a:p>
          </p:txBody>
        </p:sp>
      </p:grpSp>
      <p:sp>
        <p:nvSpPr>
          <p:cNvPr id="7175" name="Rectangle 1045"/>
          <p:cNvSpPr>
            <a:spLocks noChangeArrowheads="1"/>
          </p:cNvSpPr>
          <p:nvPr/>
        </p:nvSpPr>
        <p:spPr bwMode="auto">
          <a:xfrm>
            <a:off x="827088" y="2058988"/>
            <a:ext cx="7345362" cy="446563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76" name="Group 1029"/>
          <p:cNvGrpSpPr>
            <a:grpSpLocks/>
          </p:cNvGrpSpPr>
          <p:nvPr/>
        </p:nvGrpSpPr>
        <p:grpSpPr bwMode="auto">
          <a:xfrm>
            <a:off x="2484438" y="2132013"/>
            <a:ext cx="4105275" cy="4105275"/>
            <a:chOff x="2290" y="1752"/>
            <a:chExt cx="1134" cy="1134"/>
          </a:xfrm>
        </p:grpSpPr>
        <p:sp>
          <p:nvSpPr>
            <p:cNvPr id="116" name="AutoShape 1030"/>
            <p:cNvSpPr>
              <a:spLocks noChangeArrowheads="1"/>
            </p:cNvSpPr>
            <p:nvPr/>
          </p:nvSpPr>
          <p:spPr bwMode="auto">
            <a:xfrm rot="900000">
              <a:off x="2290" y="1752"/>
              <a:ext cx="1134" cy="1134"/>
            </a:xfrm>
            <a:prstGeom prst="star5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7" name="AutoShape 1031"/>
            <p:cNvSpPr>
              <a:spLocks noChangeArrowheads="1"/>
            </p:cNvSpPr>
            <p:nvPr/>
          </p:nvSpPr>
          <p:spPr bwMode="auto">
            <a:xfrm rot="-900000">
              <a:off x="2290" y="1752"/>
              <a:ext cx="1134" cy="1134"/>
            </a:xfrm>
            <a:prstGeom prst="star5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7177" name="Group 1022"/>
          <p:cNvGrpSpPr>
            <a:grpSpLocks/>
          </p:cNvGrpSpPr>
          <p:nvPr/>
        </p:nvGrpSpPr>
        <p:grpSpPr bwMode="auto">
          <a:xfrm>
            <a:off x="3635375" y="3355975"/>
            <a:ext cx="1800225" cy="1800225"/>
            <a:chOff x="2290" y="1752"/>
            <a:chExt cx="1134" cy="1134"/>
          </a:xfrm>
        </p:grpSpPr>
        <p:sp>
          <p:nvSpPr>
            <p:cNvPr id="129" name="AutoShape 1015"/>
            <p:cNvSpPr>
              <a:spLocks noChangeArrowheads="1"/>
            </p:cNvSpPr>
            <p:nvPr/>
          </p:nvSpPr>
          <p:spPr bwMode="auto">
            <a:xfrm rot="900000">
              <a:off x="2290" y="1752"/>
              <a:ext cx="1134" cy="1134"/>
            </a:xfrm>
            <a:prstGeom prst="star5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0" name="AutoShape 1016"/>
            <p:cNvSpPr>
              <a:spLocks noChangeArrowheads="1"/>
            </p:cNvSpPr>
            <p:nvPr/>
          </p:nvSpPr>
          <p:spPr bwMode="auto">
            <a:xfrm rot="-900000">
              <a:off x="2290" y="1752"/>
              <a:ext cx="1134" cy="1134"/>
            </a:xfrm>
            <a:prstGeom prst="star5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971550" y="2203450"/>
            <a:ext cx="3527425" cy="2109788"/>
            <a:chOff x="971550" y="2203450"/>
            <a:chExt cx="3527425" cy="2109788"/>
          </a:xfrm>
        </p:grpSpPr>
        <p:sp>
          <p:nvSpPr>
            <p:cNvPr id="7219" name="Freeform 967"/>
            <p:cNvSpPr>
              <a:spLocks/>
            </p:cNvSpPr>
            <p:nvPr/>
          </p:nvSpPr>
          <p:spPr bwMode="auto">
            <a:xfrm flipH="1">
              <a:off x="971550" y="2203450"/>
              <a:ext cx="3527425" cy="2109788"/>
            </a:xfrm>
            <a:custGeom>
              <a:avLst/>
              <a:gdLst>
                <a:gd name="T0" fmla="*/ 0 w 2920"/>
                <a:gd name="T1" fmla="*/ 2147483647 h 936"/>
                <a:gd name="T2" fmla="*/ 2147483647 w 2920"/>
                <a:gd name="T3" fmla="*/ 0 h 936"/>
                <a:gd name="T4" fmla="*/ 2147483647 w 2920"/>
                <a:gd name="T5" fmla="*/ 0 h 936"/>
                <a:gd name="T6" fmla="*/ 2147483647 w 2920"/>
                <a:gd name="T7" fmla="*/ 2147483647 h 936"/>
                <a:gd name="T8" fmla="*/ 2147483647 w 2920"/>
                <a:gd name="T9" fmla="*/ 2147483647 h 936"/>
                <a:gd name="T10" fmla="*/ 0 w 2920"/>
                <a:gd name="T11" fmla="*/ 2147483647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936"/>
                <a:gd name="T20" fmla="*/ 2920 w 292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936">
                  <a:moveTo>
                    <a:pt x="0" y="936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59" y="312"/>
                  </a:lnTo>
                  <a:lnTo>
                    <a:pt x="0" y="93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Rectangle 1009"/>
            <p:cNvSpPr>
              <a:spLocks noChangeArrowheads="1"/>
            </p:cNvSpPr>
            <p:nvPr/>
          </p:nvSpPr>
          <p:spPr bwMode="auto">
            <a:xfrm flipH="1">
              <a:off x="973138" y="220345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21" name="Text Box 978"/>
            <p:cNvSpPr txBox="1">
              <a:spLocks noChangeArrowheads="1"/>
            </p:cNvSpPr>
            <p:nvPr/>
          </p:nvSpPr>
          <p:spPr bwMode="auto">
            <a:xfrm>
              <a:off x="971550" y="2289175"/>
              <a:ext cx="1584325" cy="46037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严禁使用不符合标准的气瓶、灶具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971550" y="4313238"/>
            <a:ext cx="3527425" cy="1212850"/>
            <a:chOff x="971550" y="4313238"/>
            <a:chExt cx="3527425" cy="1212850"/>
          </a:xfrm>
        </p:grpSpPr>
        <p:sp>
          <p:nvSpPr>
            <p:cNvPr id="7215" name="Freeform 970"/>
            <p:cNvSpPr>
              <a:spLocks/>
            </p:cNvSpPr>
            <p:nvPr/>
          </p:nvSpPr>
          <p:spPr bwMode="auto">
            <a:xfrm flipH="1">
              <a:off x="971550" y="4313238"/>
              <a:ext cx="3527425" cy="1212850"/>
            </a:xfrm>
            <a:custGeom>
              <a:avLst/>
              <a:gdLst>
                <a:gd name="T0" fmla="*/ 0 w 2920"/>
                <a:gd name="T1" fmla="*/ 0 h 539"/>
                <a:gd name="T2" fmla="*/ 2147483647 w 2920"/>
                <a:gd name="T3" fmla="*/ 2147483647 h 539"/>
                <a:gd name="T4" fmla="*/ 2147483647 w 2920"/>
                <a:gd name="T5" fmla="*/ 2147483647 h 539"/>
                <a:gd name="T6" fmla="*/ 2147483647 w 2920"/>
                <a:gd name="T7" fmla="*/ 2147483647 h 539"/>
                <a:gd name="T8" fmla="*/ 2147483647 w 2920"/>
                <a:gd name="T9" fmla="*/ 2147483647 h 539"/>
                <a:gd name="T10" fmla="*/ 0 w 2920"/>
                <a:gd name="T11" fmla="*/ 0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0"/>
                  </a:moveTo>
                  <a:lnTo>
                    <a:pt x="1559" y="227"/>
                  </a:lnTo>
                  <a:lnTo>
                    <a:pt x="2920" y="227"/>
                  </a:lnTo>
                  <a:lnTo>
                    <a:pt x="2920" y="539"/>
                  </a:lnTo>
                  <a:lnTo>
                    <a:pt x="1559" y="5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216" name="组合 9"/>
            <p:cNvGrpSpPr>
              <a:grpSpLocks/>
            </p:cNvGrpSpPr>
            <p:nvPr/>
          </p:nvGrpSpPr>
          <p:grpSpPr bwMode="auto">
            <a:xfrm>
              <a:off x="973138" y="4832350"/>
              <a:ext cx="1582737" cy="684213"/>
              <a:chOff x="973138" y="4832350"/>
              <a:chExt cx="1582737" cy="684213"/>
            </a:xfrm>
          </p:grpSpPr>
          <p:sp>
            <p:nvSpPr>
              <p:cNvPr id="136" name="Rectangle 1012"/>
              <p:cNvSpPr>
                <a:spLocks noChangeArrowheads="1"/>
              </p:cNvSpPr>
              <p:nvPr/>
            </p:nvSpPr>
            <p:spPr bwMode="auto">
              <a:xfrm flipH="1">
                <a:off x="973138" y="4832350"/>
                <a:ext cx="1582737" cy="684213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18" name="Text Box 989"/>
              <p:cNvSpPr txBox="1">
                <a:spLocks noChangeArrowheads="1"/>
              </p:cNvSpPr>
              <p:nvPr/>
            </p:nvSpPr>
            <p:spPr bwMode="auto">
              <a:xfrm>
                <a:off x="1198563" y="4943475"/>
                <a:ext cx="1154112" cy="4619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85725" indent="-85725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500">
                    <a:solidFill>
                      <a:srgbClr val="FFFF00"/>
                    </a:solidFill>
                    <a:latin typeface="华文细黑" pitchFamily="2" charset="-122"/>
                    <a:ea typeface="华文细黑" pitchFamily="2" charset="-122"/>
                  </a:rPr>
                  <a:t>严禁人在使用</a:t>
                </a:r>
                <a:endParaRPr lang="en-US" altLang="zh-CN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endParaRPr>
              </a:p>
              <a:p>
                <a:pPr algn="ctr" eaLnBrk="1" hangingPunct="1"/>
                <a:r>
                  <a:rPr lang="zh-CN" altLang="en-US" sz="1500">
                    <a:solidFill>
                      <a:srgbClr val="FFFF00"/>
                    </a:solidFill>
                    <a:latin typeface="华文细黑" pitchFamily="2" charset="-122"/>
                    <a:ea typeface="华文细黑" pitchFamily="2" charset="-122"/>
                  </a:rPr>
                  <a:t>燃气时离开</a:t>
                </a:r>
                <a:endParaRPr lang="en-US" altLang="ko-KR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971550" y="3098800"/>
            <a:ext cx="3527425" cy="1214438"/>
            <a:chOff x="971550" y="3098800"/>
            <a:chExt cx="3527425" cy="1214438"/>
          </a:xfrm>
        </p:grpSpPr>
        <p:sp>
          <p:nvSpPr>
            <p:cNvPr id="7212" name="Freeform 968"/>
            <p:cNvSpPr>
              <a:spLocks/>
            </p:cNvSpPr>
            <p:nvPr/>
          </p:nvSpPr>
          <p:spPr bwMode="auto">
            <a:xfrm flipH="1">
              <a:off x="971550" y="3098800"/>
              <a:ext cx="3527425" cy="1214438"/>
            </a:xfrm>
            <a:custGeom>
              <a:avLst/>
              <a:gdLst>
                <a:gd name="T0" fmla="*/ 0 w 2920"/>
                <a:gd name="T1" fmla="*/ 2147483647 h 539"/>
                <a:gd name="T2" fmla="*/ 2147483647 w 2920"/>
                <a:gd name="T3" fmla="*/ 0 h 539"/>
                <a:gd name="T4" fmla="*/ 2147483647 w 2920"/>
                <a:gd name="T5" fmla="*/ 0 h 539"/>
                <a:gd name="T6" fmla="*/ 2147483647 w 2920"/>
                <a:gd name="T7" fmla="*/ 2147483647 h 539"/>
                <a:gd name="T8" fmla="*/ 2147483647 w 2920"/>
                <a:gd name="T9" fmla="*/ 2147483647 h 539"/>
                <a:gd name="T10" fmla="*/ 0 w 2920"/>
                <a:gd name="T11" fmla="*/ 2147483647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539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31" y="312"/>
                  </a:lnTo>
                  <a:lnTo>
                    <a:pt x="0" y="53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Rectangle 1010"/>
            <p:cNvSpPr>
              <a:spLocks noChangeArrowheads="1"/>
            </p:cNvSpPr>
            <p:nvPr/>
          </p:nvSpPr>
          <p:spPr bwMode="auto">
            <a:xfrm flipH="1">
              <a:off x="973138" y="309880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14" name="Text Box 991"/>
            <p:cNvSpPr txBox="1">
              <a:spLocks noChangeArrowheads="1"/>
            </p:cNvSpPr>
            <p:nvPr/>
          </p:nvSpPr>
          <p:spPr bwMode="auto">
            <a:xfrm>
              <a:off x="1101725" y="3213100"/>
              <a:ext cx="1347788" cy="46196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严禁倒灌液化气</a:t>
              </a:r>
              <a:endParaRPr lang="en-US" altLang="zh-CN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钢瓶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971550" y="4313238"/>
            <a:ext cx="3492500" cy="2108200"/>
            <a:chOff x="971550" y="4313238"/>
            <a:chExt cx="3492500" cy="2108200"/>
          </a:xfrm>
        </p:grpSpPr>
        <p:sp>
          <p:nvSpPr>
            <p:cNvPr id="7209" name="Freeform 971"/>
            <p:cNvSpPr>
              <a:spLocks/>
            </p:cNvSpPr>
            <p:nvPr/>
          </p:nvSpPr>
          <p:spPr bwMode="auto">
            <a:xfrm flipH="1">
              <a:off x="971550" y="4313238"/>
              <a:ext cx="3492500" cy="2108200"/>
            </a:xfrm>
            <a:custGeom>
              <a:avLst/>
              <a:gdLst>
                <a:gd name="T0" fmla="*/ 0 w 2891"/>
                <a:gd name="T1" fmla="*/ 0 h 936"/>
                <a:gd name="T2" fmla="*/ 2147483647 w 2891"/>
                <a:gd name="T3" fmla="*/ 2147483647 h 936"/>
                <a:gd name="T4" fmla="*/ 2147483647 w 2891"/>
                <a:gd name="T5" fmla="*/ 2147483647 h 936"/>
                <a:gd name="T6" fmla="*/ 2147483647 w 2891"/>
                <a:gd name="T7" fmla="*/ 2147483647 h 936"/>
                <a:gd name="T8" fmla="*/ 2147483647 w 2891"/>
                <a:gd name="T9" fmla="*/ 2147483647 h 936"/>
                <a:gd name="T10" fmla="*/ 0 w 2891"/>
                <a:gd name="T11" fmla="*/ 0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1"/>
                <a:gd name="T19" fmla="*/ 0 h 936"/>
                <a:gd name="T20" fmla="*/ 2891 w 2891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1" h="936">
                  <a:moveTo>
                    <a:pt x="0" y="0"/>
                  </a:moveTo>
                  <a:lnTo>
                    <a:pt x="1530" y="624"/>
                  </a:lnTo>
                  <a:lnTo>
                    <a:pt x="2891" y="624"/>
                  </a:lnTo>
                  <a:lnTo>
                    <a:pt x="2891" y="936"/>
                  </a:lnTo>
                  <a:lnTo>
                    <a:pt x="1530" y="9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Rectangle 1013"/>
            <p:cNvSpPr>
              <a:spLocks noChangeArrowheads="1"/>
            </p:cNvSpPr>
            <p:nvPr/>
          </p:nvSpPr>
          <p:spPr bwMode="auto">
            <a:xfrm flipH="1">
              <a:off x="973138" y="572770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11" name="Text Box 992"/>
            <p:cNvSpPr txBox="1">
              <a:spLocks noChangeArrowheads="1"/>
            </p:cNvSpPr>
            <p:nvPr/>
          </p:nvSpPr>
          <p:spPr bwMode="auto">
            <a:xfrm>
              <a:off x="1203325" y="5934075"/>
              <a:ext cx="1144588" cy="23177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严禁倾倒残液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971550" y="3992563"/>
            <a:ext cx="3527425" cy="696912"/>
            <a:chOff x="971550" y="3992563"/>
            <a:chExt cx="3527425" cy="696912"/>
          </a:xfrm>
        </p:grpSpPr>
        <p:sp>
          <p:nvSpPr>
            <p:cNvPr id="7206" name="Freeform 969"/>
            <p:cNvSpPr>
              <a:spLocks/>
            </p:cNvSpPr>
            <p:nvPr/>
          </p:nvSpPr>
          <p:spPr bwMode="auto">
            <a:xfrm rot="10800000" flipH="1" flipV="1">
              <a:off x="971550" y="3992563"/>
              <a:ext cx="3527425" cy="696912"/>
            </a:xfrm>
            <a:custGeom>
              <a:avLst/>
              <a:gdLst>
                <a:gd name="T0" fmla="*/ 2147483647 w 2222"/>
                <a:gd name="T1" fmla="*/ 2147483647 h 439"/>
                <a:gd name="T2" fmla="*/ 2147483647 w 2222"/>
                <a:gd name="T3" fmla="*/ 0 h 439"/>
                <a:gd name="T4" fmla="*/ 0 w 2222"/>
                <a:gd name="T5" fmla="*/ 0 h 439"/>
                <a:gd name="T6" fmla="*/ 0 w 2222"/>
                <a:gd name="T7" fmla="*/ 2147483647 h 439"/>
                <a:gd name="T8" fmla="*/ 2147483647 w 2222"/>
                <a:gd name="T9" fmla="*/ 2147483647 h 439"/>
                <a:gd name="T10" fmla="*/ 2147483647 w 2222"/>
                <a:gd name="T11" fmla="*/ 2147483647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439"/>
                <a:gd name="T20" fmla="*/ 2222 w 2222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439">
                  <a:moveTo>
                    <a:pt x="2222" y="202"/>
                  </a:moveTo>
                  <a:lnTo>
                    <a:pt x="1036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1056" y="433"/>
                  </a:lnTo>
                  <a:lnTo>
                    <a:pt x="2222" y="20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Rectangle 1011"/>
            <p:cNvSpPr>
              <a:spLocks noChangeArrowheads="1"/>
            </p:cNvSpPr>
            <p:nvPr/>
          </p:nvSpPr>
          <p:spPr bwMode="auto">
            <a:xfrm flipH="1">
              <a:off x="973138" y="399415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08" name="Text Box 994"/>
            <p:cNvSpPr txBox="1">
              <a:spLocks noChangeArrowheads="1"/>
            </p:cNvSpPr>
            <p:nvPr/>
          </p:nvSpPr>
          <p:spPr bwMode="auto">
            <a:xfrm>
              <a:off x="1106488" y="4103688"/>
              <a:ext cx="1339850" cy="46196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严禁将气瓶卧放</a:t>
              </a:r>
              <a:endParaRPr lang="en-US" altLang="zh-CN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使用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500563" y="2203450"/>
            <a:ext cx="3527425" cy="2109788"/>
            <a:chOff x="4500563" y="2203450"/>
            <a:chExt cx="3527425" cy="2109788"/>
          </a:xfrm>
        </p:grpSpPr>
        <p:sp>
          <p:nvSpPr>
            <p:cNvPr id="7203" name="Freeform 1023"/>
            <p:cNvSpPr>
              <a:spLocks/>
            </p:cNvSpPr>
            <p:nvPr/>
          </p:nvSpPr>
          <p:spPr bwMode="auto">
            <a:xfrm>
              <a:off x="4500563" y="2203450"/>
              <a:ext cx="3527425" cy="2109788"/>
            </a:xfrm>
            <a:custGeom>
              <a:avLst/>
              <a:gdLst>
                <a:gd name="T0" fmla="*/ 0 w 2920"/>
                <a:gd name="T1" fmla="*/ 2147483647 h 936"/>
                <a:gd name="T2" fmla="*/ 2147483647 w 2920"/>
                <a:gd name="T3" fmla="*/ 0 h 936"/>
                <a:gd name="T4" fmla="*/ 2147483647 w 2920"/>
                <a:gd name="T5" fmla="*/ 0 h 936"/>
                <a:gd name="T6" fmla="*/ 2147483647 w 2920"/>
                <a:gd name="T7" fmla="*/ 2147483647 h 936"/>
                <a:gd name="T8" fmla="*/ 2147483647 w 2920"/>
                <a:gd name="T9" fmla="*/ 2147483647 h 936"/>
                <a:gd name="T10" fmla="*/ 0 w 2920"/>
                <a:gd name="T11" fmla="*/ 2147483647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936"/>
                <a:gd name="T20" fmla="*/ 2920 w 292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936">
                  <a:moveTo>
                    <a:pt x="0" y="936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59" y="312"/>
                  </a:lnTo>
                  <a:lnTo>
                    <a:pt x="0" y="93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Rectangle 1032"/>
            <p:cNvSpPr>
              <a:spLocks noChangeArrowheads="1"/>
            </p:cNvSpPr>
            <p:nvPr/>
          </p:nvSpPr>
          <p:spPr bwMode="auto">
            <a:xfrm flipH="1">
              <a:off x="6434138" y="220345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05" name="Text Box 996"/>
            <p:cNvSpPr txBox="1">
              <a:spLocks noChangeArrowheads="1"/>
            </p:cNvSpPr>
            <p:nvPr/>
          </p:nvSpPr>
          <p:spPr bwMode="auto">
            <a:xfrm>
              <a:off x="6434138" y="2319338"/>
              <a:ext cx="1593850" cy="46196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严禁将气瓶输气管</a:t>
              </a:r>
              <a:endParaRPr lang="en-US" altLang="zh-CN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靠近火源、热源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4535488" y="4313238"/>
            <a:ext cx="3492500" cy="2108200"/>
            <a:chOff x="4535488" y="4313238"/>
            <a:chExt cx="3492500" cy="2108200"/>
          </a:xfrm>
        </p:grpSpPr>
        <p:sp>
          <p:nvSpPr>
            <p:cNvPr id="7200" name="Freeform 1027"/>
            <p:cNvSpPr>
              <a:spLocks/>
            </p:cNvSpPr>
            <p:nvPr/>
          </p:nvSpPr>
          <p:spPr bwMode="auto">
            <a:xfrm>
              <a:off x="4535488" y="4313238"/>
              <a:ext cx="3492500" cy="2108200"/>
            </a:xfrm>
            <a:custGeom>
              <a:avLst/>
              <a:gdLst>
                <a:gd name="T0" fmla="*/ 0 w 2891"/>
                <a:gd name="T1" fmla="*/ 0 h 936"/>
                <a:gd name="T2" fmla="*/ 2147483647 w 2891"/>
                <a:gd name="T3" fmla="*/ 2147483647 h 936"/>
                <a:gd name="T4" fmla="*/ 2147483647 w 2891"/>
                <a:gd name="T5" fmla="*/ 2147483647 h 936"/>
                <a:gd name="T6" fmla="*/ 2147483647 w 2891"/>
                <a:gd name="T7" fmla="*/ 2147483647 h 936"/>
                <a:gd name="T8" fmla="*/ 2147483647 w 2891"/>
                <a:gd name="T9" fmla="*/ 2147483647 h 936"/>
                <a:gd name="T10" fmla="*/ 0 w 2891"/>
                <a:gd name="T11" fmla="*/ 0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1"/>
                <a:gd name="T19" fmla="*/ 0 h 936"/>
                <a:gd name="T20" fmla="*/ 2891 w 2891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1" h="936">
                  <a:moveTo>
                    <a:pt x="0" y="0"/>
                  </a:moveTo>
                  <a:lnTo>
                    <a:pt x="1530" y="624"/>
                  </a:lnTo>
                  <a:lnTo>
                    <a:pt x="2891" y="624"/>
                  </a:lnTo>
                  <a:lnTo>
                    <a:pt x="2891" y="936"/>
                  </a:lnTo>
                  <a:lnTo>
                    <a:pt x="1530" y="9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Rectangle 1036"/>
            <p:cNvSpPr>
              <a:spLocks noChangeArrowheads="1"/>
            </p:cNvSpPr>
            <p:nvPr/>
          </p:nvSpPr>
          <p:spPr bwMode="auto">
            <a:xfrm flipH="1">
              <a:off x="6434138" y="572770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02" name="Text Box 990"/>
            <p:cNvSpPr txBox="1">
              <a:spLocks noChangeArrowheads="1"/>
            </p:cNvSpPr>
            <p:nvPr/>
          </p:nvSpPr>
          <p:spPr bwMode="auto">
            <a:xfrm>
              <a:off x="6434138" y="5846763"/>
              <a:ext cx="1582737" cy="46196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严禁在漏气时使用</a:t>
              </a:r>
              <a:endParaRPr lang="en-US" altLang="zh-CN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任何明火和电器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4500563" y="3098800"/>
            <a:ext cx="3527425" cy="1214438"/>
            <a:chOff x="4500563" y="3098800"/>
            <a:chExt cx="3527425" cy="1214438"/>
          </a:xfrm>
        </p:grpSpPr>
        <p:sp>
          <p:nvSpPr>
            <p:cNvPr id="7197" name="Freeform 1024"/>
            <p:cNvSpPr>
              <a:spLocks/>
            </p:cNvSpPr>
            <p:nvPr/>
          </p:nvSpPr>
          <p:spPr bwMode="auto">
            <a:xfrm>
              <a:off x="4500563" y="3098800"/>
              <a:ext cx="3527425" cy="1214438"/>
            </a:xfrm>
            <a:custGeom>
              <a:avLst/>
              <a:gdLst>
                <a:gd name="T0" fmla="*/ 0 w 2920"/>
                <a:gd name="T1" fmla="*/ 2147483647 h 539"/>
                <a:gd name="T2" fmla="*/ 2147483647 w 2920"/>
                <a:gd name="T3" fmla="*/ 0 h 539"/>
                <a:gd name="T4" fmla="*/ 2147483647 w 2920"/>
                <a:gd name="T5" fmla="*/ 0 h 539"/>
                <a:gd name="T6" fmla="*/ 2147483647 w 2920"/>
                <a:gd name="T7" fmla="*/ 2147483647 h 539"/>
                <a:gd name="T8" fmla="*/ 2147483647 w 2920"/>
                <a:gd name="T9" fmla="*/ 2147483647 h 539"/>
                <a:gd name="T10" fmla="*/ 0 w 2920"/>
                <a:gd name="T11" fmla="*/ 2147483647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539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31" y="312"/>
                  </a:lnTo>
                  <a:lnTo>
                    <a:pt x="0" y="53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Rectangle 1033"/>
            <p:cNvSpPr>
              <a:spLocks noChangeArrowheads="1"/>
            </p:cNvSpPr>
            <p:nvPr/>
          </p:nvSpPr>
          <p:spPr bwMode="auto">
            <a:xfrm flipH="1">
              <a:off x="6434138" y="309880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99" name="Text Box 993"/>
            <p:cNvSpPr txBox="1">
              <a:spLocks noChangeArrowheads="1"/>
            </p:cNvSpPr>
            <p:nvPr/>
          </p:nvSpPr>
          <p:spPr bwMode="auto">
            <a:xfrm>
              <a:off x="6456363" y="3205163"/>
              <a:ext cx="1538287" cy="46037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严禁用火、蒸汽、</a:t>
              </a:r>
              <a:endParaRPr lang="en-US" altLang="zh-CN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热水对气瓶加温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500563" y="4313238"/>
            <a:ext cx="3527425" cy="1212850"/>
            <a:chOff x="4500563" y="4313238"/>
            <a:chExt cx="3527425" cy="1212850"/>
          </a:xfrm>
        </p:grpSpPr>
        <p:sp>
          <p:nvSpPr>
            <p:cNvPr id="7194" name="Freeform 1026"/>
            <p:cNvSpPr>
              <a:spLocks/>
            </p:cNvSpPr>
            <p:nvPr/>
          </p:nvSpPr>
          <p:spPr bwMode="auto">
            <a:xfrm>
              <a:off x="4500563" y="4313238"/>
              <a:ext cx="3527425" cy="1212850"/>
            </a:xfrm>
            <a:custGeom>
              <a:avLst/>
              <a:gdLst>
                <a:gd name="T0" fmla="*/ 0 w 2920"/>
                <a:gd name="T1" fmla="*/ 0 h 539"/>
                <a:gd name="T2" fmla="*/ 2147483647 w 2920"/>
                <a:gd name="T3" fmla="*/ 2147483647 h 539"/>
                <a:gd name="T4" fmla="*/ 2147483647 w 2920"/>
                <a:gd name="T5" fmla="*/ 2147483647 h 539"/>
                <a:gd name="T6" fmla="*/ 2147483647 w 2920"/>
                <a:gd name="T7" fmla="*/ 2147483647 h 539"/>
                <a:gd name="T8" fmla="*/ 2147483647 w 2920"/>
                <a:gd name="T9" fmla="*/ 2147483647 h 539"/>
                <a:gd name="T10" fmla="*/ 0 w 2920"/>
                <a:gd name="T11" fmla="*/ 0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0"/>
                  </a:moveTo>
                  <a:lnTo>
                    <a:pt x="1559" y="227"/>
                  </a:lnTo>
                  <a:lnTo>
                    <a:pt x="2920" y="227"/>
                  </a:lnTo>
                  <a:lnTo>
                    <a:pt x="2920" y="539"/>
                  </a:lnTo>
                  <a:lnTo>
                    <a:pt x="1559" y="5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Rectangle 1035"/>
            <p:cNvSpPr>
              <a:spLocks noChangeArrowheads="1"/>
            </p:cNvSpPr>
            <p:nvPr/>
          </p:nvSpPr>
          <p:spPr bwMode="auto">
            <a:xfrm flipH="1">
              <a:off x="6434138" y="483235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96" name="Text Box 997"/>
            <p:cNvSpPr txBox="1">
              <a:spLocks noChangeArrowheads="1"/>
            </p:cNvSpPr>
            <p:nvPr/>
          </p:nvSpPr>
          <p:spPr bwMode="auto">
            <a:xfrm>
              <a:off x="6478588" y="4829175"/>
              <a:ext cx="1477962" cy="69215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严禁私自拆修角</a:t>
              </a:r>
              <a:endParaRPr lang="en-US" altLang="zh-CN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阀、减压阀、燃</a:t>
              </a:r>
              <a:endParaRPr lang="en-US" altLang="zh-CN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气管线和计量表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500563" y="3992563"/>
            <a:ext cx="3527425" cy="696912"/>
            <a:chOff x="4500563" y="3992563"/>
            <a:chExt cx="3527425" cy="696912"/>
          </a:xfrm>
        </p:grpSpPr>
        <p:sp>
          <p:nvSpPr>
            <p:cNvPr id="7191" name="Freeform 1025"/>
            <p:cNvSpPr>
              <a:spLocks/>
            </p:cNvSpPr>
            <p:nvPr/>
          </p:nvSpPr>
          <p:spPr bwMode="auto">
            <a:xfrm rot="10800000" flipV="1">
              <a:off x="4500563" y="3992563"/>
              <a:ext cx="3527425" cy="696912"/>
            </a:xfrm>
            <a:custGeom>
              <a:avLst/>
              <a:gdLst>
                <a:gd name="T0" fmla="*/ 2147483647 w 2222"/>
                <a:gd name="T1" fmla="*/ 2147483647 h 439"/>
                <a:gd name="T2" fmla="*/ 2147483647 w 2222"/>
                <a:gd name="T3" fmla="*/ 0 h 439"/>
                <a:gd name="T4" fmla="*/ 0 w 2222"/>
                <a:gd name="T5" fmla="*/ 0 h 439"/>
                <a:gd name="T6" fmla="*/ 0 w 2222"/>
                <a:gd name="T7" fmla="*/ 2147483647 h 439"/>
                <a:gd name="T8" fmla="*/ 2147483647 w 2222"/>
                <a:gd name="T9" fmla="*/ 2147483647 h 439"/>
                <a:gd name="T10" fmla="*/ 2147483647 w 2222"/>
                <a:gd name="T11" fmla="*/ 2147483647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439"/>
                <a:gd name="T20" fmla="*/ 2222 w 2222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439">
                  <a:moveTo>
                    <a:pt x="2222" y="202"/>
                  </a:moveTo>
                  <a:lnTo>
                    <a:pt x="1036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1056" y="433"/>
                  </a:lnTo>
                  <a:lnTo>
                    <a:pt x="2222" y="20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Rectangle 1034"/>
            <p:cNvSpPr>
              <a:spLocks noChangeArrowheads="1"/>
            </p:cNvSpPr>
            <p:nvPr/>
          </p:nvSpPr>
          <p:spPr bwMode="auto">
            <a:xfrm flipH="1">
              <a:off x="6434138" y="3994150"/>
              <a:ext cx="1582737" cy="684213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93" name="Text Box 997"/>
            <p:cNvSpPr txBox="1">
              <a:spLocks noChangeArrowheads="1"/>
            </p:cNvSpPr>
            <p:nvPr/>
          </p:nvSpPr>
          <p:spPr bwMode="auto">
            <a:xfrm>
              <a:off x="6429375" y="4111625"/>
              <a:ext cx="1598613" cy="46037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严禁将气瓶、燃气</a:t>
              </a:r>
              <a:endParaRPr lang="en-US" altLang="zh-CN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  <a:p>
              <a:pPr algn="ctr" eaLnBrk="1" hangingPunct="1"/>
              <a:r>
                <a:rPr lang="zh-CN" altLang="en-US" sz="1500">
                  <a:solidFill>
                    <a:srgbClr val="FFFF00"/>
                  </a:solidFill>
                  <a:latin typeface="华文细黑" pitchFamily="2" charset="-122"/>
                  <a:ea typeface="华文细黑" pitchFamily="2" charset="-122"/>
                </a:rPr>
                <a:t>灶具放卧室内使用</a:t>
              </a:r>
              <a:endParaRPr lang="en-US" altLang="ko-KR" sz="150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60" name="组合 3"/>
          <p:cNvGrpSpPr>
            <a:grpSpLocks/>
          </p:cNvGrpSpPr>
          <p:nvPr/>
        </p:nvGrpSpPr>
        <p:grpSpPr bwMode="auto">
          <a:xfrm>
            <a:off x="3338513" y="3960813"/>
            <a:ext cx="2376487" cy="576262"/>
            <a:chOff x="3338513" y="3961532"/>
            <a:chExt cx="2376487" cy="576262"/>
          </a:xfrm>
        </p:grpSpPr>
        <p:sp>
          <p:nvSpPr>
            <p:cNvPr id="7189" name="Rectangle 1042"/>
            <p:cNvSpPr>
              <a:spLocks noChangeArrowheads="1"/>
            </p:cNvSpPr>
            <p:nvPr/>
          </p:nvSpPr>
          <p:spPr bwMode="auto">
            <a:xfrm flipH="1">
              <a:off x="3338513" y="3961532"/>
              <a:ext cx="2376487" cy="576262"/>
            </a:xfrm>
            <a:prstGeom prst="rect">
              <a:avLst/>
            </a:prstGeom>
            <a:solidFill>
              <a:srgbClr val="000000">
                <a:alpha val="59999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0" name="Text Box 979"/>
            <p:cNvSpPr txBox="1">
              <a:spLocks noChangeArrowheads="1"/>
            </p:cNvSpPr>
            <p:nvPr/>
          </p:nvSpPr>
          <p:spPr bwMode="auto">
            <a:xfrm>
              <a:off x="3685343" y="4005064"/>
              <a:ext cx="1649491" cy="49244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85725" indent="-85725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十 严 禁</a:t>
              </a:r>
              <a:endParaRPr lang="en-US" altLang="ko-KR" sz="32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二、防止和救治燃气中毒的方法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395288" y="1268413"/>
            <a:ext cx="4038600" cy="701675"/>
            <a:chOff x="395536" y="1268760"/>
            <a:chExt cx="4038600" cy="701675"/>
          </a:xfrm>
        </p:grpSpPr>
        <p:sp>
          <p:nvSpPr>
            <p:cNvPr id="54" name="Freeform 19"/>
            <p:cNvSpPr>
              <a:spLocks/>
            </p:cNvSpPr>
            <p:nvPr/>
          </p:nvSpPr>
          <p:spPr bwMode="gray">
            <a:xfrm>
              <a:off x="395536" y="1268760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719386" y="1344960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防止燃气中毒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07950" y="2852738"/>
            <a:ext cx="3455988" cy="3619500"/>
            <a:chOff x="107950" y="2852738"/>
            <a:chExt cx="3455988" cy="3619500"/>
          </a:xfrm>
        </p:grpSpPr>
        <p:sp>
          <p:nvSpPr>
            <p:cNvPr id="8216" name="AutoShape 8"/>
            <p:cNvSpPr>
              <a:spLocks noChangeArrowheads="1"/>
            </p:cNvSpPr>
            <p:nvPr/>
          </p:nvSpPr>
          <p:spPr bwMode="auto">
            <a:xfrm>
              <a:off x="107950" y="5537200"/>
              <a:ext cx="3455988" cy="935038"/>
            </a:xfrm>
            <a:prstGeom prst="cube">
              <a:avLst>
                <a:gd name="adj" fmla="val 83676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99FF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7" name="AutoShape 53"/>
            <p:cNvSpPr>
              <a:spLocks noChangeArrowheads="1"/>
            </p:cNvSpPr>
            <p:nvPr/>
          </p:nvSpPr>
          <p:spPr bwMode="auto">
            <a:xfrm>
              <a:off x="490538" y="3416300"/>
              <a:ext cx="2330450" cy="2665413"/>
            </a:xfrm>
            <a:prstGeom prst="roundRect">
              <a:avLst>
                <a:gd name="adj" fmla="val 4495"/>
              </a:avLst>
            </a:prstGeom>
            <a:solidFill>
              <a:srgbClr val="DDDDDD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68"/>
            <p:cNvSpPr>
              <a:spLocks noChangeArrowheads="1"/>
            </p:cNvSpPr>
            <p:nvPr/>
          </p:nvSpPr>
          <p:spPr bwMode="auto">
            <a:xfrm>
              <a:off x="455613" y="3057525"/>
              <a:ext cx="1804987" cy="5762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19" name="Oval 69"/>
            <p:cNvSpPr>
              <a:spLocks noChangeArrowheads="1"/>
            </p:cNvSpPr>
            <p:nvPr/>
          </p:nvSpPr>
          <p:spPr bwMode="auto">
            <a:xfrm>
              <a:off x="312738" y="2852738"/>
              <a:ext cx="873125" cy="873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0" name="Oval 70"/>
            <p:cNvSpPr>
              <a:spLocks noChangeArrowheads="1"/>
            </p:cNvSpPr>
            <p:nvPr/>
          </p:nvSpPr>
          <p:spPr bwMode="auto">
            <a:xfrm>
              <a:off x="387350" y="2922588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221" name="Picture 81" descr="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3057525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2" name="Rectangle 85"/>
            <p:cNvSpPr>
              <a:spLocks noChangeArrowheads="1"/>
            </p:cNvSpPr>
            <p:nvPr/>
          </p:nvSpPr>
          <p:spPr bwMode="auto">
            <a:xfrm>
              <a:off x="578446" y="3814763"/>
              <a:ext cx="2265362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尽量不使用煤炉采暖，如果使用，必须安装烟囱，保证排烟状况良好，并且每天临睡前必须检查，室内要注意经常通风。</a:t>
              </a:r>
              <a:endParaRPr lang="ko-KR" altLang="en-US" sz="200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876550" y="2403475"/>
            <a:ext cx="3455988" cy="3563938"/>
            <a:chOff x="2876550" y="2403475"/>
            <a:chExt cx="3455988" cy="3563938"/>
          </a:xfrm>
        </p:grpSpPr>
        <p:sp>
          <p:nvSpPr>
            <p:cNvPr id="8209" name="AutoShape 71"/>
            <p:cNvSpPr>
              <a:spLocks noChangeArrowheads="1"/>
            </p:cNvSpPr>
            <p:nvPr/>
          </p:nvSpPr>
          <p:spPr bwMode="auto">
            <a:xfrm>
              <a:off x="2876550" y="5032375"/>
              <a:ext cx="3455988" cy="935038"/>
            </a:xfrm>
            <a:prstGeom prst="cube">
              <a:avLst>
                <a:gd name="adj" fmla="val 83676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99FF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0" name="AutoShape 73"/>
            <p:cNvSpPr>
              <a:spLocks noChangeArrowheads="1"/>
            </p:cNvSpPr>
            <p:nvPr/>
          </p:nvSpPr>
          <p:spPr bwMode="auto">
            <a:xfrm>
              <a:off x="3316288" y="2924175"/>
              <a:ext cx="2330450" cy="2665413"/>
            </a:xfrm>
            <a:prstGeom prst="roundRect">
              <a:avLst>
                <a:gd name="adj" fmla="val 5588"/>
              </a:avLst>
            </a:prstGeom>
            <a:solidFill>
              <a:srgbClr val="DDDDDD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74"/>
            <p:cNvSpPr>
              <a:spLocks noChangeArrowheads="1"/>
            </p:cNvSpPr>
            <p:nvPr/>
          </p:nvSpPr>
          <p:spPr bwMode="auto">
            <a:xfrm>
              <a:off x="3228975" y="2608263"/>
              <a:ext cx="1804988" cy="576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12" name="Oval 75"/>
            <p:cNvSpPr>
              <a:spLocks noChangeArrowheads="1"/>
            </p:cNvSpPr>
            <p:nvPr/>
          </p:nvSpPr>
          <p:spPr bwMode="auto">
            <a:xfrm>
              <a:off x="3086100" y="2403475"/>
              <a:ext cx="873125" cy="873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3" name="Oval 76"/>
            <p:cNvSpPr>
              <a:spLocks noChangeArrowheads="1"/>
            </p:cNvSpPr>
            <p:nvPr/>
          </p:nvSpPr>
          <p:spPr bwMode="auto">
            <a:xfrm>
              <a:off x="3160713" y="2473325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214" name="Picture 82" descr="n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2619375"/>
              <a:ext cx="36036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Rectangle 86"/>
            <p:cNvSpPr>
              <a:spLocks noChangeArrowheads="1"/>
            </p:cNvSpPr>
            <p:nvPr/>
          </p:nvSpPr>
          <p:spPr bwMode="auto">
            <a:xfrm>
              <a:off x="3388742" y="3352800"/>
              <a:ext cx="2263378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常擦拭燃气灶具，每晚睡觉前应检查燃气开关，定期检查燃气管道，看是否有泄漏。</a:t>
              </a:r>
              <a:endParaRPr lang="ko-KR" altLang="en-US" sz="200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5580063" y="1916113"/>
            <a:ext cx="3455987" cy="3548062"/>
            <a:chOff x="5580063" y="1916113"/>
            <a:chExt cx="3455987" cy="3548062"/>
          </a:xfrm>
        </p:grpSpPr>
        <p:sp>
          <p:nvSpPr>
            <p:cNvPr id="8202" name="AutoShape 72"/>
            <p:cNvSpPr>
              <a:spLocks noChangeArrowheads="1"/>
            </p:cNvSpPr>
            <p:nvPr/>
          </p:nvSpPr>
          <p:spPr bwMode="auto">
            <a:xfrm>
              <a:off x="5580063" y="4529138"/>
              <a:ext cx="3455987" cy="935037"/>
            </a:xfrm>
            <a:prstGeom prst="cube">
              <a:avLst>
                <a:gd name="adj" fmla="val 83676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6699FF"/>
                </a:gs>
              </a:gsLst>
              <a:lin ang="270000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3" name="AutoShape 77"/>
            <p:cNvSpPr>
              <a:spLocks noChangeArrowheads="1"/>
            </p:cNvSpPr>
            <p:nvPr/>
          </p:nvSpPr>
          <p:spPr bwMode="auto">
            <a:xfrm>
              <a:off x="6084888" y="2366963"/>
              <a:ext cx="2330450" cy="2665412"/>
            </a:xfrm>
            <a:prstGeom prst="roundRect">
              <a:avLst>
                <a:gd name="adj" fmla="val 6065"/>
              </a:avLst>
            </a:prstGeom>
            <a:solidFill>
              <a:srgbClr val="DDDDDD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6054725" y="2120900"/>
              <a:ext cx="1804988" cy="5762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8080"/>
                </a:gs>
                <a:gs pos="50000">
                  <a:schemeClr val="bg1"/>
                </a:gs>
                <a:gs pos="100000">
                  <a:srgbClr val="808080"/>
                </a:gs>
              </a:gsLst>
              <a:lin ang="27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05" name="Oval 79"/>
            <p:cNvSpPr>
              <a:spLocks noChangeArrowheads="1"/>
            </p:cNvSpPr>
            <p:nvPr/>
          </p:nvSpPr>
          <p:spPr bwMode="auto">
            <a:xfrm>
              <a:off x="5911850" y="1916113"/>
              <a:ext cx="873125" cy="873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6" name="Oval 80"/>
            <p:cNvSpPr>
              <a:spLocks noChangeArrowheads="1"/>
            </p:cNvSpPr>
            <p:nvPr/>
          </p:nvSpPr>
          <p:spPr bwMode="auto">
            <a:xfrm>
              <a:off x="5986463" y="1985963"/>
              <a:ext cx="720725" cy="7207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207" name="Picture 8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88" y="2143125"/>
              <a:ext cx="3540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Rectangle 87"/>
            <p:cNvSpPr>
              <a:spLocks noChangeArrowheads="1"/>
            </p:cNvSpPr>
            <p:nvPr/>
          </p:nvSpPr>
          <p:spPr bwMode="auto">
            <a:xfrm>
              <a:off x="6156176" y="2852936"/>
              <a:ext cx="231261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  <a:cs typeface="HY헤드라인M"/>
                </a:rPr>
                <a:t>尽量使用燃气专用橡胶软管，不能用尼龙、乙烯管或破旧管子代替，每半年检查更换一次橡胶软管。</a:t>
              </a:r>
              <a:endParaRPr lang="ko-KR" altLang="en-US" sz="200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二、防止和救治燃气中毒的方法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395288" y="1268413"/>
            <a:ext cx="4038600" cy="701675"/>
            <a:chOff x="395536" y="1268760"/>
            <a:chExt cx="4038600" cy="701675"/>
          </a:xfrm>
        </p:grpSpPr>
        <p:sp>
          <p:nvSpPr>
            <p:cNvPr id="54" name="Freeform 19"/>
            <p:cNvSpPr>
              <a:spLocks/>
            </p:cNvSpPr>
            <p:nvPr/>
          </p:nvSpPr>
          <p:spPr bwMode="gray">
            <a:xfrm>
              <a:off x="395536" y="1268760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719386" y="1344960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燃气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中毒后的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救治</a:t>
              </a:r>
            </a:p>
          </p:txBody>
        </p:sp>
      </p:grpSp>
      <p:cxnSp>
        <p:nvCxnSpPr>
          <p:cNvPr id="41" name="AutoShape 11"/>
          <p:cNvCxnSpPr>
            <a:cxnSpLocks noChangeShapeType="1"/>
            <a:stCxn id="61" idx="3"/>
            <a:endCxn id="58" idx="1"/>
          </p:cNvCxnSpPr>
          <p:nvPr/>
        </p:nvCxnSpPr>
        <p:spPr bwMode="gray">
          <a:xfrm flipV="1">
            <a:off x="1811338" y="3860800"/>
            <a:ext cx="319087" cy="504825"/>
          </a:xfrm>
          <a:prstGeom prst="bentConnector3">
            <a:avLst>
              <a:gd name="adj1" fmla="val 4975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12"/>
          <p:cNvCxnSpPr>
            <a:cxnSpLocks noChangeShapeType="1"/>
            <a:stCxn id="52" idx="3"/>
            <a:endCxn id="49" idx="1"/>
          </p:cNvCxnSpPr>
          <p:nvPr/>
        </p:nvCxnSpPr>
        <p:spPr bwMode="gray">
          <a:xfrm flipV="1">
            <a:off x="5284788" y="2925763"/>
            <a:ext cx="339725" cy="5032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3"/>
          <p:cNvCxnSpPr>
            <a:cxnSpLocks noChangeShapeType="1"/>
            <a:stCxn id="58" idx="3"/>
            <a:endCxn id="52" idx="1"/>
          </p:cNvCxnSpPr>
          <p:nvPr/>
        </p:nvCxnSpPr>
        <p:spPr bwMode="gray">
          <a:xfrm flipV="1">
            <a:off x="3557588" y="3429000"/>
            <a:ext cx="300037" cy="431800"/>
          </a:xfrm>
          <a:prstGeom prst="bent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14"/>
          <p:cNvCxnSpPr>
            <a:cxnSpLocks noChangeShapeType="1"/>
            <a:stCxn id="49" idx="3"/>
            <a:endCxn id="46" idx="1"/>
          </p:cNvCxnSpPr>
          <p:nvPr/>
        </p:nvCxnSpPr>
        <p:spPr bwMode="gray">
          <a:xfrm flipV="1">
            <a:off x="7050088" y="2493963"/>
            <a:ext cx="320675" cy="43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" name="组合 71"/>
          <p:cNvGrpSpPr>
            <a:grpSpLocks/>
          </p:cNvGrpSpPr>
          <p:nvPr/>
        </p:nvGrpSpPr>
        <p:grpSpPr bwMode="auto">
          <a:xfrm>
            <a:off x="7235825" y="1557338"/>
            <a:ext cx="1676400" cy="2303462"/>
            <a:chOff x="7235825" y="1557338"/>
            <a:chExt cx="1676400" cy="2303462"/>
          </a:xfrm>
        </p:grpSpPr>
        <p:sp>
          <p:nvSpPr>
            <p:cNvPr id="46" name="AutoShape 16"/>
            <p:cNvSpPr>
              <a:spLocks noChangeArrowheads="1"/>
            </p:cNvSpPr>
            <p:nvPr/>
          </p:nvSpPr>
          <p:spPr bwMode="gray">
            <a:xfrm>
              <a:off x="7380288" y="1557338"/>
              <a:ext cx="1406525" cy="187325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查找燃气泄漏的原因，排除隐患。</a:t>
              </a:r>
              <a:endParaRPr kumimoji="1" lang="en-US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42" name="Picture 17" descr="shado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35825" y="3644900"/>
              <a:ext cx="16764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5508625" y="1989138"/>
            <a:ext cx="1676400" cy="2303462"/>
            <a:chOff x="5508625" y="1989138"/>
            <a:chExt cx="1676400" cy="2303462"/>
          </a:xfrm>
        </p:grpSpPr>
        <p:sp>
          <p:nvSpPr>
            <p:cNvPr id="49" name="AutoShape 19"/>
            <p:cNvSpPr>
              <a:spLocks noChangeArrowheads="1"/>
            </p:cNvSpPr>
            <p:nvPr/>
          </p:nvSpPr>
          <p:spPr bwMode="gray">
            <a:xfrm>
              <a:off x="5634038" y="1989138"/>
              <a:ext cx="1406525" cy="187325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若发现中毒者已呼吸停止，应立即进行口对口人工呼吸，并做心脏按摩。</a:t>
              </a:r>
              <a:endParaRPr kumimoji="1" lang="en-US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40" name="Picture 20" descr="shado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508625" y="4076700"/>
              <a:ext cx="16764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3733800" y="2490788"/>
            <a:ext cx="1676400" cy="2305050"/>
            <a:chOff x="3733800" y="2490788"/>
            <a:chExt cx="1676400" cy="2305050"/>
          </a:xfrm>
        </p:grpSpPr>
        <p:sp>
          <p:nvSpPr>
            <p:cNvPr id="52" name="AutoShape 22"/>
            <p:cNvSpPr>
              <a:spLocks noChangeArrowheads="1"/>
            </p:cNvSpPr>
            <p:nvPr/>
          </p:nvSpPr>
          <p:spPr bwMode="gray">
            <a:xfrm>
              <a:off x="3867150" y="2490788"/>
              <a:ext cx="1408113" cy="18764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拨打急救电话（注意：不要在有燃气的屋子里打电话），等待医生的到来。</a:t>
              </a:r>
              <a:endParaRPr kumimoji="1" lang="en-US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38" name="Picture 23" descr="shado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733800" y="4579938"/>
              <a:ext cx="16764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组合 66"/>
          <p:cNvGrpSpPr>
            <a:grpSpLocks/>
          </p:cNvGrpSpPr>
          <p:nvPr/>
        </p:nvGrpSpPr>
        <p:grpSpPr bwMode="auto">
          <a:xfrm>
            <a:off x="1960563" y="2924175"/>
            <a:ext cx="1676400" cy="2303463"/>
            <a:chOff x="1960563" y="2924175"/>
            <a:chExt cx="1676400" cy="2303463"/>
          </a:xfrm>
        </p:grpSpPr>
        <p:sp>
          <p:nvSpPr>
            <p:cNvPr id="58" name="AutoShape 25"/>
            <p:cNvSpPr>
              <a:spLocks noChangeArrowheads="1"/>
            </p:cNvSpPr>
            <p:nvPr/>
          </p:nvSpPr>
          <p:spPr bwMode="gray">
            <a:xfrm>
              <a:off x="2139950" y="2924175"/>
              <a:ext cx="1408113" cy="187325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开门、开窗，通风换气。</a:t>
              </a:r>
              <a:endParaRPr kumimoji="1" lang="en-US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36" name="Picture 26" descr="shado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60563" y="5011738"/>
              <a:ext cx="16764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250825" y="3433763"/>
            <a:ext cx="1676400" cy="2300287"/>
            <a:chOff x="250825" y="3433763"/>
            <a:chExt cx="1676400" cy="2300287"/>
          </a:xfrm>
        </p:grpSpPr>
        <p:sp>
          <p:nvSpPr>
            <p:cNvPr id="61" name="AutoShape 28"/>
            <p:cNvSpPr>
              <a:spLocks noChangeArrowheads="1"/>
            </p:cNvSpPr>
            <p:nvPr/>
          </p:nvSpPr>
          <p:spPr bwMode="gray">
            <a:xfrm>
              <a:off x="395288" y="3433763"/>
              <a:ext cx="1406525" cy="186213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立即解开中毒者的</a:t>
              </a: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衣扣，并</a:t>
              </a: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把中毒者转移到通风</a:t>
              </a: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良好、空气</a:t>
              </a: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新鲜的</a:t>
              </a: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地方。</a:t>
              </a:r>
              <a:endParaRPr kumimoji="1" lang="en-US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34" name="Picture 29" descr="shado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0825" y="5522913"/>
              <a:ext cx="1676400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6567" y="4354233"/>
            <a:ext cx="4744680" cy="296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三、基本防火常识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042988" y="3716338"/>
            <a:ext cx="1971675" cy="1876425"/>
            <a:chOff x="1042988" y="3717032"/>
            <a:chExt cx="1972300" cy="1876330"/>
          </a:xfrm>
        </p:grpSpPr>
        <p:sp>
          <p:nvSpPr>
            <p:cNvPr id="10263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64 w 742"/>
                <a:gd name="T1" fmla="*/ 20 h 718"/>
                <a:gd name="T2" fmla="*/ 286 w 742"/>
                <a:gd name="T3" fmla="*/ 52 h 718"/>
                <a:gd name="T4" fmla="*/ 242 w 742"/>
                <a:gd name="T5" fmla="*/ 68 h 718"/>
                <a:gd name="T6" fmla="*/ 202 w 742"/>
                <a:gd name="T7" fmla="*/ 72 h 718"/>
                <a:gd name="T8" fmla="*/ 194 w 742"/>
                <a:gd name="T9" fmla="*/ 102 h 718"/>
                <a:gd name="T10" fmla="*/ 140 w 742"/>
                <a:gd name="T11" fmla="*/ 114 h 718"/>
                <a:gd name="T12" fmla="*/ 116 w 742"/>
                <a:gd name="T13" fmla="*/ 136 h 718"/>
                <a:gd name="T14" fmla="*/ 84 w 742"/>
                <a:gd name="T15" fmla="*/ 164 h 718"/>
                <a:gd name="T16" fmla="*/ 76 w 742"/>
                <a:gd name="T17" fmla="*/ 182 h 718"/>
                <a:gd name="T18" fmla="*/ 60 w 742"/>
                <a:gd name="T19" fmla="*/ 224 h 718"/>
                <a:gd name="T20" fmla="*/ 42 w 742"/>
                <a:gd name="T21" fmla="*/ 272 h 718"/>
                <a:gd name="T22" fmla="*/ 24 w 742"/>
                <a:gd name="T23" fmla="*/ 296 h 718"/>
                <a:gd name="T24" fmla="*/ 12 w 742"/>
                <a:gd name="T25" fmla="*/ 330 h 718"/>
                <a:gd name="T26" fmla="*/ 16 w 742"/>
                <a:gd name="T27" fmla="*/ 352 h 718"/>
                <a:gd name="T28" fmla="*/ 6 w 742"/>
                <a:gd name="T29" fmla="*/ 396 h 718"/>
                <a:gd name="T30" fmla="*/ 30 w 742"/>
                <a:gd name="T31" fmla="*/ 420 h 718"/>
                <a:gd name="T32" fmla="*/ 22 w 742"/>
                <a:gd name="T33" fmla="*/ 448 h 718"/>
                <a:gd name="T34" fmla="*/ 38 w 742"/>
                <a:gd name="T35" fmla="*/ 472 h 718"/>
                <a:gd name="T36" fmla="*/ 64 w 742"/>
                <a:gd name="T37" fmla="*/ 500 h 718"/>
                <a:gd name="T38" fmla="*/ 76 w 742"/>
                <a:gd name="T39" fmla="*/ 546 h 718"/>
                <a:gd name="T40" fmla="*/ 126 w 742"/>
                <a:gd name="T41" fmla="*/ 572 h 718"/>
                <a:gd name="T42" fmla="*/ 130 w 742"/>
                <a:gd name="T43" fmla="*/ 602 h 718"/>
                <a:gd name="T44" fmla="*/ 170 w 742"/>
                <a:gd name="T45" fmla="*/ 614 h 718"/>
                <a:gd name="T46" fmla="*/ 188 w 742"/>
                <a:gd name="T47" fmla="*/ 636 h 718"/>
                <a:gd name="T48" fmla="*/ 212 w 742"/>
                <a:gd name="T49" fmla="*/ 644 h 718"/>
                <a:gd name="T50" fmla="*/ 238 w 742"/>
                <a:gd name="T51" fmla="*/ 662 h 718"/>
                <a:gd name="T52" fmla="*/ 280 w 742"/>
                <a:gd name="T53" fmla="*/ 668 h 718"/>
                <a:gd name="T54" fmla="*/ 300 w 742"/>
                <a:gd name="T55" fmla="*/ 676 h 718"/>
                <a:gd name="T56" fmla="*/ 330 w 742"/>
                <a:gd name="T57" fmla="*/ 688 h 718"/>
                <a:gd name="T58" fmla="*/ 350 w 742"/>
                <a:gd name="T59" fmla="*/ 694 h 718"/>
                <a:gd name="T60" fmla="*/ 392 w 742"/>
                <a:gd name="T61" fmla="*/ 718 h 718"/>
                <a:gd name="T62" fmla="*/ 398 w 742"/>
                <a:gd name="T63" fmla="*/ 686 h 718"/>
                <a:gd name="T64" fmla="*/ 428 w 742"/>
                <a:gd name="T65" fmla="*/ 688 h 718"/>
                <a:gd name="T66" fmla="*/ 504 w 742"/>
                <a:gd name="T67" fmla="*/ 660 h 718"/>
                <a:gd name="T68" fmla="*/ 534 w 742"/>
                <a:gd name="T69" fmla="*/ 656 h 718"/>
                <a:gd name="T70" fmla="*/ 550 w 742"/>
                <a:gd name="T71" fmla="*/ 644 h 718"/>
                <a:gd name="T72" fmla="*/ 570 w 742"/>
                <a:gd name="T73" fmla="*/ 612 h 718"/>
                <a:gd name="T74" fmla="*/ 612 w 742"/>
                <a:gd name="T75" fmla="*/ 586 h 718"/>
                <a:gd name="T76" fmla="*/ 630 w 742"/>
                <a:gd name="T77" fmla="*/ 554 h 718"/>
                <a:gd name="T78" fmla="*/ 656 w 742"/>
                <a:gd name="T79" fmla="*/ 520 h 718"/>
                <a:gd name="T80" fmla="*/ 682 w 742"/>
                <a:gd name="T81" fmla="*/ 492 h 718"/>
                <a:gd name="T82" fmla="*/ 692 w 742"/>
                <a:gd name="T83" fmla="*/ 466 h 718"/>
                <a:gd name="T84" fmla="*/ 696 w 742"/>
                <a:gd name="T85" fmla="*/ 410 h 718"/>
                <a:gd name="T86" fmla="*/ 734 w 742"/>
                <a:gd name="T87" fmla="*/ 352 h 718"/>
                <a:gd name="T88" fmla="*/ 718 w 742"/>
                <a:gd name="T89" fmla="*/ 316 h 718"/>
                <a:gd name="T90" fmla="*/ 710 w 742"/>
                <a:gd name="T91" fmla="*/ 292 h 718"/>
                <a:gd name="T92" fmla="*/ 698 w 742"/>
                <a:gd name="T93" fmla="*/ 258 h 718"/>
                <a:gd name="T94" fmla="*/ 678 w 742"/>
                <a:gd name="T95" fmla="*/ 212 h 718"/>
                <a:gd name="T96" fmla="*/ 654 w 742"/>
                <a:gd name="T97" fmla="*/ 182 h 718"/>
                <a:gd name="T98" fmla="*/ 632 w 742"/>
                <a:gd name="T99" fmla="*/ 154 h 718"/>
                <a:gd name="T100" fmla="*/ 612 w 742"/>
                <a:gd name="T101" fmla="*/ 104 h 718"/>
                <a:gd name="T102" fmla="*/ 592 w 742"/>
                <a:gd name="T103" fmla="*/ 108 h 718"/>
                <a:gd name="T104" fmla="*/ 548 w 742"/>
                <a:gd name="T105" fmla="*/ 100 h 718"/>
                <a:gd name="T106" fmla="*/ 508 w 742"/>
                <a:gd name="T107" fmla="*/ 22 h 718"/>
                <a:gd name="T108" fmla="*/ 456 w 742"/>
                <a:gd name="T109" fmla="*/ 48 h 718"/>
                <a:gd name="T110" fmla="*/ 430 w 742"/>
                <a:gd name="T111" fmla="*/ 46 h 718"/>
                <a:gd name="T112" fmla="*/ 370 w 742"/>
                <a:gd name="T113" fmla="*/ 10 h 718"/>
                <a:gd name="T114" fmla="*/ 348 w 742"/>
                <a:gd name="T115" fmla="*/ 10 h 718"/>
                <a:gd name="T116" fmla="*/ 326 w 742"/>
                <a:gd name="T117" fmla="*/ 28 h 718"/>
                <a:gd name="T118" fmla="*/ 294 w 742"/>
                <a:gd name="T119" fmla="*/ 42 h 718"/>
                <a:gd name="T120" fmla="*/ 256 w 742"/>
                <a:gd name="T121" fmla="*/ 12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AutoShape 10"/>
            <p:cNvSpPr>
              <a:spLocks noChangeArrowheads="1"/>
            </p:cNvSpPr>
            <p:nvPr/>
          </p:nvSpPr>
          <p:spPr bwMode="auto">
            <a:xfrm>
              <a:off x="1048785" y="4501974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三注意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541713" y="3716338"/>
            <a:ext cx="1971675" cy="1876425"/>
            <a:chOff x="3541331" y="3717032"/>
            <a:chExt cx="1972300" cy="1876330"/>
          </a:xfrm>
        </p:grpSpPr>
        <p:sp>
          <p:nvSpPr>
            <p:cNvPr id="33" name="Freeform 8"/>
            <p:cNvSpPr>
              <a:spLocks/>
            </p:cNvSpPr>
            <p:nvPr/>
          </p:nvSpPr>
          <p:spPr bwMode="gray">
            <a:xfrm>
              <a:off x="3541331" y="3717032"/>
              <a:ext cx="1972300" cy="1876330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62" name="AutoShape 11"/>
            <p:cNvSpPr>
              <a:spLocks noChangeArrowheads="1"/>
            </p:cNvSpPr>
            <p:nvPr/>
          </p:nvSpPr>
          <p:spPr bwMode="auto">
            <a:xfrm>
              <a:off x="3552924" y="4501974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四做到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038850" y="3716338"/>
            <a:ext cx="1971675" cy="1878012"/>
            <a:chOff x="6038225" y="3717032"/>
            <a:chExt cx="1972300" cy="1877665"/>
          </a:xfrm>
        </p:grpSpPr>
        <p:sp>
          <p:nvSpPr>
            <p:cNvPr id="32" name="Freeform 7"/>
            <p:cNvSpPr>
              <a:spLocks/>
            </p:cNvSpPr>
            <p:nvPr/>
          </p:nvSpPr>
          <p:spPr bwMode="gray">
            <a:xfrm>
              <a:off x="6038225" y="3717032"/>
              <a:ext cx="1972300" cy="1877665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22000">
                  <a:srgbClr val="F09A53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60" name="AutoShape 12"/>
            <p:cNvSpPr>
              <a:spLocks noChangeArrowheads="1"/>
            </p:cNvSpPr>
            <p:nvPr/>
          </p:nvSpPr>
          <p:spPr bwMode="auto">
            <a:xfrm>
              <a:off x="6126624" y="4501974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五个要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339975" y="1844675"/>
            <a:ext cx="4554538" cy="1136650"/>
            <a:chOff x="2214414" y="1484783"/>
            <a:chExt cx="4555124" cy="1136455"/>
          </a:xfrm>
        </p:grpSpPr>
        <p:sp>
          <p:nvSpPr>
            <p:cNvPr id="30" name="Freeform 5"/>
            <p:cNvSpPr>
              <a:spLocks/>
            </p:cNvSpPr>
            <p:nvPr/>
          </p:nvSpPr>
          <p:spPr bwMode="gray">
            <a:xfrm>
              <a:off x="2214414" y="1484783"/>
              <a:ext cx="4555124" cy="1136455"/>
            </a:xfrm>
            <a:custGeom>
              <a:avLst/>
              <a:gdLst/>
              <a:ahLst/>
              <a:cxnLst>
                <a:cxn ang="0">
                  <a:pos x="266" y="42"/>
                </a:cxn>
                <a:cxn ang="0">
                  <a:pos x="107" y="103"/>
                </a:cxn>
                <a:cxn ang="0">
                  <a:pos x="69" y="200"/>
                </a:cxn>
                <a:cxn ang="0">
                  <a:pos x="38" y="235"/>
                </a:cxn>
                <a:cxn ang="0">
                  <a:pos x="15" y="332"/>
                </a:cxn>
                <a:cxn ang="0">
                  <a:pos x="38" y="447"/>
                </a:cxn>
                <a:cxn ang="0">
                  <a:pos x="198" y="587"/>
                </a:cxn>
                <a:cxn ang="0">
                  <a:pos x="568" y="655"/>
                </a:cxn>
                <a:cxn ang="0">
                  <a:pos x="928" y="699"/>
                </a:cxn>
                <a:cxn ang="0">
                  <a:pos x="1751" y="746"/>
                </a:cxn>
                <a:cxn ang="0">
                  <a:pos x="2388" y="739"/>
                </a:cxn>
                <a:cxn ang="0">
                  <a:pos x="2624" y="761"/>
                </a:cxn>
                <a:cxn ang="0">
                  <a:pos x="3030" y="737"/>
                </a:cxn>
                <a:cxn ang="0">
                  <a:pos x="3707" y="640"/>
                </a:cxn>
                <a:cxn ang="0">
                  <a:pos x="4057" y="579"/>
                </a:cxn>
                <a:cxn ang="0">
                  <a:pos x="4225" y="526"/>
                </a:cxn>
                <a:cxn ang="0">
                  <a:pos x="4331" y="508"/>
                </a:cxn>
                <a:cxn ang="0">
                  <a:pos x="4225" y="491"/>
                </a:cxn>
                <a:cxn ang="0">
                  <a:pos x="4346" y="526"/>
                </a:cxn>
                <a:cxn ang="0">
                  <a:pos x="4643" y="455"/>
                </a:cxn>
                <a:cxn ang="0">
                  <a:pos x="4849" y="341"/>
                </a:cxn>
                <a:cxn ang="0">
                  <a:pos x="4674" y="279"/>
                </a:cxn>
                <a:cxn ang="0">
                  <a:pos x="4110" y="297"/>
                </a:cxn>
                <a:cxn ang="0">
                  <a:pos x="4293" y="297"/>
                </a:cxn>
                <a:cxn ang="0">
                  <a:pos x="4651" y="200"/>
                </a:cxn>
                <a:cxn ang="0">
                  <a:pos x="4514" y="147"/>
                </a:cxn>
                <a:cxn ang="0">
                  <a:pos x="3920" y="174"/>
                </a:cxn>
                <a:cxn ang="0">
                  <a:pos x="3966" y="147"/>
                </a:cxn>
                <a:cxn ang="0">
                  <a:pos x="3578" y="121"/>
                </a:cxn>
                <a:cxn ang="0">
                  <a:pos x="3159" y="165"/>
                </a:cxn>
                <a:cxn ang="0">
                  <a:pos x="2260" y="187"/>
                </a:cxn>
                <a:cxn ang="0">
                  <a:pos x="1880" y="175"/>
                </a:cxn>
                <a:cxn ang="0">
                  <a:pos x="1460" y="175"/>
                </a:cxn>
                <a:cxn ang="0">
                  <a:pos x="967" y="130"/>
                </a:cxn>
                <a:cxn ang="0">
                  <a:pos x="746" y="59"/>
                </a:cxn>
                <a:cxn ang="0">
                  <a:pos x="472" y="6"/>
                </a:cxn>
                <a:cxn ang="0">
                  <a:pos x="306" y="4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softEdge rad="0"/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2870994" y="1844824"/>
              <a:ext cx="2964273" cy="6463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600" b="1" dirty="0" smtClean="0">
                  <a:solidFill>
                    <a:schemeClr val="bg1"/>
                  </a:solidFill>
                </a:rPr>
                <a:t>基本防火常识</a:t>
              </a:r>
              <a:endParaRPr lang="en-US" altLang="zh-CN" sz="3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2843808" y="1844823"/>
              <a:ext cx="2964273" cy="646331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600" b="1" dirty="0" smtClean="0">
                  <a:solidFill>
                    <a:srgbClr val="2602FE"/>
                  </a:solidFill>
                </a:rPr>
                <a:t>基本防火常识</a:t>
              </a:r>
              <a:endParaRPr lang="en-US" altLang="zh-CN" sz="3600" b="1" dirty="0" smtClean="0">
                <a:solidFill>
                  <a:srgbClr val="2602F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3767</TotalTime>
  <Words>531</Words>
  <Application>Microsoft Office PowerPoint</Application>
  <PresentationFormat>全屏显示(4:3)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Calibri</vt:lpstr>
      <vt:lpstr>宋体</vt:lpstr>
      <vt:lpstr>Arial</vt:lpstr>
      <vt:lpstr>黑体</vt:lpstr>
      <vt:lpstr>幼圆</vt:lpstr>
      <vt:lpstr>微软雅黑</vt:lpstr>
      <vt:lpstr>Freestyle Script</vt:lpstr>
      <vt:lpstr>HY헤드라인M</vt:lpstr>
      <vt:lpstr>华文细黑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215</cp:revision>
  <dcterms:created xsi:type="dcterms:W3CDTF">2012-01-31T05:34:08Z</dcterms:created>
  <dcterms:modified xsi:type="dcterms:W3CDTF">2012-04-24T04:55:23Z</dcterms:modified>
</cp:coreProperties>
</file>