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88" r:id="rId5"/>
    <p:sldId id="289" r:id="rId6"/>
    <p:sldId id="262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800"/>
    <a:srgbClr val="0000FF"/>
    <a:srgbClr val="CAE6EE"/>
    <a:srgbClr val="E6E6E6"/>
    <a:srgbClr val="7D8496"/>
    <a:srgbClr val="9B0000"/>
    <a:srgbClr val="E7443C"/>
    <a:srgbClr val="E7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183A-ADF7-4BEC-9179-053768F4709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9AFE-6034-4562-AF6C-AEA557E597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41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152A-42C2-448A-AFF2-C8CA85F3617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CAE3-8041-44FD-879F-2CCA91FD0A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8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8E49-4E51-493F-B42C-A215E7235F7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2B73-A273-4AFD-BB32-5AE161A07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EE09-DE7E-4D7F-AA7F-CDA7C0D9032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7498-19F7-4354-8F48-3D24E10EBC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27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2DC3-07B4-4958-94BE-C545BF0C8F5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F1C1-C373-441A-9FC8-B23E50E289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37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DBBC-5385-4E6C-BD47-2CAE32BCF87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D8B0-E444-47BD-AB3F-149AA7254D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2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A342-1BA0-4CF8-A6BD-2C026FF1A12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C5D3-2B57-4D24-85AD-4722355D1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9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EADA-70BE-440B-8C3A-C5DD3D73FAD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6E22-402F-4628-AA41-39DA79981F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64B3-006F-41E7-9176-15E356ADB11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5188-F7CD-482E-849B-6F96A7DE4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87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0B5D-D644-4E41-A38E-D4E4233EF2B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29E8-D3FC-49B6-9F2C-87F9047C7A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09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6D82-28CB-4016-B313-B373E5E9EB9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F7CE-4FE8-4B11-86FA-D6F89731C2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93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DA127A-3740-428B-9737-5B1531FB5D7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1B8C24-0F70-4961-883A-9B6DD90E47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求医问药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一、水土不服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的处理办法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024188" y="4210050"/>
            <a:ext cx="6156325" cy="1222375"/>
            <a:chOff x="2987824" y="3883025"/>
            <a:chExt cx="6156176" cy="1222375"/>
          </a:xfrm>
        </p:grpSpPr>
        <p:grpSp>
          <p:nvGrpSpPr>
            <p:cNvPr id="3116" name="Group 96"/>
            <p:cNvGrpSpPr>
              <a:grpSpLocks/>
            </p:cNvGrpSpPr>
            <p:nvPr/>
          </p:nvGrpSpPr>
          <p:grpSpPr bwMode="auto">
            <a:xfrm>
              <a:off x="2997349" y="3883025"/>
              <a:ext cx="1041400" cy="1039813"/>
              <a:chOff x="1016388" y="754824"/>
              <a:chExt cx="731924" cy="731924"/>
            </a:xfrm>
          </p:grpSpPr>
          <p:grpSp>
            <p:nvGrpSpPr>
              <p:cNvPr id="3121" name="Group 51"/>
              <p:cNvGrpSpPr>
                <a:grpSpLocks/>
              </p:cNvGrpSpPr>
              <p:nvPr/>
            </p:nvGrpSpPr>
            <p:grpSpPr bwMode="auto">
              <a:xfrm>
                <a:off x="1016388" y="754824"/>
                <a:ext cx="731924" cy="731924"/>
                <a:chOff x="1704975" y="1095375"/>
                <a:chExt cx="1514475" cy="1514475"/>
              </a:xfrm>
            </p:grpSpPr>
            <p:sp>
              <p:nvSpPr>
                <p:cNvPr id="41" name="Oval 13"/>
                <p:cNvSpPr/>
                <p:nvPr/>
              </p:nvSpPr>
              <p:spPr>
                <a:xfrm>
                  <a:off x="1704975" y="1095375"/>
                  <a:ext cx="1514439" cy="15144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208A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  <p:sp>
              <p:nvSpPr>
                <p:cNvPr id="42" name="Oval 4"/>
                <p:cNvSpPr/>
                <p:nvPr/>
              </p:nvSpPr>
              <p:spPr>
                <a:xfrm>
                  <a:off x="1781186" y="1143011"/>
                  <a:ext cx="1362054" cy="1362054"/>
                </a:xfrm>
                <a:prstGeom prst="ellipse">
                  <a:avLst/>
                </a:prstGeom>
                <a:gradFill>
                  <a:gsLst>
                    <a:gs pos="6000">
                      <a:schemeClr val="bg1"/>
                    </a:gs>
                    <a:gs pos="61000">
                      <a:srgbClr val="0070C0">
                        <a:alpha val="0"/>
                      </a:srgbClr>
                    </a:gs>
                  </a:gsLst>
                  <a:lin ang="6000000" scaled="0"/>
                </a:gradFill>
                <a:ln w="349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</p:grpSp>
          <p:sp>
            <p:nvSpPr>
              <p:cNvPr id="3122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778983"/>
                <a:ext cx="342624" cy="41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171717"/>
                    </a:solidFill>
                    <a:ea typeface="ＭＳ Ｐゴシック" pitchFamily="34" charset="-128"/>
                  </a:rPr>
                  <a:t>2</a:t>
                </a:r>
              </a:p>
            </p:txBody>
          </p:sp>
        </p:grpSp>
        <p:sp>
          <p:nvSpPr>
            <p:cNvPr id="43" name="Rectangle 3"/>
            <p:cNvSpPr/>
            <p:nvPr/>
          </p:nvSpPr>
          <p:spPr bwMode="auto">
            <a:xfrm>
              <a:off x="2987824" y="4362568"/>
              <a:ext cx="6156176" cy="742832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71717"/>
                </a:solidFill>
              </a:endParaRPr>
            </a:p>
          </p:txBody>
        </p:sp>
        <p:sp>
          <p:nvSpPr>
            <p:cNvPr id="3120" name="Rektangel 76"/>
            <p:cNvSpPr>
              <a:spLocks noChangeArrowheads="1"/>
            </p:cNvSpPr>
            <p:nvPr/>
          </p:nvSpPr>
          <p:spPr bwMode="auto">
            <a:xfrm>
              <a:off x="3068787" y="4478338"/>
              <a:ext cx="58370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noProof="1">
                  <a:latin typeface="华文细黑" pitchFamily="2" charset="-122"/>
                  <a:ea typeface="华文细黑" pitchFamily="2" charset="-122"/>
                </a:rPr>
                <a:t>使用消化剂来帮助消化。</a:t>
              </a:r>
              <a:endParaRPr lang="da-DK" b="1"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189413" y="3397250"/>
            <a:ext cx="4954587" cy="1241425"/>
            <a:chOff x="4190181" y="3109268"/>
            <a:chExt cx="4953819" cy="1241425"/>
          </a:xfrm>
        </p:grpSpPr>
        <p:grpSp>
          <p:nvGrpSpPr>
            <p:cNvPr id="3105" name="组合 1"/>
            <p:cNvGrpSpPr>
              <a:grpSpLocks/>
            </p:cNvGrpSpPr>
            <p:nvPr/>
          </p:nvGrpSpPr>
          <p:grpSpPr bwMode="auto">
            <a:xfrm>
              <a:off x="4206057" y="3109268"/>
              <a:ext cx="1041400" cy="1039812"/>
              <a:chOff x="4206057" y="3087688"/>
              <a:chExt cx="1041400" cy="1039812"/>
            </a:xfrm>
          </p:grpSpPr>
          <p:grpSp>
            <p:nvGrpSpPr>
              <p:cNvPr id="3110" name="Group 51"/>
              <p:cNvGrpSpPr>
                <a:grpSpLocks/>
              </p:cNvGrpSpPr>
              <p:nvPr/>
            </p:nvGrpSpPr>
            <p:grpSpPr bwMode="auto">
              <a:xfrm>
                <a:off x="4206057" y="3087688"/>
                <a:ext cx="1041400" cy="1039812"/>
                <a:chOff x="1704975" y="1095375"/>
                <a:chExt cx="1514475" cy="1514475"/>
              </a:xfrm>
            </p:grpSpPr>
            <p:sp>
              <p:nvSpPr>
                <p:cNvPr id="36" name="Oval 18"/>
                <p:cNvSpPr/>
                <p:nvPr/>
              </p:nvSpPr>
              <p:spPr>
                <a:xfrm>
                  <a:off x="1704971" y="1095375"/>
                  <a:ext cx="1514241" cy="15144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208A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  <p:sp>
              <p:nvSpPr>
                <p:cNvPr id="37" name="Oval 4"/>
                <p:cNvSpPr/>
                <p:nvPr/>
              </p:nvSpPr>
              <p:spPr>
                <a:xfrm>
                  <a:off x="1781186" y="1143011"/>
                  <a:ext cx="1362054" cy="1362054"/>
                </a:xfrm>
                <a:prstGeom prst="ellipse">
                  <a:avLst/>
                </a:prstGeom>
                <a:gradFill>
                  <a:gsLst>
                    <a:gs pos="6000">
                      <a:schemeClr val="bg1"/>
                    </a:gs>
                    <a:gs pos="61000">
                      <a:srgbClr val="0070C0">
                        <a:alpha val="0"/>
                      </a:srgbClr>
                    </a:gs>
                  </a:gsLst>
                  <a:lin ang="6000000" scaled="0"/>
                </a:gradFill>
                <a:ln w="349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</p:grpSp>
          <p:sp>
            <p:nvSpPr>
              <p:cNvPr id="3111" name="TextBox 7"/>
              <p:cNvSpPr txBox="1">
                <a:spLocks noChangeArrowheads="1"/>
              </p:cNvSpPr>
              <p:nvPr/>
            </p:nvSpPr>
            <p:spPr bwMode="auto">
              <a:xfrm>
                <a:off x="4572000" y="3140968"/>
                <a:ext cx="487494" cy="584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171717"/>
                    </a:solidFill>
                    <a:ea typeface="ＭＳ Ｐゴシック" pitchFamily="34" charset="-128"/>
                  </a:rPr>
                  <a:t>3</a:t>
                </a:r>
              </a:p>
            </p:txBody>
          </p:sp>
        </p:grpSp>
        <p:sp>
          <p:nvSpPr>
            <p:cNvPr id="45" name="Rectangle 5"/>
            <p:cNvSpPr/>
            <p:nvPr/>
          </p:nvSpPr>
          <p:spPr bwMode="auto">
            <a:xfrm>
              <a:off x="4190181" y="3607861"/>
              <a:ext cx="4953819" cy="742832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71717"/>
                </a:solidFill>
              </a:endParaRPr>
            </a:p>
          </p:txBody>
        </p:sp>
        <p:sp>
          <p:nvSpPr>
            <p:cNvPr id="3109" name="Rektangel 76"/>
            <p:cNvSpPr>
              <a:spLocks noChangeArrowheads="1"/>
            </p:cNvSpPr>
            <p:nvPr/>
          </p:nvSpPr>
          <p:spPr bwMode="auto">
            <a:xfrm>
              <a:off x="4333057" y="3702050"/>
              <a:ext cx="4572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 noProof="1">
                  <a:latin typeface="华文细黑" pitchFamily="2" charset="-122"/>
                  <a:ea typeface="华文细黑" pitchFamily="2" charset="-122"/>
                </a:rPr>
                <a:t>可喝一些温热的、加入少量盐的米粥。</a:t>
              </a:r>
              <a:endParaRPr lang="da-DK" b="1"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5435600" y="2565400"/>
            <a:ext cx="3708400" cy="1223963"/>
            <a:chOff x="5436096" y="2382838"/>
            <a:chExt cx="3707904" cy="1225023"/>
          </a:xfrm>
        </p:grpSpPr>
        <p:grpSp>
          <p:nvGrpSpPr>
            <p:cNvPr id="3094" name="Group 96"/>
            <p:cNvGrpSpPr>
              <a:grpSpLocks/>
            </p:cNvGrpSpPr>
            <p:nvPr/>
          </p:nvGrpSpPr>
          <p:grpSpPr bwMode="auto">
            <a:xfrm>
              <a:off x="5445621" y="2382838"/>
              <a:ext cx="1041400" cy="1039812"/>
              <a:chOff x="1016388" y="754824"/>
              <a:chExt cx="731924" cy="731924"/>
            </a:xfrm>
          </p:grpSpPr>
          <p:grpSp>
            <p:nvGrpSpPr>
              <p:cNvPr id="3099" name="Group 51"/>
              <p:cNvGrpSpPr>
                <a:grpSpLocks/>
              </p:cNvGrpSpPr>
              <p:nvPr/>
            </p:nvGrpSpPr>
            <p:grpSpPr bwMode="auto">
              <a:xfrm>
                <a:off x="1016388" y="754824"/>
                <a:ext cx="731924" cy="731924"/>
                <a:chOff x="1704975" y="1095375"/>
                <a:chExt cx="1514475" cy="1514475"/>
              </a:xfrm>
            </p:grpSpPr>
            <p:sp>
              <p:nvSpPr>
                <p:cNvPr id="31" name="Oval 23"/>
                <p:cNvSpPr/>
                <p:nvPr/>
              </p:nvSpPr>
              <p:spPr>
                <a:xfrm>
                  <a:off x="1704974" y="1095375"/>
                  <a:ext cx="1514273" cy="15134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208A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  <p:sp>
              <p:nvSpPr>
                <p:cNvPr id="32" name="Oval 4"/>
                <p:cNvSpPr/>
                <p:nvPr/>
              </p:nvSpPr>
              <p:spPr>
                <a:xfrm>
                  <a:off x="1781186" y="1143011"/>
                  <a:ext cx="1362054" cy="1362054"/>
                </a:xfrm>
                <a:prstGeom prst="ellipse">
                  <a:avLst/>
                </a:prstGeom>
                <a:gradFill>
                  <a:gsLst>
                    <a:gs pos="6000">
                      <a:schemeClr val="bg1"/>
                    </a:gs>
                    <a:gs pos="61000">
                      <a:srgbClr val="0070C0">
                        <a:alpha val="0"/>
                      </a:srgbClr>
                    </a:gs>
                  </a:gsLst>
                  <a:lin ang="6000000" scaled="0"/>
                </a:gradFill>
                <a:ln w="349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</p:grpSp>
          <p:sp>
            <p:nvSpPr>
              <p:cNvPr id="3100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778983"/>
                <a:ext cx="342624" cy="41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171717"/>
                    </a:solidFill>
                    <a:ea typeface="ＭＳ Ｐゴシック" pitchFamily="34" charset="-128"/>
                  </a:rPr>
                  <a:t>4</a:t>
                </a:r>
              </a:p>
            </p:txBody>
          </p:sp>
        </p:grpSp>
        <p:sp>
          <p:nvSpPr>
            <p:cNvPr id="47" name="Rectangle 8"/>
            <p:cNvSpPr/>
            <p:nvPr/>
          </p:nvSpPr>
          <p:spPr bwMode="auto">
            <a:xfrm>
              <a:off x="5436096" y="2865029"/>
              <a:ext cx="3707904" cy="742832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71717"/>
                </a:solidFill>
              </a:endParaRPr>
            </a:p>
          </p:txBody>
        </p:sp>
        <p:sp>
          <p:nvSpPr>
            <p:cNvPr id="3098" name="Rektangel 76"/>
            <p:cNvSpPr>
              <a:spLocks noChangeArrowheads="1"/>
            </p:cNvSpPr>
            <p:nvPr/>
          </p:nvSpPr>
          <p:spPr bwMode="auto">
            <a:xfrm>
              <a:off x="5569446" y="2924944"/>
              <a:ext cx="33364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华文细黑" pitchFamily="2" charset="-122"/>
                  <a:ea typeface="华文细黑" pitchFamily="2" charset="-122"/>
                </a:rPr>
                <a:t>为了补充能量、水分及电解质，可服用一些含葡萄糖的口服液。</a:t>
              </a:r>
              <a:endParaRPr lang="da-DK" b="1"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1800225" y="5014913"/>
            <a:ext cx="7343775" cy="1222375"/>
            <a:chOff x="1800224" y="4631063"/>
            <a:chExt cx="7343775" cy="1222375"/>
          </a:xfrm>
        </p:grpSpPr>
        <p:grpSp>
          <p:nvGrpSpPr>
            <p:cNvPr id="3083" name="Group 96"/>
            <p:cNvGrpSpPr>
              <a:grpSpLocks/>
            </p:cNvGrpSpPr>
            <p:nvPr/>
          </p:nvGrpSpPr>
          <p:grpSpPr bwMode="auto">
            <a:xfrm>
              <a:off x="1809750" y="4631063"/>
              <a:ext cx="1041400" cy="1039813"/>
              <a:chOff x="1016388" y="754824"/>
              <a:chExt cx="731924" cy="731924"/>
            </a:xfrm>
          </p:grpSpPr>
          <p:grpSp>
            <p:nvGrpSpPr>
              <p:cNvPr id="3088" name="Group 51"/>
              <p:cNvGrpSpPr>
                <a:grpSpLocks/>
              </p:cNvGrpSpPr>
              <p:nvPr/>
            </p:nvGrpSpPr>
            <p:grpSpPr bwMode="auto">
              <a:xfrm>
                <a:off x="1016388" y="754824"/>
                <a:ext cx="731924" cy="731924"/>
                <a:chOff x="1704975" y="1095375"/>
                <a:chExt cx="1514475" cy="1514475"/>
              </a:xfrm>
            </p:grpSpPr>
            <p:sp>
              <p:nvSpPr>
                <p:cNvPr id="52" name="Oval 13"/>
                <p:cNvSpPr/>
                <p:nvPr/>
              </p:nvSpPr>
              <p:spPr>
                <a:xfrm>
                  <a:off x="1704974" y="1095375"/>
                  <a:ext cx="1514475" cy="15144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208A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  <p:sp>
              <p:nvSpPr>
                <p:cNvPr id="53" name="Oval 4"/>
                <p:cNvSpPr/>
                <p:nvPr/>
              </p:nvSpPr>
              <p:spPr>
                <a:xfrm>
                  <a:off x="1781186" y="1143011"/>
                  <a:ext cx="1362054" cy="1362054"/>
                </a:xfrm>
                <a:prstGeom prst="ellipse">
                  <a:avLst/>
                </a:prstGeom>
                <a:gradFill>
                  <a:gsLst>
                    <a:gs pos="6000">
                      <a:schemeClr val="bg1"/>
                    </a:gs>
                    <a:gs pos="61000">
                      <a:srgbClr val="0070C0">
                        <a:alpha val="0"/>
                      </a:srgbClr>
                    </a:gs>
                  </a:gsLst>
                  <a:lin ang="6000000" scaled="0"/>
                </a:gradFill>
                <a:ln w="3492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srgbClr val="171717"/>
                    </a:solidFill>
                  </a:endParaRPr>
                </a:p>
              </p:txBody>
            </p:sp>
          </p:grpSp>
          <p:sp>
            <p:nvSpPr>
              <p:cNvPr id="3089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778983"/>
                <a:ext cx="342624" cy="41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solidFill>
                      <a:srgbClr val="171717"/>
                    </a:solidFill>
                    <a:ea typeface="ＭＳ Ｐゴシック" pitchFamily="34" charset="-128"/>
                  </a:rPr>
                  <a:t>1</a:t>
                </a:r>
              </a:p>
            </p:txBody>
          </p:sp>
        </p:grpSp>
        <p:sp>
          <p:nvSpPr>
            <p:cNvPr id="54" name="Rectangle 3"/>
            <p:cNvSpPr/>
            <p:nvPr/>
          </p:nvSpPr>
          <p:spPr bwMode="auto">
            <a:xfrm>
              <a:off x="1800224" y="5110606"/>
              <a:ext cx="7343775" cy="742832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71717"/>
                </a:solidFill>
              </a:endParaRPr>
            </a:p>
          </p:txBody>
        </p:sp>
        <p:sp>
          <p:nvSpPr>
            <p:cNvPr id="3087" name="Rektangel 76"/>
            <p:cNvSpPr>
              <a:spLocks noChangeArrowheads="1"/>
            </p:cNvSpPr>
            <p:nvPr/>
          </p:nvSpPr>
          <p:spPr bwMode="auto">
            <a:xfrm>
              <a:off x="1881188" y="5226376"/>
              <a:ext cx="70246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华文细黑" pitchFamily="2" charset="-122"/>
                  <a:ea typeface="华文细黑" pitchFamily="2" charset="-122"/>
                </a:rPr>
                <a:t>尽可能除去致病因素，比如停止食用不干净或者变质的食物等。</a:t>
              </a:r>
              <a:endParaRPr lang="da-DK" b="1">
                <a:solidFill>
                  <a:srgbClr val="171717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693" y="738623"/>
            <a:ext cx="4653135" cy="465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二、看病的学问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Freeform 951"/>
          <p:cNvSpPr>
            <a:spLocks/>
          </p:cNvSpPr>
          <p:nvPr/>
        </p:nvSpPr>
        <p:spPr bwMode="auto">
          <a:xfrm rot="-563792">
            <a:off x="63115" y="2772006"/>
            <a:ext cx="7918450" cy="3635375"/>
          </a:xfrm>
          <a:custGeom>
            <a:avLst/>
            <a:gdLst>
              <a:gd name="T0" fmla="*/ 3670300 w 4988"/>
              <a:gd name="T1" fmla="*/ 266700 h 2290"/>
              <a:gd name="T2" fmla="*/ 1882775 w 4988"/>
              <a:gd name="T3" fmla="*/ 2359025 h 2290"/>
              <a:gd name="T4" fmla="*/ 5973762 w 4988"/>
              <a:gd name="T5" fmla="*/ 2066925 h 2290"/>
              <a:gd name="T6" fmla="*/ 5397499 w 4988"/>
              <a:gd name="T7" fmla="*/ 1706563 h 2290"/>
              <a:gd name="T8" fmla="*/ 7918450 w 4988"/>
              <a:gd name="T9" fmla="*/ 1635125 h 2290"/>
              <a:gd name="T10" fmla="*/ 7558088 w 4988"/>
              <a:gd name="T11" fmla="*/ 3001962 h 2290"/>
              <a:gd name="T12" fmla="*/ 6981825 w 4988"/>
              <a:gd name="T13" fmla="*/ 2714625 h 2290"/>
              <a:gd name="T14" fmla="*/ 3816350 w 4988"/>
              <a:gd name="T15" fmla="*/ 3521075 h 2290"/>
              <a:gd name="T16" fmla="*/ 939800 w 4988"/>
              <a:gd name="T17" fmla="*/ 3159124 h 2290"/>
              <a:gd name="T18" fmla="*/ 1682750 w 4988"/>
              <a:gd name="T19" fmla="*/ 1092200 h 2290"/>
              <a:gd name="T20" fmla="*/ 3670300 w 4988"/>
              <a:gd name="T21" fmla="*/ 266700 h 2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8"/>
              <a:gd name="T34" fmla="*/ 0 h 2290"/>
              <a:gd name="T35" fmla="*/ 4988 w 4988"/>
              <a:gd name="T36" fmla="*/ 2290 h 22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8" h="2290">
                <a:moveTo>
                  <a:pt x="2312" y="168"/>
                </a:moveTo>
                <a:cubicBezTo>
                  <a:pt x="2333" y="301"/>
                  <a:pt x="366" y="943"/>
                  <a:pt x="1186" y="1486"/>
                </a:cubicBezTo>
                <a:cubicBezTo>
                  <a:pt x="2214" y="1836"/>
                  <a:pt x="3508" y="1426"/>
                  <a:pt x="3763" y="1302"/>
                </a:cubicBezTo>
                <a:cubicBezTo>
                  <a:pt x="3581" y="1188"/>
                  <a:pt x="3400" y="1075"/>
                  <a:pt x="3400" y="1075"/>
                </a:cubicBezTo>
                <a:lnTo>
                  <a:pt x="4988" y="1030"/>
                </a:lnTo>
                <a:lnTo>
                  <a:pt x="4761" y="1891"/>
                </a:lnTo>
                <a:cubicBezTo>
                  <a:pt x="4761" y="1891"/>
                  <a:pt x="4579" y="1800"/>
                  <a:pt x="4398" y="1710"/>
                </a:cubicBezTo>
                <a:cubicBezTo>
                  <a:pt x="3802" y="1984"/>
                  <a:pt x="3016" y="2146"/>
                  <a:pt x="2404" y="2218"/>
                </a:cubicBezTo>
                <a:cubicBezTo>
                  <a:pt x="1792" y="2290"/>
                  <a:pt x="946" y="2230"/>
                  <a:pt x="592" y="1990"/>
                </a:cubicBezTo>
                <a:cubicBezTo>
                  <a:pt x="374" y="1831"/>
                  <a:pt x="0" y="1452"/>
                  <a:pt x="1060" y="688"/>
                </a:cubicBezTo>
                <a:cubicBezTo>
                  <a:pt x="2256" y="0"/>
                  <a:pt x="2051" y="276"/>
                  <a:pt x="2312" y="168"/>
                </a:cubicBezTo>
                <a:close/>
              </a:path>
            </a:pathLst>
          </a:custGeom>
          <a:gradFill flip="none" rotWithShape="1">
            <a:gsLst>
              <a:gs pos="0">
                <a:srgbClr val="E94800">
                  <a:tint val="66000"/>
                  <a:satMod val="160000"/>
                </a:srgbClr>
              </a:gs>
              <a:gs pos="50000">
                <a:srgbClr val="E94800">
                  <a:tint val="44500"/>
                  <a:satMod val="160000"/>
                </a:srgbClr>
              </a:gs>
              <a:gs pos="100000">
                <a:srgbClr val="E948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727325" y="2482850"/>
            <a:ext cx="973138" cy="1008063"/>
            <a:chOff x="2726940" y="2483081"/>
            <a:chExt cx="973138" cy="1008062"/>
          </a:xfrm>
        </p:grpSpPr>
        <p:grpSp>
          <p:nvGrpSpPr>
            <p:cNvPr id="4144" name="Group 919"/>
            <p:cNvGrpSpPr>
              <a:grpSpLocks/>
            </p:cNvGrpSpPr>
            <p:nvPr/>
          </p:nvGrpSpPr>
          <p:grpSpPr bwMode="auto">
            <a:xfrm rot="-705840">
              <a:off x="2726940" y="2483081"/>
              <a:ext cx="973138" cy="1008062"/>
              <a:chOff x="591" y="852"/>
              <a:chExt cx="693" cy="718"/>
            </a:xfrm>
          </p:grpSpPr>
          <p:sp>
            <p:nvSpPr>
              <p:cNvPr id="4146" name="Oval 920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Oval 921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8" name="Oval 922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9" name="Oval 923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0" name="Oval 924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1" name="Text Box 925"/>
              <p:cNvSpPr txBox="1">
                <a:spLocks noChangeArrowheads="1"/>
              </p:cNvSpPr>
              <p:nvPr/>
            </p:nvSpPr>
            <p:spPr bwMode="gray">
              <a:xfrm>
                <a:off x="891" y="954"/>
                <a:ext cx="131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4145" name="Rectangle 934"/>
            <p:cNvSpPr>
              <a:spLocks noChangeArrowheads="1"/>
            </p:cNvSpPr>
            <p:nvPr/>
          </p:nvSpPr>
          <p:spPr bwMode="auto">
            <a:xfrm>
              <a:off x="2916051" y="2756409"/>
              <a:ext cx="615554" cy="3693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0000FF"/>
                  </a:solidFill>
                  <a:latin typeface="华文细黑" pitchFamily="2" charset="-122"/>
                  <a:ea typeface="华文细黑" pitchFamily="2" charset="-122"/>
                </a:rPr>
                <a:t>挂号</a:t>
              </a:r>
              <a:endParaRPr lang="en-US" altLang="ko-KR" sz="2400" b="1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998538" y="3562350"/>
            <a:ext cx="1100137" cy="1139825"/>
            <a:chOff x="998153" y="3562581"/>
            <a:chExt cx="1100137" cy="1139825"/>
          </a:xfrm>
        </p:grpSpPr>
        <p:grpSp>
          <p:nvGrpSpPr>
            <p:cNvPr id="4136" name="Group 911"/>
            <p:cNvGrpSpPr>
              <a:grpSpLocks/>
            </p:cNvGrpSpPr>
            <p:nvPr/>
          </p:nvGrpSpPr>
          <p:grpSpPr bwMode="auto">
            <a:xfrm>
              <a:off x="998153" y="3562581"/>
              <a:ext cx="1100137" cy="1139825"/>
              <a:chOff x="591" y="852"/>
              <a:chExt cx="693" cy="718"/>
            </a:xfrm>
          </p:grpSpPr>
          <p:sp>
            <p:nvSpPr>
              <p:cNvPr id="4138" name="Oval 912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Oval 913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Oval 914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Oval 915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Oval 916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Text Box 917"/>
              <p:cNvSpPr txBox="1">
                <a:spLocks noChangeArrowheads="1"/>
              </p:cNvSpPr>
              <p:nvPr/>
            </p:nvSpPr>
            <p:spPr bwMode="gray">
              <a:xfrm>
                <a:off x="898" y="969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4137" name="Rectangle 935"/>
            <p:cNvSpPr>
              <a:spLocks noChangeArrowheads="1"/>
            </p:cNvSpPr>
            <p:nvPr/>
          </p:nvSpPr>
          <p:spPr bwMode="auto">
            <a:xfrm>
              <a:off x="1222487" y="3873507"/>
              <a:ext cx="718146" cy="3877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800" b="1">
                  <a:solidFill>
                    <a:srgbClr val="0000FF"/>
                  </a:solidFill>
                  <a:latin typeface="华文细黑" pitchFamily="2" charset="-122"/>
                  <a:ea typeface="华文细黑" pitchFamily="2" charset="-122"/>
                </a:rPr>
                <a:t>就诊</a:t>
              </a:r>
              <a:endParaRPr lang="en-US" altLang="ko-KR" sz="2800" b="1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1574800" y="5075238"/>
            <a:ext cx="1371600" cy="1600200"/>
            <a:chOff x="1574415" y="5075468"/>
            <a:chExt cx="1371600" cy="1600200"/>
          </a:xfrm>
        </p:grpSpPr>
        <p:grpSp>
          <p:nvGrpSpPr>
            <p:cNvPr id="4128" name="Group 903"/>
            <p:cNvGrpSpPr>
              <a:grpSpLocks/>
            </p:cNvGrpSpPr>
            <p:nvPr/>
          </p:nvGrpSpPr>
          <p:grpSpPr bwMode="auto">
            <a:xfrm>
              <a:off x="1574415" y="5075468"/>
              <a:ext cx="1371600" cy="1600200"/>
              <a:chOff x="1156" y="1696"/>
              <a:chExt cx="864" cy="1008"/>
            </a:xfrm>
          </p:grpSpPr>
          <p:sp>
            <p:nvSpPr>
              <p:cNvPr id="4130" name="Oval 904"/>
              <p:cNvSpPr>
                <a:spLocks noChangeArrowheads="1"/>
              </p:cNvSpPr>
              <p:nvPr/>
            </p:nvSpPr>
            <p:spPr bwMode="gray">
              <a:xfrm>
                <a:off x="1156" y="1696"/>
                <a:ext cx="864" cy="90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Oval 905"/>
              <p:cNvSpPr>
                <a:spLocks noChangeArrowheads="1"/>
              </p:cNvSpPr>
              <p:nvPr/>
            </p:nvSpPr>
            <p:spPr bwMode="gray">
              <a:xfrm rot="-772996">
                <a:off x="1204" y="2320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2" name="Oval 906"/>
              <p:cNvSpPr>
                <a:spLocks noChangeArrowheads="1"/>
              </p:cNvSpPr>
              <p:nvPr/>
            </p:nvSpPr>
            <p:spPr bwMode="gray">
              <a:xfrm>
                <a:off x="1167" y="1701"/>
                <a:ext cx="843" cy="88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3" name="Oval 907"/>
              <p:cNvSpPr>
                <a:spLocks noChangeArrowheads="1"/>
              </p:cNvSpPr>
              <p:nvPr/>
            </p:nvSpPr>
            <p:spPr bwMode="gray">
              <a:xfrm>
                <a:off x="1175" y="1710"/>
                <a:ext cx="802" cy="82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4" name="Oval 908"/>
              <p:cNvSpPr>
                <a:spLocks noChangeArrowheads="1"/>
              </p:cNvSpPr>
              <p:nvPr/>
            </p:nvSpPr>
            <p:spPr bwMode="gray">
              <a:xfrm>
                <a:off x="1221" y="1733"/>
                <a:ext cx="713" cy="67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5" name="Text Box 909"/>
              <p:cNvSpPr txBox="1">
                <a:spLocks noChangeArrowheads="1"/>
              </p:cNvSpPr>
              <p:nvPr/>
            </p:nvSpPr>
            <p:spPr bwMode="gray">
              <a:xfrm>
                <a:off x="1516" y="183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4129" name="Rectangle 936"/>
            <p:cNvSpPr>
              <a:spLocks noChangeArrowheads="1"/>
            </p:cNvSpPr>
            <p:nvPr/>
          </p:nvSpPr>
          <p:spPr bwMode="auto">
            <a:xfrm>
              <a:off x="1843496" y="5542845"/>
              <a:ext cx="820738" cy="4431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200" b="1">
                  <a:solidFill>
                    <a:srgbClr val="0000FF"/>
                  </a:solidFill>
                  <a:latin typeface="华文细黑" pitchFamily="2" charset="-122"/>
                  <a:ea typeface="华文细黑" pitchFamily="2" charset="-122"/>
                </a:rPr>
                <a:t>检查</a:t>
              </a:r>
              <a:endParaRPr lang="en-US" altLang="ko-KR" sz="3200" b="1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022725" y="4210050"/>
            <a:ext cx="1704975" cy="1885950"/>
            <a:chOff x="4022340" y="4210281"/>
            <a:chExt cx="1704975" cy="1885950"/>
          </a:xfrm>
        </p:grpSpPr>
        <p:grpSp>
          <p:nvGrpSpPr>
            <p:cNvPr id="4120" name="Group 895"/>
            <p:cNvGrpSpPr>
              <a:grpSpLocks/>
            </p:cNvGrpSpPr>
            <p:nvPr/>
          </p:nvGrpSpPr>
          <p:grpSpPr bwMode="auto">
            <a:xfrm>
              <a:off x="4022340" y="4210281"/>
              <a:ext cx="1704975" cy="1885950"/>
              <a:chOff x="2562" y="1979"/>
              <a:chExt cx="1074" cy="1188"/>
            </a:xfrm>
          </p:grpSpPr>
          <p:sp>
            <p:nvSpPr>
              <p:cNvPr id="4122" name="Oval 896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Oval 897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4" name="Oval 898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5" name="Oval 899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" name="Oval 900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7" name="Text Box 901"/>
              <p:cNvSpPr txBox="1">
                <a:spLocks noChangeArrowheads="1"/>
              </p:cNvSpPr>
              <p:nvPr/>
            </p:nvSpPr>
            <p:spPr bwMode="gray">
              <a:xfrm>
                <a:off x="3033" y="2149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4121" name="Rectangle 937"/>
            <p:cNvSpPr>
              <a:spLocks noChangeArrowheads="1"/>
            </p:cNvSpPr>
            <p:nvPr/>
          </p:nvSpPr>
          <p:spPr bwMode="auto">
            <a:xfrm>
              <a:off x="4411575" y="4810295"/>
              <a:ext cx="923331" cy="4985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华文细黑" pitchFamily="2" charset="-122"/>
                  <a:ea typeface="华文细黑" pitchFamily="2" charset="-122"/>
                </a:rPr>
                <a:t>交费</a:t>
              </a:r>
              <a:endParaRPr lang="en-US" altLang="ko-KR" sz="3600" b="1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6615113" y="2409825"/>
            <a:ext cx="2095500" cy="2317750"/>
            <a:chOff x="6614728" y="2410056"/>
            <a:chExt cx="2095500" cy="2317750"/>
          </a:xfrm>
        </p:grpSpPr>
        <p:grpSp>
          <p:nvGrpSpPr>
            <p:cNvPr id="4112" name="Group 887"/>
            <p:cNvGrpSpPr>
              <a:grpSpLocks/>
            </p:cNvGrpSpPr>
            <p:nvPr/>
          </p:nvGrpSpPr>
          <p:grpSpPr bwMode="auto">
            <a:xfrm>
              <a:off x="6614728" y="2410056"/>
              <a:ext cx="2095500" cy="2317750"/>
              <a:chOff x="2562" y="1979"/>
              <a:chExt cx="1074" cy="1188"/>
            </a:xfrm>
          </p:grpSpPr>
          <p:sp>
            <p:nvSpPr>
              <p:cNvPr id="4114" name="Oval 888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5" name="Oval 889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Oval 890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7" name="Oval 891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Oval 892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Text Box 893"/>
              <p:cNvSpPr txBox="1">
                <a:spLocks noChangeArrowheads="1"/>
              </p:cNvSpPr>
              <p:nvPr/>
            </p:nvSpPr>
            <p:spPr bwMode="gray">
              <a:xfrm>
                <a:off x="3044" y="2149"/>
                <a:ext cx="9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4113" name="Rectangle 938"/>
            <p:cNvSpPr>
              <a:spLocks noChangeArrowheads="1"/>
            </p:cNvSpPr>
            <p:nvPr/>
          </p:nvSpPr>
          <p:spPr bwMode="auto">
            <a:xfrm>
              <a:off x="7186824" y="3179220"/>
              <a:ext cx="1025923" cy="5539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4000" b="1">
                  <a:solidFill>
                    <a:srgbClr val="0000FF"/>
                  </a:solidFill>
                  <a:latin typeface="华文细黑" pitchFamily="2" charset="-122"/>
                  <a:ea typeface="华文细黑" pitchFamily="2" charset="-122"/>
                </a:rPr>
                <a:t>取药</a:t>
              </a:r>
              <a:endParaRPr lang="en-US" altLang="ko-KR" sz="4000" b="1">
                <a:solidFill>
                  <a:srgbClr val="0000FF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79" y="981075"/>
            <a:ext cx="3329429" cy="3329429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21388" y="5724525"/>
            <a:ext cx="220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E94800"/>
                </a:solidFill>
                <a:latin typeface="方正毡笔黑简体" pitchFamily="65" charset="-122"/>
                <a:ea typeface="方正毡笔黑简体" pitchFamily="65" charset="-122"/>
              </a:rPr>
              <a:t>看病的程序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三、防止和救治食物中毒的方法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5" name="圆角矩形 14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黑体" pitchFamily="2" charset="-122"/>
                </a:rPr>
                <a:t>防止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黑体" pitchFamily="2" charset="-122"/>
                </a:rPr>
                <a:t>食物中毒</a:t>
              </a:r>
            </a:p>
          </p:txBody>
        </p:sp>
        <p:grpSp>
          <p:nvGrpSpPr>
            <p:cNvPr id="5141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5142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43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468313" y="2420938"/>
            <a:ext cx="2597150" cy="345598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8313" y="2565400"/>
            <a:ext cx="2597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不吃不干净的食物</a:t>
            </a:r>
          </a:p>
        </p:txBody>
      </p:sp>
      <p:sp>
        <p:nvSpPr>
          <p:cNvPr id="20" name="矩形 19"/>
          <p:cNvSpPr/>
          <p:nvPr/>
        </p:nvSpPr>
        <p:spPr>
          <a:xfrm>
            <a:off x="3243263" y="2420938"/>
            <a:ext cx="2598737" cy="345598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43263" y="2565400"/>
            <a:ext cx="25987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不吃发霉变质的食物</a:t>
            </a:r>
          </a:p>
        </p:txBody>
      </p:sp>
      <p:sp>
        <p:nvSpPr>
          <p:cNvPr id="22" name="矩形 21"/>
          <p:cNvSpPr/>
          <p:nvPr/>
        </p:nvSpPr>
        <p:spPr>
          <a:xfrm>
            <a:off x="6072188" y="2420938"/>
            <a:ext cx="2598737" cy="345598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072188" y="2565400"/>
            <a:ext cx="25987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食物要烧熟</a:t>
            </a:r>
          </a:p>
        </p:txBody>
      </p:sp>
      <p:sp>
        <p:nvSpPr>
          <p:cNvPr id="24" name="椭圆 23"/>
          <p:cNvSpPr/>
          <p:nvPr/>
        </p:nvSpPr>
        <p:spPr>
          <a:xfrm>
            <a:off x="3407777" y="3284984"/>
            <a:ext cx="2269985" cy="20657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30606" y="3284984"/>
            <a:ext cx="2272289" cy="206571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0"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7" name="Picture 2" descr="http://pic.pimg.tw/wenylin0210/4b221d391706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95" t="5621" r="21330" b="18628"/>
          <a:stretch/>
        </p:blipFill>
        <p:spPr bwMode="auto">
          <a:xfrm>
            <a:off x="6372200" y="3284983"/>
            <a:ext cx="2128232" cy="206571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 animBg="1"/>
      <p:bldP spid="21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三、防止和救治食物中毒的方法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150" name="组合 9"/>
          <p:cNvGrpSpPr>
            <a:grpSpLocks/>
          </p:cNvGrpSpPr>
          <p:nvPr/>
        </p:nvGrpSpPr>
        <p:grpSpPr bwMode="auto">
          <a:xfrm>
            <a:off x="481013" y="1479550"/>
            <a:ext cx="3802062" cy="547688"/>
            <a:chOff x="481619" y="1102607"/>
            <a:chExt cx="3802349" cy="547515"/>
          </a:xfrm>
        </p:grpSpPr>
        <p:sp>
          <p:nvSpPr>
            <p:cNvPr id="15" name="圆角矩形 14"/>
            <p:cNvSpPr/>
            <p:nvPr/>
          </p:nvSpPr>
          <p:spPr>
            <a:xfrm>
              <a:off x="756277" y="1102607"/>
              <a:ext cx="3527691" cy="547515"/>
            </a:xfrm>
            <a:prstGeom prst="roundRect">
              <a:avLst/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黑体" pitchFamily="2" charset="-122"/>
                </a:rPr>
                <a:t>防止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黑体" pitchFamily="2" charset="-122"/>
                </a:rPr>
                <a:t>食物中毒</a:t>
              </a:r>
            </a:p>
          </p:txBody>
        </p:sp>
        <p:grpSp>
          <p:nvGrpSpPr>
            <p:cNvPr id="6168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6169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7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1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468313" y="2924175"/>
            <a:ext cx="2597150" cy="34575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8313" y="3068638"/>
            <a:ext cx="2597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自己催吐</a:t>
            </a:r>
          </a:p>
        </p:txBody>
      </p:sp>
      <p:sp>
        <p:nvSpPr>
          <p:cNvPr id="20" name="矩形 19"/>
          <p:cNvSpPr/>
          <p:nvPr/>
        </p:nvSpPr>
        <p:spPr>
          <a:xfrm>
            <a:off x="3243263" y="2924175"/>
            <a:ext cx="2598737" cy="34575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43263" y="3068638"/>
            <a:ext cx="2598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防止脱水</a:t>
            </a:r>
          </a:p>
        </p:txBody>
      </p:sp>
      <p:sp>
        <p:nvSpPr>
          <p:cNvPr id="22" name="矩形 21"/>
          <p:cNvSpPr/>
          <p:nvPr/>
        </p:nvSpPr>
        <p:spPr>
          <a:xfrm>
            <a:off x="6072188" y="2924175"/>
            <a:ext cx="2598737" cy="34575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072188" y="3068638"/>
            <a:ext cx="2598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马上到医院诊治</a:t>
            </a:r>
          </a:p>
        </p:txBody>
      </p:sp>
      <p:grpSp>
        <p:nvGrpSpPr>
          <p:cNvPr id="25" name="组合 9"/>
          <p:cNvGrpSpPr>
            <a:grpSpLocks/>
          </p:cNvGrpSpPr>
          <p:nvPr/>
        </p:nvGrpSpPr>
        <p:grpSpPr bwMode="auto">
          <a:xfrm>
            <a:off x="482600" y="2160588"/>
            <a:ext cx="3802063" cy="547687"/>
            <a:chOff x="481619" y="1102607"/>
            <a:chExt cx="3802349" cy="547515"/>
          </a:xfrm>
        </p:grpSpPr>
        <p:sp>
          <p:nvSpPr>
            <p:cNvPr id="28" name="圆角矩形 27"/>
            <p:cNvSpPr/>
            <p:nvPr/>
          </p:nvSpPr>
          <p:spPr>
            <a:xfrm>
              <a:off x="756278" y="1102607"/>
              <a:ext cx="3527690" cy="547515"/>
            </a:xfrm>
            <a:prstGeom prst="roundRect">
              <a:avLst/>
            </a:pr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68300">
                  <a:schemeClr val="bg1">
                    <a:lumMod val="95000"/>
                  </a:schemeClr>
                </a:gs>
                <a:gs pos="100000">
                  <a:srgbClr val="CAE6EE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   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黑体" pitchFamily="2" charset="-122"/>
                </a:rPr>
                <a:t>食物中毒后的救治方法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黑体" pitchFamily="2" charset="-122"/>
              </a:endParaRPr>
            </a:p>
          </p:txBody>
        </p:sp>
        <p:grpSp>
          <p:nvGrpSpPr>
            <p:cNvPr id="6164" name="Group 6"/>
            <p:cNvGrpSpPr>
              <a:grpSpLocks/>
            </p:cNvGrpSpPr>
            <p:nvPr/>
          </p:nvGrpSpPr>
          <p:grpSpPr bwMode="auto">
            <a:xfrm>
              <a:off x="481619" y="1102608"/>
              <a:ext cx="549452" cy="547514"/>
              <a:chOff x="864" y="1046"/>
              <a:chExt cx="480" cy="480"/>
            </a:xfrm>
          </p:grpSpPr>
          <p:sp>
            <p:nvSpPr>
              <p:cNvPr id="6165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66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>
                    <a:latin typeface="Verdana" pitchFamily="34" charset="0"/>
                    <a:ea typeface="Gulim" pitchFamily="34" charset="-127"/>
                  </a:rPr>
                  <a:t>2</a:t>
                </a:r>
                <a:endParaRPr lang="ko-KR" altLang="en-US" sz="2400" b="1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32" name="Picture 2" descr="http://www.popoto.com.cn/attachment/200903/16/4818_1237172268cC8t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11" y="3717032"/>
            <a:ext cx="2415555" cy="2464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51caipu.com/wp-content/uploads/2011/04/喝水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4225" y="3775673"/>
            <a:ext cx="2507753" cy="23474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6273408" y="3775673"/>
            <a:ext cx="2347459" cy="2347459"/>
          </a:xfrm>
          <a:prstGeom prst="ellipse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" grpId="0" animBg="1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7174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86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对照课文中去医院看病的程序，说说它与平时看病的程序有哪些异同。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7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7188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7190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91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2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3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4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189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7175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77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交流一下，平时应该养成哪些好的卫生习惯。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78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7179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80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1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2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3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84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224</Words>
  <Application>Microsoft Office PowerPoint</Application>
  <PresentationFormat>全屏显示(4:3)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Calibri</vt:lpstr>
      <vt:lpstr>宋体</vt:lpstr>
      <vt:lpstr>Arial</vt:lpstr>
      <vt:lpstr>黑体</vt:lpstr>
      <vt:lpstr>幼圆</vt:lpstr>
      <vt:lpstr>微软雅黑</vt:lpstr>
      <vt:lpstr>ＭＳ Ｐゴシック</vt:lpstr>
      <vt:lpstr>华文细黑</vt:lpstr>
      <vt:lpstr>HY헤드라인M</vt:lpstr>
      <vt:lpstr>方正毡笔黑简体</vt:lpstr>
      <vt:lpstr>Verdana</vt:lpstr>
      <vt:lpstr>Gulim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187</cp:revision>
  <dcterms:created xsi:type="dcterms:W3CDTF">2012-01-31T05:34:08Z</dcterms:created>
  <dcterms:modified xsi:type="dcterms:W3CDTF">2012-04-24T04:55:01Z</dcterms:modified>
</cp:coreProperties>
</file>