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F37"/>
    <a:srgbClr val="FBDDF5"/>
    <a:srgbClr val="F4A6E6"/>
    <a:srgbClr val="F4A6A6"/>
    <a:srgbClr val="978D48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2AEC-4239-4C50-97E7-B3DA788979F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217-72FB-48DB-88CC-9DF7E5D6D2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8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87D8-1C20-4CED-9009-29915B27AED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0DB9-FDDE-4B38-926F-8D42686E1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46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4C3F-86CB-42BE-BF18-D5FA1BC4125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8CA0-EBF7-400A-A78F-38297723B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4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F5E5-6101-4DEA-9757-341F9A0BD62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46FB-4789-4296-81F7-61032AB228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5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9FED-FA35-4A2B-8090-2E77666AAF0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657B-8105-448F-B6F5-B7DDCAE8E5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97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B38F-A2FF-4AF8-9C96-E6DF914F477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38E1-7AE8-4E89-B961-01BD7BEA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00F3-18AC-466C-AFA4-C5C2A0124A1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B9E-BB7A-4372-907C-B06D415D76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25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8F27-646F-4463-8D37-12FB94D794E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E640-3029-42FD-B08D-35C8E40DE0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5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8D9A-CD9A-4F87-8165-DE94CC8266A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9932-CD48-40F6-8488-CF0A2DB0E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34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40F6-9CDB-40A2-933A-E1F103D9920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E032-C8DF-405B-9631-08EA9CE967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88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3F82-80DA-4709-8CAC-731A5D8E038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594C-81E9-4383-9F35-559DC86D04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3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19C2E3-A806-4E8C-B23D-239FCD6007F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A44FD9-C021-4580-B8B2-D4C33CC077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农村劳动力转移的意义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 flipV="1">
            <a:off x="3924300" y="2349500"/>
            <a:ext cx="4421188" cy="2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V="1">
            <a:off x="3924300" y="3808413"/>
            <a:ext cx="4421188" cy="2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V="1">
            <a:off x="3924300" y="5272088"/>
            <a:ext cx="4421188" cy="28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/>
        </p:nvSpPr>
        <p:spPr>
          <a:xfrm>
            <a:off x="444500" y="1773238"/>
            <a:ext cx="4127500" cy="412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农村劳动力转移的意义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82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3" name="Freeform 7"/>
          <p:cNvSpPr>
            <a:spLocks/>
          </p:cNvSpPr>
          <p:nvPr/>
        </p:nvSpPr>
        <p:spPr bwMode="auto">
          <a:xfrm>
            <a:off x="952500" y="2606675"/>
            <a:ext cx="3111500" cy="2492375"/>
          </a:xfrm>
          <a:custGeom>
            <a:avLst/>
            <a:gdLst>
              <a:gd name="T0" fmla="*/ 2147483647 w 4593"/>
              <a:gd name="T1" fmla="*/ 2147483647 h 3679"/>
              <a:gd name="T2" fmla="*/ 2147483647 w 4593"/>
              <a:gd name="T3" fmla="*/ 2147483647 h 3679"/>
              <a:gd name="T4" fmla="*/ 2147483647 w 4593"/>
              <a:gd name="T5" fmla="*/ 2147483647 h 3679"/>
              <a:gd name="T6" fmla="*/ 2147483647 w 4593"/>
              <a:gd name="T7" fmla="*/ 2147483647 h 3679"/>
              <a:gd name="T8" fmla="*/ 2147483647 w 4593"/>
              <a:gd name="T9" fmla="*/ 2147483647 h 3679"/>
              <a:gd name="T10" fmla="*/ 2147483647 w 4593"/>
              <a:gd name="T11" fmla="*/ 2147483647 h 3679"/>
              <a:gd name="T12" fmla="*/ 2147483647 w 4593"/>
              <a:gd name="T13" fmla="*/ 2147483647 h 3679"/>
              <a:gd name="T14" fmla="*/ 2147483647 w 4593"/>
              <a:gd name="T15" fmla="*/ 2147483647 h 3679"/>
              <a:gd name="T16" fmla="*/ 2147483647 w 4593"/>
              <a:gd name="T17" fmla="*/ 2147483647 h 3679"/>
              <a:gd name="T18" fmla="*/ 2147483647 w 4593"/>
              <a:gd name="T19" fmla="*/ 2147483647 h 3679"/>
              <a:gd name="T20" fmla="*/ 2147483647 w 4593"/>
              <a:gd name="T21" fmla="*/ 2147483647 h 3679"/>
              <a:gd name="T22" fmla="*/ 2147483647 w 4593"/>
              <a:gd name="T23" fmla="*/ 2147483647 h 3679"/>
              <a:gd name="T24" fmla="*/ 2147483647 w 4593"/>
              <a:gd name="T25" fmla="*/ 2147483647 h 3679"/>
              <a:gd name="T26" fmla="*/ 2147483647 w 4593"/>
              <a:gd name="T27" fmla="*/ 2147483647 h 3679"/>
              <a:gd name="T28" fmla="*/ 2147483647 w 4593"/>
              <a:gd name="T29" fmla="*/ 2147483647 h 3679"/>
              <a:gd name="T30" fmla="*/ 2147483647 w 4593"/>
              <a:gd name="T31" fmla="*/ 2147483647 h 3679"/>
              <a:gd name="T32" fmla="*/ 2147483647 w 4593"/>
              <a:gd name="T33" fmla="*/ 2147483647 h 3679"/>
              <a:gd name="T34" fmla="*/ 2147483647 w 4593"/>
              <a:gd name="T35" fmla="*/ 2147483647 h 3679"/>
              <a:gd name="T36" fmla="*/ 2147483647 w 4593"/>
              <a:gd name="T37" fmla="*/ 2147483647 h 3679"/>
              <a:gd name="T38" fmla="*/ 2147483647 w 4593"/>
              <a:gd name="T39" fmla="*/ 2147483647 h 3679"/>
              <a:gd name="T40" fmla="*/ 2147483647 w 4593"/>
              <a:gd name="T41" fmla="*/ 2147483647 h 3679"/>
              <a:gd name="T42" fmla="*/ 2147483647 w 4593"/>
              <a:gd name="T43" fmla="*/ 2147483647 h 3679"/>
              <a:gd name="T44" fmla="*/ 2147483647 w 4593"/>
              <a:gd name="T45" fmla="*/ 2147483647 h 3679"/>
              <a:gd name="T46" fmla="*/ 2147483647 w 4593"/>
              <a:gd name="T47" fmla="*/ 2147483647 h 3679"/>
              <a:gd name="T48" fmla="*/ 2147483647 w 4593"/>
              <a:gd name="T49" fmla="*/ 2147483647 h 3679"/>
              <a:gd name="T50" fmla="*/ 2147483647 w 4593"/>
              <a:gd name="T51" fmla="*/ 2147483647 h 3679"/>
              <a:gd name="T52" fmla="*/ 2147483647 w 4593"/>
              <a:gd name="T53" fmla="*/ 2147483647 h 3679"/>
              <a:gd name="T54" fmla="*/ 2147483647 w 4593"/>
              <a:gd name="T55" fmla="*/ 2147483647 h 3679"/>
              <a:gd name="T56" fmla="*/ 2147483647 w 4593"/>
              <a:gd name="T57" fmla="*/ 2147483647 h 3679"/>
              <a:gd name="T58" fmla="*/ 2147483647 w 4593"/>
              <a:gd name="T59" fmla="*/ 2147483647 h 3679"/>
              <a:gd name="T60" fmla="*/ 2147483647 w 4593"/>
              <a:gd name="T61" fmla="*/ 2147483647 h 3679"/>
              <a:gd name="T62" fmla="*/ 2147483647 w 4593"/>
              <a:gd name="T63" fmla="*/ 2147483647 h 3679"/>
              <a:gd name="T64" fmla="*/ 2147483647 w 4593"/>
              <a:gd name="T65" fmla="*/ 2147483647 h 3679"/>
              <a:gd name="T66" fmla="*/ 2147483647 w 4593"/>
              <a:gd name="T67" fmla="*/ 2147483647 h 3679"/>
              <a:gd name="T68" fmla="*/ 2147483647 w 4593"/>
              <a:gd name="T69" fmla="*/ 2147483647 h 3679"/>
              <a:gd name="T70" fmla="*/ 2147483647 w 4593"/>
              <a:gd name="T71" fmla="*/ 2147483647 h 3679"/>
              <a:gd name="T72" fmla="*/ 2147483647 w 4593"/>
              <a:gd name="T73" fmla="*/ 2147483647 h 3679"/>
              <a:gd name="T74" fmla="*/ 2147483647 w 4593"/>
              <a:gd name="T75" fmla="*/ 2147483647 h 3679"/>
              <a:gd name="T76" fmla="*/ 2147483647 w 4593"/>
              <a:gd name="T77" fmla="*/ 2147483647 h 3679"/>
              <a:gd name="T78" fmla="*/ 2147483647 w 4593"/>
              <a:gd name="T79" fmla="*/ 2147483647 h 3679"/>
              <a:gd name="T80" fmla="*/ 2147483647 w 4593"/>
              <a:gd name="T81" fmla="*/ 2147483647 h 3679"/>
              <a:gd name="T82" fmla="*/ 2147483647 w 4593"/>
              <a:gd name="T83" fmla="*/ 2147483647 h 3679"/>
              <a:gd name="T84" fmla="*/ 2147483647 w 4593"/>
              <a:gd name="T85" fmla="*/ 2147483647 h 3679"/>
              <a:gd name="T86" fmla="*/ 2147483647 w 4593"/>
              <a:gd name="T87" fmla="*/ 2147483647 h 3679"/>
              <a:gd name="T88" fmla="*/ 2147483647 w 4593"/>
              <a:gd name="T89" fmla="*/ 2147483647 h 3679"/>
              <a:gd name="T90" fmla="*/ 2147483647 w 4593"/>
              <a:gd name="T91" fmla="*/ 2147483647 h 3679"/>
              <a:gd name="T92" fmla="*/ 2147483647 w 4593"/>
              <a:gd name="T93" fmla="*/ 2147483647 h 3679"/>
              <a:gd name="T94" fmla="*/ 2147483647 w 4593"/>
              <a:gd name="T95" fmla="*/ 2147483647 h 3679"/>
              <a:gd name="T96" fmla="*/ 2147483647 w 4593"/>
              <a:gd name="T97" fmla="*/ 2147483647 h 3679"/>
              <a:gd name="T98" fmla="*/ 2147483647 w 4593"/>
              <a:gd name="T99" fmla="*/ 2147483647 h 3679"/>
              <a:gd name="T100" fmla="*/ 2147483647 w 4593"/>
              <a:gd name="T101" fmla="*/ 2147483647 h 3679"/>
              <a:gd name="T102" fmla="*/ 2147483647 w 4593"/>
              <a:gd name="T103" fmla="*/ 2147483647 h 3679"/>
              <a:gd name="T104" fmla="*/ 2147483647 w 4593"/>
              <a:gd name="T105" fmla="*/ 2147483647 h 3679"/>
              <a:gd name="T106" fmla="*/ 2147483647 w 4593"/>
              <a:gd name="T107" fmla="*/ 2147483647 h 3679"/>
              <a:gd name="T108" fmla="*/ 2147483647 w 4593"/>
              <a:gd name="T109" fmla="*/ 2147483647 h 3679"/>
              <a:gd name="T110" fmla="*/ 2147483647 w 4593"/>
              <a:gd name="T111" fmla="*/ 2147483647 h 3679"/>
              <a:gd name="T112" fmla="*/ 2147483647 w 4593"/>
              <a:gd name="T113" fmla="*/ 2147483647 h 3679"/>
              <a:gd name="T114" fmla="*/ 2147483647 w 4593"/>
              <a:gd name="T115" fmla="*/ 2147483647 h 3679"/>
              <a:gd name="T116" fmla="*/ 2147483647 w 4593"/>
              <a:gd name="T117" fmla="*/ 2147483647 h 3679"/>
              <a:gd name="T118" fmla="*/ 2147483647 w 4593"/>
              <a:gd name="T119" fmla="*/ 2147483647 h 3679"/>
              <a:gd name="T120" fmla="*/ 2147483647 w 4593"/>
              <a:gd name="T121" fmla="*/ 2147483647 h 3679"/>
              <a:gd name="T122" fmla="*/ 2147483647 w 4593"/>
              <a:gd name="T123" fmla="*/ 2147483647 h 3679"/>
              <a:gd name="T124" fmla="*/ 2147483647 w 4593"/>
              <a:gd name="T125" fmla="*/ 2147483647 h 36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93" h="3679">
                <a:moveTo>
                  <a:pt x="3928" y="571"/>
                </a:moveTo>
                <a:lnTo>
                  <a:pt x="3928" y="571"/>
                </a:lnTo>
                <a:lnTo>
                  <a:pt x="3937" y="544"/>
                </a:lnTo>
                <a:lnTo>
                  <a:pt x="3951" y="517"/>
                </a:lnTo>
                <a:lnTo>
                  <a:pt x="3960" y="477"/>
                </a:lnTo>
                <a:lnTo>
                  <a:pt x="3964" y="428"/>
                </a:lnTo>
                <a:lnTo>
                  <a:pt x="3969" y="379"/>
                </a:lnTo>
                <a:lnTo>
                  <a:pt x="3960" y="321"/>
                </a:lnTo>
                <a:lnTo>
                  <a:pt x="3955" y="294"/>
                </a:lnTo>
                <a:lnTo>
                  <a:pt x="3946" y="263"/>
                </a:lnTo>
                <a:lnTo>
                  <a:pt x="3933" y="268"/>
                </a:lnTo>
                <a:lnTo>
                  <a:pt x="3906" y="268"/>
                </a:lnTo>
                <a:lnTo>
                  <a:pt x="3893" y="268"/>
                </a:lnTo>
                <a:lnTo>
                  <a:pt x="3870" y="268"/>
                </a:lnTo>
                <a:lnTo>
                  <a:pt x="3848" y="245"/>
                </a:lnTo>
                <a:lnTo>
                  <a:pt x="3826" y="232"/>
                </a:lnTo>
                <a:lnTo>
                  <a:pt x="3813" y="219"/>
                </a:lnTo>
                <a:lnTo>
                  <a:pt x="3804" y="210"/>
                </a:lnTo>
                <a:lnTo>
                  <a:pt x="3786" y="210"/>
                </a:lnTo>
                <a:lnTo>
                  <a:pt x="3768" y="223"/>
                </a:lnTo>
                <a:lnTo>
                  <a:pt x="3741" y="232"/>
                </a:lnTo>
                <a:lnTo>
                  <a:pt x="3737" y="236"/>
                </a:lnTo>
                <a:lnTo>
                  <a:pt x="3710" y="236"/>
                </a:lnTo>
                <a:lnTo>
                  <a:pt x="3688" y="241"/>
                </a:lnTo>
                <a:lnTo>
                  <a:pt x="3670" y="245"/>
                </a:lnTo>
                <a:lnTo>
                  <a:pt x="3652" y="250"/>
                </a:lnTo>
                <a:lnTo>
                  <a:pt x="3643" y="263"/>
                </a:lnTo>
                <a:lnTo>
                  <a:pt x="3634" y="272"/>
                </a:lnTo>
                <a:lnTo>
                  <a:pt x="3625" y="281"/>
                </a:lnTo>
                <a:lnTo>
                  <a:pt x="3607" y="281"/>
                </a:lnTo>
                <a:lnTo>
                  <a:pt x="3594" y="281"/>
                </a:lnTo>
                <a:lnTo>
                  <a:pt x="3567" y="272"/>
                </a:lnTo>
                <a:lnTo>
                  <a:pt x="3563" y="259"/>
                </a:lnTo>
                <a:lnTo>
                  <a:pt x="3563" y="250"/>
                </a:lnTo>
                <a:lnTo>
                  <a:pt x="3567" y="241"/>
                </a:lnTo>
                <a:lnTo>
                  <a:pt x="3590" y="205"/>
                </a:lnTo>
                <a:lnTo>
                  <a:pt x="3594" y="183"/>
                </a:lnTo>
                <a:lnTo>
                  <a:pt x="3581" y="165"/>
                </a:lnTo>
                <a:lnTo>
                  <a:pt x="3576" y="125"/>
                </a:lnTo>
                <a:lnTo>
                  <a:pt x="3576" y="98"/>
                </a:lnTo>
                <a:lnTo>
                  <a:pt x="3576" y="85"/>
                </a:lnTo>
                <a:lnTo>
                  <a:pt x="3576" y="71"/>
                </a:lnTo>
                <a:lnTo>
                  <a:pt x="3563" y="62"/>
                </a:lnTo>
                <a:lnTo>
                  <a:pt x="3540" y="54"/>
                </a:lnTo>
                <a:lnTo>
                  <a:pt x="3523" y="54"/>
                </a:lnTo>
                <a:lnTo>
                  <a:pt x="3509" y="54"/>
                </a:lnTo>
                <a:lnTo>
                  <a:pt x="3491" y="54"/>
                </a:lnTo>
                <a:lnTo>
                  <a:pt x="3474" y="58"/>
                </a:lnTo>
                <a:lnTo>
                  <a:pt x="3433" y="45"/>
                </a:lnTo>
                <a:lnTo>
                  <a:pt x="3420" y="18"/>
                </a:lnTo>
                <a:lnTo>
                  <a:pt x="3407" y="0"/>
                </a:lnTo>
                <a:lnTo>
                  <a:pt x="3375" y="5"/>
                </a:lnTo>
                <a:lnTo>
                  <a:pt x="3358" y="5"/>
                </a:lnTo>
                <a:lnTo>
                  <a:pt x="3344" y="13"/>
                </a:lnTo>
                <a:lnTo>
                  <a:pt x="3322" y="22"/>
                </a:lnTo>
                <a:lnTo>
                  <a:pt x="3304" y="45"/>
                </a:lnTo>
                <a:lnTo>
                  <a:pt x="3286" y="76"/>
                </a:lnTo>
                <a:lnTo>
                  <a:pt x="3277" y="116"/>
                </a:lnTo>
                <a:lnTo>
                  <a:pt x="3268" y="174"/>
                </a:lnTo>
                <a:lnTo>
                  <a:pt x="3273" y="187"/>
                </a:lnTo>
                <a:lnTo>
                  <a:pt x="3268" y="223"/>
                </a:lnTo>
                <a:lnTo>
                  <a:pt x="3264" y="241"/>
                </a:lnTo>
                <a:lnTo>
                  <a:pt x="3255" y="259"/>
                </a:lnTo>
                <a:lnTo>
                  <a:pt x="3237" y="272"/>
                </a:lnTo>
                <a:lnTo>
                  <a:pt x="3215" y="277"/>
                </a:lnTo>
                <a:lnTo>
                  <a:pt x="3117" y="312"/>
                </a:lnTo>
                <a:lnTo>
                  <a:pt x="3117" y="272"/>
                </a:lnTo>
                <a:lnTo>
                  <a:pt x="3135" y="250"/>
                </a:lnTo>
                <a:lnTo>
                  <a:pt x="3112" y="250"/>
                </a:lnTo>
                <a:lnTo>
                  <a:pt x="3095" y="250"/>
                </a:lnTo>
                <a:lnTo>
                  <a:pt x="3063" y="250"/>
                </a:lnTo>
                <a:lnTo>
                  <a:pt x="3037" y="250"/>
                </a:lnTo>
                <a:lnTo>
                  <a:pt x="3014" y="245"/>
                </a:lnTo>
                <a:lnTo>
                  <a:pt x="2992" y="232"/>
                </a:lnTo>
                <a:lnTo>
                  <a:pt x="2961" y="219"/>
                </a:lnTo>
                <a:lnTo>
                  <a:pt x="2943" y="219"/>
                </a:lnTo>
                <a:lnTo>
                  <a:pt x="2925" y="228"/>
                </a:lnTo>
                <a:lnTo>
                  <a:pt x="2912" y="245"/>
                </a:lnTo>
                <a:lnTo>
                  <a:pt x="2889" y="259"/>
                </a:lnTo>
                <a:lnTo>
                  <a:pt x="2880" y="285"/>
                </a:lnTo>
                <a:lnTo>
                  <a:pt x="2872" y="290"/>
                </a:lnTo>
                <a:lnTo>
                  <a:pt x="2840" y="263"/>
                </a:lnTo>
                <a:lnTo>
                  <a:pt x="2827" y="268"/>
                </a:lnTo>
                <a:lnTo>
                  <a:pt x="2814" y="272"/>
                </a:lnTo>
                <a:lnTo>
                  <a:pt x="2800" y="281"/>
                </a:lnTo>
                <a:lnTo>
                  <a:pt x="2791" y="294"/>
                </a:lnTo>
                <a:lnTo>
                  <a:pt x="2787" y="308"/>
                </a:lnTo>
                <a:lnTo>
                  <a:pt x="2787" y="326"/>
                </a:lnTo>
                <a:lnTo>
                  <a:pt x="2800" y="348"/>
                </a:lnTo>
                <a:lnTo>
                  <a:pt x="2800" y="357"/>
                </a:lnTo>
                <a:lnTo>
                  <a:pt x="2787" y="379"/>
                </a:lnTo>
                <a:lnTo>
                  <a:pt x="2773" y="388"/>
                </a:lnTo>
                <a:lnTo>
                  <a:pt x="2756" y="393"/>
                </a:lnTo>
                <a:lnTo>
                  <a:pt x="2738" y="397"/>
                </a:lnTo>
                <a:lnTo>
                  <a:pt x="2715" y="393"/>
                </a:lnTo>
                <a:lnTo>
                  <a:pt x="2698" y="424"/>
                </a:lnTo>
                <a:lnTo>
                  <a:pt x="2684" y="446"/>
                </a:lnTo>
                <a:lnTo>
                  <a:pt x="2680" y="464"/>
                </a:lnTo>
                <a:lnTo>
                  <a:pt x="2675" y="473"/>
                </a:lnTo>
                <a:lnTo>
                  <a:pt x="2662" y="486"/>
                </a:lnTo>
                <a:lnTo>
                  <a:pt x="2644" y="500"/>
                </a:lnTo>
                <a:lnTo>
                  <a:pt x="2617" y="464"/>
                </a:lnTo>
                <a:lnTo>
                  <a:pt x="2604" y="455"/>
                </a:lnTo>
                <a:lnTo>
                  <a:pt x="2586" y="450"/>
                </a:lnTo>
                <a:lnTo>
                  <a:pt x="2564" y="428"/>
                </a:lnTo>
                <a:lnTo>
                  <a:pt x="2568" y="397"/>
                </a:lnTo>
                <a:lnTo>
                  <a:pt x="2591" y="361"/>
                </a:lnTo>
                <a:lnTo>
                  <a:pt x="2617" y="330"/>
                </a:lnTo>
                <a:lnTo>
                  <a:pt x="2640" y="294"/>
                </a:lnTo>
                <a:lnTo>
                  <a:pt x="2604" y="268"/>
                </a:lnTo>
                <a:lnTo>
                  <a:pt x="2595" y="241"/>
                </a:lnTo>
                <a:lnTo>
                  <a:pt x="2595" y="232"/>
                </a:lnTo>
                <a:lnTo>
                  <a:pt x="2595" y="219"/>
                </a:lnTo>
                <a:lnTo>
                  <a:pt x="2582" y="205"/>
                </a:lnTo>
                <a:lnTo>
                  <a:pt x="2577" y="187"/>
                </a:lnTo>
                <a:lnTo>
                  <a:pt x="2564" y="156"/>
                </a:lnTo>
                <a:lnTo>
                  <a:pt x="2555" y="134"/>
                </a:lnTo>
                <a:lnTo>
                  <a:pt x="2546" y="125"/>
                </a:lnTo>
                <a:lnTo>
                  <a:pt x="2533" y="112"/>
                </a:lnTo>
                <a:lnTo>
                  <a:pt x="2519" y="112"/>
                </a:lnTo>
                <a:lnTo>
                  <a:pt x="2515" y="112"/>
                </a:lnTo>
                <a:lnTo>
                  <a:pt x="2510" y="116"/>
                </a:lnTo>
                <a:lnTo>
                  <a:pt x="2506" y="120"/>
                </a:lnTo>
                <a:lnTo>
                  <a:pt x="2515" y="161"/>
                </a:lnTo>
                <a:lnTo>
                  <a:pt x="2519" y="187"/>
                </a:lnTo>
                <a:lnTo>
                  <a:pt x="2555" y="241"/>
                </a:lnTo>
                <a:lnTo>
                  <a:pt x="2555" y="272"/>
                </a:lnTo>
                <a:lnTo>
                  <a:pt x="2555" y="303"/>
                </a:lnTo>
                <a:lnTo>
                  <a:pt x="2550" y="343"/>
                </a:lnTo>
                <a:lnTo>
                  <a:pt x="2533" y="343"/>
                </a:lnTo>
                <a:lnTo>
                  <a:pt x="2515" y="321"/>
                </a:lnTo>
                <a:lnTo>
                  <a:pt x="2506" y="308"/>
                </a:lnTo>
                <a:lnTo>
                  <a:pt x="2501" y="326"/>
                </a:lnTo>
                <a:lnTo>
                  <a:pt x="2497" y="357"/>
                </a:lnTo>
                <a:lnTo>
                  <a:pt x="2497" y="375"/>
                </a:lnTo>
                <a:lnTo>
                  <a:pt x="2492" y="379"/>
                </a:lnTo>
                <a:lnTo>
                  <a:pt x="2488" y="375"/>
                </a:lnTo>
                <a:lnTo>
                  <a:pt x="2479" y="366"/>
                </a:lnTo>
                <a:lnTo>
                  <a:pt x="2466" y="357"/>
                </a:lnTo>
                <a:lnTo>
                  <a:pt x="2452" y="352"/>
                </a:lnTo>
                <a:lnTo>
                  <a:pt x="2435" y="348"/>
                </a:lnTo>
                <a:lnTo>
                  <a:pt x="2408" y="330"/>
                </a:lnTo>
                <a:lnTo>
                  <a:pt x="2403" y="361"/>
                </a:lnTo>
                <a:lnTo>
                  <a:pt x="2403" y="393"/>
                </a:lnTo>
                <a:lnTo>
                  <a:pt x="2399" y="419"/>
                </a:lnTo>
                <a:lnTo>
                  <a:pt x="2372" y="419"/>
                </a:lnTo>
                <a:lnTo>
                  <a:pt x="2345" y="406"/>
                </a:lnTo>
                <a:lnTo>
                  <a:pt x="2345" y="366"/>
                </a:lnTo>
                <a:lnTo>
                  <a:pt x="2327" y="357"/>
                </a:lnTo>
                <a:lnTo>
                  <a:pt x="2296" y="343"/>
                </a:lnTo>
                <a:lnTo>
                  <a:pt x="2274" y="308"/>
                </a:lnTo>
                <a:lnTo>
                  <a:pt x="2270" y="285"/>
                </a:lnTo>
                <a:lnTo>
                  <a:pt x="2256" y="263"/>
                </a:lnTo>
                <a:lnTo>
                  <a:pt x="2252" y="254"/>
                </a:lnTo>
                <a:lnTo>
                  <a:pt x="2252" y="250"/>
                </a:lnTo>
                <a:lnTo>
                  <a:pt x="2247" y="245"/>
                </a:lnTo>
                <a:lnTo>
                  <a:pt x="2238" y="241"/>
                </a:lnTo>
                <a:lnTo>
                  <a:pt x="2216" y="232"/>
                </a:lnTo>
                <a:lnTo>
                  <a:pt x="2207" y="232"/>
                </a:lnTo>
                <a:lnTo>
                  <a:pt x="2203" y="223"/>
                </a:lnTo>
                <a:lnTo>
                  <a:pt x="2189" y="183"/>
                </a:lnTo>
                <a:lnTo>
                  <a:pt x="2180" y="152"/>
                </a:lnTo>
                <a:lnTo>
                  <a:pt x="2171" y="120"/>
                </a:lnTo>
                <a:lnTo>
                  <a:pt x="2167" y="107"/>
                </a:lnTo>
                <a:lnTo>
                  <a:pt x="2145" y="107"/>
                </a:lnTo>
                <a:lnTo>
                  <a:pt x="2131" y="107"/>
                </a:lnTo>
                <a:lnTo>
                  <a:pt x="2109" y="112"/>
                </a:lnTo>
                <a:lnTo>
                  <a:pt x="2091" y="152"/>
                </a:lnTo>
                <a:lnTo>
                  <a:pt x="2069" y="178"/>
                </a:lnTo>
                <a:lnTo>
                  <a:pt x="2060" y="187"/>
                </a:lnTo>
                <a:lnTo>
                  <a:pt x="2051" y="192"/>
                </a:lnTo>
                <a:lnTo>
                  <a:pt x="2033" y="192"/>
                </a:lnTo>
                <a:lnTo>
                  <a:pt x="2011" y="192"/>
                </a:lnTo>
                <a:lnTo>
                  <a:pt x="1989" y="183"/>
                </a:lnTo>
                <a:lnTo>
                  <a:pt x="1962" y="170"/>
                </a:lnTo>
                <a:lnTo>
                  <a:pt x="1922" y="178"/>
                </a:lnTo>
                <a:lnTo>
                  <a:pt x="1886" y="214"/>
                </a:lnTo>
                <a:lnTo>
                  <a:pt x="1846" y="245"/>
                </a:lnTo>
                <a:lnTo>
                  <a:pt x="1819" y="268"/>
                </a:lnTo>
                <a:lnTo>
                  <a:pt x="1819" y="285"/>
                </a:lnTo>
                <a:lnTo>
                  <a:pt x="1819" y="335"/>
                </a:lnTo>
                <a:lnTo>
                  <a:pt x="1819" y="361"/>
                </a:lnTo>
                <a:lnTo>
                  <a:pt x="1819" y="375"/>
                </a:lnTo>
                <a:lnTo>
                  <a:pt x="1819" y="410"/>
                </a:lnTo>
                <a:lnTo>
                  <a:pt x="1819" y="424"/>
                </a:lnTo>
                <a:lnTo>
                  <a:pt x="1855" y="437"/>
                </a:lnTo>
                <a:lnTo>
                  <a:pt x="1886" y="437"/>
                </a:lnTo>
                <a:lnTo>
                  <a:pt x="1899" y="433"/>
                </a:lnTo>
                <a:lnTo>
                  <a:pt x="1917" y="433"/>
                </a:lnTo>
                <a:lnTo>
                  <a:pt x="1940" y="473"/>
                </a:lnTo>
                <a:lnTo>
                  <a:pt x="1948" y="486"/>
                </a:lnTo>
                <a:lnTo>
                  <a:pt x="1957" y="504"/>
                </a:lnTo>
                <a:lnTo>
                  <a:pt x="1957" y="531"/>
                </a:lnTo>
                <a:lnTo>
                  <a:pt x="1957" y="553"/>
                </a:lnTo>
                <a:lnTo>
                  <a:pt x="1953" y="571"/>
                </a:lnTo>
                <a:lnTo>
                  <a:pt x="1948" y="580"/>
                </a:lnTo>
                <a:lnTo>
                  <a:pt x="1948" y="593"/>
                </a:lnTo>
                <a:lnTo>
                  <a:pt x="1948" y="602"/>
                </a:lnTo>
                <a:lnTo>
                  <a:pt x="1953" y="607"/>
                </a:lnTo>
                <a:lnTo>
                  <a:pt x="1957" y="607"/>
                </a:lnTo>
                <a:lnTo>
                  <a:pt x="1980" y="607"/>
                </a:lnTo>
                <a:lnTo>
                  <a:pt x="2002" y="616"/>
                </a:lnTo>
                <a:lnTo>
                  <a:pt x="2011" y="642"/>
                </a:lnTo>
                <a:lnTo>
                  <a:pt x="2011" y="665"/>
                </a:lnTo>
                <a:lnTo>
                  <a:pt x="2033" y="673"/>
                </a:lnTo>
                <a:lnTo>
                  <a:pt x="2060" y="678"/>
                </a:lnTo>
                <a:lnTo>
                  <a:pt x="2091" y="678"/>
                </a:lnTo>
                <a:lnTo>
                  <a:pt x="2131" y="673"/>
                </a:lnTo>
                <a:lnTo>
                  <a:pt x="2145" y="673"/>
                </a:lnTo>
                <a:lnTo>
                  <a:pt x="2154" y="678"/>
                </a:lnTo>
                <a:lnTo>
                  <a:pt x="2167" y="682"/>
                </a:lnTo>
                <a:lnTo>
                  <a:pt x="2180" y="696"/>
                </a:lnTo>
                <a:lnTo>
                  <a:pt x="2198" y="714"/>
                </a:lnTo>
                <a:lnTo>
                  <a:pt x="2207" y="736"/>
                </a:lnTo>
                <a:lnTo>
                  <a:pt x="2216" y="767"/>
                </a:lnTo>
                <a:lnTo>
                  <a:pt x="2220" y="803"/>
                </a:lnTo>
                <a:lnTo>
                  <a:pt x="2220" y="843"/>
                </a:lnTo>
                <a:lnTo>
                  <a:pt x="2234" y="874"/>
                </a:lnTo>
                <a:lnTo>
                  <a:pt x="2243" y="896"/>
                </a:lnTo>
                <a:lnTo>
                  <a:pt x="2243" y="963"/>
                </a:lnTo>
                <a:lnTo>
                  <a:pt x="2234" y="999"/>
                </a:lnTo>
                <a:lnTo>
                  <a:pt x="2189" y="1012"/>
                </a:lnTo>
                <a:lnTo>
                  <a:pt x="2158" y="1026"/>
                </a:lnTo>
                <a:lnTo>
                  <a:pt x="2149" y="1030"/>
                </a:lnTo>
                <a:lnTo>
                  <a:pt x="2145" y="1039"/>
                </a:lnTo>
                <a:lnTo>
                  <a:pt x="2105" y="1017"/>
                </a:lnTo>
                <a:lnTo>
                  <a:pt x="2078" y="995"/>
                </a:lnTo>
                <a:lnTo>
                  <a:pt x="2055" y="981"/>
                </a:lnTo>
                <a:lnTo>
                  <a:pt x="2042" y="977"/>
                </a:lnTo>
                <a:lnTo>
                  <a:pt x="1997" y="981"/>
                </a:lnTo>
                <a:lnTo>
                  <a:pt x="1917" y="981"/>
                </a:lnTo>
                <a:lnTo>
                  <a:pt x="1882" y="977"/>
                </a:lnTo>
                <a:lnTo>
                  <a:pt x="1873" y="977"/>
                </a:lnTo>
                <a:lnTo>
                  <a:pt x="1855" y="968"/>
                </a:lnTo>
                <a:lnTo>
                  <a:pt x="1837" y="963"/>
                </a:lnTo>
                <a:lnTo>
                  <a:pt x="1815" y="959"/>
                </a:lnTo>
                <a:lnTo>
                  <a:pt x="1788" y="959"/>
                </a:lnTo>
                <a:lnTo>
                  <a:pt x="1748" y="968"/>
                </a:lnTo>
                <a:lnTo>
                  <a:pt x="1703" y="981"/>
                </a:lnTo>
                <a:lnTo>
                  <a:pt x="1676" y="963"/>
                </a:lnTo>
                <a:lnTo>
                  <a:pt x="1659" y="950"/>
                </a:lnTo>
                <a:lnTo>
                  <a:pt x="1645" y="937"/>
                </a:lnTo>
                <a:lnTo>
                  <a:pt x="1627" y="905"/>
                </a:lnTo>
                <a:lnTo>
                  <a:pt x="1618" y="892"/>
                </a:lnTo>
                <a:lnTo>
                  <a:pt x="1609" y="883"/>
                </a:lnTo>
                <a:lnTo>
                  <a:pt x="1543" y="861"/>
                </a:lnTo>
                <a:lnTo>
                  <a:pt x="1480" y="865"/>
                </a:lnTo>
                <a:lnTo>
                  <a:pt x="1293" y="1111"/>
                </a:lnTo>
                <a:lnTo>
                  <a:pt x="1275" y="1119"/>
                </a:lnTo>
                <a:lnTo>
                  <a:pt x="1235" y="1106"/>
                </a:lnTo>
                <a:lnTo>
                  <a:pt x="1199" y="1102"/>
                </a:lnTo>
                <a:lnTo>
                  <a:pt x="1172" y="1102"/>
                </a:lnTo>
                <a:lnTo>
                  <a:pt x="1114" y="1106"/>
                </a:lnTo>
                <a:lnTo>
                  <a:pt x="1079" y="1111"/>
                </a:lnTo>
                <a:lnTo>
                  <a:pt x="1048" y="1119"/>
                </a:lnTo>
                <a:lnTo>
                  <a:pt x="1021" y="1133"/>
                </a:lnTo>
                <a:lnTo>
                  <a:pt x="999" y="1146"/>
                </a:lnTo>
                <a:lnTo>
                  <a:pt x="967" y="1097"/>
                </a:lnTo>
                <a:lnTo>
                  <a:pt x="927" y="1106"/>
                </a:lnTo>
                <a:lnTo>
                  <a:pt x="887" y="1111"/>
                </a:lnTo>
                <a:lnTo>
                  <a:pt x="842" y="1106"/>
                </a:lnTo>
                <a:lnTo>
                  <a:pt x="820" y="1102"/>
                </a:lnTo>
                <a:lnTo>
                  <a:pt x="802" y="1097"/>
                </a:lnTo>
                <a:lnTo>
                  <a:pt x="780" y="1084"/>
                </a:lnTo>
                <a:lnTo>
                  <a:pt x="762" y="1070"/>
                </a:lnTo>
                <a:lnTo>
                  <a:pt x="749" y="1048"/>
                </a:lnTo>
                <a:lnTo>
                  <a:pt x="740" y="1021"/>
                </a:lnTo>
                <a:lnTo>
                  <a:pt x="735" y="990"/>
                </a:lnTo>
                <a:lnTo>
                  <a:pt x="735" y="950"/>
                </a:lnTo>
                <a:lnTo>
                  <a:pt x="727" y="941"/>
                </a:lnTo>
                <a:lnTo>
                  <a:pt x="713" y="932"/>
                </a:lnTo>
                <a:lnTo>
                  <a:pt x="691" y="928"/>
                </a:lnTo>
                <a:lnTo>
                  <a:pt x="664" y="932"/>
                </a:lnTo>
                <a:lnTo>
                  <a:pt x="624" y="946"/>
                </a:lnTo>
                <a:lnTo>
                  <a:pt x="575" y="977"/>
                </a:lnTo>
                <a:lnTo>
                  <a:pt x="517" y="1030"/>
                </a:lnTo>
                <a:lnTo>
                  <a:pt x="504" y="1035"/>
                </a:lnTo>
                <a:lnTo>
                  <a:pt x="495" y="1035"/>
                </a:lnTo>
                <a:lnTo>
                  <a:pt x="481" y="1026"/>
                </a:lnTo>
                <a:lnTo>
                  <a:pt x="463" y="1017"/>
                </a:lnTo>
                <a:lnTo>
                  <a:pt x="450" y="999"/>
                </a:lnTo>
                <a:lnTo>
                  <a:pt x="432" y="968"/>
                </a:lnTo>
                <a:lnTo>
                  <a:pt x="414" y="928"/>
                </a:lnTo>
                <a:lnTo>
                  <a:pt x="379" y="830"/>
                </a:lnTo>
                <a:lnTo>
                  <a:pt x="370" y="812"/>
                </a:lnTo>
                <a:lnTo>
                  <a:pt x="365" y="807"/>
                </a:lnTo>
                <a:lnTo>
                  <a:pt x="361" y="807"/>
                </a:lnTo>
                <a:lnTo>
                  <a:pt x="347" y="816"/>
                </a:lnTo>
                <a:lnTo>
                  <a:pt x="334" y="839"/>
                </a:lnTo>
                <a:lnTo>
                  <a:pt x="312" y="861"/>
                </a:lnTo>
                <a:lnTo>
                  <a:pt x="281" y="888"/>
                </a:lnTo>
                <a:lnTo>
                  <a:pt x="218" y="932"/>
                </a:lnTo>
                <a:lnTo>
                  <a:pt x="124" y="990"/>
                </a:lnTo>
                <a:lnTo>
                  <a:pt x="4" y="1061"/>
                </a:lnTo>
                <a:lnTo>
                  <a:pt x="0" y="1070"/>
                </a:lnTo>
                <a:lnTo>
                  <a:pt x="0" y="1079"/>
                </a:lnTo>
                <a:lnTo>
                  <a:pt x="0" y="1093"/>
                </a:lnTo>
                <a:lnTo>
                  <a:pt x="4" y="1106"/>
                </a:lnTo>
                <a:lnTo>
                  <a:pt x="17" y="1119"/>
                </a:lnTo>
                <a:lnTo>
                  <a:pt x="40" y="1128"/>
                </a:lnTo>
                <a:lnTo>
                  <a:pt x="71" y="1133"/>
                </a:lnTo>
                <a:lnTo>
                  <a:pt x="89" y="1137"/>
                </a:lnTo>
                <a:lnTo>
                  <a:pt x="102" y="1142"/>
                </a:lnTo>
                <a:lnTo>
                  <a:pt x="111" y="1151"/>
                </a:lnTo>
                <a:lnTo>
                  <a:pt x="116" y="1160"/>
                </a:lnTo>
                <a:lnTo>
                  <a:pt x="116" y="1169"/>
                </a:lnTo>
                <a:lnTo>
                  <a:pt x="116" y="1182"/>
                </a:lnTo>
                <a:lnTo>
                  <a:pt x="107" y="1204"/>
                </a:lnTo>
                <a:lnTo>
                  <a:pt x="93" y="1231"/>
                </a:lnTo>
                <a:lnTo>
                  <a:pt x="75" y="1249"/>
                </a:lnTo>
                <a:lnTo>
                  <a:pt x="62" y="1258"/>
                </a:lnTo>
                <a:lnTo>
                  <a:pt x="53" y="1262"/>
                </a:lnTo>
                <a:lnTo>
                  <a:pt x="53" y="1258"/>
                </a:lnTo>
                <a:lnTo>
                  <a:pt x="35" y="1284"/>
                </a:lnTo>
                <a:lnTo>
                  <a:pt x="26" y="1311"/>
                </a:lnTo>
                <a:lnTo>
                  <a:pt x="22" y="1342"/>
                </a:lnTo>
                <a:lnTo>
                  <a:pt x="22" y="1423"/>
                </a:lnTo>
                <a:lnTo>
                  <a:pt x="17" y="1463"/>
                </a:lnTo>
                <a:lnTo>
                  <a:pt x="13" y="1481"/>
                </a:lnTo>
                <a:lnTo>
                  <a:pt x="9" y="1490"/>
                </a:lnTo>
                <a:lnTo>
                  <a:pt x="9" y="1507"/>
                </a:lnTo>
                <a:lnTo>
                  <a:pt x="13" y="1530"/>
                </a:lnTo>
                <a:lnTo>
                  <a:pt x="31" y="1561"/>
                </a:lnTo>
                <a:lnTo>
                  <a:pt x="58" y="1588"/>
                </a:lnTo>
                <a:lnTo>
                  <a:pt x="75" y="1601"/>
                </a:lnTo>
                <a:lnTo>
                  <a:pt x="93" y="1610"/>
                </a:lnTo>
                <a:lnTo>
                  <a:pt x="111" y="1619"/>
                </a:lnTo>
                <a:lnTo>
                  <a:pt x="138" y="1619"/>
                </a:lnTo>
                <a:lnTo>
                  <a:pt x="160" y="1619"/>
                </a:lnTo>
                <a:lnTo>
                  <a:pt x="187" y="1615"/>
                </a:lnTo>
                <a:lnTo>
                  <a:pt x="218" y="1606"/>
                </a:lnTo>
                <a:lnTo>
                  <a:pt x="249" y="1588"/>
                </a:lnTo>
                <a:lnTo>
                  <a:pt x="258" y="1579"/>
                </a:lnTo>
                <a:lnTo>
                  <a:pt x="272" y="1570"/>
                </a:lnTo>
                <a:lnTo>
                  <a:pt x="289" y="1565"/>
                </a:lnTo>
                <a:lnTo>
                  <a:pt x="307" y="1561"/>
                </a:lnTo>
                <a:lnTo>
                  <a:pt x="334" y="1565"/>
                </a:lnTo>
                <a:lnTo>
                  <a:pt x="361" y="1579"/>
                </a:lnTo>
                <a:lnTo>
                  <a:pt x="388" y="1606"/>
                </a:lnTo>
                <a:lnTo>
                  <a:pt x="392" y="1606"/>
                </a:lnTo>
                <a:lnTo>
                  <a:pt x="405" y="1610"/>
                </a:lnTo>
                <a:lnTo>
                  <a:pt x="437" y="1597"/>
                </a:lnTo>
                <a:lnTo>
                  <a:pt x="454" y="1588"/>
                </a:lnTo>
                <a:lnTo>
                  <a:pt x="481" y="1565"/>
                </a:lnTo>
                <a:lnTo>
                  <a:pt x="504" y="1552"/>
                </a:lnTo>
                <a:lnTo>
                  <a:pt x="517" y="1552"/>
                </a:lnTo>
                <a:lnTo>
                  <a:pt x="521" y="1552"/>
                </a:lnTo>
                <a:lnTo>
                  <a:pt x="535" y="1561"/>
                </a:lnTo>
                <a:lnTo>
                  <a:pt x="539" y="1579"/>
                </a:lnTo>
                <a:lnTo>
                  <a:pt x="544" y="1597"/>
                </a:lnTo>
                <a:lnTo>
                  <a:pt x="544" y="1615"/>
                </a:lnTo>
                <a:lnTo>
                  <a:pt x="539" y="1632"/>
                </a:lnTo>
                <a:lnTo>
                  <a:pt x="611" y="1717"/>
                </a:lnTo>
                <a:lnTo>
                  <a:pt x="624" y="1748"/>
                </a:lnTo>
                <a:lnTo>
                  <a:pt x="637" y="1784"/>
                </a:lnTo>
                <a:lnTo>
                  <a:pt x="646" y="1820"/>
                </a:lnTo>
                <a:lnTo>
                  <a:pt x="646" y="1860"/>
                </a:lnTo>
                <a:lnTo>
                  <a:pt x="646" y="1878"/>
                </a:lnTo>
                <a:lnTo>
                  <a:pt x="642" y="1895"/>
                </a:lnTo>
                <a:lnTo>
                  <a:pt x="633" y="1909"/>
                </a:lnTo>
                <a:lnTo>
                  <a:pt x="619" y="1918"/>
                </a:lnTo>
                <a:lnTo>
                  <a:pt x="602" y="1927"/>
                </a:lnTo>
                <a:lnTo>
                  <a:pt x="579" y="1931"/>
                </a:lnTo>
                <a:lnTo>
                  <a:pt x="566" y="1940"/>
                </a:lnTo>
                <a:lnTo>
                  <a:pt x="535" y="1967"/>
                </a:lnTo>
                <a:lnTo>
                  <a:pt x="517" y="1989"/>
                </a:lnTo>
                <a:lnTo>
                  <a:pt x="499" y="2016"/>
                </a:lnTo>
                <a:lnTo>
                  <a:pt x="481" y="2043"/>
                </a:lnTo>
                <a:lnTo>
                  <a:pt x="472" y="2074"/>
                </a:lnTo>
                <a:lnTo>
                  <a:pt x="472" y="2078"/>
                </a:lnTo>
                <a:lnTo>
                  <a:pt x="463" y="2087"/>
                </a:lnTo>
                <a:lnTo>
                  <a:pt x="450" y="2092"/>
                </a:lnTo>
                <a:lnTo>
                  <a:pt x="437" y="2092"/>
                </a:lnTo>
                <a:lnTo>
                  <a:pt x="419" y="2092"/>
                </a:lnTo>
                <a:lnTo>
                  <a:pt x="396" y="2087"/>
                </a:lnTo>
                <a:lnTo>
                  <a:pt x="392" y="2087"/>
                </a:lnTo>
                <a:lnTo>
                  <a:pt x="388" y="2096"/>
                </a:lnTo>
                <a:lnTo>
                  <a:pt x="383" y="2114"/>
                </a:lnTo>
                <a:lnTo>
                  <a:pt x="388" y="2127"/>
                </a:lnTo>
                <a:lnTo>
                  <a:pt x="396" y="2145"/>
                </a:lnTo>
                <a:lnTo>
                  <a:pt x="374" y="2208"/>
                </a:lnTo>
                <a:lnTo>
                  <a:pt x="356" y="2243"/>
                </a:lnTo>
                <a:lnTo>
                  <a:pt x="343" y="2279"/>
                </a:lnTo>
                <a:lnTo>
                  <a:pt x="321" y="2319"/>
                </a:lnTo>
                <a:lnTo>
                  <a:pt x="298" y="2355"/>
                </a:lnTo>
                <a:lnTo>
                  <a:pt x="272" y="2377"/>
                </a:lnTo>
                <a:lnTo>
                  <a:pt x="258" y="2386"/>
                </a:lnTo>
                <a:lnTo>
                  <a:pt x="245" y="2386"/>
                </a:lnTo>
                <a:lnTo>
                  <a:pt x="236" y="2386"/>
                </a:lnTo>
                <a:lnTo>
                  <a:pt x="223" y="2373"/>
                </a:lnTo>
                <a:lnTo>
                  <a:pt x="205" y="2395"/>
                </a:lnTo>
                <a:lnTo>
                  <a:pt x="187" y="2413"/>
                </a:lnTo>
                <a:lnTo>
                  <a:pt x="169" y="2440"/>
                </a:lnTo>
                <a:lnTo>
                  <a:pt x="160" y="2466"/>
                </a:lnTo>
                <a:lnTo>
                  <a:pt x="160" y="2480"/>
                </a:lnTo>
                <a:lnTo>
                  <a:pt x="160" y="2493"/>
                </a:lnTo>
                <a:lnTo>
                  <a:pt x="165" y="2502"/>
                </a:lnTo>
                <a:lnTo>
                  <a:pt x="174" y="2515"/>
                </a:lnTo>
                <a:lnTo>
                  <a:pt x="187" y="2524"/>
                </a:lnTo>
                <a:lnTo>
                  <a:pt x="205" y="2529"/>
                </a:lnTo>
                <a:lnTo>
                  <a:pt x="214" y="2533"/>
                </a:lnTo>
                <a:lnTo>
                  <a:pt x="223" y="2538"/>
                </a:lnTo>
                <a:lnTo>
                  <a:pt x="227" y="2547"/>
                </a:lnTo>
                <a:lnTo>
                  <a:pt x="231" y="2556"/>
                </a:lnTo>
                <a:lnTo>
                  <a:pt x="231" y="2573"/>
                </a:lnTo>
                <a:lnTo>
                  <a:pt x="223" y="2591"/>
                </a:lnTo>
                <a:lnTo>
                  <a:pt x="209" y="2614"/>
                </a:lnTo>
                <a:lnTo>
                  <a:pt x="205" y="2618"/>
                </a:lnTo>
                <a:lnTo>
                  <a:pt x="205" y="2627"/>
                </a:lnTo>
                <a:lnTo>
                  <a:pt x="209" y="2631"/>
                </a:lnTo>
                <a:lnTo>
                  <a:pt x="214" y="2636"/>
                </a:lnTo>
                <a:lnTo>
                  <a:pt x="231" y="2636"/>
                </a:lnTo>
                <a:lnTo>
                  <a:pt x="258" y="2636"/>
                </a:lnTo>
                <a:lnTo>
                  <a:pt x="294" y="2631"/>
                </a:lnTo>
                <a:lnTo>
                  <a:pt x="303" y="2636"/>
                </a:lnTo>
                <a:lnTo>
                  <a:pt x="307" y="2640"/>
                </a:lnTo>
                <a:lnTo>
                  <a:pt x="312" y="2645"/>
                </a:lnTo>
                <a:lnTo>
                  <a:pt x="312" y="2654"/>
                </a:lnTo>
                <a:lnTo>
                  <a:pt x="307" y="2663"/>
                </a:lnTo>
                <a:lnTo>
                  <a:pt x="294" y="2676"/>
                </a:lnTo>
                <a:lnTo>
                  <a:pt x="272" y="2694"/>
                </a:lnTo>
                <a:lnTo>
                  <a:pt x="285" y="2703"/>
                </a:lnTo>
                <a:lnTo>
                  <a:pt x="312" y="2734"/>
                </a:lnTo>
                <a:lnTo>
                  <a:pt x="325" y="2752"/>
                </a:lnTo>
                <a:lnTo>
                  <a:pt x="334" y="2779"/>
                </a:lnTo>
                <a:lnTo>
                  <a:pt x="339" y="2805"/>
                </a:lnTo>
                <a:lnTo>
                  <a:pt x="334" y="2841"/>
                </a:lnTo>
                <a:lnTo>
                  <a:pt x="347" y="2854"/>
                </a:lnTo>
                <a:lnTo>
                  <a:pt x="379" y="2859"/>
                </a:lnTo>
                <a:lnTo>
                  <a:pt x="401" y="2859"/>
                </a:lnTo>
                <a:lnTo>
                  <a:pt x="414" y="2863"/>
                </a:lnTo>
                <a:lnTo>
                  <a:pt x="437" y="2881"/>
                </a:lnTo>
                <a:lnTo>
                  <a:pt x="450" y="2890"/>
                </a:lnTo>
                <a:lnTo>
                  <a:pt x="459" y="2903"/>
                </a:lnTo>
                <a:lnTo>
                  <a:pt x="463" y="2921"/>
                </a:lnTo>
                <a:lnTo>
                  <a:pt x="459" y="2935"/>
                </a:lnTo>
                <a:lnTo>
                  <a:pt x="454" y="2948"/>
                </a:lnTo>
                <a:lnTo>
                  <a:pt x="441" y="2957"/>
                </a:lnTo>
                <a:lnTo>
                  <a:pt x="432" y="2966"/>
                </a:lnTo>
                <a:lnTo>
                  <a:pt x="423" y="2966"/>
                </a:lnTo>
                <a:lnTo>
                  <a:pt x="405" y="2961"/>
                </a:lnTo>
                <a:lnTo>
                  <a:pt x="392" y="2952"/>
                </a:lnTo>
                <a:lnTo>
                  <a:pt x="388" y="2952"/>
                </a:lnTo>
                <a:lnTo>
                  <a:pt x="374" y="2957"/>
                </a:lnTo>
                <a:lnTo>
                  <a:pt x="334" y="2979"/>
                </a:lnTo>
                <a:lnTo>
                  <a:pt x="281" y="3019"/>
                </a:lnTo>
                <a:lnTo>
                  <a:pt x="294" y="3033"/>
                </a:lnTo>
                <a:lnTo>
                  <a:pt x="303" y="3051"/>
                </a:lnTo>
                <a:lnTo>
                  <a:pt x="312" y="3068"/>
                </a:lnTo>
                <a:lnTo>
                  <a:pt x="312" y="3095"/>
                </a:lnTo>
                <a:lnTo>
                  <a:pt x="307" y="3122"/>
                </a:lnTo>
                <a:lnTo>
                  <a:pt x="298" y="3135"/>
                </a:lnTo>
                <a:lnTo>
                  <a:pt x="285" y="3149"/>
                </a:lnTo>
                <a:lnTo>
                  <a:pt x="272" y="3162"/>
                </a:lnTo>
                <a:lnTo>
                  <a:pt x="254" y="3175"/>
                </a:lnTo>
                <a:lnTo>
                  <a:pt x="147" y="3251"/>
                </a:lnTo>
                <a:lnTo>
                  <a:pt x="147" y="3260"/>
                </a:lnTo>
                <a:lnTo>
                  <a:pt x="147" y="3282"/>
                </a:lnTo>
                <a:lnTo>
                  <a:pt x="156" y="3314"/>
                </a:lnTo>
                <a:lnTo>
                  <a:pt x="165" y="3327"/>
                </a:lnTo>
                <a:lnTo>
                  <a:pt x="178" y="3345"/>
                </a:lnTo>
                <a:lnTo>
                  <a:pt x="231" y="3425"/>
                </a:lnTo>
                <a:lnTo>
                  <a:pt x="236" y="3430"/>
                </a:lnTo>
                <a:lnTo>
                  <a:pt x="245" y="3439"/>
                </a:lnTo>
                <a:lnTo>
                  <a:pt x="258" y="3443"/>
                </a:lnTo>
                <a:lnTo>
                  <a:pt x="276" y="3443"/>
                </a:lnTo>
                <a:lnTo>
                  <a:pt x="298" y="3434"/>
                </a:lnTo>
                <a:lnTo>
                  <a:pt x="325" y="3421"/>
                </a:lnTo>
                <a:lnTo>
                  <a:pt x="356" y="3398"/>
                </a:lnTo>
                <a:lnTo>
                  <a:pt x="392" y="3372"/>
                </a:lnTo>
                <a:lnTo>
                  <a:pt x="423" y="3354"/>
                </a:lnTo>
                <a:lnTo>
                  <a:pt x="450" y="3345"/>
                </a:lnTo>
                <a:lnTo>
                  <a:pt x="472" y="3340"/>
                </a:lnTo>
                <a:lnTo>
                  <a:pt x="504" y="3336"/>
                </a:lnTo>
                <a:lnTo>
                  <a:pt x="512" y="3340"/>
                </a:lnTo>
                <a:lnTo>
                  <a:pt x="544" y="3314"/>
                </a:lnTo>
                <a:lnTo>
                  <a:pt x="570" y="3287"/>
                </a:lnTo>
                <a:lnTo>
                  <a:pt x="584" y="3269"/>
                </a:lnTo>
                <a:lnTo>
                  <a:pt x="593" y="3251"/>
                </a:lnTo>
                <a:lnTo>
                  <a:pt x="718" y="3198"/>
                </a:lnTo>
                <a:lnTo>
                  <a:pt x="727" y="3220"/>
                </a:lnTo>
                <a:lnTo>
                  <a:pt x="731" y="3251"/>
                </a:lnTo>
                <a:lnTo>
                  <a:pt x="735" y="3256"/>
                </a:lnTo>
                <a:lnTo>
                  <a:pt x="744" y="3265"/>
                </a:lnTo>
                <a:lnTo>
                  <a:pt x="771" y="3278"/>
                </a:lnTo>
                <a:lnTo>
                  <a:pt x="807" y="3291"/>
                </a:lnTo>
                <a:lnTo>
                  <a:pt x="834" y="3296"/>
                </a:lnTo>
                <a:lnTo>
                  <a:pt x="838" y="3300"/>
                </a:lnTo>
                <a:lnTo>
                  <a:pt x="847" y="3305"/>
                </a:lnTo>
                <a:lnTo>
                  <a:pt x="856" y="3323"/>
                </a:lnTo>
                <a:lnTo>
                  <a:pt x="878" y="3372"/>
                </a:lnTo>
                <a:lnTo>
                  <a:pt x="900" y="3443"/>
                </a:lnTo>
                <a:lnTo>
                  <a:pt x="954" y="3461"/>
                </a:lnTo>
                <a:lnTo>
                  <a:pt x="1003" y="3488"/>
                </a:lnTo>
                <a:lnTo>
                  <a:pt x="1052" y="3523"/>
                </a:lnTo>
                <a:lnTo>
                  <a:pt x="1097" y="3563"/>
                </a:lnTo>
                <a:lnTo>
                  <a:pt x="1128" y="3572"/>
                </a:lnTo>
                <a:lnTo>
                  <a:pt x="1164" y="3577"/>
                </a:lnTo>
                <a:lnTo>
                  <a:pt x="1172" y="3577"/>
                </a:lnTo>
                <a:lnTo>
                  <a:pt x="1190" y="3590"/>
                </a:lnTo>
                <a:lnTo>
                  <a:pt x="1204" y="3599"/>
                </a:lnTo>
                <a:lnTo>
                  <a:pt x="1213" y="3608"/>
                </a:lnTo>
                <a:lnTo>
                  <a:pt x="1222" y="3626"/>
                </a:lnTo>
                <a:lnTo>
                  <a:pt x="1222" y="3648"/>
                </a:lnTo>
                <a:lnTo>
                  <a:pt x="1226" y="3666"/>
                </a:lnTo>
                <a:lnTo>
                  <a:pt x="1230" y="3675"/>
                </a:lnTo>
                <a:lnTo>
                  <a:pt x="1239" y="3679"/>
                </a:lnTo>
                <a:lnTo>
                  <a:pt x="1257" y="3679"/>
                </a:lnTo>
                <a:lnTo>
                  <a:pt x="1279" y="3675"/>
                </a:lnTo>
                <a:lnTo>
                  <a:pt x="1306" y="3662"/>
                </a:lnTo>
                <a:lnTo>
                  <a:pt x="1337" y="3644"/>
                </a:lnTo>
                <a:lnTo>
                  <a:pt x="1369" y="3617"/>
                </a:lnTo>
                <a:lnTo>
                  <a:pt x="1404" y="3590"/>
                </a:lnTo>
                <a:lnTo>
                  <a:pt x="1431" y="3559"/>
                </a:lnTo>
                <a:lnTo>
                  <a:pt x="1449" y="3537"/>
                </a:lnTo>
                <a:lnTo>
                  <a:pt x="1458" y="3519"/>
                </a:lnTo>
                <a:lnTo>
                  <a:pt x="1458" y="3505"/>
                </a:lnTo>
                <a:lnTo>
                  <a:pt x="1458" y="3492"/>
                </a:lnTo>
                <a:lnTo>
                  <a:pt x="1453" y="3483"/>
                </a:lnTo>
                <a:lnTo>
                  <a:pt x="1453" y="3470"/>
                </a:lnTo>
                <a:lnTo>
                  <a:pt x="1449" y="3456"/>
                </a:lnTo>
                <a:lnTo>
                  <a:pt x="1453" y="3447"/>
                </a:lnTo>
                <a:lnTo>
                  <a:pt x="1458" y="3439"/>
                </a:lnTo>
                <a:lnTo>
                  <a:pt x="1462" y="3439"/>
                </a:lnTo>
                <a:lnTo>
                  <a:pt x="1471" y="3439"/>
                </a:lnTo>
                <a:lnTo>
                  <a:pt x="1525" y="3452"/>
                </a:lnTo>
                <a:lnTo>
                  <a:pt x="1556" y="3452"/>
                </a:lnTo>
                <a:lnTo>
                  <a:pt x="1592" y="3452"/>
                </a:lnTo>
                <a:lnTo>
                  <a:pt x="1641" y="3447"/>
                </a:lnTo>
                <a:lnTo>
                  <a:pt x="1694" y="3434"/>
                </a:lnTo>
                <a:lnTo>
                  <a:pt x="1752" y="3416"/>
                </a:lnTo>
                <a:lnTo>
                  <a:pt x="1810" y="3385"/>
                </a:lnTo>
                <a:lnTo>
                  <a:pt x="1837" y="3367"/>
                </a:lnTo>
                <a:lnTo>
                  <a:pt x="1868" y="3345"/>
                </a:lnTo>
                <a:lnTo>
                  <a:pt x="1975" y="3381"/>
                </a:lnTo>
                <a:lnTo>
                  <a:pt x="2002" y="3385"/>
                </a:lnTo>
                <a:lnTo>
                  <a:pt x="2029" y="3385"/>
                </a:lnTo>
                <a:lnTo>
                  <a:pt x="2051" y="3381"/>
                </a:lnTo>
                <a:lnTo>
                  <a:pt x="2060" y="3372"/>
                </a:lnTo>
                <a:lnTo>
                  <a:pt x="2069" y="3363"/>
                </a:lnTo>
                <a:lnTo>
                  <a:pt x="2078" y="3354"/>
                </a:lnTo>
                <a:lnTo>
                  <a:pt x="2091" y="3345"/>
                </a:lnTo>
                <a:lnTo>
                  <a:pt x="2118" y="3336"/>
                </a:lnTo>
                <a:lnTo>
                  <a:pt x="2149" y="3332"/>
                </a:lnTo>
                <a:lnTo>
                  <a:pt x="2154" y="3305"/>
                </a:lnTo>
                <a:lnTo>
                  <a:pt x="2158" y="3274"/>
                </a:lnTo>
                <a:lnTo>
                  <a:pt x="2158" y="3229"/>
                </a:lnTo>
                <a:lnTo>
                  <a:pt x="2162" y="3216"/>
                </a:lnTo>
                <a:lnTo>
                  <a:pt x="2171" y="3198"/>
                </a:lnTo>
                <a:lnTo>
                  <a:pt x="2198" y="3162"/>
                </a:lnTo>
                <a:lnTo>
                  <a:pt x="2243" y="3126"/>
                </a:lnTo>
                <a:lnTo>
                  <a:pt x="2265" y="3109"/>
                </a:lnTo>
                <a:lnTo>
                  <a:pt x="2287" y="3100"/>
                </a:lnTo>
                <a:lnTo>
                  <a:pt x="2314" y="3091"/>
                </a:lnTo>
                <a:lnTo>
                  <a:pt x="2336" y="3086"/>
                </a:lnTo>
                <a:lnTo>
                  <a:pt x="2359" y="3091"/>
                </a:lnTo>
                <a:lnTo>
                  <a:pt x="2381" y="3104"/>
                </a:lnTo>
                <a:lnTo>
                  <a:pt x="2399" y="3122"/>
                </a:lnTo>
                <a:lnTo>
                  <a:pt x="2412" y="3153"/>
                </a:lnTo>
                <a:lnTo>
                  <a:pt x="2426" y="3193"/>
                </a:lnTo>
                <a:lnTo>
                  <a:pt x="2430" y="3242"/>
                </a:lnTo>
                <a:lnTo>
                  <a:pt x="2443" y="3278"/>
                </a:lnTo>
                <a:lnTo>
                  <a:pt x="2448" y="3282"/>
                </a:lnTo>
                <a:lnTo>
                  <a:pt x="2466" y="3296"/>
                </a:lnTo>
                <a:lnTo>
                  <a:pt x="2475" y="3309"/>
                </a:lnTo>
                <a:lnTo>
                  <a:pt x="2484" y="3318"/>
                </a:lnTo>
                <a:lnTo>
                  <a:pt x="2488" y="3336"/>
                </a:lnTo>
                <a:lnTo>
                  <a:pt x="2492" y="3354"/>
                </a:lnTo>
                <a:lnTo>
                  <a:pt x="2492" y="3403"/>
                </a:lnTo>
                <a:lnTo>
                  <a:pt x="2492" y="3430"/>
                </a:lnTo>
                <a:lnTo>
                  <a:pt x="2497" y="3452"/>
                </a:lnTo>
                <a:lnTo>
                  <a:pt x="2501" y="3461"/>
                </a:lnTo>
                <a:lnTo>
                  <a:pt x="2510" y="3465"/>
                </a:lnTo>
                <a:lnTo>
                  <a:pt x="2519" y="3470"/>
                </a:lnTo>
                <a:lnTo>
                  <a:pt x="2533" y="3470"/>
                </a:lnTo>
                <a:lnTo>
                  <a:pt x="2546" y="3470"/>
                </a:lnTo>
                <a:lnTo>
                  <a:pt x="2564" y="3465"/>
                </a:lnTo>
                <a:lnTo>
                  <a:pt x="2608" y="3439"/>
                </a:lnTo>
                <a:lnTo>
                  <a:pt x="2640" y="3421"/>
                </a:lnTo>
                <a:lnTo>
                  <a:pt x="2653" y="3421"/>
                </a:lnTo>
                <a:lnTo>
                  <a:pt x="2662" y="3421"/>
                </a:lnTo>
                <a:lnTo>
                  <a:pt x="2666" y="3425"/>
                </a:lnTo>
                <a:lnTo>
                  <a:pt x="2671" y="3430"/>
                </a:lnTo>
                <a:lnTo>
                  <a:pt x="2671" y="3447"/>
                </a:lnTo>
                <a:lnTo>
                  <a:pt x="2666" y="3465"/>
                </a:lnTo>
                <a:lnTo>
                  <a:pt x="2662" y="3488"/>
                </a:lnTo>
                <a:lnTo>
                  <a:pt x="2657" y="3505"/>
                </a:lnTo>
                <a:lnTo>
                  <a:pt x="2671" y="3501"/>
                </a:lnTo>
                <a:lnTo>
                  <a:pt x="2684" y="3497"/>
                </a:lnTo>
                <a:lnTo>
                  <a:pt x="2698" y="3497"/>
                </a:lnTo>
                <a:lnTo>
                  <a:pt x="2711" y="3505"/>
                </a:lnTo>
                <a:lnTo>
                  <a:pt x="2720" y="3528"/>
                </a:lnTo>
                <a:lnTo>
                  <a:pt x="2724" y="3559"/>
                </a:lnTo>
                <a:lnTo>
                  <a:pt x="2715" y="3608"/>
                </a:lnTo>
                <a:lnTo>
                  <a:pt x="2778" y="3613"/>
                </a:lnTo>
                <a:lnTo>
                  <a:pt x="2836" y="3608"/>
                </a:lnTo>
                <a:lnTo>
                  <a:pt x="2903" y="3608"/>
                </a:lnTo>
                <a:lnTo>
                  <a:pt x="2965" y="3595"/>
                </a:lnTo>
                <a:lnTo>
                  <a:pt x="2992" y="3590"/>
                </a:lnTo>
                <a:lnTo>
                  <a:pt x="3014" y="3577"/>
                </a:lnTo>
                <a:lnTo>
                  <a:pt x="3028" y="3568"/>
                </a:lnTo>
                <a:lnTo>
                  <a:pt x="3037" y="3550"/>
                </a:lnTo>
                <a:lnTo>
                  <a:pt x="3041" y="3537"/>
                </a:lnTo>
                <a:lnTo>
                  <a:pt x="3032" y="3514"/>
                </a:lnTo>
                <a:lnTo>
                  <a:pt x="3037" y="3497"/>
                </a:lnTo>
                <a:lnTo>
                  <a:pt x="3041" y="3474"/>
                </a:lnTo>
                <a:lnTo>
                  <a:pt x="3050" y="3456"/>
                </a:lnTo>
                <a:lnTo>
                  <a:pt x="3068" y="3434"/>
                </a:lnTo>
                <a:lnTo>
                  <a:pt x="3086" y="3416"/>
                </a:lnTo>
                <a:lnTo>
                  <a:pt x="3099" y="3412"/>
                </a:lnTo>
                <a:lnTo>
                  <a:pt x="3108" y="3412"/>
                </a:lnTo>
                <a:lnTo>
                  <a:pt x="3126" y="3412"/>
                </a:lnTo>
                <a:lnTo>
                  <a:pt x="3144" y="3412"/>
                </a:lnTo>
                <a:lnTo>
                  <a:pt x="3175" y="3394"/>
                </a:lnTo>
                <a:lnTo>
                  <a:pt x="3197" y="3376"/>
                </a:lnTo>
                <a:lnTo>
                  <a:pt x="3202" y="3372"/>
                </a:lnTo>
                <a:lnTo>
                  <a:pt x="3206" y="3363"/>
                </a:lnTo>
                <a:lnTo>
                  <a:pt x="3206" y="3358"/>
                </a:lnTo>
                <a:lnTo>
                  <a:pt x="3210" y="3363"/>
                </a:lnTo>
                <a:lnTo>
                  <a:pt x="3228" y="3376"/>
                </a:lnTo>
                <a:lnTo>
                  <a:pt x="3242" y="3403"/>
                </a:lnTo>
                <a:lnTo>
                  <a:pt x="3251" y="3412"/>
                </a:lnTo>
                <a:lnTo>
                  <a:pt x="3251" y="3425"/>
                </a:lnTo>
                <a:lnTo>
                  <a:pt x="3340" y="3474"/>
                </a:lnTo>
                <a:lnTo>
                  <a:pt x="3353" y="3514"/>
                </a:lnTo>
                <a:lnTo>
                  <a:pt x="3367" y="3550"/>
                </a:lnTo>
                <a:lnTo>
                  <a:pt x="3380" y="3581"/>
                </a:lnTo>
                <a:lnTo>
                  <a:pt x="3389" y="3590"/>
                </a:lnTo>
                <a:lnTo>
                  <a:pt x="3398" y="3599"/>
                </a:lnTo>
                <a:lnTo>
                  <a:pt x="3402" y="3599"/>
                </a:lnTo>
                <a:lnTo>
                  <a:pt x="3411" y="3595"/>
                </a:lnTo>
                <a:lnTo>
                  <a:pt x="3416" y="3581"/>
                </a:lnTo>
                <a:lnTo>
                  <a:pt x="3420" y="3559"/>
                </a:lnTo>
                <a:lnTo>
                  <a:pt x="3429" y="3479"/>
                </a:lnTo>
                <a:lnTo>
                  <a:pt x="3474" y="3443"/>
                </a:lnTo>
                <a:lnTo>
                  <a:pt x="3505" y="3412"/>
                </a:lnTo>
                <a:lnTo>
                  <a:pt x="3514" y="3398"/>
                </a:lnTo>
                <a:lnTo>
                  <a:pt x="3523" y="3385"/>
                </a:lnTo>
                <a:lnTo>
                  <a:pt x="3527" y="3372"/>
                </a:lnTo>
                <a:lnTo>
                  <a:pt x="3532" y="3358"/>
                </a:lnTo>
                <a:lnTo>
                  <a:pt x="3545" y="3354"/>
                </a:lnTo>
                <a:lnTo>
                  <a:pt x="3554" y="3349"/>
                </a:lnTo>
                <a:lnTo>
                  <a:pt x="3567" y="3354"/>
                </a:lnTo>
                <a:lnTo>
                  <a:pt x="3576" y="3367"/>
                </a:lnTo>
                <a:lnTo>
                  <a:pt x="3585" y="3390"/>
                </a:lnTo>
                <a:lnTo>
                  <a:pt x="3585" y="3425"/>
                </a:lnTo>
                <a:lnTo>
                  <a:pt x="3777" y="3488"/>
                </a:lnTo>
                <a:lnTo>
                  <a:pt x="3808" y="3488"/>
                </a:lnTo>
                <a:lnTo>
                  <a:pt x="3808" y="3474"/>
                </a:lnTo>
                <a:lnTo>
                  <a:pt x="3799" y="3439"/>
                </a:lnTo>
                <a:lnTo>
                  <a:pt x="3786" y="3421"/>
                </a:lnTo>
                <a:lnTo>
                  <a:pt x="3808" y="3403"/>
                </a:lnTo>
                <a:lnTo>
                  <a:pt x="3826" y="3381"/>
                </a:lnTo>
                <a:lnTo>
                  <a:pt x="3839" y="3358"/>
                </a:lnTo>
                <a:lnTo>
                  <a:pt x="3844" y="3349"/>
                </a:lnTo>
                <a:lnTo>
                  <a:pt x="3844" y="3340"/>
                </a:lnTo>
                <a:lnTo>
                  <a:pt x="3839" y="3336"/>
                </a:lnTo>
                <a:lnTo>
                  <a:pt x="3826" y="3332"/>
                </a:lnTo>
                <a:lnTo>
                  <a:pt x="3813" y="3332"/>
                </a:lnTo>
                <a:lnTo>
                  <a:pt x="3786" y="3332"/>
                </a:lnTo>
                <a:lnTo>
                  <a:pt x="3714" y="3345"/>
                </a:lnTo>
                <a:lnTo>
                  <a:pt x="3701" y="3332"/>
                </a:lnTo>
                <a:lnTo>
                  <a:pt x="3688" y="3318"/>
                </a:lnTo>
                <a:lnTo>
                  <a:pt x="3688" y="3309"/>
                </a:lnTo>
                <a:lnTo>
                  <a:pt x="3688" y="3300"/>
                </a:lnTo>
                <a:lnTo>
                  <a:pt x="3692" y="3291"/>
                </a:lnTo>
                <a:lnTo>
                  <a:pt x="3697" y="3287"/>
                </a:lnTo>
                <a:lnTo>
                  <a:pt x="3710" y="3278"/>
                </a:lnTo>
                <a:lnTo>
                  <a:pt x="3732" y="3274"/>
                </a:lnTo>
                <a:lnTo>
                  <a:pt x="3790" y="3265"/>
                </a:lnTo>
                <a:lnTo>
                  <a:pt x="3888" y="3265"/>
                </a:lnTo>
                <a:lnTo>
                  <a:pt x="3920" y="3300"/>
                </a:lnTo>
                <a:lnTo>
                  <a:pt x="3982" y="3354"/>
                </a:lnTo>
                <a:lnTo>
                  <a:pt x="3991" y="3363"/>
                </a:lnTo>
                <a:lnTo>
                  <a:pt x="4000" y="3372"/>
                </a:lnTo>
                <a:lnTo>
                  <a:pt x="4013" y="3372"/>
                </a:lnTo>
                <a:lnTo>
                  <a:pt x="4022" y="3372"/>
                </a:lnTo>
                <a:lnTo>
                  <a:pt x="4035" y="3363"/>
                </a:lnTo>
                <a:lnTo>
                  <a:pt x="4049" y="3340"/>
                </a:lnTo>
                <a:lnTo>
                  <a:pt x="4058" y="3305"/>
                </a:lnTo>
                <a:lnTo>
                  <a:pt x="4085" y="3274"/>
                </a:lnTo>
                <a:lnTo>
                  <a:pt x="4107" y="3251"/>
                </a:lnTo>
                <a:lnTo>
                  <a:pt x="4116" y="3247"/>
                </a:lnTo>
                <a:lnTo>
                  <a:pt x="4125" y="3242"/>
                </a:lnTo>
                <a:lnTo>
                  <a:pt x="4134" y="3233"/>
                </a:lnTo>
                <a:lnTo>
                  <a:pt x="4147" y="3216"/>
                </a:lnTo>
                <a:lnTo>
                  <a:pt x="4178" y="3167"/>
                </a:lnTo>
                <a:lnTo>
                  <a:pt x="4214" y="3117"/>
                </a:lnTo>
                <a:lnTo>
                  <a:pt x="4227" y="3104"/>
                </a:lnTo>
                <a:lnTo>
                  <a:pt x="4241" y="3100"/>
                </a:lnTo>
                <a:lnTo>
                  <a:pt x="4241" y="3042"/>
                </a:lnTo>
                <a:lnTo>
                  <a:pt x="4236" y="3002"/>
                </a:lnTo>
                <a:lnTo>
                  <a:pt x="4236" y="2984"/>
                </a:lnTo>
                <a:lnTo>
                  <a:pt x="4232" y="2975"/>
                </a:lnTo>
                <a:lnTo>
                  <a:pt x="4236" y="2961"/>
                </a:lnTo>
                <a:lnTo>
                  <a:pt x="4250" y="2935"/>
                </a:lnTo>
                <a:lnTo>
                  <a:pt x="4254" y="2917"/>
                </a:lnTo>
                <a:lnTo>
                  <a:pt x="4250" y="2908"/>
                </a:lnTo>
                <a:lnTo>
                  <a:pt x="4241" y="2899"/>
                </a:lnTo>
                <a:lnTo>
                  <a:pt x="4218" y="2894"/>
                </a:lnTo>
                <a:lnTo>
                  <a:pt x="4165" y="2899"/>
                </a:lnTo>
                <a:lnTo>
                  <a:pt x="4143" y="2899"/>
                </a:lnTo>
                <a:lnTo>
                  <a:pt x="4138" y="2899"/>
                </a:lnTo>
                <a:lnTo>
                  <a:pt x="4129" y="2894"/>
                </a:lnTo>
                <a:lnTo>
                  <a:pt x="4129" y="2886"/>
                </a:lnTo>
                <a:lnTo>
                  <a:pt x="4129" y="2877"/>
                </a:lnTo>
                <a:lnTo>
                  <a:pt x="4138" y="2845"/>
                </a:lnTo>
                <a:lnTo>
                  <a:pt x="4160" y="2801"/>
                </a:lnTo>
                <a:lnTo>
                  <a:pt x="4205" y="2734"/>
                </a:lnTo>
                <a:lnTo>
                  <a:pt x="4218" y="2725"/>
                </a:lnTo>
                <a:lnTo>
                  <a:pt x="4232" y="2712"/>
                </a:lnTo>
                <a:lnTo>
                  <a:pt x="4245" y="2694"/>
                </a:lnTo>
                <a:lnTo>
                  <a:pt x="4250" y="2671"/>
                </a:lnTo>
                <a:lnTo>
                  <a:pt x="4250" y="2640"/>
                </a:lnTo>
                <a:lnTo>
                  <a:pt x="4245" y="2622"/>
                </a:lnTo>
                <a:lnTo>
                  <a:pt x="4236" y="2605"/>
                </a:lnTo>
                <a:lnTo>
                  <a:pt x="4227" y="2582"/>
                </a:lnTo>
                <a:lnTo>
                  <a:pt x="4209" y="2560"/>
                </a:lnTo>
                <a:lnTo>
                  <a:pt x="4214" y="2551"/>
                </a:lnTo>
                <a:lnTo>
                  <a:pt x="4223" y="2538"/>
                </a:lnTo>
                <a:lnTo>
                  <a:pt x="4236" y="2524"/>
                </a:lnTo>
                <a:lnTo>
                  <a:pt x="4254" y="2511"/>
                </a:lnTo>
                <a:lnTo>
                  <a:pt x="4285" y="2502"/>
                </a:lnTo>
                <a:lnTo>
                  <a:pt x="4321" y="2498"/>
                </a:lnTo>
                <a:lnTo>
                  <a:pt x="4370" y="2502"/>
                </a:lnTo>
                <a:lnTo>
                  <a:pt x="4383" y="2502"/>
                </a:lnTo>
                <a:lnTo>
                  <a:pt x="4392" y="2493"/>
                </a:lnTo>
                <a:lnTo>
                  <a:pt x="4401" y="2484"/>
                </a:lnTo>
                <a:lnTo>
                  <a:pt x="4406" y="2471"/>
                </a:lnTo>
                <a:lnTo>
                  <a:pt x="4406" y="2448"/>
                </a:lnTo>
                <a:lnTo>
                  <a:pt x="4392" y="2422"/>
                </a:lnTo>
                <a:lnTo>
                  <a:pt x="4366" y="2386"/>
                </a:lnTo>
                <a:lnTo>
                  <a:pt x="4455" y="2346"/>
                </a:lnTo>
                <a:lnTo>
                  <a:pt x="4455" y="2306"/>
                </a:lnTo>
                <a:lnTo>
                  <a:pt x="4455" y="2283"/>
                </a:lnTo>
                <a:lnTo>
                  <a:pt x="4441" y="2261"/>
                </a:lnTo>
                <a:lnTo>
                  <a:pt x="4423" y="2243"/>
                </a:lnTo>
                <a:lnTo>
                  <a:pt x="4410" y="2199"/>
                </a:lnTo>
                <a:lnTo>
                  <a:pt x="4410" y="2172"/>
                </a:lnTo>
                <a:lnTo>
                  <a:pt x="4406" y="2150"/>
                </a:lnTo>
                <a:lnTo>
                  <a:pt x="4392" y="2136"/>
                </a:lnTo>
                <a:lnTo>
                  <a:pt x="4374" y="2127"/>
                </a:lnTo>
                <a:lnTo>
                  <a:pt x="4357" y="2123"/>
                </a:lnTo>
                <a:lnTo>
                  <a:pt x="4334" y="2118"/>
                </a:lnTo>
                <a:lnTo>
                  <a:pt x="4321" y="2118"/>
                </a:lnTo>
                <a:lnTo>
                  <a:pt x="4299" y="2118"/>
                </a:lnTo>
                <a:lnTo>
                  <a:pt x="4267" y="2118"/>
                </a:lnTo>
                <a:lnTo>
                  <a:pt x="4223" y="2132"/>
                </a:lnTo>
                <a:lnTo>
                  <a:pt x="4192" y="2159"/>
                </a:lnTo>
                <a:lnTo>
                  <a:pt x="4151" y="2154"/>
                </a:lnTo>
                <a:lnTo>
                  <a:pt x="4151" y="2123"/>
                </a:lnTo>
                <a:lnTo>
                  <a:pt x="4151" y="2092"/>
                </a:lnTo>
                <a:lnTo>
                  <a:pt x="4134" y="2092"/>
                </a:lnTo>
                <a:lnTo>
                  <a:pt x="4120" y="2092"/>
                </a:lnTo>
                <a:lnTo>
                  <a:pt x="4111" y="2096"/>
                </a:lnTo>
                <a:lnTo>
                  <a:pt x="4098" y="2101"/>
                </a:lnTo>
                <a:lnTo>
                  <a:pt x="4093" y="2105"/>
                </a:lnTo>
                <a:lnTo>
                  <a:pt x="4040" y="2136"/>
                </a:lnTo>
                <a:lnTo>
                  <a:pt x="4022" y="2150"/>
                </a:lnTo>
                <a:lnTo>
                  <a:pt x="3995" y="2163"/>
                </a:lnTo>
                <a:lnTo>
                  <a:pt x="3964" y="2176"/>
                </a:lnTo>
                <a:lnTo>
                  <a:pt x="3937" y="2168"/>
                </a:lnTo>
                <a:lnTo>
                  <a:pt x="3928" y="2145"/>
                </a:lnTo>
                <a:lnTo>
                  <a:pt x="3920" y="2123"/>
                </a:lnTo>
                <a:lnTo>
                  <a:pt x="3920" y="2101"/>
                </a:lnTo>
                <a:lnTo>
                  <a:pt x="3942" y="2078"/>
                </a:lnTo>
                <a:lnTo>
                  <a:pt x="3991" y="2069"/>
                </a:lnTo>
                <a:lnTo>
                  <a:pt x="4018" y="2038"/>
                </a:lnTo>
                <a:lnTo>
                  <a:pt x="4022" y="2007"/>
                </a:lnTo>
                <a:lnTo>
                  <a:pt x="4031" y="1989"/>
                </a:lnTo>
                <a:lnTo>
                  <a:pt x="4053" y="1985"/>
                </a:lnTo>
                <a:lnTo>
                  <a:pt x="4085" y="1976"/>
                </a:lnTo>
                <a:lnTo>
                  <a:pt x="4102" y="1962"/>
                </a:lnTo>
                <a:lnTo>
                  <a:pt x="4102" y="1958"/>
                </a:lnTo>
                <a:lnTo>
                  <a:pt x="4111" y="1953"/>
                </a:lnTo>
                <a:lnTo>
                  <a:pt x="4116" y="1953"/>
                </a:lnTo>
                <a:lnTo>
                  <a:pt x="4147" y="1953"/>
                </a:lnTo>
                <a:lnTo>
                  <a:pt x="4174" y="1940"/>
                </a:lnTo>
                <a:lnTo>
                  <a:pt x="4201" y="1904"/>
                </a:lnTo>
                <a:lnTo>
                  <a:pt x="4209" y="1882"/>
                </a:lnTo>
                <a:lnTo>
                  <a:pt x="4232" y="1869"/>
                </a:lnTo>
                <a:lnTo>
                  <a:pt x="4245" y="1869"/>
                </a:lnTo>
                <a:lnTo>
                  <a:pt x="4276" y="1869"/>
                </a:lnTo>
                <a:lnTo>
                  <a:pt x="4316" y="1869"/>
                </a:lnTo>
                <a:lnTo>
                  <a:pt x="4339" y="1869"/>
                </a:lnTo>
                <a:lnTo>
                  <a:pt x="4366" y="1869"/>
                </a:lnTo>
                <a:lnTo>
                  <a:pt x="4401" y="1811"/>
                </a:lnTo>
                <a:lnTo>
                  <a:pt x="4437" y="1811"/>
                </a:lnTo>
                <a:lnTo>
                  <a:pt x="4473" y="1802"/>
                </a:lnTo>
                <a:lnTo>
                  <a:pt x="4486" y="1793"/>
                </a:lnTo>
                <a:lnTo>
                  <a:pt x="4504" y="1788"/>
                </a:lnTo>
                <a:lnTo>
                  <a:pt x="4517" y="1775"/>
                </a:lnTo>
                <a:lnTo>
                  <a:pt x="4526" y="1762"/>
                </a:lnTo>
                <a:lnTo>
                  <a:pt x="4535" y="1744"/>
                </a:lnTo>
                <a:lnTo>
                  <a:pt x="4535" y="1722"/>
                </a:lnTo>
                <a:lnTo>
                  <a:pt x="4526" y="1695"/>
                </a:lnTo>
                <a:lnTo>
                  <a:pt x="4513" y="1664"/>
                </a:lnTo>
                <a:lnTo>
                  <a:pt x="4490" y="1628"/>
                </a:lnTo>
                <a:lnTo>
                  <a:pt x="4459" y="1588"/>
                </a:lnTo>
                <a:lnTo>
                  <a:pt x="4455" y="1570"/>
                </a:lnTo>
                <a:lnTo>
                  <a:pt x="4473" y="1530"/>
                </a:lnTo>
                <a:lnTo>
                  <a:pt x="4481" y="1494"/>
                </a:lnTo>
                <a:lnTo>
                  <a:pt x="4481" y="1467"/>
                </a:lnTo>
                <a:lnTo>
                  <a:pt x="4481" y="1445"/>
                </a:lnTo>
                <a:lnTo>
                  <a:pt x="4490" y="1427"/>
                </a:lnTo>
                <a:lnTo>
                  <a:pt x="4513" y="1400"/>
                </a:lnTo>
                <a:lnTo>
                  <a:pt x="4539" y="1365"/>
                </a:lnTo>
                <a:lnTo>
                  <a:pt x="4517" y="1334"/>
                </a:lnTo>
                <a:lnTo>
                  <a:pt x="4517" y="1320"/>
                </a:lnTo>
                <a:lnTo>
                  <a:pt x="4513" y="1307"/>
                </a:lnTo>
                <a:lnTo>
                  <a:pt x="4513" y="1293"/>
                </a:lnTo>
                <a:lnTo>
                  <a:pt x="4522" y="1271"/>
                </a:lnTo>
                <a:lnTo>
                  <a:pt x="4531" y="1249"/>
                </a:lnTo>
                <a:lnTo>
                  <a:pt x="4548" y="1231"/>
                </a:lnTo>
                <a:lnTo>
                  <a:pt x="4580" y="1209"/>
                </a:lnTo>
                <a:lnTo>
                  <a:pt x="4584" y="1195"/>
                </a:lnTo>
                <a:lnTo>
                  <a:pt x="4593" y="1182"/>
                </a:lnTo>
                <a:lnTo>
                  <a:pt x="4593" y="1164"/>
                </a:lnTo>
                <a:lnTo>
                  <a:pt x="4593" y="1151"/>
                </a:lnTo>
                <a:lnTo>
                  <a:pt x="4588" y="1137"/>
                </a:lnTo>
                <a:lnTo>
                  <a:pt x="4571" y="1128"/>
                </a:lnTo>
                <a:lnTo>
                  <a:pt x="4539" y="1128"/>
                </a:lnTo>
                <a:lnTo>
                  <a:pt x="4548" y="1084"/>
                </a:lnTo>
                <a:lnTo>
                  <a:pt x="4557" y="1044"/>
                </a:lnTo>
                <a:lnTo>
                  <a:pt x="4571" y="1008"/>
                </a:lnTo>
                <a:lnTo>
                  <a:pt x="4575" y="995"/>
                </a:lnTo>
                <a:lnTo>
                  <a:pt x="4571" y="977"/>
                </a:lnTo>
                <a:lnTo>
                  <a:pt x="4566" y="963"/>
                </a:lnTo>
                <a:lnTo>
                  <a:pt x="4553" y="959"/>
                </a:lnTo>
                <a:lnTo>
                  <a:pt x="4531" y="959"/>
                </a:lnTo>
                <a:lnTo>
                  <a:pt x="4508" y="972"/>
                </a:lnTo>
                <a:lnTo>
                  <a:pt x="4481" y="995"/>
                </a:lnTo>
                <a:lnTo>
                  <a:pt x="4446" y="1039"/>
                </a:lnTo>
                <a:lnTo>
                  <a:pt x="4352" y="1177"/>
                </a:lnTo>
                <a:lnTo>
                  <a:pt x="4316" y="1160"/>
                </a:lnTo>
                <a:lnTo>
                  <a:pt x="4276" y="1173"/>
                </a:lnTo>
                <a:lnTo>
                  <a:pt x="4267" y="1146"/>
                </a:lnTo>
                <a:lnTo>
                  <a:pt x="4267" y="1133"/>
                </a:lnTo>
                <a:lnTo>
                  <a:pt x="4241" y="1115"/>
                </a:lnTo>
                <a:lnTo>
                  <a:pt x="4227" y="1106"/>
                </a:lnTo>
                <a:lnTo>
                  <a:pt x="4205" y="1093"/>
                </a:lnTo>
                <a:lnTo>
                  <a:pt x="4183" y="1084"/>
                </a:lnTo>
                <a:lnTo>
                  <a:pt x="4151" y="1084"/>
                </a:lnTo>
                <a:lnTo>
                  <a:pt x="4129" y="1079"/>
                </a:lnTo>
                <a:lnTo>
                  <a:pt x="4111" y="1070"/>
                </a:lnTo>
                <a:lnTo>
                  <a:pt x="4107" y="1039"/>
                </a:lnTo>
                <a:lnTo>
                  <a:pt x="4143" y="1004"/>
                </a:lnTo>
                <a:lnTo>
                  <a:pt x="4160" y="981"/>
                </a:lnTo>
                <a:lnTo>
                  <a:pt x="4160" y="950"/>
                </a:lnTo>
                <a:lnTo>
                  <a:pt x="4160" y="896"/>
                </a:lnTo>
                <a:lnTo>
                  <a:pt x="4165" y="874"/>
                </a:lnTo>
                <a:lnTo>
                  <a:pt x="4134" y="852"/>
                </a:lnTo>
                <a:lnTo>
                  <a:pt x="4116" y="861"/>
                </a:lnTo>
                <a:lnTo>
                  <a:pt x="4107" y="892"/>
                </a:lnTo>
                <a:lnTo>
                  <a:pt x="4107" y="914"/>
                </a:lnTo>
                <a:lnTo>
                  <a:pt x="4107" y="941"/>
                </a:lnTo>
                <a:lnTo>
                  <a:pt x="4107" y="963"/>
                </a:lnTo>
                <a:lnTo>
                  <a:pt x="4080" y="972"/>
                </a:lnTo>
                <a:lnTo>
                  <a:pt x="4053" y="972"/>
                </a:lnTo>
                <a:lnTo>
                  <a:pt x="4027" y="972"/>
                </a:lnTo>
                <a:lnTo>
                  <a:pt x="4004" y="950"/>
                </a:lnTo>
                <a:lnTo>
                  <a:pt x="4000" y="946"/>
                </a:lnTo>
                <a:lnTo>
                  <a:pt x="4000" y="941"/>
                </a:lnTo>
                <a:lnTo>
                  <a:pt x="4004" y="932"/>
                </a:lnTo>
                <a:lnTo>
                  <a:pt x="4018" y="910"/>
                </a:lnTo>
                <a:lnTo>
                  <a:pt x="4022" y="901"/>
                </a:lnTo>
                <a:lnTo>
                  <a:pt x="4035" y="879"/>
                </a:lnTo>
                <a:lnTo>
                  <a:pt x="4053" y="847"/>
                </a:lnTo>
                <a:lnTo>
                  <a:pt x="4053" y="821"/>
                </a:lnTo>
                <a:lnTo>
                  <a:pt x="4053" y="789"/>
                </a:lnTo>
                <a:lnTo>
                  <a:pt x="4085" y="754"/>
                </a:lnTo>
                <a:lnTo>
                  <a:pt x="4102" y="705"/>
                </a:lnTo>
                <a:lnTo>
                  <a:pt x="4098" y="687"/>
                </a:lnTo>
                <a:lnTo>
                  <a:pt x="4071" y="687"/>
                </a:lnTo>
                <a:lnTo>
                  <a:pt x="4049" y="687"/>
                </a:lnTo>
                <a:lnTo>
                  <a:pt x="4022" y="696"/>
                </a:lnTo>
                <a:lnTo>
                  <a:pt x="4004" y="696"/>
                </a:lnTo>
                <a:lnTo>
                  <a:pt x="3973" y="696"/>
                </a:lnTo>
                <a:lnTo>
                  <a:pt x="3951" y="678"/>
                </a:lnTo>
                <a:lnTo>
                  <a:pt x="3933" y="656"/>
                </a:lnTo>
                <a:lnTo>
                  <a:pt x="3911" y="642"/>
                </a:lnTo>
                <a:lnTo>
                  <a:pt x="3902" y="611"/>
                </a:lnTo>
                <a:lnTo>
                  <a:pt x="3928" y="571"/>
                </a:lnTo>
                <a:close/>
              </a:path>
            </a:pathLst>
          </a:custGeom>
          <a:solidFill>
            <a:srgbClr val="FBFBAB"/>
          </a:solidFill>
          <a:ln w="63500">
            <a:solidFill>
              <a:srgbClr val="C9CAC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4" name="Freeform 18"/>
          <p:cNvSpPr>
            <a:spLocks/>
          </p:cNvSpPr>
          <p:nvPr/>
        </p:nvSpPr>
        <p:spPr bwMode="auto">
          <a:xfrm>
            <a:off x="2660650" y="4824413"/>
            <a:ext cx="238125" cy="385762"/>
          </a:xfrm>
          <a:custGeom>
            <a:avLst/>
            <a:gdLst>
              <a:gd name="T0" fmla="*/ 0 w 223"/>
              <a:gd name="T1" fmla="*/ 0 h 361"/>
              <a:gd name="T2" fmla="*/ 0 w 223"/>
              <a:gd name="T3" fmla="*/ 0 h 361"/>
              <a:gd name="T4" fmla="*/ 2147483647 w 223"/>
              <a:gd name="T5" fmla="*/ 2147483647 h 361"/>
              <a:gd name="T6" fmla="*/ 2147483647 w 223"/>
              <a:gd name="T7" fmla="*/ 2147483647 h 361"/>
              <a:gd name="T8" fmla="*/ 2147483647 w 223"/>
              <a:gd name="T9" fmla="*/ 2147483647 h 361"/>
              <a:gd name="T10" fmla="*/ 2147483647 w 223"/>
              <a:gd name="T11" fmla="*/ 2147483647 h 361"/>
              <a:gd name="T12" fmla="*/ 2147483647 w 223"/>
              <a:gd name="T13" fmla="*/ 2147483647 h 361"/>
              <a:gd name="T14" fmla="*/ 2147483647 w 223"/>
              <a:gd name="T15" fmla="*/ 2147483647 h 361"/>
              <a:gd name="T16" fmla="*/ 2147483647 w 223"/>
              <a:gd name="T17" fmla="*/ 2147483647 h 361"/>
              <a:gd name="T18" fmla="*/ 2147483647 w 223"/>
              <a:gd name="T19" fmla="*/ 2147483647 h 361"/>
              <a:gd name="T20" fmla="*/ 2147483647 w 223"/>
              <a:gd name="T21" fmla="*/ 2147483647 h 361"/>
              <a:gd name="T22" fmla="*/ 2147483647 w 223"/>
              <a:gd name="T23" fmla="*/ 2147483647 h 361"/>
              <a:gd name="T24" fmla="*/ 2147483647 w 223"/>
              <a:gd name="T25" fmla="*/ 2147483647 h 361"/>
              <a:gd name="T26" fmla="*/ 2147483647 w 223"/>
              <a:gd name="T27" fmla="*/ 2147483647 h 361"/>
              <a:gd name="T28" fmla="*/ 2147483647 w 223"/>
              <a:gd name="T29" fmla="*/ 2147483647 h 361"/>
              <a:gd name="T30" fmla="*/ 2147483647 w 223"/>
              <a:gd name="T31" fmla="*/ 2147483647 h 361"/>
              <a:gd name="T32" fmla="*/ 2147483647 w 223"/>
              <a:gd name="T33" fmla="*/ 2147483647 h 361"/>
              <a:gd name="T34" fmla="*/ 2147483647 w 223"/>
              <a:gd name="T35" fmla="*/ 2147483647 h 361"/>
              <a:gd name="T36" fmla="*/ 2147483647 w 223"/>
              <a:gd name="T37" fmla="*/ 2147483647 h 361"/>
              <a:gd name="T38" fmla="*/ 2147483647 w 223"/>
              <a:gd name="T39" fmla="*/ 2147483647 h 361"/>
              <a:gd name="T40" fmla="*/ 2147483647 w 223"/>
              <a:gd name="T41" fmla="*/ 2147483647 h 361"/>
              <a:gd name="T42" fmla="*/ 2147483647 w 223"/>
              <a:gd name="T43" fmla="*/ 2147483647 h 361"/>
              <a:gd name="T44" fmla="*/ 2147483647 w 223"/>
              <a:gd name="T45" fmla="*/ 2147483647 h 361"/>
              <a:gd name="T46" fmla="*/ 2147483647 w 223"/>
              <a:gd name="T47" fmla="*/ 2147483647 h 361"/>
              <a:gd name="T48" fmla="*/ 2147483647 w 223"/>
              <a:gd name="T49" fmla="*/ 2147483647 h 361"/>
              <a:gd name="T50" fmla="*/ 2147483647 w 223"/>
              <a:gd name="T51" fmla="*/ 2147483647 h 361"/>
              <a:gd name="T52" fmla="*/ 2147483647 w 223"/>
              <a:gd name="T53" fmla="*/ 2147483647 h 361"/>
              <a:gd name="T54" fmla="*/ 2147483647 w 223"/>
              <a:gd name="T55" fmla="*/ 2147483647 h 361"/>
              <a:gd name="T56" fmla="*/ 2147483647 w 223"/>
              <a:gd name="T57" fmla="*/ 2147483647 h 3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3" h="361">
                <a:moveTo>
                  <a:pt x="0" y="0"/>
                </a:moveTo>
                <a:lnTo>
                  <a:pt x="0" y="0"/>
                </a:lnTo>
                <a:lnTo>
                  <a:pt x="27" y="36"/>
                </a:lnTo>
                <a:lnTo>
                  <a:pt x="49" y="62"/>
                </a:lnTo>
                <a:lnTo>
                  <a:pt x="58" y="71"/>
                </a:lnTo>
                <a:lnTo>
                  <a:pt x="67" y="71"/>
                </a:lnTo>
                <a:lnTo>
                  <a:pt x="89" y="76"/>
                </a:lnTo>
                <a:lnTo>
                  <a:pt x="98" y="80"/>
                </a:lnTo>
                <a:lnTo>
                  <a:pt x="103" y="94"/>
                </a:lnTo>
                <a:lnTo>
                  <a:pt x="107" y="120"/>
                </a:lnTo>
                <a:lnTo>
                  <a:pt x="112" y="165"/>
                </a:lnTo>
                <a:lnTo>
                  <a:pt x="121" y="187"/>
                </a:lnTo>
                <a:lnTo>
                  <a:pt x="134" y="205"/>
                </a:lnTo>
                <a:lnTo>
                  <a:pt x="152" y="214"/>
                </a:lnTo>
                <a:lnTo>
                  <a:pt x="161" y="219"/>
                </a:lnTo>
                <a:lnTo>
                  <a:pt x="174" y="219"/>
                </a:lnTo>
                <a:lnTo>
                  <a:pt x="192" y="241"/>
                </a:lnTo>
                <a:lnTo>
                  <a:pt x="205" y="268"/>
                </a:lnTo>
                <a:lnTo>
                  <a:pt x="219" y="294"/>
                </a:lnTo>
                <a:lnTo>
                  <a:pt x="223" y="321"/>
                </a:lnTo>
                <a:lnTo>
                  <a:pt x="223" y="335"/>
                </a:lnTo>
                <a:lnTo>
                  <a:pt x="223" y="343"/>
                </a:lnTo>
                <a:lnTo>
                  <a:pt x="214" y="352"/>
                </a:lnTo>
                <a:lnTo>
                  <a:pt x="205" y="361"/>
                </a:lnTo>
                <a:lnTo>
                  <a:pt x="192" y="361"/>
                </a:lnTo>
                <a:lnTo>
                  <a:pt x="170" y="3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1835150" y="3644900"/>
            <a:ext cx="1584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贵州</a:t>
            </a:r>
          </a:p>
        </p:txBody>
      </p:sp>
      <p:sp>
        <p:nvSpPr>
          <p:cNvPr id="3086" name="TextBox 97"/>
          <p:cNvSpPr txBox="1">
            <a:spLocks noChangeArrowheads="1"/>
          </p:cNvSpPr>
          <p:nvPr/>
        </p:nvSpPr>
        <p:spPr bwMode="auto">
          <a:xfrm>
            <a:off x="4932363" y="1687513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人口多</a:t>
            </a:r>
          </a:p>
        </p:txBody>
      </p:sp>
      <p:sp>
        <p:nvSpPr>
          <p:cNvPr id="3087" name="TextBox 100"/>
          <p:cNvSpPr txBox="1">
            <a:spLocks noChangeArrowheads="1"/>
          </p:cNvSpPr>
          <p:nvPr/>
        </p:nvSpPr>
        <p:spPr bwMode="auto">
          <a:xfrm>
            <a:off x="4932363" y="3141663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耕地少</a:t>
            </a:r>
          </a:p>
        </p:txBody>
      </p:sp>
      <p:sp>
        <p:nvSpPr>
          <p:cNvPr id="3088" name="TextBox 101"/>
          <p:cNvSpPr txBox="1">
            <a:spLocks noChangeArrowheads="1"/>
          </p:cNvSpPr>
          <p:nvPr/>
        </p:nvSpPr>
        <p:spPr bwMode="auto">
          <a:xfrm>
            <a:off x="4932363" y="4583113"/>
            <a:ext cx="3598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劳动力资源丰富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083" grpId="0" animBg="1"/>
      <p:bldP spid="93" grpId="0"/>
      <p:bldP spid="3086" grpId="0"/>
      <p:bldP spid="3087" grpId="0"/>
      <p:bldP spid="30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椭圆 91"/>
          <p:cNvSpPr/>
          <p:nvPr/>
        </p:nvSpPr>
        <p:spPr>
          <a:xfrm>
            <a:off x="444500" y="1773238"/>
            <a:ext cx="4127500" cy="4127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农村劳动力转移的意义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3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Freeform 7"/>
          <p:cNvSpPr>
            <a:spLocks/>
          </p:cNvSpPr>
          <p:nvPr/>
        </p:nvSpPr>
        <p:spPr bwMode="auto">
          <a:xfrm>
            <a:off x="952500" y="2606675"/>
            <a:ext cx="3111500" cy="2492375"/>
          </a:xfrm>
          <a:custGeom>
            <a:avLst/>
            <a:gdLst>
              <a:gd name="T0" fmla="*/ 2147483647 w 4593"/>
              <a:gd name="T1" fmla="*/ 2147483647 h 3679"/>
              <a:gd name="T2" fmla="*/ 2147483647 w 4593"/>
              <a:gd name="T3" fmla="*/ 2147483647 h 3679"/>
              <a:gd name="T4" fmla="*/ 2147483647 w 4593"/>
              <a:gd name="T5" fmla="*/ 2147483647 h 3679"/>
              <a:gd name="T6" fmla="*/ 2147483647 w 4593"/>
              <a:gd name="T7" fmla="*/ 2147483647 h 3679"/>
              <a:gd name="T8" fmla="*/ 2147483647 w 4593"/>
              <a:gd name="T9" fmla="*/ 2147483647 h 3679"/>
              <a:gd name="T10" fmla="*/ 2147483647 w 4593"/>
              <a:gd name="T11" fmla="*/ 2147483647 h 3679"/>
              <a:gd name="T12" fmla="*/ 2147483647 w 4593"/>
              <a:gd name="T13" fmla="*/ 2147483647 h 3679"/>
              <a:gd name="T14" fmla="*/ 2147483647 w 4593"/>
              <a:gd name="T15" fmla="*/ 2147483647 h 3679"/>
              <a:gd name="T16" fmla="*/ 2147483647 w 4593"/>
              <a:gd name="T17" fmla="*/ 2147483647 h 3679"/>
              <a:gd name="T18" fmla="*/ 2147483647 w 4593"/>
              <a:gd name="T19" fmla="*/ 2147483647 h 3679"/>
              <a:gd name="T20" fmla="*/ 2147483647 w 4593"/>
              <a:gd name="T21" fmla="*/ 2147483647 h 3679"/>
              <a:gd name="T22" fmla="*/ 2147483647 w 4593"/>
              <a:gd name="T23" fmla="*/ 2147483647 h 3679"/>
              <a:gd name="T24" fmla="*/ 2147483647 w 4593"/>
              <a:gd name="T25" fmla="*/ 2147483647 h 3679"/>
              <a:gd name="T26" fmla="*/ 2147483647 w 4593"/>
              <a:gd name="T27" fmla="*/ 2147483647 h 3679"/>
              <a:gd name="T28" fmla="*/ 2147483647 w 4593"/>
              <a:gd name="T29" fmla="*/ 2147483647 h 3679"/>
              <a:gd name="T30" fmla="*/ 2147483647 w 4593"/>
              <a:gd name="T31" fmla="*/ 2147483647 h 3679"/>
              <a:gd name="T32" fmla="*/ 2147483647 w 4593"/>
              <a:gd name="T33" fmla="*/ 2147483647 h 3679"/>
              <a:gd name="T34" fmla="*/ 2147483647 w 4593"/>
              <a:gd name="T35" fmla="*/ 2147483647 h 3679"/>
              <a:gd name="T36" fmla="*/ 2147483647 w 4593"/>
              <a:gd name="T37" fmla="*/ 2147483647 h 3679"/>
              <a:gd name="T38" fmla="*/ 2147483647 w 4593"/>
              <a:gd name="T39" fmla="*/ 2147483647 h 3679"/>
              <a:gd name="T40" fmla="*/ 2147483647 w 4593"/>
              <a:gd name="T41" fmla="*/ 2147483647 h 3679"/>
              <a:gd name="T42" fmla="*/ 2147483647 w 4593"/>
              <a:gd name="T43" fmla="*/ 2147483647 h 3679"/>
              <a:gd name="T44" fmla="*/ 2147483647 w 4593"/>
              <a:gd name="T45" fmla="*/ 2147483647 h 3679"/>
              <a:gd name="T46" fmla="*/ 2147483647 w 4593"/>
              <a:gd name="T47" fmla="*/ 2147483647 h 3679"/>
              <a:gd name="T48" fmla="*/ 2147483647 w 4593"/>
              <a:gd name="T49" fmla="*/ 2147483647 h 3679"/>
              <a:gd name="T50" fmla="*/ 2147483647 w 4593"/>
              <a:gd name="T51" fmla="*/ 2147483647 h 3679"/>
              <a:gd name="T52" fmla="*/ 2147483647 w 4593"/>
              <a:gd name="T53" fmla="*/ 2147483647 h 3679"/>
              <a:gd name="T54" fmla="*/ 2147483647 w 4593"/>
              <a:gd name="T55" fmla="*/ 2147483647 h 3679"/>
              <a:gd name="T56" fmla="*/ 2147483647 w 4593"/>
              <a:gd name="T57" fmla="*/ 2147483647 h 3679"/>
              <a:gd name="T58" fmla="*/ 2147483647 w 4593"/>
              <a:gd name="T59" fmla="*/ 2147483647 h 3679"/>
              <a:gd name="T60" fmla="*/ 2147483647 w 4593"/>
              <a:gd name="T61" fmla="*/ 2147483647 h 3679"/>
              <a:gd name="T62" fmla="*/ 2147483647 w 4593"/>
              <a:gd name="T63" fmla="*/ 2147483647 h 3679"/>
              <a:gd name="T64" fmla="*/ 2147483647 w 4593"/>
              <a:gd name="T65" fmla="*/ 2147483647 h 3679"/>
              <a:gd name="T66" fmla="*/ 2147483647 w 4593"/>
              <a:gd name="T67" fmla="*/ 2147483647 h 3679"/>
              <a:gd name="T68" fmla="*/ 2147483647 w 4593"/>
              <a:gd name="T69" fmla="*/ 2147483647 h 3679"/>
              <a:gd name="T70" fmla="*/ 2147483647 w 4593"/>
              <a:gd name="T71" fmla="*/ 2147483647 h 3679"/>
              <a:gd name="T72" fmla="*/ 2147483647 w 4593"/>
              <a:gd name="T73" fmla="*/ 2147483647 h 3679"/>
              <a:gd name="T74" fmla="*/ 2147483647 w 4593"/>
              <a:gd name="T75" fmla="*/ 2147483647 h 3679"/>
              <a:gd name="T76" fmla="*/ 2147483647 w 4593"/>
              <a:gd name="T77" fmla="*/ 2147483647 h 3679"/>
              <a:gd name="T78" fmla="*/ 2147483647 w 4593"/>
              <a:gd name="T79" fmla="*/ 2147483647 h 3679"/>
              <a:gd name="T80" fmla="*/ 2147483647 w 4593"/>
              <a:gd name="T81" fmla="*/ 2147483647 h 3679"/>
              <a:gd name="T82" fmla="*/ 2147483647 w 4593"/>
              <a:gd name="T83" fmla="*/ 2147483647 h 3679"/>
              <a:gd name="T84" fmla="*/ 2147483647 w 4593"/>
              <a:gd name="T85" fmla="*/ 2147483647 h 3679"/>
              <a:gd name="T86" fmla="*/ 2147483647 w 4593"/>
              <a:gd name="T87" fmla="*/ 2147483647 h 3679"/>
              <a:gd name="T88" fmla="*/ 2147483647 w 4593"/>
              <a:gd name="T89" fmla="*/ 2147483647 h 3679"/>
              <a:gd name="T90" fmla="*/ 2147483647 w 4593"/>
              <a:gd name="T91" fmla="*/ 2147483647 h 3679"/>
              <a:gd name="T92" fmla="*/ 2147483647 w 4593"/>
              <a:gd name="T93" fmla="*/ 2147483647 h 3679"/>
              <a:gd name="T94" fmla="*/ 2147483647 w 4593"/>
              <a:gd name="T95" fmla="*/ 2147483647 h 3679"/>
              <a:gd name="T96" fmla="*/ 2147483647 w 4593"/>
              <a:gd name="T97" fmla="*/ 2147483647 h 3679"/>
              <a:gd name="T98" fmla="*/ 2147483647 w 4593"/>
              <a:gd name="T99" fmla="*/ 2147483647 h 3679"/>
              <a:gd name="T100" fmla="*/ 2147483647 w 4593"/>
              <a:gd name="T101" fmla="*/ 2147483647 h 3679"/>
              <a:gd name="T102" fmla="*/ 2147483647 w 4593"/>
              <a:gd name="T103" fmla="*/ 2147483647 h 3679"/>
              <a:gd name="T104" fmla="*/ 2147483647 w 4593"/>
              <a:gd name="T105" fmla="*/ 2147483647 h 3679"/>
              <a:gd name="T106" fmla="*/ 2147483647 w 4593"/>
              <a:gd name="T107" fmla="*/ 2147483647 h 3679"/>
              <a:gd name="T108" fmla="*/ 2147483647 w 4593"/>
              <a:gd name="T109" fmla="*/ 2147483647 h 3679"/>
              <a:gd name="T110" fmla="*/ 2147483647 w 4593"/>
              <a:gd name="T111" fmla="*/ 2147483647 h 3679"/>
              <a:gd name="T112" fmla="*/ 2147483647 w 4593"/>
              <a:gd name="T113" fmla="*/ 2147483647 h 3679"/>
              <a:gd name="T114" fmla="*/ 2147483647 w 4593"/>
              <a:gd name="T115" fmla="*/ 2147483647 h 3679"/>
              <a:gd name="T116" fmla="*/ 2147483647 w 4593"/>
              <a:gd name="T117" fmla="*/ 2147483647 h 3679"/>
              <a:gd name="T118" fmla="*/ 2147483647 w 4593"/>
              <a:gd name="T119" fmla="*/ 2147483647 h 3679"/>
              <a:gd name="T120" fmla="*/ 2147483647 w 4593"/>
              <a:gd name="T121" fmla="*/ 2147483647 h 3679"/>
              <a:gd name="T122" fmla="*/ 2147483647 w 4593"/>
              <a:gd name="T123" fmla="*/ 2147483647 h 3679"/>
              <a:gd name="T124" fmla="*/ 2147483647 w 4593"/>
              <a:gd name="T125" fmla="*/ 2147483647 h 36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93" h="3679">
                <a:moveTo>
                  <a:pt x="3928" y="571"/>
                </a:moveTo>
                <a:lnTo>
                  <a:pt x="3928" y="571"/>
                </a:lnTo>
                <a:lnTo>
                  <a:pt x="3937" y="544"/>
                </a:lnTo>
                <a:lnTo>
                  <a:pt x="3951" y="517"/>
                </a:lnTo>
                <a:lnTo>
                  <a:pt x="3960" y="477"/>
                </a:lnTo>
                <a:lnTo>
                  <a:pt x="3964" y="428"/>
                </a:lnTo>
                <a:lnTo>
                  <a:pt x="3969" y="379"/>
                </a:lnTo>
                <a:lnTo>
                  <a:pt x="3960" y="321"/>
                </a:lnTo>
                <a:lnTo>
                  <a:pt x="3955" y="294"/>
                </a:lnTo>
                <a:lnTo>
                  <a:pt x="3946" y="263"/>
                </a:lnTo>
                <a:lnTo>
                  <a:pt x="3933" y="268"/>
                </a:lnTo>
                <a:lnTo>
                  <a:pt x="3906" y="268"/>
                </a:lnTo>
                <a:lnTo>
                  <a:pt x="3893" y="268"/>
                </a:lnTo>
                <a:lnTo>
                  <a:pt x="3870" y="268"/>
                </a:lnTo>
                <a:lnTo>
                  <a:pt x="3848" y="245"/>
                </a:lnTo>
                <a:lnTo>
                  <a:pt x="3826" y="232"/>
                </a:lnTo>
                <a:lnTo>
                  <a:pt x="3813" y="219"/>
                </a:lnTo>
                <a:lnTo>
                  <a:pt x="3804" y="210"/>
                </a:lnTo>
                <a:lnTo>
                  <a:pt x="3786" y="210"/>
                </a:lnTo>
                <a:lnTo>
                  <a:pt x="3768" y="223"/>
                </a:lnTo>
                <a:lnTo>
                  <a:pt x="3741" y="232"/>
                </a:lnTo>
                <a:lnTo>
                  <a:pt x="3737" y="236"/>
                </a:lnTo>
                <a:lnTo>
                  <a:pt x="3710" y="236"/>
                </a:lnTo>
                <a:lnTo>
                  <a:pt x="3688" y="241"/>
                </a:lnTo>
                <a:lnTo>
                  <a:pt x="3670" y="245"/>
                </a:lnTo>
                <a:lnTo>
                  <a:pt x="3652" y="250"/>
                </a:lnTo>
                <a:lnTo>
                  <a:pt x="3643" y="263"/>
                </a:lnTo>
                <a:lnTo>
                  <a:pt x="3634" y="272"/>
                </a:lnTo>
                <a:lnTo>
                  <a:pt x="3625" y="281"/>
                </a:lnTo>
                <a:lnTo>
                  <a:pt x="3607" y="281"/>
                </a:lnTo>
                <a:lnTo>
                  <a:pt x="3594" y="281"/>
                </a:lnTo>
                <a:lnTo>
                  <a:pt x="3567" y="272"/>
                </a:lnTo>
                <a:lnTo>
                  <a:pt x="3563" y="259"/>
                </a:lnTo>
                <a:lnTo>
                  <a:pt x="3563" y="250"/>
                </a:lnTo>
                <a:lnTo>
                  <a:pt x="3567" y="241"/>
                </a:lnTo>
                <a:lnTo>
                  <a:pt x="3590" y="205"/>
                </a:lnTo>
                <a:lnTo>
                  <a:pt x="3594" y="183"/>
                </a:lnTo>
                <a:lnTo>
                  <a:pt x="3581" y="165"/>
                </a:lnTo>
                <a:lnTo>
                  <a:pt x="3576" y="125"/>
                </a:lnTo>
                <a:lnTo>
                  <a:pt x="3576" y="98"/>
                </a:lnTo>
                <a:lnTo>
                  <a:pt x="3576" y="85"/>
                </a:lnTo>
                <a:lnTo>
                  <a:pt x="3576" y="71"/>
                </a:lnTo>
                <a:lnTo>
                  <a:pt x="3563" y="62"/>
                </a:lnTo>
                <a:lnTo>
                  <a:pt x="3540" y="54"/>
                </a:lnTo>
                <a:lnTo>
                  <a:pt x="3523" y="54"/>
                </a:lnTo>
                <a:lnTo>
                  <a:pt x="3509" y="54"/>
                </a:lnTo>
                <a:lnTo>
                  <a:pt x="3491" y="54"/>
                </a:lnTo>
                <a:lnTo>
                  <a:pt x="3474" y="58"/>
                </a:lnTo>
                <a:lnTo>
                  <a:pt x="3433" y="45"/>
                </a:lnTo>
                <a:lnTo>
                  <a:pt x="3420" y="18"/>
                </a:lnTo>
                <a:lnTo>
                  <a:pt x="3407" y="0"/>
                </a:lnTo>
                <a:lnTo>
                  <a:pt x="3375" y="5"/>
                </a:lnTo>
                <a:lnTo>
                  <a:pt x="3358" y="5"/>
                </a:lnTo>
                <a:lnTo>
                  <a:pt x="3344" y="13"/>
                </a:lnTo>
                <a:lnTo>
                  <a:pt x="3322" y="22"/>
                </a:lnTo>
                <a:lnTo>
                  <a:pt x="3304" y="45"/>
                </a:lnTo>
                <a:lnTo>
                  <a:pt x="3286" y="76"/>
                </a:lnTo>
                <a:lnTo>
                  <a:pt x="3277" y="116"/>
                </a:lnTo>
                <a:lnTo>
                  <a:pt x="3268" y="174"/>
                </a:lnTo>
                <a:lnTo>
                  <a:pt x="3273" y="187"/>
                </a:lnTo>
                <a:lnTo>
                  <a:pt x="3268" y="223"/>
                </a:lnTo>
                <a:lnTo>
                  <a:pt x="3264" y="241"/>
                </a:lnTo>
                <a:lnTo>
                  <a:pt x="3255" y="259"/>
                </a:lnTo>
                <a:lnTo>
                  <a:pt x="3237" y="272"/>
                </a:lnTo>
                <a:lnTo>
                  <a:pt x="3215" y="277"/>
                </a:lnTo>
                <a:lnTo>
                  <a:pt x="3117" y="312"/>
                </a:lnTo>
                <a:lnTo>
                  <a:pt x="3117" y="272"/>
                </a:lnTo>
                <a:lnTo>
                  <a:pt x="3135" y="250"/>
                </a:lnTo>
                <a:lnTo>
                  <a:pt x="3112" y="250"/>
                </a:lnTo>
                <a:lnTo>
                  <a:pt x="3095" y="250"/>
                </a:lnTo>
                <a:lnTo>
                  <a:pt x="3063" y="250"/>
                </a:lnTo>
                <a:lnTo>
                  <a:pt x="3037" y="250"/>
                </a:lnTo>
                <a:lnTo>
                  <a:pt x="3014" y="245"/>
                </a:lnTo>
                <a:lnTo>
                  <a:pt x="2992" y="232"/>
                </a:lnTo>
                <a:lnTo>
                  <a:pt x="2961" y="219"/>
                </a:lnTo>
                <a:lnTo>
                  <a:pt x="2943" y="219"/>
                </a:lnTo>
                <a:lnTo>
                  <a:pt x="2925" y="228"/>
                </a:lnTo>
                <a:lnTo>
                  <a:pt x="2912" y="245"/>
                </a:lnTo>
                <a:lnTo>
                  <a:pt x="2889" y="259"/>
                </a:lnTo>
                <a:lnTo>
                  <a:pt x="2880" y="285"/>
                </a:lnTo>
                <a:lnTo>
                  <a:pt x="2872" y="290"/>
                </a:lnTo>
                <a:lnTo>
                  <a:pt x="2840" y="263"/>
                </a:lnTo>
                <a:lnTo>
                  <a:pt x="2827" y="268"/>
                </a:lnTo>
                <a:lnTo>
                  <a:pt x="2814" y="272"/>
                </a:lnTo>
                <a:lnTo>
                  <a:pt x="2800" y="281"/>
                </a:lnTo>
                <a:lnTo>
                  <a:pt x="2791" y="294"/>
                </a:lnTo>
                <a:lnTo>
                  <a:pt x="2787" y="308"/>
                </a:lnTo>
                <a:lnTo>
                  <a:pt x="2787" y="326"/>
                </a:lnTo>
                <a:lnTo>
                  <a:pt x="2800" y="348"/>
                </a:lnTo>
                <a:lnTo>
                  <a:pt x="2800" y="357"/>
                </a:lnTo>
                <a:lnTo>
                  <a:pt x="2787" y="379"/>
                </a:lnTo>
                <a:lnTo>
                  <a:pt x="2773" y="388"/>
                </a:lnTo>
                <a:lnTo>
                  <a:pt x="2756" y="393"/>
                </a:lnTo>
                <a:lnTo>
                  <a:pt x="2738" y="397"/>
                </a:lnTo>
                <a:lnTo>
                  <a:pt x="2715" y="393"/>
                </a:lnTo>
                <a:lnTo>
                  <a:pt x="2698" y="424"/>
                </a:lnTo>
                <a:lnTo>
                  <a:pt x="2684" y="446"/>
                </a:lnTo>
                <a:lnTo>
                  <a:pt x="2680" y="464"/>
                </a:lnTo>
                <a:lnTo>
                  <a:pt x="2675" y="473"/>
                </a:lnTo>
                <a:lnTo>
                  <a:pt x="2662" y="486"/>
                </a:lnTo>
                <a:lnTo>
                  <a:pt x="2644" y="500"/>
                </a:lnTo>
                <a:lnTo>
                  <a:pt x="2617" y="464"/>
                </a:lnTo>
                <a:lnTo>
                  <a:pt x="2604" y="455"/>
                </a:lnTo>
                <a:lnTo>
                  <a:pt x="2586" y="450"/>
                </a:lnTo>
                <a:lnTo>
                  <a:pt x="2564" y="428"/>
                </a:lnTo>
                <a:lnTo>
                  <a:pt x="2568" y="397"/>
                </a:lnTo>
                <a:lnTo>
                  <a:pt x="2591" y="361"/>
                </a:lnTo>
                <a:lnTo>
                  <a:pt x="2617" y="330"/>
                </a:lnTo>
                <a:lnTo>
                  <a:pt x="2640" y="294"/>
                </a:lnTo>
                <a:lnTo>
                  <a:pt x="2604" y="268"/>
                </a:lnTo>
                <a:lnTo>
                  <a:pt x="2595" y="241"/>
                </a:lnTo>
                <a:lnTo>
                  <a:pt x="2595" y="232"/>
                </a:lnTo>
                <a:lnTo>
                  <a:pt x="2595" y="219"/>
                </a:lnTo>
                <a:lnTo>
                  <a:pt x="2582" y="205"/>
                </a:lnTo>
                <a:lnTo>
                  <a:pt x="2577" y="187"/>
                </a:lnTo>
                <a:lnTo>
                  <a:pt x="2564" y="156"/>
                </a:lnTo>
                <a:lnTo>
                  <a:pt x="2555" y="134"/>
                </a:lnTo>
                <a:lnTo>
                  <a:pt x="2546" y="125"/>
                </a:lnTo>
                <a:lnTo>
                  <a:pt x="2533" y="112"/>
                </a:lnTo>
                <a:lnTo>
                  <a:pt x="2519" y="112"/>
                </a:lnTo>
                <a:lnTo>
                  <a:pt x="2515" y="112"/>
                </a:lnTo>
                <a:lnTo>
                  <a:pt x="2510" y="116"/>
                </a:lnTo>
                <a:lnTo>
                  <a:pt x="2506" y="120"/>
                </a:lnTo>
                <a:lnTo>
                  <a:pt x="2515" y="161"/>
                </a:lnTo>
                <a:lnTo>
                  <a:pt x="2519" y="187"/>
                </a:lnTo>
                <a:lnTo>
                  <a:pt x="2555" y="241"/>
                </a:lnTo>
                <a:lnTo>
                  <a:pt x="2555" y="272"/>
                </a:lnTo>
                <a:lnTo>
                  <a:pt x="2555" y="303"/>
                </a:lnTo>
                <a:lnTo>
                  <a:pt x="2550" y="343"/>
                </a:lnTo>
                <a:lnTo>
                  <a:pt x="2533" y="343"/>
                </a:lnTo>
                <a:lnTo>
                  <a:pt x="2515" y="321"/>
                </a:lnTo>
                <a:lnTo>
                  <a:pt x="2506" y="308"/>
                </a:lnTo>
                <a:lnTo>
                  <a:pt x="2501" y="326"/>
                </a:lnTo>
                <a:lnTo>
                  <a:pt x="2497" y="357"/>
                </a:lnTo>
                <a:lnTo>
                  <a:pt x="2497" y="375"/>
                </a:lnTo>
                <a:lnTo>
                  <a:pt x="2492" y="379"/>
                </a:lnTo>
                <a:lnTo>
                  <a:pt x="2488" y="375"/>
                </a:lnTo>
                <a:lnTo>
                  <a:pt x="2479" y="366"/>
                </a:lnTo>
                <a:lnTo>
                  <a:pt x="2466" y="357"/>
                </a:lnTo>
                <a:lnTo>
                  <a:pt x="2452" y="352"/>
                </a:lnTo>
                <a:lnTo>
                  <a:pt x="2435" y="348"/>
                </a:lnTo>
                <a:lnTo>
                  <a:pt x="2408" y="330"/>
                </a:lnTo>
                <a:lnTo>
                  <a:pt x="2403" y="361"/>
                </a:lnTo>
                <a:lnTo>
                  <a:pt x="2403" y="393"/>
                </a:lnTo>
                <a:lnTo>
                  <a:pt x="2399" y="419"/>
                </a:lnTo>
                <a:lnTo>
                  <a:pt x="2372" y="419"/>
                </a:lnTo>
                <a:lnTo>
                  <a:pt x="2345" y="406"/>
                </a:lnTo>
                <a:lnTo>
                  <a:pt x="2345" y="366"/>
                </a:lnTo>
                <a:lnTo>
                  <a:pt x="2327" y="357"/>
                </a:lnTo>
                <a:lnTo>
                  <a:pt x="2296" y="343"/>
                </a:lnTo>
                <a:lnTo>
                  <a:pt x="2274" y="308"/>
                </a:lnTo>
                <a:lnTo>
                  <a:pt x="2270" y="285"/>
                </a:lnTo>
                <a:lnTo>
                  <a:pt x="2256" y="263"/>
                </a:lnTo>
                <a:lnTo>
                  <a:pt x="2252" y="254"/>
                </a:lnTo>
                <a:lnTo>
                  <a:pt x="2252" y="250"/>
                </a:lnTo>
                <a:lnTo>
                  <a:pt x="2247" y="245"/>
                </a:lnTo>
                <a:lnTo>
                  <a:pt x="2238" y="241"/>
                </a:lnTo>
                <a:lnTo>
                  <a:pt x="2216" y="232"/>
                </a:lnTo>
                <a:lnTo>
                  <a:pt x="2207" y="232"/>
                </a:lnTo>
                <a:lnTo>
                  <a:pt x="2203" y="223"/>
                </a:lnTo>
                <a:lnTo>
                  <a:pt x="2189" y="183"/>
                </a:lnTo>
                <a:lnTo>
                  <a:pt x="2180" y="152"/>
                </a:lnTo>
                <a:lnTo>
                  <a:pt x="2171" y="120"/>
                </a:lnTo>
                <a:lnTo>
                  <a:pt x="2167" y="107"/>
                </a:lnTo>
                <a:lnTo>
                  <a:pt x="2145" y="107"/>
                </a:lnTo>
                <a:lnTo>
                  <a:pt x="2131" y="107"/>
                </a:lnTo>
                <a:lnTo>
                  <a:pt x="2109" y="112"/>
                </a:lnTo>
                <a:lnTo>
                  <a:pt x="2091" y="152"/>
                </a:lnTo>
                <a:lnTo>
                  <a:pt x="2069" y="178"/>
                </a:lnTo>
                <a:lnTo>
                  <a:pt x="2060" y="187"/>
                </a:lnTo>
                <a:lnTo>
                  <a:pt x="2051" y="192"/>
                </a:lnTo>
                <a:lnTo>
                  <a:pt x="2033" y="192"/>
                </a:lnTo>
                <a:lnTo>
                  <a:pt x="2011" y="192"/>
                </a:lnTo>
                <a:lnTo>
                  <a:pt x="1989" y="183"/>
                </a:lnTo>
                <a:lnTo>
                  <a:pt x="1962" y="170"/>
                </a:lnTo>
                <a:lnTo>
                  <a:pt x="1922" y="178"/>
                </a:lnTo>
                <a:lnTo>
                  <a:pt x="1886" y="214"/>
                </a:lnTo>
                <a:lnTo>
                  <a:pt x="1846" y="245"/>
                </a:lnTo>
                <a:lnTo>
                  <a:pt x="1819" y="268"/>
                </a:lnTo>
                <a:lnTo>
                  <a:pt x="1819" y="285"/>
                </a:lnTo>
                <a:lnTo>
                  <a:pt x="1819" y="335"/>
                </a:lnTo>
                <a:lnTo>
                  <a:pt x="1819" y="361"/>
                </a:lnTo>
                <a:lnTo>
                  <a:pt x="1819" y="375"/>
                </a:lnTo>
                <a:lnTo>
                  <a:pt x="1819" y="410"/>
                </a:lnTo>
                <a:lnTo>
                  <a:pt x="1819" y="424"/>
                </a:lnTo>
                <a:lnTo>
                  <a:pt x="1855" y="437"/>
                </a:lnTo>
                <a:lnTo>
                  <a:pt x="1886" y="437"/>
                </a:lnTo>
                <a:lnTo>
                  <a:pt x="1899" y="433"/>
                </a:lnTo>
                <a:lnTo>
                  <a:pt x="1917" y="433"/>
                </a:lnTo>
                <a:lnTo>
                  <a:pt x="1940" y="473"/>
                </a:lnTo>
                <a:lnTo>
                  <a:pt x="1948" y="486"/>
                </a:lnTo>
                <a:lnTo>
                  <a:pt x="1957" y="504"/>
                </a:lnTo>
                <a:lnTo>
                  <a:pt x="1957" y="531"/>
                </a:lnTo>
                <a:lnTo>
                  <a:pt x="1957" y="553"/>
                </a:lnTo>
                <a:lnTo>
                  <a:pt x="1953" y="571"/>
                </a:lnTo>
                <a:lnTo>
                  <a:pt x="1948" y="580"/>
                </a:lnTo>
                <a:lnTo>
                  <a:pt x="1948" y="593"/>
                </a:lnTo>
                <a:lnTo>
                  <a:pt x="1948" y="602"/>
                </a:lnTo>
                <a:lnTo>
                  <a:pt x="1953" y="607"/>
                </a:lnTo>
                <a:lnTo>
                  <a:pt x="1957" y="607"/>
                </a:lnTo>
                <a:lnTo>
                  <a:pt x="1980" y="607"/>
                </a:lnTo>
                <a:lnTo>
                  <a:pt x="2002" y="616"/>
                </a:lnTo>
                <a:lnTo>
                  <a:pt x="2011" y="642"/>
                </a:lnTo>
                <a:lnTo>
                  <a:pt x="2011" y="665"/>
                </a:lnTo>
                <a:lnTo>
                  <a:pt x="2033" y="673"/>
                </a:lnTo>
                <a:lnTo>
                  <a:pt x="2060" y="678"/>
                </a:lnTo>
                <a:lnTo>
                  <a:pt x="2091" y="678"/>
                </a:lnTo>
                <a:lnTo>
                  <a:pt x="2131" y="673"/>
                </a:lnTo>
                <a:lnTo>
                  <a:pt x="2145" y="673"/>
                </a:lnTo>
                <a:lnTo>
                  <a:pt x="2154" y="678"/>
                </a:lnTo>
                <a:lnTo>
                  <a:pt x="2167" y="682"/>
                </a:lnTo>
                <a:lnTo>
                  <a:pt x="2180" y="696"/>
                </a:lnTo>
                <a:lnTo>
                  <a:pt x="2198" y="714"/>
                </a:lnTo>
                <a:lnTo>
                  <a:pt x="2207" y="736"/>
                </a:lnTo>
                <a:lnTo>
                  <a:pt x="2216" y="767"/>
                </a:lnTo>
                <a:lnTo>
                  <a:pt x="2220" y="803"/>
                </a:lnTo>
                <a:lnTo>
                  <a:pt x="2220" y="843"/>
                </a:lnTo>
                <a:lnTo>
                  <a:pt x="2234" y="874"/>
                </a:lnTo>
                <a:lnTo>
                  <a:pt x="2243" y="896"/>
                </a:lnTo>
                <a:lnTo>
                  <a:pt x="2243" y="963"/>
                </a:lnTo>
                <a:lnTo>
                  <a:pt x="2234" y="999"/>
                </a:lnTo>
                <a:lnTo>
                  <a:pt x="2189" y="1012"/>
                </a:lnTo>
                <a:lnTo>
                  <a:pt x="2158" y="1026"/>
                </a:lnTo>
                <a:lnTo>
                  <a:pt x="2149" y="1030"/>
                </a:lnTo>
                <a:lnTo>
                  <a:pt x="2145" y="1039"/>
                </a:lnTo>
                <a:lnTo>
                  <a:pt x="2105" y="1017"/>
                </a:lnTo>
                <a:lnTo>
                  <a:pt x="2078" y="995"/>
                </a:lnTo>
                <a:lnTo>
                  <a:pt x="2055" y="981"/>
                </a:lnTo>
                <a:lnTo>
                  <a:pt x="2042" y="977"/>
                </a:lnTo>
                <a:lnTo>
                  <a:pt x="1997" y="981"/>
                </a:lnTo>
                <a:lnTo>
                  <a:pt x="1917" y="981"/>
                </a:lnTo>
                <a:lnTo>
                  <a:pt x="1882" y="977"/>
                </a:lnTo>
                <a:lnTo>
                  <a:pt x="1873" y="977"/>
                </a:lnTo>
                <a:lnTo>
                  <a:pt x="1855" y="968"/>
                </a:lnTo>
                <a:lnTo>
                  <a:pt x="1837" y="963"/>
                </a:lnTo>
                <a:lnTo>
                  <a:pt x="1815" y="959"/>
                </a:lnTo>
                <a:lnTo>
                  <a:pt x="1788" y="959"/>
                </a:lnTo>
                <a:lnTo>
                  <a:pt x="1748" y="968"/>
                </a:lnTo>
                <a:lnTo>
                  <a:pt x="1703" y="981"/>
                </a:lnTo>
                <a:lnTo>
                  <a:pt x="1676" y="963"/>
                </a:lnTo>
                <a:lnTo>
                  <a:pt x="1659" y="950"/>
                </a:lnTo>
                <a:lnTo>
                  <a:pt x="1645" y="937"/>
                </a:lnTo>
                <a:lnTo>
                  <a:pt x="1627" y="905"/>
                </a:lnTo>
                <a:lnTo>
                  <a:pt x="1618" y="892"/>
                </a:lnTo>
                <a:lnTo>
                  <a:pt x="1609" y="883"/>
                </a:lnTo>
                <a:lnTo>
                  <a:pt x="1543" y="861"/>
                </a:lnTo>
                <a:lnTo>
                  <a:pt x="1480" y="865"/>
                </a:lnTo>
                <a:lnTo>
                  <a:pt x="1293" y="1111"/>
                </a:lnTo>
                <a:lnTo>
                  <a:pt x="1275" y="1119"/>
                </a:lnTo>
                <a:lnTo>
                  <a:pt x="1235" y="1106"/>
                </a:lnTo>
                <a:lnTo>
                  <a:pt x="1199" y="1102"/>
                </a:lnTo>
                <a:lnTo>
                  <a:pt x="1172" y="1102"/>
                </a:lnTo>
                <a:lnTo>
                  <a:pt x="1114" y="1106"/>
                </a:lnTo>
                <a:lnTo>
                  <a:pt x="1079" y="1111"/>
                </a:lnTo>
                <a:lnTo>
                  <a:pt x="1048" y="1119"/>
                </a:lnTo>
                <a:lnTo>
                  <a:pt x="1021" y="1133"/>
                </a:lnTo>
                <a:lnTo>
                  <a:pt x="999" y="1146"/>
                </a:lnTo>
                <a:lnTo>
                  <a:pt x="967" y="1097"/>
                </a:lnTo>
                <a:lnTo>
                  <a:pt x="927" y="1106"/>
                </a:lnTo>
                <a:lnTo>
                  <a:pt x="887" y="1111"/>
                </a:lnTo>
                <a:lnTo>
                  <a:pt x="842" y="1106"/>
                </a:lnTo>
                <a:lnTo>
                  <a:pt x="820" y="1102"/>
                </a:lnTo>
                <a:lnTo>
                  <a:pt x="802" y="1097"/>
                </a:lnTo>
                <a:lnTo>
                  <a:pt x="780" y="1084"/>
                </a:lnTo>
                <a:lnTo>
                  <a:pt x="762" y="1070"/>
                </a:lnTo>
                <a:lnTo>
                  <a:pt x="749" y="1048"/>
                </a:lnTo>
                <a:lnTo>
                  <a:pt x="740" y="1021"/>
                </a:lnTo>
                <a:lnTo>
                  <a:pt x="735" y="990"/>
                </a:lnTo>
                <a:lnTo>
                  <a:pt x="735" y="950"/>
                </a:lnTo>
                <a:lnTo>
                  <a:pt x="727" y="941"/>
                </a:lnTo>
                <a:lnTo>
                  <a:pt x="713" y="932"/>
                </a:lnTo>
                <a:lnTo>
                  <a:pt x="691" y="928"/>
                </a:lnTo>
                <a:lnTo>
                  <a:pt x="664" y="932"/>
                </a:lnTo>
                <a:lnTo>
                  <a:pt x="624" y="946"/>
                </a:lnTo>
                <a:lnTo>
                  <a:pt x="575" y="977"/>
                </a:lnTo>
                <a:lnTo>
                  <a:pt x="517" y="1030"/>
                </a:lnTo>
                <a:lnTo>
                  <a:pt x="504" y="1035"/>
                </a:lnTo>
                <a:lnTo>
                  <a:pt x="495" y="1035"/>
                </a:lnTo>
                <a:lnTo>
                  <a:pt x="481" y="1026"/>
                </a:lnTo>
                <a:lnTo>
                  <a:pt x="463" y="1017"/>
                </a:lnTo>
                <a:lnTo>
                  <a:pt x="450" y="999"/>
                </a:lnTo>
                <a:lnTo>
                  <a:pt x="432" y="968"/>
                </a:lnTo>
                <a:lnTo>
                  <a:pt x="414" y="928"/>
                </a:lnTo>
                <a:lnTo>
                  <a:pt x="379" y="830"/>
                </a:lnTo>
                <a:lnTo>
                  <a:pt x="370" y="812"/>
                </a:lnTo>
                <a:lnTo>
                  <a:pt x="365" y="807"/>
                </a:lnTo>
                <a:lnTo>
                  <a:pt x="361" y="807"/>
                </a:lnTo>
                <a:lnTo>
                  <a:pt x="347" y="816"/>
                </a:lnTo>
                <a:lnTo>
                  <a:pt x="334" y="839"/>
                </a:lnTo>
                <a:lnTo>
                  <a:pt x="312" y="861"/>
                </a:lnTo>
                <a:lnTo>
                  <a:pt x="281" y="888"/>
                </a:lnTo>
                <a:lnTo>
                  <a:pt x="218" y="932"/>
                </a:lnTo>
                <a:lnTo>
                  <a:pt x="124" y="990"/>
                </a:lnTo>
                <a:lnTo>
                  <a:pt x="4" y="1061"/>
                </a:lnTo>
                <a:lnTo>
                  <a:pt x="0" y="1070"/>
                </a:lnTo>
                <a:lnTo>
                  <a:pt x="0" y="1079"/>
                </a:lnTo>
                <a:lnTo>
                  <a:pt x="0" y="1093"/>
                </a:lnTo>
                <a:lnTo>
                  <a:pt x="4" y="1106"/>
                </a:lnTo>
                <a:lnTo>
                  <a:pt x="17" y="1119"/>
                </a:lnTo>
                <a:lnTo>
                  <a:pt x="40" y="1128"/>
                </a:lnTo>
                <a:lnTo>
                  <a:pt x="71" y="1133"/>
                </a:lnTo>
                <a:lnTo>
                  <a:pt x="89" y="1137"/>
                </a:lnTo>
                <a:lnTo>
                  <a:pt x="102" y="1142"/>
                </a:lnTo>
                <a:lnTo>
                  <a:pt x="111" y="1151"/>
                </a:lnTo>
                <a:lnTo>
                  <a:pt x="116" y="1160"/>
                </a:lnTo>
                <a:lnTo>
                  <a:pt x="116" y="1169"/>
                </a:lnTo>
                <a:lnTo>
                  <a:pt x="116" y="1182"/>
                </a:lnTo>
                <a:lnTo>
                  <a:pt x="107" y="1204"/>
                </a:lnTo>
                <a:lnTo>
                  <a:pt x="93" y="1231"/>
                </a:lnTo>
                <a:lnTo>
                  <a:pt x="75" y="1249"/>
                </a:lnTo>
                <a:lnTo>
                  <a:pt x="62" y="1258"/>
                </a:lnTo>
                <a:lnTo>
                  <a:pt x="53" y="1262"/>
                </a:lnTo>
                <a:lnTo>
                  <a:pt x="53" y="1258"/>
                </a:lnTo>
                <a:lnTo>
                  <a:pt x="35" y="1284"/>
                </a:lnTo>
                <a:lnTo>
                  <a:pt x="26" y="1311"/>
                </a:lnTo>
                <a:lnTo>
                  <a:pt x="22" y="1342"/>
                </a:lnTo>
                <a:lnTo>
                  <a:pt x="22" y="1423"/>
                </a:lnTo>
                <a:lnTo>
                  <a:pt x="17" y="1463"/>
                </a:lnTo>
                <a:lnTo>
                  <a:pt x="13" y="1481"/>
                </a:lnTo>
                <a:lnTo>
                  <a:pt x="9" y="1490"/>
                </a:lnTo>
                <a:lnTo>
                  <a:pt x="9" y="1507"/>
                </a:lnTo>
                <a:lnTo>
                  <a:pt x="13" y="1530"/>
                </a:lnTo>
                <a:lnTo>
                  <a:pt x="31" y="1561"/>
                </a:lnTo>
                <a:lnTo>
                  <a:pt x="58" y="1588"/>
                </a:lnTo>
                <a:lnTo>
                  <a:pt x="75" y="1601"/>
                </a:lnTo>
                <a:lnTo>
                  <a:pt x="93" y="1610"/>
                </a:lnTo>
                <a:lnTo>
                  <a:pt x="111" y="1619"/>
                </a:lnTo>
                <a:lnTo>
                  <a:pt x="138" y="1619"/>
                </a:lnTo>
                <a:lnTo>
                  <a:pt x="160" y="1619"/>
                </a:lnTo>
                <a:lnTo>
                  <a:pt x="187" y="1615"/>
                </a:lnTo>
                <a:lnTo>
                  <a:pt x="218" y="1606"/>
                </a:lnTo>
                <a:lnTo>
                  <a:pt x="249" y="1588"/>
                </a:lnTo>
                <a:lnTo>
                  <a:pt x="258" y="1579"/>
                </a:lnTo>
                <a:lnTo>
                  <a:pt x="272" y="1570"/>
                </a:lnTo>
                <a:lnTo>
                  <a:pt x="289" y="1565"/>
                </a:lnTo>
                <a:lnTo>
                  <a:pt x="307" y="1561"/>
                </a:lnTo>
                <a:lnTo>
                  <a:pt x="334" y="1565"/>
                </a:lnTo>
                <a:lnTo>
                  <a:pt x="361" y="1579"/>
                </a:lnTo>
                <a:lnTo>
                  <a:pt x="388" y="1606"/>
                </a:lnTo>
                <a:lnTo>
                  <a:pt x="392" y="1606"/>
                </a:lnTo>
                <a:lnTo>
                  <a:pt x="405" y="1610"/>
                </a:lnTo>
                <a:lnTo>
                  <a:pt x="437" y="1597"/>
                </a:lnTo>
                <a:lnTo>
                  <a:pt x="454" y="1588"/>
                </a:lnTo>
                <a:lnTo>
                  <a:pt x="481" y="1565"/>
                </a:lnTo>
                <a:lnTo>
                  <a:pt x="504" y="1552"/>
                </a:lnTo>
                <a:lnTo>
                  <a:pt x="517" y="1552"/>
                </a:lnTo>
                <a:lnTo>
                  <a:pt x="521" y="1552"/>
                </a:lnTo>
                <a:lnTo>
                  <a:pt x="535" y="1561"/>
                </a:lnTo>
                <a:lnTo>
                  <a:pt x="539" y="1579"/>
                </a:lnTo>
                <a:lnTo>
                  <a:pt x="544" y="1597"/>
                </a:lnTo>
                <a:lnTo>
                  <a:pt x="544" y="1615"/>
                </a:lnTo>
                <a:lnTo>
                  <a:pt x="539" y="1632"/>
                </a:lnTo>
                <a:lnTo>
                  <a:pt x="611" y="1717"/>
                </a:lnTo>
                <a:lnTo>
                  <a:pt x="624" y="1748"/>
                </a:lnTo>
                <a:lnTo>
                  <a:pt x="637" y="1784"/>
                </a:lnTo>
                <a:lnTo>
                  <a:pt x="646" y="1820"/>
                </a:lnTo>
                <a:lnTo>
                  <a:pt x="646" y="1860"/>
                </a:lnTo>
                <a:lnTo>
                  <a:pt x="646" y="1878"/>
                </a:lnTo>
                <a:lnTo>
                  <a:pt x="642" y="1895"/>
                </a:lnTo>
                <a:lnTo>
                  <a:pt x="633" y="1909"/>
                </a:lnTo>
                <a:lnTo>
                  <a:pt x="619" y="1918"/>
                </a:lnTo>
                <a:lnTo>
                  <a:pt x="602" y="1927"/>
                </a:lnTo>
                <a:lnTo>
                  <a:pt x="579" y="1931"/>
                </a:lnTo>
                <a:lnTo>
                  <a:pt x="566" y="1940"/>
                </a:lnTo>
                <a:lnTo>
                  <a:pt x="535" y="1967"/>
                </a:lnTo>
                <a:lnTo>
                  <a:pt x="517" y="1989"/>
                </a:lnTo>
                <a:lnTo>
                  <a:pt x="499" y="2016"/>
                </a:lnTo>
                <a:lnTo>
                  <a:pt x="481" y="2043"/>
                </a:lnTo>
                <a:lnTo>
                  <a:pt x="472" y="2074"/>
                </a:lnTo>
                <a:lnTo>
                  <a:pt x="472" y="2078"/>
                </a:lnTo>
                <a:lnTo>
                  <a:pt x="463" y="2087"/>
                </a:lnTo>
                <a:lnTo>
                  <a:pt x="450" y="2092"/>
                </a:lnTo>
                <a:lnTo>
                  <a:pt x="437" y="2092"/>
                </a:lnTo>
                <a:lnTo>
                  <a:pt x="419" y="2092"/>
                </a:lnTo>
                <a:lnTo>
                  <a:pt x="396" y="2087"/>
                </a:lnTo>
                <a:lnTo>
                  <a:pt x="392" y="2087"/>
                </a:lnTo>
                <a:lnTo>
                  <a:pt x="388" y="2096"/>
                </a:lnTo>
                <a:lnTo>
                  <a:pt x="383" y="2114"/>
                </a:lnTo>
                <a:lnTo>
                  <a:pt x="388" y="2127"/>
                </a:lnTo>
                <a:lnTo>
                  <a:pt x="396" y="2145"/>
                </a:lnTo>
                <a:lnTo>
                  <a:pt x="374" y="2208"/>
                </a:lnTo>
                <a:lnTo>
                  <a:pt x="356" y="2243"/>
                </a:lnTo>
                <a:lnTo>
                  <a:pt x="343" y="2279"/>
                </a:lnTo>
                <a:lnTo>
                  <a:pt x="321" y="2319"/>
                </a:lnTo>
                <a:lnTo>
                  <a:pt x="298" y="2355"/>
                </a:lnTo>
                <a:lnTo>
                  <a:pt x="272" y="2377"/>
                </a:lnTo>
                <a:lnTo>
                  <a:pt x="258" y="2386"/>
                </a:lnTo>
                <a:lnTo>
                  <a:pt x="245" y="2386"/>
                </a:lnTo>
                <a:lnTo>
                  <a:pt x="236" y="2386"/>
                </a:lnTo>
                <a:lnTo>
                  <a:pt x="223" y="2373"/>
                </a:lnTo>
                <a:lnTo>
                  <a:pt x="205" y="2395"/>
                </a:lnTo>
                <a:lnTo>
                  <a:pt x="187" y="2413"/>
                </a:lnTo>
                <a:lnTo>
                  <a:pt x="169" y="2440"/>
                </a:lnTo>
                <a:lnTo>
                  <a:pt x="160" y="2466"/>
                </a:lnTo>
                <a:lnTo>
                  <a:pt x="160" y="2480"/>
                </a:lnTo>
                <a:lnTo>
                  <a:pt x="160" y="2493"/>
                </a:lnTo>
                <a:lnTo>
                  <a:pt x="165" y="2502"/>
                </a:lnTo>
                <a:lnTo>
                  <a:pt x="174" y="2515"/>
                </a:lnTo>
                <a:lnTo>
                  <a:pt x="187" y="2524"/>
                </a:lnTo>
                <a:lnTo>
                  <a:pt x="205" y="2529"/>
                </a:lnTo>
                <a:lnTo>
                  <a:pt x="214" y="2533"/>
                </a:lnTo>
                <a:lnTo>
                  <a:pt x="223" y="2538"/>
                </a:lnTo>
                <a:lnTo>
                  <a:pt x="227" y="2547"/>
                </a:lnTo>
                <a:lnTo>
                  <a:pt x="231" y="2556"/>
                </a:lnTo>
                <a:lnTo>
                  <a:pt x="231" y="2573"/>
                </a:lnTo>
                <a:lnTo>
                  <a:pt x="223" y="2591"/>
                </a:lnTo>
                <a:lnTo>
                  <a:pt x="209" y="2614"/>
                </a:lnTo>
                <a:lnTo>
                  <a:pt x="205" y="2618"/>
                </a:lnTo>
                <a:lnTo>
                  <a:pt x="205" y="2627"/>
                </a:lnTo>
                <a:lnTo>
                  <a:pt x="209" y="2631"/>
                </a:lnTo>
                <a:lnTo>
                  <a:pt x="214" y="2636"/>
                </a:lnTo>
                <a:lnTo>
                  <a:pt x="231" y="2636"/>
                </a:lnTo>
                <a:lnTo>
                  <a:pt x="258" y="2636"/>
                </a:lnTo>
                <a:lnTo>
                  <a:pt x="294" y="2631"/>
                </a:lnTo>
                <a:lnTo>
                  <a:pt x="303" y="2636"/>
                </a:lnTo>
                <a:lnTo>
                  <a:pt x="307" y="2640"/>
                </a:lnTo>
                <a:lnTo>
                  <a:pt x="312" y="2645"/>
                </a:lnTo>
                <a:lnTo>
                  <a:pt x="312" y="2654"/>
                </a:lnTo>
                <a:lnTo>
                  <a:pt x="307" y="2663"/>
                </a:lnTo>
                <a:lnTo>
                  <a:pt x="294" y="2676"/>
                </a:lnTo>
                <a:lnTo>
                  <a:pt x="272" y="2694"/>
                </a:lnTo>
                <a:lnTo>
                  <a:pt x="285" y="2703"/>
                </a:lnTo>
                <a:lnTo>
                  <a:pt x="312" y="2734"/>
                </a:lnTo>
                <a:lnTo>
                  <a:pt x="325" y="2752"/>
                </a:lnTo>
                <a:lnTo>
                  <a:pt x="334" y="2779"/>
                </a:lnTo>
                <a:lnTo>
                  <a:pt x="339" y="2805"/>
                </a:lnTo>
                <a:lnTo>
                  <a:pt x="334" y="2841"/>
                </a:lnTo>
                <a:lnTo>
                  <a:pt x="347" y="2854"/>
                </a:lnTo>
                <a:lnTo>
                  <a:pt x="379" y="2859"/>
                </a:lnTo>
                <a:lnTo>
                  <a:pt x="401" y="2859"/>
                </a:lnTo>
                <a:lnTo>
                  <a:pt x="414" y="2863"/>
                </a:lnTo>
                <a:lnTo>
                  <a:pt x="437" y="2881"/>
                </a:lnTo>
                <a:lnTo>
                  <a:pt x="450" y="2890"/>
                </a:lnTo>
                <a:lnTo>
                  <a:pt x="459" y="2903"/>
                </a:lnTo>
                <a:lnTo>
                  <a:pt x="463" y="2921"/>
                </a:lnTo>
                <a:lnTo>
                  <a:pt x="459" y="2935"/>
                </a:lnTo>
                <a:lnTo>
                  <a:pt x="454" y="2948"/>
                </a:lnTo>
                <a:lnTo>
                  <a:pt x="441" y="2957"/>
                </a:lnTo>
                <a:lnTo>
                  <a:pt x="432" y="2966"/>
                </a:lnTo>
                <a:lnTo>
                  <a:pt x="423" y="2966"/>
                </a:lnTo>
                <a:lnTo>
                  <a:pt x="405" y="2961"/>
                </a:lnTo>
                <a:lnTo>
                  <a:pt x="392" y="2952"/>
                </a:lnTo>
                <a:lnTo>
                  <a:pt x="388" y="2952"/>
                </a:lnTo>
                <a:lnTo>
                  <a:pt x="374" y="2957"/>
                </a:lnTo>
                <a:lnTo>
                  <a:pt x="334" y="2979"/>
                </a:lnTo>
                <a:lnTo>
                  <a:pt x="281" y="3019"/>
                </a:lnTo>
                <a:lnTo>
                  <a:pt x="294" y="3033"/>
                </a:lnTo>
                <a:lnTo>
                  <a:pt x="303" y="3051"/>
                </a:lnTo>
                <a:lnTo>
                  <a:pt x="312" y="3068"/>
                </a:lnTo>
                <a:lnTo>
                  <a:pt x="312" y="3095"/>
                </a:lnTo>
                <a:lnTo>
                  <a:pt x="307" y="3122"/>
                </a:lnTo>
                <a:lnTo>
                  <a:pt x="298" y="3135"/>
                </a:lnTo>
                <a:lnTo>
                  <a:pt x="285" y="3149"/>
                </a:lnTo>
                <a:lnTo>
                  <a:pt x="272" y="3162"/>
                </a:lnTo>
                <a:lnTo>
                  <a:pt x="254" y="3175"/>
                </a:lnTo>
                <a:lnTo>
                  <a:pt x="147" y="3251"/>
                </a:lnTo>
                <a:lnTo>
                  <a:pt x="147" y="3260"/>
                </a:lnTo>
                <a:lnTo>
                  <a:pt x="147" y="3282"/>
                </a:lnTo>
                <a:lnTo>
                  <a:pt x="156" y="3314"/>
                </a:lnTo>
                <a:lnTo>
                  <a:pt x="165" y="3327"/>
                </a:lnTo>
                <a:lnTo>
                  <a:pt x="178" y="3345"/>
                </a:lnTo>
                <a:lnTo>
                  <a:pt x="231" y="3425"/>
                </a:lnTo>
                <a:lnTo>
                  <a:pt x="236" y="3430"/>
                </a:lnTo>
                <a:lnTo>
                  <a:pt x="245" y="3439"/>
                </a:lnTo>
                <a:lnTo>
                  <a:pt x="258" y="3443"/>
                </a:lnTo>
                <a:lnTo>
                  <a:pt x="276" y="3443"/>
                </a:lnTo>
                <a:lnTo>
                  <a:pt x="298" y="3434"/>
                </a:lnTo>
                <a:lnTo>
                  <a:pt x="325" y="3421"/>
                </a:lnTo>
                <a:lnTo>
                  <a:pt x="356" y="3398"/>
                </a:lnTo>
                <a:lnTo>
                  <a:pt x="392" y="3372"/>
                </a:lnTo>
                <a:lnTo>
                  <a:pt x="423" y="3354"/>
                </a:lnTo>
                <a:lnTo>
                  <a:pt x="450" y="3345"/>
                </a:lnTo>
                <a:lnTo>
                  <a:pt x="472" y="3340"/>
                </a:lnTo>
                <a:lnTo>
                  <a:pt x="504" y="3336"/>
                </a:lnTo>
                <a:lnTo>
                  <a:pt x="512" y="3340"/>
                </a:lnTo>
                <a:lnTo>
                  <a:pt x="544" y="3314"/>
                </a:lnTo>
                <a:lnTo>
                  <a:pt x="570" y="3287"/>
                </a:lnTo>
                <a:lnTo>
                  <a:pt x="584" y="3269"/>
                </a:lnTo>
                <a:lnTo>
                  <a:pt x="593" y="3251"/>
                </a:lnTo>
                <a:lnTo>
                  <a:pt x="718" y="3198"/>
                </a:lnTo>
                <a:lnTo>
                  <a:pt x="727" y="3220"/>
                </a:lnTo>
                <a:lnTo>
                  <a:pt x="731" y="3251"/>
                </a:lnTo>
                <a:lnTo>
                  <a:pt x="735" y="3256"/>
                </a:lnTo>
                <a:lnTo>
                  <a:pt x="744" y="3265"/>
                </a:lnTo>
                <a:lnTo>
                  <a:pt x="771" y="3278"/>
                </a:lnTo>
                <a:lnTo>
                  <a:pt x="807" y="3291"/>
                </a:lnTo>
                <a:lnTo>
                  <a:pt x="834" y="3296"/>
                </a:lnTo>
                <a:lnTo>
                  <a:pt x="838" y="3300"/>
                </a:lnTo>
                <a:lnTo>
                  <a:pt x="847" y="3305"/>
                </a:lnTo>
                <a:lnTo>
                  <a:pt x="856" y="3323"/>
                </a:lnTo>
                <a:lnTo>
                  <a:pt x="878" y="3372"/>
                </a:lnTo>
                <a:lnTo>
                  <a:pt x="900" y="3443"/>
                </a:lnTo>
                <a:lnTo>
                  <a:pt x="954" y="3461"/>
                </a:lnTo>
                <a:lnTo>
                  <a:pt x="1003" y="3488"/>
                </a:lnTo>
                <a:lnTo>
                  <a:pt x="1052" y="3523"/>
                </a:lnTo>
                <a:lnTo>
                  <a:pt x="1097" y="3563"/>
                </a:lnTo>
                <a:lnTo>
                  <a:pt x="1128" y="3572"/>
                </a:lnTo>
                <a:lnTo>
                  <a:pt x="1164" y="3577"/>
                </a:lnTo>
                <a:lnTo>
                  <a:pt x="1172" y="3577"/>
                </a:lnTo>
                <a:lnTo>
                  <a:pt x="1190" y="3590"/>
                </a:lnTo>
                <a:lnTo>
                  <a:pt x="1204" y="3599"/>
                </a:lnTo>
                <a:lnTo>
                  <a:pt x="1213" y="3608"/>
                </a:lnTo>
                <a:lnTo>
                  <a:pt x="1222" y="3626"/>
                </a:lnTo>
                <a:lnTo>
                  <a:pt x="1222" y="3648"/>
                </a:lnTo>
                <a:lnTo>
                  <a:pt x="1226" y="3666"/>
                </a:lnTo>
                <a:lnTo>
                  <a:pt x="1230" y="3675"/>
                </a:lnTo>
                <a:lnTo>
                  <a:pt x="1239" y="3679"/>
                </a:lnTo>
                <a:lnTo>
                  <a:pt x="1257" y="3679"/>
                </a:lnTo>
                <a:lnTo>
                  <a:pt x="1279" y="3675"/>
                </a:lnTo>
                <a:lnTo>
                  <a:pt x="1306" y="3662"/>
                </a:lnTo>
                <a:lnTo>
                  <a:pt x="1337" y="3644"/>
                </a:lnTo>
                <a:lnTo>
                  <a:pt x="1369" y="3617"/>
                </a:lnTo>
                <a:lnTo>
                  <a:pt x="1404" y="3590"/>
                </a:lnTo>
                <a:lnTo>
                  <a:pt x="1431" y="3559"/>
                </a:lnTo>
                <a:lnTo>
                  <a:pt x="1449" y="3537"/>
                </a:lnTo>
                <a:lnTo>
                  <a:pt x="1458" y="3519"/>
                </a:lnTo>
                <a:lnTo>
                  <a:pt x="1458" y="3505"/>
                </a:lnTo>
                <a:lnTo>
                  <a:pt x="1458" y="3492"/>
                </a:lnTo>
                <a:lnTo>
                  <a:pt x="1453" y="3483"/>
                </a:lnTo>
                <a:lnTo>
                  <a:pt x="1453" y="3470"/>
                </a:lnTo>
                <a:lnTo>
                  <a:pt x="1449" y="3456"/>
                </a:lnTo>
                <a:lnTo>
                  <a:pt x="1453" y="3447"/>
                </a:lnTo>
                <a:lnTo>
                  <a:pt x="1458" y="3439"/>
                </a:lnTo>
                <a:lnTo>
                  <a:pt x="1462" y="3439"/>
                </a:lnTo>
                <a:lnTo>
                  <a:pt x="1471" y="3439"/>
                </a:lnTo>
                <a:lnTo>
                  <a:pt x="1525" y="3452"/>
                </a:lnTo>
                <a:lnTo>
                  <a:pt x="1556" y="3452"/>
                </a:lnTo>
                <a:lnTo>
                  <a:pt x="1592" y="3452"/>
                </a:lnTo>
                <a:lnTo>
                  <a:pt x="1641" y="3447"/>
                </a:lnTo>
                <a:lnTo>
                  <a:pt x="1694" y="3434"/>
                </a:lnTo>
                <a:lnTo>
                  <a:pt x="1752" y="3416"/>
                </a:lnTo>
                <a:lnTo>
                  <a:pt x="1810" y="3385"/>
                </a:lnTo>
                <a:lnTo>
                  <a:pt x="1837" y="3367"/>
                </a:lnTo>
                <a:lnTo>
                  <a:pt x="1868" y="3345"/>
                </a:lnTo>
                <a:lnTo>
                  <a:pt x="1975" y="3381"/>
                </a:lnTo>
                <a:lnTo>
                  <a:pt x="2002" y="3385"/>
                </a:lnTo>
                <a:lnTo>
                  <a:pt x="2029" y="3385"/>
                </a:lnTo>
                <a:lnTo>
                  <a:pt x="2051" y="3381"/>
                </a:lnTo>
                <a:lnTo>
                  <a:pt x="2060" y="3372"/>
                </a:lnTo>
                <a:lnTo>
                  <a:pt x="2069" y="3363"/>
                </a:lnTo>
                <a:lnTo>
                  <a:pt x="2078" y="3354"/>
                </a:lnTo>
                <a:lnTo>
                  <a:pt x="2091" y="3345"/>
                </a:lnTo>
                <a:lnTo>
                  <a:pt x="2118" y="3336"/>
                </a:lnTo>
                <a:lnTo>
                  <a:pt x="2149" y="3332"/>
                </a:lnTo>
                <a:lnTo>
                  <a:pt x="2154" y="3305"/>
                </a:lnTo>
                <a:lnTo>
                  <a:pt x="2158" y="3274"/>
                </a:lnTo>
                <a:lnTo>
                  <a:pt x="2158" y="3229"/>
                </a:lnTo>
                <a:lnTo>
                  <a:pt x="2162" y="3216"/>
                </a:lnTo>
                <a:lnTo>
                  <a:pt x="2171" y="3198"/>
                </a:lnTo>
                <a:lnTo>
                  <a:pt x="2198" y="3162"/>
                </a:lnTo>
                <a:lnTo>
                  <a:pt x="2243" y="3126"/>
                </a:lnTo>
                <a:lnTo>
                  <a:pt x="2265" y="3109"/>
                </a:lnTo>
                <a:lnTo>
                  <a:pt x="2287" y="3100"/>
                </a:lnTo>
                <a:lnTo>
                  <a:pt x="2314" y="3091"/>
                </a:lnTo>
                <a:lnTo>
                  <a:pt x="2336" y="3086"/>
                </a:lnTo>
                <a:lnTo>
                  <a:pt x="2359" y="3091"/>
                </a:lnTo>
                <a:lnTo>
                  <a:pt x="2381" y="3104"/>
                </a:lnTo>
                <a:lnTo>
                  <a:pt x="2399" y="3122"/>
                </a:lnTo>
                <a:lnTo>
                  <a:pt x="2412" y="3153"/>
                </a:lnTo>
                <a:lnTo>
                  <a:pt x="2426" y="3193"/>
                </a:lnTo>
                <a:lnTo>
                  <a:pt x="2430" y="3242"/>
                </a:lnTo>
                <a:lnTo>
                  <a:pt x="2443" y="3278"/>
                </a:lnTo>
                <a:lnTo>
                  <a:pt x="2448" y="3282"/>
                </a:lnTo>
                <a:lnTo>
                  <a:pt x="2466" y="3296"/>
                </a:lnTo>
                <a:lnTo>
                  <a:pt x="2475" y="3309"/>
                </a:lnTo>
                <a:lnTo>
                  <a:pt x="2484" y="3318"/>
                </a:lnTo>
                <a:lnTo>
                  <a:pt x="2488" y="3336"/>
                </a:lnTo>
                <a:lnTo>
                  <a:pt x="2492" y="3354"/>
                </a:lnTo>
                <a:lnTo>
                  <a:pt x="2492" y="3403"/>
                </a:lnTo>
                <a:lnTo>
                  <a:pt x="2492" y="3430"/>
                </a:lnTo>
                <a:lnTo>
                  <a:pt x="2497" y="3452"/>
                </a:lnTo>
                <a:lnTo>
                  <a:pt x="2501" y="3461"/>
                </a:lnTo>
                <a:lnTo>
                  <a:pt x="2510" y="3465"/>
                </a:lnTo>
                <a:lnTo>
                  <a:pt x="2519" y="3470"/>
                </a:lnTo>
                <a:lnTo>
                  <a:pt x="2533" y="3470"/>
                </a:lnTo>
                <a:lnTo>
                  <a:pt x="2546" y="3470"/>
                </a:lnTo>
                <a:lnTo>
                  <a:pt x="2564" y="3465"/>
                </a:lnTo>
                <a:lnTo>
                  <a:pt x="2608" y="3439"/>
                </a:lnTo>
                <a:lnTo>
                  <a:pt x="2640" y="3421"/>
                </a:lnTo>
                <a:lnTo>
                  <a:pt x="2653" y="3421"/>
                </a:lnTo>
                <a:lnTo>
                  <a:pt x="2662" y="3421"/>
                </a:lnTo>
                <a:lnTo>
                  <a:pt x="2666" y="3425"/>
                </a:lnTo>
                <a:lnTo>
                  <a:pt x="2671" y="3430"/>
                </a:lnTo>
                <a:lnTo>
                  <a:pt x="2671" y="3447"/>
                </a:lnTo>
                <a:lnTo>
                  <a:pt x="2666" y="3465"/>
                </a:lnTo>
                <a:lnTo>
                  <a:pt x="2662" y="3488"/>
                </a:lnTo>
                <a:lnTo>
                  <a:pt x="2657" y="3505"/>
                </a:lnTo>
                <a:lnTo>
                  <a:pt x="2671" y="3501"/>
                </a:lnTo>
                <a:lnTo>
                  <a:pt x="2684" y="3497"/>
                </a:lnTo>
                <a:lnTo>
                  <a:pt x="2698" y="3497"/>
                </a:lnTo>
                <a:lnTo>
                  <a:pt x="2711" y="3505"/>
                </a:lnTo>
                <a:lnTo>
                  <a:pt x="2720" y="3528"/>
                </a:lnTo>
                <a:lnTo>
                  <a:pt x="2724" y="3559"/>
                </a:lnTo>
                <a:lnTo>
                  <a:pt x="2715" y="3608"/>
                </a:lnTo>
                <a:lnTo>
                  <a:pt x="2778" y="3613"/>
                </a:lnTo>
                <a:lnTo>
                  <a:pt x="2836" y="3608"/>
                </a:lnTo>
                <a:lnTo>
                  <a:pt x="2903" y="3608"/>
                </a:lnTo>
                <a:lnTo>
                  <a:pt x="2965" y="3595"/>
                </a:lnTo>
                <a:lnTo>
                  <a:pt x="2992" y="3590"/>
                </a:lnTo>
                <a:lnTo>
                  <a:pt x="3014" y="3577"/>
                </a:lnTo>
                <a:lnTo>
                  <a:pt x="3028" y="3568"/>
                </a:lnTo>
                <a:lnTo>
                  <a:pt x="3037" y="3550"/>
                </a:lnTo>
                <a:lnTo>
                  <a:pt x="3041" y="3537"/>
                </a:lnTo>
                <a:lnTo>
                  <a:pt x="3032" y="3514"/>
                </a:lnTo>
                <a:lnTo>
                  <a:pt x="3037" y="3497"/>
                </a:lnTo>
                <a:lnTo>
                  <a:pt x="3041" y="3474"/>
                </a:lnTo>
                <a:lnTo>
                  <a:pt x="3050" y="3456"/>
                </a:lnTo>
                <a:lnTo>
                  <a:pt x="3068" y="3434"/>
                </a:lnTo>
                <a:lnTo>
                  <a:pt x="3086" y="3416"/>
                </a:lnTo>
                <a:lnTo>
                  <a:pt x="3099" y="3412"/>
                </a:lnTo>
                <a:lnTo>
                  <a:pt x="3108" y="3412"/>
                </a:lnTo>
                <a:lnTo>
                  <a:pt x="3126" y="3412"/>
                </a:lnTo>
                <a:lnTo>
                  <a:pt x="3144" y="3412"/>
                </a:lnTo>
                <a:lnTo>
                  <a:pt x="3175" y="3394"/>
                </a:lnTo>
                <a:lnTo>
                  <a:pt x="3197" y="3376"/>
                </a:lnTo>
                <a:lnTo>
                  <a:pt x="3202" y="3372"/>
                </a:lnTo>
                <a:lnTo>
                  <a:pt x="3206" y="3363"/>
                </a:lnTo>
                <a:lnTo>
                  <a:pt x="3206" y="3358"/>
                </a:lnTo>
                <a:lnTo>
                  <a:pt x="3210" y="3363"/>
                </a:lnTo>
                <a:lnTo>
                  <a:pt x="3228" y="3376"/>
                </a:lnTo>
                <a:lnTo>
                  <a:pt x="3242" y="3403"/>
                </a:lnTo>
                <a:lnTo>
                  <a:pt x="3251" y="3412"/>
                </a:lnTo>
                <a:lnTo>
                  <a:pt x="3251" y="3425"/>
                </a:lnTo>
                <a:lnTo>
                  <a:pt x="3340" y="3474"/>
                </a:lnTo>
                <a:lnTo>
                  <a:pt x="3353" y="3514"/>
                </a:lnTo>
                <a:lnTo>
                  <a:pt x="3367" y="3550"/>
                </a:lnTo>
                <a:lnTo>
                  <a:pt x="3380" y="3581"/>
                </a:lnTo>
                <a:lnTo>
                  <a:pt x="3389" y="3590"/>
                </a:lnTo>
                <a:lnTo>
                  <a:pt x="3398" y="3599"/>
                </a:lnTo>
                <a:lnTo>
                  <a:pt x="3402" y="3599"/>
                </a:lnTo>
                <a:lnTo>
                  <a:pt x="3411" y="3595"/>
                </a:lnTo>
                <a:lnTo>
                  <a:pt x="3416" y="3581"/>
                </a:lnTo>
                <a:lnTo>
                  <a:pt x="3420" y="3559"/>
                </a:lnTo>
                <a:lnTo>
                  <a:pt x="3429" y="3479"/>
                </a:lnTo>
                <a:lnTo>
                  <a:pt x="3474" y="3443"/>
                </a:lnTo>
                <a:lnTo>
                  <a:pt x="3505" y="3412"/>
                </a:lnTo>
                <a:lnTo>
                  <a:pt x="3514" y="3398"/>
                </a:lnTo>
                <a:lnTo>
                  <a:pt x="3523" y="3385"/>
                </a:lnTo>
                <a:lnTo>
                  <a:pt x="3527" y="3372"/>
                </a:lnTo>
                <a:lnTo>
                  <a:pt x="3532" y="3358"/>
                </a:lnTo>
                <a:lnTo>
                  <a:pt x="3545" y="3354"/>
                </a:lnTo>
                <a:lnTo>
                  <a:pt x="3554" y="3349"/>
                </a:lnTo>
                <a:lnTo>
                  <a:pt x="3567" y="3354"/>
                </a:lnTo>
                <a:lnTo>
                  <a:pt x="3576" y="3367"/>
                </a:lnTo>
                <a:lnTo>
                  <a:pt x="3585" y="3390"/>
                </a:lnTo>
                <a:lnTo>
                  <a:pt x="3585" y="3425"/>
                </a:lnTo>
                <a:lnTo>
                  <a:pt x="3777" y="3488"/>
                </a:lnTo>
                <a:lnTo>
                  <a:pt x="3808" y="3488"/>
                </a:lnTo>
                <a:lnTo>
                  <a:pt x="3808" y="3474"/>
                </a:lnTo>
                <a:lnTo>
                  <a:pt x="3799" y="3439"/>
                </a:lnTo>
                <a:lnTo>
                  <a:pt x="3786" y="3421"/>
                </a:lnTo>
                <a:lnTo>
                  <a:pt x="3808" y="3403"/>
                </a:lnTo>
                <a:lnTo>
                  <a:pt x="3826" y="3381"/>
                </a:lnTo>
                <a:lnTo>
                  <a:pt x="3839" y="3358"/>
                </a:lnTo>
                <a:lnTo>
                  <a:pt x="3844" y="3349"/>
                </a:lnTo>
                <a:lnTo>
                  <a:pt x="3844" y="3340"/>
                </a:lnTo>
                <a:lnTo>
                  <a:pt x="3839" y="3336"/>
                </a:lnTo>
                <a:lnTo>
                  <a:pt x="3826" y="3332"/>
                </a:lnTo>
                <a:lnTo>
                  <a:pt x="3813" y="3332"/>
                </a:lnTo>
                <a:lnTo>
                  <a:pt x="3786" y="3332"/>
                </a:lnTo>
                <a:lnTo>
                  <a:pt x="3714" y="3345"/>
                </a:lnTo>
                <a:lnTo>
                  <a:pt x="3701" y="3332"/>
                </a:lnTo>
                <a:lnTo>
                  <a:pt x="3688" y="3318"/>
                </a:lnTo>
                <a:lnTo>
                  <a:pt x="3688" y="3309"/>
                </a:lnTo>
                <a:lnTo>
                  <a:pt x="3688" y="3300"/>
                </a:lnTo>
                <a:lnTo>
                  <a:pt x="3692" y="3291"/>
                </a:lnTo>
                <a:lnTo>
                  <a:pt x="3697" y="3287"/>
                </a:lnTo>
                <a:lnTo>
                  <a:pt x="3710" y="3278"/>
                </a:lnTo>
                <a:lnTo>
                  <a:pt x="3732" y="3274"/>
                </a:lnTo>
                <a:lnTo>
                  <a:pt x="3790" y="3265"/>
                </a:lnTo>
                <a:lnTo>
                  <a:pt x="3888" y="3265"/>
                </a:lnTo>
                <a:lnTo>
                  <a:pt x="3920" y="3300"/>
                </a:lnTo>
                <a:lnTo>
                  <a:pt x="3982" y="3354"/>
                </a:lnTo>
                <a:lnTo>
                  <a:pt x="3991" y="3363"/>
                </a:lnTo>
                <a:lnTo>
                  <a:pt x="4000" y="3372"/>
                </a:lnTo>
                <a:lnTo>
                  <a:pt x="4013" y="3372"/>
                </a:lnTo>
                <a:lnTo>
                  <a:pt x="4022" y="3372"/>
                </a:lnTo>
                <a:lnTo>
                  <a:pt x="4035" y="3363"/>
                </a:lnTo>
                <a:lnTo>
                  <a:pt x="4049" y="3340"/>
                </a:lnTo>
                <a:lnTo>
                  <a:pt x="4058" y="3305"/>
                </a:lnTo>
                <a:lnTo>
                  <a:pt x="4085" y="3274"/>
                </a:lnTo>
                <a:lnTo>
                  <a:pt x="4107" y="3251"/>
                </a:lnTo>
                <a:lnTo>
                  <a:pt x="4116" y="3247"/>
                </a:lnTo>
                <a:lnTo>
                  <a:pt x="4125" y="3242"/>
                </a:lnTo>
                <a:lnTo>
                  <a:pt x="4134" y="3233"/>
                </a:lnTo>
                <a:lnTo>
                  <a:pt x="4147" y="3216"/>
                </a:lnTo>
                <a:lnTo>
                  <a:pt x="4178" y="3167"/>
                </a:lnTo>
                <a:lnTo>
                  <a:pt x="4214" y="3117"/>
                </a:lnTo>
                <a:lnTo>
                  <a:pt x="4227" y="3104"/>
                </a:lnTo>
                <a:lnTo>
                  <a:pt x="4241" y="3100"/>
                </a:lnTo>
                <a:lnTo>
                  <a:pt x="4241" y="3042"/>
                </a:lnTo>
                <a:lnTo>
                  <a:pt x="4236" y="3002"/>
                </a:lnTo>
                <a:lnTo>
                  <a:pt x="4236" y="2984"/>
                </a:lnTo>
                <a:lnTo>
                  <a:pt x="4232" y="2975"/>
                </a:lnTo>
                <a:lnTo>
                  <a:pt x="4236" y="2961"/>
                </a:lnTo>
                <a:lnTo>
                  <a:pt x="4250" y="2935"/>
                </a:lnTo>
                <a:lnTo>
                  <a:pt x="4254" y="2917"/>
                </a:lnTo>
                <a:lnTo>
                  <a:pt x="4250" y="2908"/>
                </a:lnTo>
                <a:lnTo>
                  <a:pt x="4241" y="2899"/>
                </a:lnTo>
                <a:lnTo>
                  <a:pt x="4218" y="2894"/>
                </a:lnTo>
                <a:lnTo>
                  <a:pt x="4165" y="2899"/>
                </a:lnTo>
                <a:lnTo>
                  <a:pt x="4143" y="2899"/>
                </a:lnTo>
                <a:lnTo>
                  <a:pt x="4138" y="2899"/>
                </a:lnTo>
                <a:lnTo>
                  <a:pt x="4129" y="2894"/>
                </a:lnTo>
                <a:lnTo>
                  <a:pt x="4129" y="2886"/>
                </a:lnTo>
                <a:lnTo>
                  <a:pt x="4129" y="2877"/>
                </a:lnTo>
                <a:lnTo>
                  <a:pt x="4138" y="2845"/>
                </a:lnTo>
                <a:lnTo>
                  <a:pt x="4160" y="2801"/>
                </a:lnTo>
                <a:lnTo>
                  <a:pt x="4205" y="2734"/>
                </a:lnTo>
                <a:lnTo>
                  <a:pt x="4218" y="2725"/>
                </a:lnTo>
                <a:lnTo>
                  <a:pt x="4232" y="2712"/>
                </a:lnTo>
                <a:lnTo>
                  <a:pt x="4245" y="2694"/>
                </a:lnTo>
                <a:lnTo>
                  <a:pt x="4250" y="2671"/>
                </a:lnTo>
                <a:lnTo>
                  <a:pt x="4250" y="2640"/>
                </a:lnTo>
                <a:lnTo>
                  <a:pt x="4245" y="2622"/>
                </a:lnTo>
                <a:lnTo>
                  <a:pt x="4236" y="2605"/>
                </a:lnTo>
                <a:lnTo>
                  <a:pt x="4227" y="2582"/>
                </a:lnTo>
                <a:lnTo>
                  <a:pt x="4209" y="2560"/>
                </a:lnTo>
                <a:lnTo>
                  <a:pt x="4214" y="2551"/>
                </a:lnTo>
                <a:lnTo>
                  <a:pt x="4223" y="2538"/>
                </a:lnTo>
                <a:lnTo>
                  <a:pt x="4236" y="2524"/>
                </a:lnTo>
                <a:lnTo>
                  <a:pt x="4254" y="2511"/>
                </a:lnTo>
                <a:lnTo>
                  <a:pt x="4285" y="2502"/>
                </a:lnTo>
                <a:lnTo>
                  <a:pt x="4321" y="2498"/>
                </a:lnTo>
                <a:lnTo>
                  <a:pt x="4370" y="2502"/>
                </a:lnTo>
                <a:lnTo>
                  <a:pt x="4383" y="2502"/>
                </a:lnTo>
                <a:lnTo>
                  <a:pt x="4392" y="2493"/>
                </a:lnTo>
                <a:lnTo>
                  <a:pt x="4401" y="2484"/>
                </a:lnTo>
                <a:lnTo>
                  <a:pt x="4406" y="2471"/>
                </a:lnTo>
                <a:lnTo>
                  <a:pt x="4406" y="2448"/>
                </a:lnTo>
                <a:lnTo>
                  <a:pt x="4392" y="2422"/>
                </a:lnTo>
                <a:lnTo>
                  <a:pt x="4366" y="2386"/>
                </a:lnTo>
                <a:lnTo>
                  <a:pt x="4455" y="2346"/>
                </a:lnTo>
                <a:lnTo>
                  <a:pt x="4455" y="2306"/>
                </a:lnTo>
                <a:lnTo>
                  <a:pt x="4455" y="2283"/>
                </a:lnTo>
                <a:lnTo>
                  <a:pt x="4441" y="2261"/>
                </a:lnTo>
                <a:lnTo>
                  <a:pt x="4423" y="2243"/>
                </a:lnTo>
                <a:lnTo>
                  <a:pt x="4410" y="2199"/>
                </a:lnTo>
                <a:lnTo>
                  <a:pt x="4410" y="2172"/>
                </a:lnTo>
                <a:lnTo>
                  <a:pt x="4406" y="2150"/>
                </a:lnTo>
                <a:lnTo>
                  <a:pt x="4392" y="2136"/>
                </a:lnTo>
                <a:lnTo>
                  <a:pt x="4374" y="2127"/>
                </a:lnTo>
                <a:lnTo>
                  <a:pt x="4357" y="2123"/>
                </a:lnTo>
                <a:lnTo>
                  <a:pt x="4334" y="2118"/>
                </a:lnTo>
                <a:lnTo>
                  <a:pt x="4321" y="2118"/>
                </a:lnTo>
                <a:lnTo>
                  <a:pt x="4299" y="2118"/>
                </a:lnTo>
                <a:lnTo>
                  <a:pt x="4267" y="2118"/>
                </a:lnTo>
                <a:lnTo>
                  <a:pt x="4223" y="2132"/>
                </a:lnTo>
                <a:lnTo>
                  <a:pt x="4192" y="2159"/>
                </a:lnTo>
                <a:lnTo>
                  <a:pt x="4151" y="2154"/>
                </a:lnTo>
                <a:lnTo>
                  <a:pt x="4151" y="2123"/>
                </a:lnTo>
                <a:lnTo>
                  <a:pt x="4151" y="2092"/>
                </a:lnTo>
                <a:lnTo>
                  <a:pt x="4134" y="2092"/>
                </a:lnTo>
                <a:lnTo>
                  <a:pt x="4120" y="2092"/>
                </a:lnTo>
                <a:lnTo>
                  <a:pt x="4111" y="2096"/>
                </a:lnTo>
                <a:lnTo>
                  <a:pt x="4098" y="2101"/>
                </a:lnTo>
                <a:lnTo>
                  <a:pt x="4093" y="2105"/>
                </a:lnTo>
                <a:lnTo>
                  <a:pt x="4040" y="2136"/>
                </a:lnTo>
                <a:lnTo>
                  <a:pt x="4022" y="2150"/>
                </a:lnTo>
                <a:lnTo>
                  <a:pt x="3995" y="2163"/>
                </a:lnTo>
                <a:lnTo>
                  <a:pt x="3964" y="2176"/>
                </a:lnTo>
                <a:lnTo>
                  <a:pt x="3937" y="2168"/>
                </a:lnTo>
                <a:lnTo>
                  <a:pt x="3928" y="2145"/>
                </a:lnTo>
                <a:lnTo>
                  <a:pt x="3920" y="2123"/>
                </a:lnTo>
                <a:lnTo>
                  <a:pt x="3920" y="2101"/>
                </a:lnTo>
                <a:lnTo>
                  <a:pt x="3942" y="2078"/>
                </a:lnTo>
                <a:lnTo>
                  <a:pt x="3991" y="2069"/>
                </a:lnTo>
                <a:lnTo>
                  <a:pt x="4018" y="2038"/>
                </a:lnTo>
                <a:lnTo>
                  <a:pt x="4022" y="2007"/>
                </a:lnTo>
                <a:lnTo>
                  <a:pt x="4031" y="1989"/>
                </a:lnTo>
                <a:lnTo>
                  <a:pt x="4053" y="1985"/>
                </a:lnTo>
                <a:lnTo>
                  <a:pt x="4085" y="1976"/>
                </a:lnTo>
                <a:lnTo>
                  <a:pt x="4102" y="1962"/>
                </a:lnTo>
                <a:lnTo>
                  <a:pt x="4102" y="1958"/>
                </a:lnTo>
                <a:lnTo>
                  <a:pt x="4111" y="1953"/>
                </a:lnTo>
                <a:lnTo>
                  <a:pt x="4116" y="1953"/>
                </a:lnTo>
                <a:lnTo>
                  <a:pt x="4147" y="1953"/>
                </a:lnTo>
                <a:lnTo>
                  <a:pt x="4174" y="1940"/>
                </a:lnTo>
                <a:lnTo>
                  <a:pt x="4201" y="1904"/>
                </a:lnTo>
                <a:lnTo>
                  <a:pt x="4209" y="1882"/>
                </a:lnTo>
                <a:lnTo>
                  <a:pt x="4232" y="1869"/>
                </a:lnTo>
                <a:lnTo>
                  <a:pt x="4245" y="1869"/>
                </a:lnTo>
                <a:lnTo>
                  <a:pt x="4276" y="1869"/>
                </a:lnTo>
                <a:lnTo>
                  <a:pt x="4316" y="1869"/>
                </a:lnTo>
                <a:lnTo>
                  <a:pt x="4339" y="1869"/>
                </a:lnTo>
                <a:lnTo>
                  <a:pt x="4366" y="1869"/>
                </a:lnTo>
                <a:lnTo>
                  <a:pt x="4401" y="1811"/>
                </a:lnTo>
                <a:lnTo>
                  <a:pt x="4437" y="1811"/>
                </a:lnTo>
                <a:lnTo>
                  <a:pt x="4473" y="1802"/>
                </a:lnTo>
                <a:lnTo>
                  <a:pt x="4486" y="1793"/>
                </a:lnTo>
                <a:lnTo>
                  <a:pt x="4504" y="1788"/>
                </a:lnTo>
                <a:lnTo>
                  <a:pt x="4517" y="1775"/>
                </a:lnTo>
                <a:lnTo>
                  <a:pt x="4526" y="1762"/>
                </a:lnTo>
                <a:lnTo>
                  <a:pt x="4535" y="1744"/>
                </a:lnTo>
                <a:lnTo>
                  <a:pt x="4535" y="1722"/>
                </a:lnTo>
                <a:lnTo>
                  <a:pt x="4526" y="1695"/>
                </a:lnTo>
                <a:lnTo>
                  <a:pt x="4513" y="1664"/>
                </a:lnTo>
                <a:lnTo>
                  <a:pt x="4490" y="1628"/>
                </a:lnTo>
                <a:lnTo>
                  <a:pt x="4459" y="1588"/>
                </a:lnTo>
                <a:lnTo>
                  <a:pt x="4455" y="1570"/>
                </a:lnTo>
                <a:lnTo>
                  <a:pt x="4473" y="1530"/>
                </a:lnTo>
                <a:lnTo>
                  <a:pt x="4481" y="1494"/>
                </a:lnTo>
                <a:lnTo>
                  <a:pt x="4481" y="1467"/>
                </a:lnTo>
                <a:lnTo>
                  <a:pt x="4481" y="1445"/>
                </a:lnTo>
                <a:lnTo>
                  <a:pt x="4490" y="1427"/>
                </a:lnTo>
                <a:lnTo>
                  <a:pt x="4513" y="1400"/>
                </a:lnTo>
                <a:lnTo>
                  <a:pt x="4539" y="1365"/>
                </a:lnTo>
                <a:lnTo>
                  <a:pt x="4517" y="1334"/>
                </a:lnTo>
                <a:lnTo>
                  <a:pt x="4517" y="1320"/>
                </a:lnTo>
                <a:lnTo>
                  <a:pt x="4513" y="1307"/>
                </a:lnTo>
                <a:lnTo>
                  <a:pt x="4513" y="1293"/>
                </a:lnTo>
                <a:lnTo>
                  <a:pt x="4522" y="1271"/>
                </a:lnTo>
                <a:lnTo>
                  <a:pt x="4531" y="1249"/>
                </a:lnTo>
                <a:lnTo>
                  <a:pt x="4548" y="1231"/>
                </a:lnTo>
                <a:lnTo>
                  <a:pt x="4580" y="1209"/>
                </a:lnTo>
                <a:lnTo>
                  <a:pt x="4584" y="1195"/>
                </a:lnTo>
                <a:lnTo>
                  <a:pt x="4593" y="1182"/>
                </a:lnTo>
                <a:lnTo>
                  <a:pt x="4593" y="1164"/>
                </a:lnTo>
                <a:lnTo>
                  <a:pt x="4593" y="1151"/>
                </a:lnTo>
                <a:lnTo>
                  <a:pt x="4588" y="1137"/>
                </a:lnTo>
                <a:lnTo>
                  <a:pt x="4571" y="1128"/>
                </a:lnTo>
                <a:lnTo>
                  <a:pt x="4539" y="1128"/>
                </a:lnTo>
                <a:lnTo>
                  <a:pt x="4548" y="1084"/>
                </a:lnTo>
                <a:lnTo>
                  <a:pt x="4557" y="1044"/>
                </a:lnTo>
                <a:lnTo>
                  <a:pt x="4571" y="1008"/>
                </a:lnTo>
                <a:lnTo>
                  <a:pt x="4575" y="995"/>
                </a:lnTo>
                <a:lnTo>
                  <a:pt x="4571" y="977"/>
                </a:lnTo>
                <a:lnTo>
                  <a:pt x="4566" y="963"/>
                </a:lnTo>
                <a:lnTo>
                  <a:pt x="4553" y="959"/>
                </a:lnTo>
                <a:lnTo>
                  <a:pt x="4531" y="959"/>
                </a:lnTo>
                <a:lnTo>
                  <a:pt x="4508" y="972"/>
                </a:lnTo>
                <a:lnTo>
                  <a:pt x="4481" y="995"/>
                </a:lnTo>
                <a:lnTo>
                  <a:pt x="4446" y="1039"/>
                </a:lnTo>
                <a:lnTo>
                  <a:pt x="4352" y="1177"/>
                </a:lnTo>
                <a:lnTo>
                  <a:pt x="4316" y="1160"/>
                </a:lnTo>
                <a:lnTo>
                  <a:pt x="4276" y="1173"/>
                </a:lnTo>
                <a:lnTo>
                  <a:pt x="4267" y="1146"/>
                </a:lnTo>
                <a:lnTo>
                  <a:pt x="4267" y="1133"/>
                </a:lnTo>
                <a:lnTo>
                  <a:pt x="4241" y="1115"/>
                </a:lnTo>
                <a:lnTo>
                  <a:pt x="4227" y="1106"/>
                </a:lnTo>
                <a:lnTo>
                  <a:pt x="4205" y="1093"/>
                </a:lnTo>
                <a:lnTo>
                  <a:pt x="4183" y="1084"/>
                </a:lnTo>
                <a:lnTo>
                  <a:pt x="4151" y="1084"/>
                </a:lnTo>
                <a:lnTo>
                  <a:pt x="4129" y="1079"/>
                </a:lnTo>
                <a:lnTo>
                  <a:pt x="4111" y="1070"/>
                </a:lnTo>
                <a:lnTo>
                  <a:pt x="4107" y="1039"/>
                </a:lnTo>
                <a:lnTo>
                  <a:pt x="4143" y="1004"/>
                </a:lnTo>
                <a:lnTo>
                  <a:pt x="4160" y="981"/>
                </a:lnTo>
                <a:lnTo>
                  <a:pt x="4160" y="950"/>
                </a:lnTo>
                <a:lnTo>
                  <a:pt x="4160" y="896"/>
                </a:lnTo>
                <a:lnTo>
                  <a:pt x="4165" y="874"/>
                </a:lnTo>
                <a:lnTo>
                  <a:pt x="4134" y="852"/>
                </a:lnTo>
                <a:lnTo>
                  <a:pt x="4116" y="861"/>
                </a:lnTo>
                <a:lnTo>
                  <a:pt x="4107" y="892"/>
                </a:lnTo>
                <a:lnTo>
                  <a:pt x="4107" y="914"/>
                </a:lnTo>
                <a:lnTo>
                  <a:pt x="4107" y="941"/>
                </a:lnTo>
                <a:lnTo>
                  <a:pt x="4107" y="963"/>
                </a:lnTo>
                <a:lnTo>
                  <a:pt x="4080" y="972"/>
                </a:lnTo>
                <a:lnTo>
                  <a:pt x="4053" y="972"/>
                </a:lnTo>
                <a:lnTo>
                  <a:pt x="4027" y="972"/>
                </a:lnTo>
                <a:lnTo>
                  <a:pt x="4004" y="950"/>
                </a:lnTo>
                <a:lnTo>
                  <a:pt x="4000" y="946"/>
                </a:lnTo>
                <a:lnTo>
                  <a:pt x="4000" y="941"/>
                </a:lnTo>
                <a:lnTo>
                  <a:pt x="4004" y="932"/>
                </a:lnTo>
                <a:lnTo>
                  <a:pt x="4018" y="910"/>
                </a:lnTo>
                <a:lnTo>
                  <a:pt x="4022" y="901"/>
                </a:lnTo>
                <a:lnTo>
                  <a:pt x="4035" y="879"/>
                </a:lnTo>
                <a:lnTo>
                  <a:pt x="4053" y="847"/>
                </a:lnTo>
                <a:lnTo>
                  <a:pt x="4053" y="821"/>
                </a:lnTo>
                <a:lnTo>
                  <a:pt x="4053" y="789"/>
                </a:lnTo>
                <a:lnTo>
                  <a:pt x="4085" y="754"/>
                </a:lnTo>
                <a:lnTo>
                  <a:pt x="4102" y="705"/>
                </a:lnTo>
                <a:lnTo>
                  <a:pt x="4098" y="687"/>
                </a:lnTo>
                <a:lnTo>
                  <a:pt x="4071" y="687"/>
                </a:lnTo>
                <a:lnTo>
                  <a:pt x="4049" y="687"/>
                </a:lnTo>
                <a:lnTo>
                  <a:pt x="4022" y="696"/>
                </a:lnTo>
                <a:lnTo>
                  <a:pt x="4004" y="696"/>
                </a:lnTo>
                <a:lnTo>
                  <a:pt x="3973" y="696"/>
                </a:lnTo>
                <a:lnTo>
                  <a:pt x="3951" y="678"/>
                </a:lnTo>
                <a:lnTo>
                  <a:pt x="3933" y="656"/>
                </a:lnTo>
                <a:lnTo>
                  <a:pt x="3911" y="642"/>
                </a:lnTo>
                <a:lnTo>
                  <a:pt x="3902" y="611"/>
                </a:lnTo>
                <a:lnTo>
                  <a:pt x="3928" y="571"/>
                </a:lnTo>
                <a:close/>
              </a:path>
            </a:pathLst>
          </a:custGeom>
          <a:solidFill>
            <a:srgbClr val="FBFBAB"/>
          </a:solidFill>
          <a:ln w="63500">
            <a:solidFill>
              <a:srgbClr val="C9CAC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5" name="Freeform 18"/>
          <p:cNvSpPr>
            <a:spLocks/>
          </p:cNvSpPr>
          <p:nvPr/>
        </p:nvSpPr>
        <p:spPr bwMode="auto">
          <a:xfrm>
            <a:off x="2660650" y="4824413"/>
            <a:ext cx="238125" cy="385762"/>
          </a:xfrm>
          <a:custGeom>
            <a:avLst/>
            <a:gdLst>
              <a:gd name="T0" fmla="*/ 0 w 223"/>
              <a:gd name="T1" fmla="*/ 0 h 361"/>
              <a:gd name="T2" fmla="*/ 0 w 223"/>
              <a:gd name="T3" fmla="*/ 0 h 361"/>
              <a:gd name="T4" fmla="*/ 2147483647 w 223"/>
              <a:gd name="T5" fmla="*/ 2147483647 h 361"/>
              <a:gd name="T6" fmla="*/ 2147483647 w 223"/>
              <a:gd name="T7" fmla="*/ 2147483647 h 361"/>
              <a:gd name="T8" fmla="*/ 2147483647 w 223"/>
              <a:gd name="T9" fmla="*/ 2147483647 h 361"/>
              <a:gd name="T10" fmla="*/ 2147483647 w 223"/>
              <a:gd name="T11" fmla="*/ 2147483647 h 361"/>
              <a:gd name="T12" fmla="*/ 2147483647 w 223"/>
              <a:gd name="T13" fmla="*/ 2147483647 h 361"/>
              <a:gd name="T14" fmla="*/ 2147483647 w 223"/>
              <a:gd name="T15" fmla="*/ 2147483647 h 361"/>
              <a:gd name="T16" fmla="*/ 2147483647 w 223"/>
              <a:gd name="T17" fmla="*/ 2147483647 h 361"/>
              <a:gd name="T18" fmla="*/ 2147483647 w 223"/>
              <a:gd name="T19" fmla="*/ 2147483647 h 361"/>
              <a:gd name="T20" fmla="*/ 2147483647 w 223"/>
              <a:gd name="T21" fmla="*/ 2147483647 h 361"/>
              <a:gd name="T22" fmla="*/ 2147483647 w 223"/>
              <a:gd name="T23" fmla="*/ 2147483647 h 361"/>
              <a:gd name="T24" fmla="*/ 2147483647 w 223"/>
              <a:gd name="T25" fmla="*/ 2147483647 h 361"/>
              <a:gd name="T26" fmla="*/ 2147483647 w 223"/>
              <a:gd name="T27" fmla="*/ 2147483647 h 361"/>
              <a:gd name="T28" fmla="*/ 2147483647 w 223"/>
              <a:gd name="T29" fmla="*/ 2147483647 h 361"/>
              <a:gd name="T30" fmla="*/ 2147483647 w 223"/>
              <a:gd name="T31" fmla="*/ 2147483647 h 361"/>
              <a:gd name="T32" fmla="*/ 2147483647 w 223"/>
              <a:gd name="T33" fmla="*/ 2147483647 h 361"/>
              <a:gd name="T34" fmla="*/ 2147483647 w 223"/>
              <a:gd name="T35" fmla="*/ 2147483647 h 361"/>
              <a:gd name="T36" fmla="*/ 2147483647 w 223"/>
              <a:gd name="T37" fmla="*/ 2147483647 h 361"/>
              <a:gd name="T38" fmla="*/ 2147483647 w 223"/>
              <a:gd name="T39" fmla="*/ 2147483647 h 361"/>
              <a:gd name="T40" fmla="*/ 2147483647 w 223"/>
              <a:gd name="T41" fmla="*/ 2147483647 h 361"/>
              <a:gd name="T42" fmla="*/ 2147483647 w 223"/>
              <a:gd name="T43" fmla="*/ 2147483647 h 361"/>
              <a:gd name="T44" fmla="*/ 2147483647 w 223"/>
              <a:gd name="T45" fmla="*/ 2147483647 h 361"/>
              <a:gd name="T46" fmla="*/ 2147483647 w 223"/>
              <a:gd name="T47" fmla="*/ 2147483647 h 361"/>
              <a:gd name="T48" fmla="*/ 2147483647 w 223"/>
              <a:gd name="T49" fmla="*/ 2147483647 h 361"/>
              <a:gd name="T50" fmla="*/ 2147483647 w 223"/>
              <a:gd name="T51" fmla="*/ 2147483647 h 361"/>
              <a:gd name="T52" fmla="*/ 2147483647 w 223"/>
              <a:gd name="T53" fmla="*/ 2147483647 h 361"/>
              <a:gd name="T54" fmla="*/ 2147483647 w 223"/>
              <a:gd name="T55" fmla="*/ 2147483647 h 361"/>
              <a:gd name="T56" fmla="*/ 2147483647 w 223"/>
              <a:gd name="T57" fmla="*/ 2147483647 h 36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3" h="361">
                <a:moveTo>
                  <a:pt x="0" y="0"/>
                </a:moveTo>
                <a:lnTo>
                  <a:pt x="0" y="0"/>
                </a:lnTo>
                <a:lnTo>
                  <a:pt x="27" y="36"/>
                </a:lnTo>
                <a:lnTo>
                  <a:pt x="49" y="62"/>
                </a:lnTo>
                <a:lnTo>
                  <a:pt x="58" y="71"/>
                </a:lnTo>
                <a:lnTo>
                  <a:pt x="67" y="71"/>
                </a:lnTo>
                <a:lnTo>
                  <a:pt x="89" y="76"/>
                </a:lnTo>
                <a:lnTo>
                  <a:pt x="98" y="80"/>
                </a:lnTo>
                <a:lnTo>
                  <a:pt x="103" y="94"/>
                </a:lnTo>
                <a:lnTo>
                  <a:pt x="107" y="120"/>
                </a:lnTo>
                <a:lnTo>
                  <a:pt x="112" y="165"/>
                </a:lnTo>
                <a:lnTo>
                  <a:pt x="121" y="187"/>
                </a:lnTo>
                <a:lnTo>
                  <a:pt x="134" y="205"/>
                </a:lnTo>
                <a:lnTo>
                  <a:pt x="152" y="214"/>
                </a:lnTo>
                <a:lnTo>
                  <a:pt x="161" y="219"/>
                </a:lnTo>
                <a:lnTo>
                  <a:pt x="174" y="219"/>
                </a:lnTo>
                <a:lnTo>
                  <a:pt x="192" y="241"/>
                </a:lnTo>
                <a:lnTo>
                  <a:pt x="205" y="268"/>
                </a:lnTo>
                <a:lnTo>
                  <a:pt x="219" y="294"/>
                </a:lnTo>
                <a:lnTo>
                  <a:pt x="223" y="321"/>
                </a:lnTo>
                <a:lnTo>
                  <a:pt x="223" y="335"/>
                </a:lnTo>
                <a:lnTo>
                  <a:pt x="223" y="343"/>
                </a:lnTo>
                <a:lnTo>
                  <a:pt x="214" y="352"/>
                </a:lnTo>
                <a:lnTo>
                  <a:pt x="205" y="361"/>
                </a:lnTo>
                <a:lnTo>
                  <a:pt x="192" y="361"/>
                </a:lnTo>
                <a:lnTo>
                  <a:pt x="170" y="3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1835150" y="3644900"/>
            <a:ext cx="1584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贵州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924300" y="1687513"/>
            <a:ext cx="4606925" cy="3613150"/>
            <a:chOff x="3924300" y="1687513"/>
            <a:chExt cx="4607371" cy="3613150"/>
          </a:xfrm>
        </p:grpSpPr>
        <p:cxnSp>
          <p:nvCxnSpPr>
            <p:cNvPr id="95" name="直接连接符 94"/>
            <p:cNvCxnSpPr/>
            <p:nvPr/>
          </p:nvCxnSpPr>
          <p:spPr>
            <a:xfrm flipV="1">
              <a:off x="3924300" y="2349500"/>
              <a:ext cx="4421616" cy="285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3924300" y="3808413"/>
              <a:ext cx="4421616" cy="285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3924300" y="5272088"/>
              <a:ext cx="4421616" cy="285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TextBox 97"/>
            <p:cNvSpPr txBox="1">
              <a:spLocks noChangeArrowheads="1"/>
            </p:cNvSpPr>
            <p:nvPr/>
          </p:nvSpPr>
          <p:spPr bwMode="auto">
            <a:xfrm>
              <a:off x="4932040" y="1687513"/>
              <a:ext cx="20875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latin typeface="微软雅黑" pitchFamily="34" charset="-122"/>
                  <a:ea typeface="微软雅黑" pitchFamily="34" charset="-122"/>
                </a:rPr>
                <a:t>人口多</a:t>
              </a:r>
            </a:p>
          </p:txBody>
        </p:sp>
        <p:sp>
          <p:nvSpPr>
            <p:cNvPr id="4114" name="TextBox 100"/>
            <p:cNvSpPr txBox="1">
              <a:spLocks noChangeArrowheads="1"/>
            </p:cNvSpPr>
            <p:nvPr/>
          </p:nvSpPr>
          <p:spPr bwMode="auto">
            <a:xfrm>
              <a:off x="4932040" y="3141663"/>
              <a:ext cx="20875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latin typeface="微软雅黑" pitchFamily="34" charset="-122"/>
                  <a:ea typeface="微软雅黑" pitchFamily="34" charset="-122"/>
                </a:rPr>
                <a:t>耕地少</a:t>
              </a:r>
            </a:p>
          </p:txBody>
        </p:sp>
        <p:sp>
          <p:nvSpPr>
            <p:cNvPr id="4115" name="TextBox 101"/>
            <p:cNvSpPr txBox="1">
              <a:spLocks noChangeArrowheads="1"/>
            </p:cNvSpPr>
            <p:nvPr/>
          </p:nvSpPr>
          <p:spPr bwMode="auto">
            <a:xfrm>
              <a:off x="4932040" y="4583113"/>
              <a:ext cx="3599631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latin typeface="微软雅黑" pitchFamily="34" charset="-122"/>
                  <a:ea typeface="微软雅黑" pitchFamily="34" charset="-122"/>
                </a:rPr>
                <a:t>劳动力资源丰富</a:t>
              </a:r>
            </a:p>
          </p:txBody>
        </p:sp>
      </p:grpSp>
      <p:pic>
        <p:nvPicPr>
          <p:cNvPr id="104" name="图片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1341438"/>
            <a:ext cx="4173537" cy="5205412"/>
          </a:xfrm>
          <a:prstGeom prst="rect">
            <a:avLst/>
          </a:prstGeom>
          <a:effectLst>
            <a:outerShdw blurRad="88900" dist="101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5" name="矩形 104"/>
          <p:cNvSpPr/>
          <p:nvPr/>
        </p:nvSpPr>
        <p:spPr>
          <a:xfrm>
            <a:off x="0" y="2563813"/>
            <a:ext cx="9144000" cy="2162175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推动农村富余劳动力转移就业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3470275" y="4976813"/>
            <a:ext cx="4752975" cy="1260475"/>
            <a:chOff x="3470840" y="4977272"/>
            <a:chExt cx="4752000" cy="1260040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3470840" y="4977272"/>
              <a:ext cx="4752000" cy="1260040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46" name="TextBox 32"/>
            <p:cNvSpPr txBox="1">
              <a:spLocks noChangeArrowheads="1"/>
            </p:cNvSpPr>
            <p:nvPr/>
          </p:nvSpPr>
          <p:spPr bwMode="auto">
            <a:xfrm>
              <a:off x="4572000" y="5284127"/>
              <a:ext cx="33123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指从事非农业的农村不充分就业的劳动力</a:t>
              </a:r>
            </a:p>
          </p:txBody>
        </p:sp>
      </p:grp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11096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所谓农村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富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rPr>
              <a:t>余劳动力是指超过农村产业需求的那部分劳动力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一、农村劳动力富余的概念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3470275" y="2852738"/>
            <a:ext cx="4752975" cy="1241425"/>
            <a:chOff x="3470840" y="2852274"/>
            <a:chExt cx="4752000" cy="1242541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3470840" y="2852274"/>
              <a:ext cx="4752000" cy="1242541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44" name="TextBox 32"/>
            <p:cNvSpPr txBox="1">
              <a:spLocks noChangeArrowheads="1"/>
            </p:cNvSpPr>
            <p:nvPr/>
          </p:nvSpPr>
          <p:spPr bwMode="auto">
            <a:xfrm>
              <a:off x="4572000" y="3011879"/>
              <a:ext cx="331236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指从事农业（含种植业、养殖业、林、牧、渔业）的农村不充分就业劳动力</a:t>
              </a:r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1971675" y="3076575"/>
            <a:ext cx="2600325" cy="2944813"/>
            <a:chOff x="1972085" y="3077182"/>
            <a:chExt cx="2599915" cy="2944106"/>
          </a:xfrm>
        </p:grpSpPr>
        <p:grpSp>
          <p:nvGrpSpPr>
            <p:cNvPr id="5133" name="组合 38"/>
            <p:cNvGrpSpPr>
              <a:grpSpLocks/>
            </p:cNvGrpSpPr>
            <p:nvPr/>
          </p:nvGrpSpPr>
          <p:grpSpPr bwMode="auto">
            <a:xfrm>
              <a:off x="1979712" y="3077182"/>
              <a:ext cx="2587238" cy="1346273"/>
              <a:chOff x="1979712" y="3077182"/>
              <a:chExt cx="2587238" cy="1346273"/>
            </a:xfrm>
          </p:grpSpPr>
          <p:grpSp>
            <p:nvGrpSpPr>
              <p:cNvPr id="5139" name="组合 2"/>
              <p:cNvGrpSpPr>
                <a:grpSpLocks/>
              </p:cNvGrpSpPr>
              <p:nvPr/>
            </p:nvGrpSpPr>
            <p:grpSpPr bwMode="auto">
              <a:xfrm>
                <a:off x="2797698" y="3077182"/>
                <a:ext cx="1769252" cy="841571"/>
                <a:chOff x="2797698" y="3077182"/>
                <a:chExt cx="1769252" cy="841571"/>
              </a:xfrm>
            </p:grpSpPr>
            <p:sp>
              <p:nvSpPr>
                <p:cNvPr id="12" name="五边形 11"/>
                <p:cNvSpPr/>
                <p:nvPr/>
              </p:nvSpPr>
              <p:spPr bwMode="auto">
                <a:xfrm>
                  <a:off x="2797698" y="3077182"/>
                  <a:ext cx="1769252" cy="841571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rgbClr val="FFCF01"/>
                    </a:gs>
                    <a:gs pos="90000">
                      <a:srgbClr val="E22000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extrusionH="304800" contourW="19050">
                  <a:bevelT w="101600" prst="convex"/>
                  <a:bevelB w="0" h="63500"/>
                  <a:contourClr>
                    <a:srgbClr val="FFE593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>
                  <a:sp3d/>
                </a:bodyPr>
                <a:lstStyle/>
                <a:p>
                  <a:pPr algn="ctr" eaLnBrk="0" fontAlgn="ctr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buFont typeface="Wingdings" pitchFamily="2" charset="2"/>
                    <a:buChar char="u"/>
                    <a:defRPr/>
                  </a:pPr>
                  <a:endParaRPr lang="zh-CN" altLang="en-US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142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925171" y="3174802"/>
                  <a:ext cx="135879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农业</a:t>
                  </a:r>
                  <a:endParaRPr lang="en-US" altLang="zh-CN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eaLnBrk="1" hangingPunct="1"/>
                  <a:r>
                    <a:rPr lang="zh-CN" altLang="en-US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富余劳动力</a:t>
                  </a:r>
                </a:p>
              </p:txBody>
            </p:sp>
          </p:grpSp>
          <p:sp>
            <p:nvSpPr>
              <p:cNvPr id="29" name="任意多边形 28"/>
              <p:cNvSpPr/>
              <p:nvPr/>
            </p:nvSpPr>
            <p:spPr>
              <a:xfrm>
                <a:off x="1979712" y="3414052"/>
                <a:ext cx="900000" cy="1009403"/>
              </a:xfrm>
              <a:custGeom>
                <a:avLst/>
                <a:gdLst>
                  <a:gd name="connsiteX0" fmla="*/ 0 w 1092530"/>
                  <a:gd name="connsiteY0" fmla="*/ 1068780 h 1068780"/>
                  <a:gd name="connsiteX1" fmla="*/ 1092530 w 1092530"/>
                  <a:gd name="connsiteY1" fmla="*/ 0 h 106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2530" h="1068780">
                    <a:moveTo>
                      <a:pt x="0" y="1068780"/>
                    </a:moveTo>
                    <a:lnTo>
                      <a:pt x="1092530" y="0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headEnd type="oval"/>
                <a:tailEnd type="oval"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fla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134" name="组合 39"/>
            <p:cNvGrpSpPr>
              <a:grpSpLocks/>
            </p:cNvGrpSpPr>
            <p:nvPr/>
          </p:nvGrpSpPr>
          <p:grpSpPr bwMode="auto">
            <a:xfrm>
              <a:off x="1972085" y="4581477"/>
              <a:ext cx="2599915" cy="1439811"/>
              <a:chOff x="1972085" y="4581477"/>
              <a:chExt cx="2599915" cy="1439811"/>
            </a:xfrm>
          </p:grpSpPr>
          <p:grpSp>
            <p:nvGrpSpPr>
              <p:cNvPr id="5135" name="组合 35"/>
              <p:cNvGrpSpPr>
                <a:grpSpLocks/>
              </p:cNvGrpSpPr>
              <p:nvPr/>
            </p:nvGrpSpPr>
            <p:grpSpPr bwMode="auto">
              <a:xfrm>
                <a:off x="2797698" y="5202179"/>
                <a:ext cx="1774302" cy="819109"/>
                <a:chOff x="2797698" y="5202179"/>
                <a:chExt cx="1774302" cy="819109"/>
              </a:xfrm>
            </p:grpSpPr>
            <p:sp>
              <p:nvSpPr>
                <p:cNvPr id="34" name="五边形 33"/>
                <p:cNvSpPr/>
                <p:nvPr/>
              </p:nvSpPr>
              <p:spPr bwMode="auto">
                <a:xfrm>
                  <a:off x="2797698" y="5202179"/>
                  <a:ext cx="1774302" cy="819109"/>
                </a:xfrm>
                <a:prstGeom prst="homePlate">
                  <a:avLst/>
                </a:prstGeom>
                <a:gradFill flip="none" rotWithShape="1">
                  <a:gsLst>
                    <a:gs pos="0">
                      <a:srgbClr val="FFCF01"/>
                    </a:gs>
                    <a:gs pos="90000">
                      <a:srgbClr val="E22000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extrusionH="304800" contourW="19050">
                  <a:bevelT w="101600" prst="convex"/>
                  <a:bevelB w="0" h="63500"/>
                  <a:contourClr>
                    <a:srgbClr val="FFE593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>
                  <a:sp3d/>
                </a:bodyPr>
                <a:lstStyle/>
                <a:p>
                  <a:pPr algn="ctr" eaLnBrk="0" fontAlgn="ctr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buFont typeface="Wingdings" pitchFamily="2" charset="2"/>
                    <a:buChar char="u"/>
                    <a:defRPr/>
                  </a:pPr>
                  <a:endParaRPr lang="zh-CN" altLang="en-US" sz="16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138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920121" y="5288568"/>
                  <a:ext cx="136384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非农产业</a:t>
                  </a:r>
                  <a:endParaRPr lang="en-US" altLang="zh-CN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eaLnBrk="1" hangingPunct="1"/>
                  <a:r>
                    <a:rPr lang="zh-CN" altLang="en-US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富余劳动力</a:t>
                  </a:r>
                </a:p>
              </p:txBody>
            </p:sp>
          </p:grpSp>
          <p:sp>
            <p:nvSpPr>
              <p:cNvPr id="31" name="任意多边形 30"/>
              <p:cNvSpPr/>
              <p:nvPr/>
            </p:nvSpPr>
            <p:spPr>
              <a:xfrm flipV="1">
                <a:off x="1972085" y="4581477"/>
                <a:ext cx="900000" cy="1009403"/>
              </a:xfrm>
              <a:custGeom>
                <a:avLst/>
                <a:gdLst>
                  <a:gd name="connsiteX0" fmla="*/ 0 w 1092530"/>
                  <a:gd name="connsiteY0" fmla="*/ 1068780 h 1068780"/>
                  <a:gd name="connsiteX1" fmla="*/ 1092530 w 1092530"/>
                  <a:gd name="connsiteY1" fmla="*/ 0 h 106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2530" h="1068780">
                    <a:moveTo>
                      <a:pt x="0" y="1068780"/>
                    </a:moveTo>
                    <a:lnTo>
                      <a:pt x="1092530" y="0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headEnd type="oval"/>
                <a:tailEnd type="oval"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  <a:scene3d>
                <a:camera prst="orthographicFront"/>
                <a:lightRig rig="fla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23850" y="3216275"/>
            <a:ext cx="2160588" cy="2157413"/>
            <a:chOff x="324423" y="3215758"/>
            <a:chExt cx="2159345" cy="2158225"/>
          </a:xfrm>
        </p:grpSpPr>
        <p:sp>
          <p:nvSpPr>
            <p:cNvPr id="32" name="Oval 93"/>
            <p:cNvSpPr>
              <a:spLocks noChangeAspect="1" noChangeArrowheads="1"/>
            </p:cNvSpPr>
            <p:nvPr/>
          </p:nvSpPr>
          <p:spPr bwMode="auto">
            <a:xfrm>
              <a:off x="324423" y="3215758"/>
              <a:ext cx="2159345" cy="2158225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isometricOffAxis1Top">
                <a:rot lat="17699988" lon="0" rev="0"/>
              </a:camera>
              <a:lightRig rig="flat" dir="t"/>
            </a:scene3d>
            <a:sp3d extrusionH="177800" contourW="19050">
              <a:bevelT w="101600" prst="convex"/>
              <a:bevelB w="0" h="2540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24423" y="4094815"/>
              <a:ext cx="2159345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农村富余劳动力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二、农村劳动力富余的原因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 rot="5400000">
            <a:off x="-2146299" y="1782762"/>
            <a:ext cx="4430712" cy="4430713"/>
          </a:xfrm>
          <a:custGeom>
            <a:avLst/>
            <a:gdLst>
              <a:gd name="G0" fmla="+- 10527 0 0"/>
              <a:gd name="G1" fmla="+- 11670910 0 0"/>
              <a:gd name="G2" fmla="+- 0 0 11670910"/>
              <a:gd name="T0" fmla="*/ 0 256 1"/>
              <a:gd name="T1" fmla="*/ 180 256 1"/>
              <a:gd name="G3" fmla="+- 11670910 T0 T1"/>
              <a:gd name="T2" fmla="*/ 0 256 1"/>
              <a:gd name="T3" fmla="*/ 90 256 1"/>
              <a:gd name="G4" fmla="+- 11670910 T2 T3"/>
              <a:gd name="G5" fmla="*/ G4 2 1"/>
              <a:gd name="T4" fmla="*/ 90 256 1"/>
              <a:gd name="T5" fmla="*/ 0 256 1"/>
              <a:gd name="G6" fmla="+- 11670910 T4 T5"/>
              <a:gd name="G7" fmla="*/ G6 2 1"/>
              <a:gd name="G8" fmla="abs 116709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7"/>
              <a:gd name="G18" fmla="*/ 10527 1 2"/>
              <a:gd name="G19" fmla="+- G18 5400 0"/>
              <a:gd name="G20" fmla="cos G19 11670910"/>
              <a:gd name="G21" fmla="sin G19 11670910"/>
              <a:gd name="G22" fmla="+- G20 10800 0"/>
              <a:gd name="G23" fmla="+- G21 10800 0"/>
              <a:gd name="G24" fmla="+- 10800 0 G20"/>
              <a:gd name="G25" fmla="+- 10527 10800 0"/>
              <a:gd name="G26" fmla="?: G9 G17 G25"/>
              <a:gd name="G27" fmla="?: G9 0 21600"/>
              <a:gd name="G28" fmla="cos 10800 11670910"/>
              <a:gd name="G29" fmla="sin 10800 11670910"/>
              <a:gd name="G30" fmla="sin 10527 11670910"/>
              <a:gd name="G31" fmla="+- G28 10800 0"/>
              <a:gd name="G32" fmla="+- G29 10800 0"/>
              <a:gd name="G33" fmla="+- G30 10800 0"/>
              <a:gd name="G34" fmla="?: G4 0 G31"/>
              <a:gd name="G35" fmla="?: 11670910 G34 0"/>
              <a:gd name="G36" fmla="?: G6 G35 G31"/>
              <a:gd name="G37" fmla="+- 21600 0 G36"/>
              <a:gd name="G38" fmla="?: G4 0 G33"/>
              <a:gd name="G39" fmla="?: 116709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1 w 21600"/>
              <a:gd name="T15" fmla="*/ 11156 h 21600"/>
              <a:gd name="T16" fmla="*/ 10800 w 21600"/>
              <a:gd name="T17" fmla="*/ 273 h 21600"/>
              <a:gd name="T18" fmla="*/ 21459 w 21600"/>
              <a:gd name="T19" fmla="*/ 1115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78" y="11151"/>
                </a:moveTo>
                <a:cubicBezTo>
                  <a:pt x="274" y="11034"/>
                  <a:pt x="273" y="10917"/>
                  <a:pt x="273" y="10800"/>
                </a:cubicBezTo>
                <a:cubicBezTo>
                  <a:pt x="273" y="4986"/>
                  <a:pt x="4986" y="273"/>
                  <a:pt x="10800" y="273"/>
                </a:cubicBezTo>
                <a:cubicBezTo>
                  <a:pt x="16613" y="273"/>
                  <a:pt x="21327" y="4986"/>
                  <a:pt x="21327" y="10800"/>
                </a:cubicBezTo>
                <a:cubicBezTo>
                  <a:pt x="21327" y="10917"/>
                  <a:pt x="21325" y="11034"/>
                  <a:pt x="21321" y="11151"/>
                </a:cubicBezTo>
                <a:lnTo>
                  <a:pt x="21593" y="11161"/>
                </a:lnTo>
                <a:cubicBezTo>
                  <a:pt x="21597" y="11040"/>
                  <a:pt x="21600" y="109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20"/>
                  <a:pt x="2" y="11040"/>
                  <a:pt x="6" y="11161"/>
                </a:cubicBez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 rot="5400000">
            <a:off x="-1886744" y="2110582"/>
            <a:ext cx="3768725" cy="3767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lnTo>
                  <a:pt x="10056" y="10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1304925" y="1919288"/>
            <a:ext cx="5835650" cy="538162"/>
            <a:chOff x="1304428" y="1919446"/>
            <a:chExt cx="5835651" cy="538162"/>
          </a:xfrm>
        </p:grpSpPr>
        <p:sp>
          <p:nvSpPr>
            <p:cNvPr id="43" name="AutoShape 6"/>
            <p:cNvSpPr>
              <a:spLocks noChangeArrowheads="1"/>
            </p:cNvSpPr>
            <p:nvPr/>
          </p:nvSpPr>
          <p:spPr bwMode="gray">
            <a:xfrm>
              <a:off x="1594941" y="1919446"/>
              <a:ext cx="5545138" cy="53022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86" name="Oval 8"/>
            <p:cNvSpPr>
              <a:spLocks noChangeArrowheads="1"/>
            </p:cNvSpPr>
            <p:nvPr/>
          </p:nvSpPr>
          <p:spPr bwMode="gray">
            <a:xfrm>
              <a:off x="1304428" y="1955958"/>
              <a:ext cx="501650" cy="501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7" name="Oval 9"/>
            <p:cNvSpPr>
              <a:spLocks noChangeArrowheads="1"/>
            </p:cNvSpPr>
            <p:nvPr/>
          </p:nvSpPr>
          <p:spPr bwMode="gray">
            <a:xfrm>
              <a:off x="1380628" y="2033746"/>
              <a:ext cx="349250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8" name="Text Box 10"/>
            <p:cNvSpPr txBox="1">
              <a:spLocks noChangeArrowheads="1"/>
            </p:cNvSpPr>
            <p:nvPr/>
          </p:nvSpPr>
          <p:spPr bwMode="gray">
            <a:xfrm>
              <a:off x="1391741" y="2033746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89" name="Text Box 11"/>
            <p:cNvSpPr txBox="1">
              <a:spLocks noChangeArrowheads="1"/>
            </p:cNvSpPr>
            <p:nvPr/>
          </p:nvSpPr>
          <p:spPr bwMode="blackWhite">
            <a:xfrm>
              <a:off x="1806078" y="2005171"/>
              <a:ext cx="2508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农业生产的季节性特点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1849438" y="2627313"/>
            <a:ext cx="5791200" cy="539750"/>
            <a:chOff x="1815603" y="2621121"/>
            <a:chExt cx="5791201" cy="539750"/>
          </a:xfrm>
        </p:grpSpPr>
        <p:sp>
          <p:nvSpPr>
            <p:cNvPr id="50" name="AutoShape 13"/>
            <p:cNvSpPr>
              <a:spLocks noChangeArrowheads="1"/>
            </p:cNvSpPr>
            <p:nvPr/>
          </p:nvSpPr>
          <p:spPr bwMode="gray">
            <a:xfrm>
              <a:off x="2160090" y="2621121"/>
              <a:ext cx="5446714" cy="52863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81" name="Text Box 14"/>
            <p:cNvSpPr txBox="1">
              <a:spLocks noChangeArrowheads="1"/>
            </p:cNvSpPr>
            <p:nvPr/>
          </p:nvSpPr>
          <p:spPr bwMode="blackWhite">
            <a:xfrm>
              <a:off x="2349003" y="2706846"/>
              <a:ext cx="27416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农村土地经营方式的转变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182" name="Oval 16"/>
            <p:cNvSpPr>
              <a:spLocks noChangeArrowheads="1"/>
            </p:cNvSpPr>
            <p:nvPr/>
          </p:nvSpPr>
          <p:spPr bwMode="gray">
            <a:xfrm>
              <a:off x="1815603" y="2659221"/>
              <a:ext cx="501650" cy="501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3" name="Oval 17"/>
            <p:cNvSpPr>
              <a:spLocks noChangeArrowheads="1"/>
            </p:cNvSpPr>
            <p:nvPr/>
          </p:nvSpPr>
          <p:spPr bwMode="gray">
            <a:xfrm>
              <a:off x="1891803" y="2737009"/>
              <a:ext cx="349250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Text Box 18"/>
            <p:cNvSpPr txBox="1">
              <a:spLocks noChangeArrowheads="1"/>
            </p:cNvSpPr>
            <p:nvPr/>
          </p:nvSpPr>
          <p:spPr bwMode="gray">
            <a:xfrm>
              <a:off x="1906091" y="2735421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078038" y="3336925"/>
            <a:ext cx="5878512" cy="538163"/>
            <a:chOff x="2033091" y="3332321"/>
            <a:chExt cx="5878512" cy="538162"/>
          </a:xfrm>
        </p:grpSpPr>
        <p:sp>
          <p:nvSpPr>
            <p:cNvPr id="57" name="AutoShape 20"/>
            <p:cNvSpPr>
              <a:spLocks noChangeArrowheads="1"/>
            </p:cNvSpPr>
            <p:nvPr/>
          </p:nvSpPr>
          <p:spPr bwMode="gray">
            <a:xfrm>
              <a:off x="2323603" y="3332321"/>
              <a:ext cx="5588000" cy="53022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76" name="Oval 22"/>
            <p:cNvSpPr>
              <a:spLocks noChangeArrowheads="1"/>
            </p:cNvSpPr>
            <p:nvPr/>
          </p:nvSpPr>
          <p:spPr bwMode="gray">
            <a:xfrm>
              <a:off x="2033091" y="3368833"/>
              <a:ext cx="501650" cy="501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7" name="Oval 23"/>
            <p:cNvSpPr>
              <a:spLocks noChangeArrowheads="1"/>
            </p:cNvSpPr>
            <p:nvPr/>
          </p:nvSpPr>
          <p:spPr bwMode="gray">
            <a:xfrm>
              <a:off x="2109291" y="3446621"/>
              <a:ext cx="349250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8" name="Text Box 24"/>
            <p:cNvSpPr txBox="1">
              <a:spLocks noChangeArrowheads="1"/>
            </p:cNvSpPr>
            <p:nvPr/>
          </p:nvSpPr>
          <p:spPr bwMode="gray">
            <a:xfrm>
              <a:off x="2120403" y="344662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179" name="Text Box 25"/>
            <p:cNvSpPr txBox="1">
              <a:spLocks noChangeArrowheads="1"/>
            </p:cNvSpPr>
            <p:nvPr/>
          </p:nvSpPr>
          <p:spPr bwMode="blackWhite">
            <a:xfrm>
              <a:off x="2534741" y="3418046"/>
              <a:ext cx="18113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科学技术的进步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2078038" y="4046538"/>
            <a:ext cx="5791200" cy="539750"/>
            <a:chOff x="1987053" y="4043521"/>
            <a:chExt cx="5791201" cy="539750"/>
          </a:xfrm>
        </p:grpSpPr>
        <p:sp>
          <p:nvSpPr>
            <p:cNvPr id="64" name="AutoShape 27"/>
            <p:cNvSpPr>
              <a:spLocks noChangeArrowheads="1"/>
            </p:cNvSpPr>
            <p:nvPr/>
          </p:nvSpPr>
          <p:spPr bwMode="gray">
            <a:xfrm>
              <a:off x="2331540" y="4043521"/>
              <a:ext cx="5446714" cy="52863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71" name="Text Box 28"/>
            <p:cNvSpPr txBox="1">
              <a:spLocks noChangeArrowheads="1"/>
            </p:cNvSpPr>
            <p:nvPr/>
          </p:nvSpPr>
          <p:spPr bwMode="black">
            <a:xfrm>
              <a:off x="2520453" y="4129246"/>
              <a:ext cx="15795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城镇化的发展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172" name="Oval 30"/>
            <p:cNvSpPr>
              <a:spLocks noChangeArrowheads="1"/>
            </p:cNvSpPr>
            <p:nvPr/>
          </p:nvSpPr>
          <p:spPr bwMode="gray">
            <a:xfrm>
              <a:off x="1987053" y="4081621"/>
              <a:ext cx="501650" cy="501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3" name="Oval 31"/>
            <p:cNvSpPr>
              <a:spLocks noChangeArrowheads="1"/>
            </p:cNvSpPr>
            <p:nvPr/>
          </p:nvSpPr>
          <p:spPr bwMode="gray">
            <a:xfrm>
              <a:off x="2063253" y="4159409"/>
              <a:ext cx="349250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Text Box 32"/>
            <p:cNvSpPr txBox="1">
              <a:spLocks noChangeArrowheads="1"/>
            </p:cNvSpPr>
            <p:nvPr/>
          </p:nvSpPr>
          <p:spPr bwMode="gray">
            <a:xfrm>
              <a:off x="2077541" y="4157821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849438" y="4756150"/>
            <a:ext cx="6538912" cy="538163"/>
            <a:chOff x="1753691" y="4754721"/>
            <a:chExt cx="6538912" cy="538162"/>
          </a:xfrm>
        </p:grpSpPr>
        <p:sp>
          <p:nvSpPr>
            <p:cNvPr id="71" name="AutoShape 34"/>
            <p:cNvSpPr>
              <a:spLocks noChangeArrowheads="1"/>
            </p:cNvSpPr>
            <p:nvPr/>
          </p:nvSpPr>
          <p:spPr bwMode="gray">
            <a:xfrm>
              <a:off x="2044203" y="4754721"/>
              <a:ext cx="6248400" cy="53022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66" name="Oval 36"/>
            <p:cNvSpPr>
              <a:spLocks noChangeArrowheads="1"/>
            </p:cNvSpPr>
            <p:nvPr/>
          </p:nvSpPr>
          <p:spPr bwMode="gray">
            <a:xfrm>
              <a:off x="1753691" y="4791233"/>
              <a:ext cx="501650" cy="501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7" name="Oval 37"/>
            <p:cNvSpPr>
              <a:spLocks noChangeArrowheads="1"/>
            </p:cNvSpPr>
            <p:nvPr/>
          </p:nvSpPr>
          <p:spPr bwMode="gray">
            <a:xfrm>
              <a:off x="1829891" y="4869021"/>
              <a:ext cx="349250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8" name="Text Box 38"/>
            <p:cNvSpPr txBox="1">
              <a:spLocks noChangeArrowheads="1"/>
            </p:cNvSpPr>
            <p:nvPr/>
          </p:nvSpPr>
          <p:spPr bwMode="gray">
            <a:xfrm>
              <a:off x="1841003" y="4869021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169" name="Text Box 39"/>
            <p:cNvSpPr txBox="1">
              <a:spLocks noChangeArrowheads="1"/>
            </p:cNvSpPr>
            <p:nvPr/>
          </p:nvSpPr>
          <p:spPr bwMode="black">
            <a:xfrm>
              <a:off x="2255341" y="4840446"/>
              <a:ext cx="2508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宏观经济、产业的调整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1304925" y="5464175"/>
            <a:ext cx="6538913" cy="538163"/>
            <a:chOff x="1355228" y="5464333"/>
            <a:chExt cx="6538913" cy="538163"/>
          </a:xfrm>
        </p:grpSpPr>
        <p:sp>
          <p:nvSpPr>
            <p:cNvPr id="78" name="AutoShape 41"/>
            <p:cNvSpPr>
              <a:spLocks noChangeArrowheads="1"/>
            </p:cNvSpPr>
            <p:nvPr/>
          </p:nvSpPr>
          <p:spPr bwMode="gray">
            <a:xfrm>
              <a:off x="1645741" y="5464333"/>
              <a:ext cx="6248400" cy="53022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61" name="Oval 43"/>
            <p:cNvSpPr>
              <a:spLocks noChangeArrowheads="1"/>
            </p:cNvSpPr>
            <p:nvPr/>
          </p:nvSpPr>
          <p:spPr bwMode="gray">
            <a:xfrm>
              <a:off x="1355228" y="5500846"/>
              <a:ext cx="501650" cy="501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2" name="Oval 44"/>
            <p:cNvSpPr>
              <a:spLocks noChangeArrowheads="1"/>
            </p:cNvSpPr>
            <p:nvPr/>
          </p:nvSpPr>
          <p:spPr bwMode="gray">
            <a:xfrm>
              <a:off x="1431428" y="5578634"/>
              <a:ext cx="349250" cy="34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3" name="Text Box 45"/>
            <p:cNvSpPr txBox="1">
              <a:spLocks noChangeArrowheads="1"/>
            </p:cNvSpPr>
            <p:nvPr/>
          </p:nvSpPr>
          <p:spPr bwMode="gray">
            <a:xfrm>
              <a:off x="1442541" y="5578633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164" name="Text Box 46"/>
            <p:cNvSpPr txBox="1">
              <a:spLocks noChangeArrowheads="1"/>
            </p:cNvSpPr>
            <p:nvPr/>
          </p:nvSpPr>
          <p:spPr bwMode="black">
            <a:xfrm>
              <a:off x="1856878" y="5550058"/>
              <a:ext cx="2508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农村劳动力较低的素质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4" name="Rectangle 47"/>
          <p:cNvSpPr>
            <a:spLocks noChangeArrowheads="1"/>
          </p:cNvSpPr>
          <p:nvPr/>
        </p:nvSpPr>
        <p:spPr bwMode="gray">
          <a:xfrm>
            <a:off x="215900" y="3284538"/>
            <a:ext cx="1371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原</a:t>
            </a:r>
            <a:endParaRPr lang="en-US" altLang="zh-CN" sz="4400" b="1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因</a:t>
            </a:r>
            <a:endParaRPr lang="en-US" altLang="zh-CN" sz="4400" b="1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279525"/>
            <a:ext cx="3486150" cy="4184650"/>
          </a:xfrm>
          <a:prstGeom prst="rect">
            <a:avLst/>
          </a:prstGeom>
          <a:effectLst>
            <a:outerShdw blurRad="101600" dist="889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农村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劳动力转移的意义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 rot="5400000">
            <a:off x="-2484437" y="1484312"/>
            <a:ext cx="4430712" cy="4430713"/>
          </a:xfrm>
          <a:custGeom>
            <a:avLst/>
            <a:gdLst>
              <a:gd name="G0" fmla="+- 10527 0 0"/>
              <a:gd name="G1" fmla="+- 11670910 0 0"/>
              <a:gd name="G2" fmla="+- 0 0 11670910"/>
              <a:gd name="T0" fmla="*/ 0 256 1"/>
              <a:gd name="T1" fmla="*/ 180 256 1"/>
              <a:gd name="G3" fmla="+- 11670910 T0 T1"/>
              <a:gd name="T2" fmla="*/ 0 256 1"/>
              <a:gd name="T3" fmla="*/ 90 256 1"/>
              <a:gd name="G4" fmla="+- 11670910 T2 T3"/>
              <a:gd name="G5" fmla="*/ G4 2 1"/>
              <a:gd name="T4" fmla="*/ 90 256 1"/>
              <a:gd name="T5" fmla="*/ 0 256 1"/>
              <a:gd name="G6" fmla="+- 11670910 T4 T5"/>
              <a:gd name="G7" fmla="*/ G6 2 1"/>
              <a:gd name="G8" fmla="abs 116709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7"/>
              <a:gd name="G18" fmla="*/ 10527 1 2"/>
              <a:gd name="G19" fmla="+- G18 5400 0"/>
              <a:gd name="G20" fmla="cos G19 11670910"/>
              <a:gd name="G21" fmla="sin G19 11670910"/>
              <a:gd name="G22" fmla="+- G20 10800 0"/>
              <a:gd name="G23" fmla="+- G21 10800 0"/>
              <a:gd name="G24" fmla="+- 10800 0 G20"/>
              <a:gd name="G25" fmla="+- 10527 10800 0"/>
              <a:gd name="G26" fmla="?: G9 G17 G25"/>
              <a:gd name="G27" fmla="?: G9 0 21600"/>
              <a:gd name="G28" fmla="cos 10800 11670910"/>
              <a:gd name="G29" fmla="sin 10800 11670910"/>
              <a:gd name="G30" fmla="sin 10527 11670910"/>
              <a:gd name="G31" fmla="+- G28 10800 0"/>
              <a:gd name="G32" fmla="+- G29 10800 0"/>
              <a:gd name="G33" fmla="+- G30 10800 0"/>
              <a:gd name="G34" fmla="?: G4 0 G31"/>
              <a:gd name="G35" fmla="?: 11670910 G34 0"/>
              <a:gd name="G36" fmla="?: G6 G35 G31"/>
              <a:gd name="G37" fmla="+- 21600 0 G36"/>
              <a:gd name="G38" fmla="?: G4 0 G33"/>
              <a:gd name="G39" fmla="?: 116709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1 w 21600"/>
              <a:gd name="T15" fmla="*/ 11156 h 21600"/>
              <a:gd name="T16" fmla="*/ 10800 w 21600"/>
              <a:gd name="T17" fmla="*/ 273 h 21600"/>
              <a:gd name="T18" fmla="*/ 21459 w 21600"/>
              <a:gd name="T19" fmla="*/ 1115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78" y="11151"/>
                </a:moveTo>
                <a:cubicBezTo>
                  <a:pt x="274" y="11034"/>
                  <a:pt x="273" y="10917"/>
                  <a:pt x="273" y="10800"/>
                </a:cubicBezTo>
                <a:cubicBezTo>
                  <a:pt x="273" y="4986"/>
                  <a:pt x="4986" y="273"/>
                  <a:pt x="10800" y="273"/>
                </a:cubicBezTo>
                <a:cubicBezTo>
                  <a:pt x="16613" y="273"/>
                  <a:pt x="21327" y="4986"/>
                  <a:pt x="21327" y="10800"/>
                </a:cubicBezTo>
                <a:cubicBezTo>
                  <a:pt x="21327" y="10917"/>
                  <a:pt x="21325" y="11034"/>
                  <a:pt x="21321" y="11151"/>
                </a:cubicBezTo>
                <a:lnTo>
                  <a:pt x="21593" y="11161"/>
                </a:lnTo>
                <a:cubicBezTo>
                  <a:pt x="21597" y="11040"/>
                  <a:pt x="21600" y="109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20"/>
                  <a:pt x="2" y="11040"/>
                  <a:pt x="6" y="11161"/>
                </a:cubicBez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 rot="5400000">
            <a:off x="-2224882" y="1812132"/>
            <a:ext cx="3768725" cy="3767138"/>
          </a:xfrm>
          <a:custGeom>
            <a:avLst/>
            <a:gdLst>
              <a:gd name="T0" fmla="*/ 328779873 w 21600"/>
              <a:gd name="T1" fmla="*/ 0 h 21600"/>
              <a:gd name="T2" fmla="*/ 153065184 w 21600"/>
              <a:gd name="T3" fmla="*/ 330388783 h 21600"/>
              <a:gd name="T4" fmla="*/ 328779873 w 21600"/>
              <a:gd name="T5" fmla="*/ 305872746 h 21600"/>
              <a:gd name="T6" fmla="*/ 504494432 w 21600"/>
              <a:gd name="T7" fmla="*/ 3303887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4" name="Rectangle 47"/>
          <p:cNvSpPr>
            <a:spLocks noChangeArrowheads="1"/>
          </p:cNvSpPr>
          <p:nvPr/>
        </p:nvSpPr>
        <p:spPr bwMode="gray">
          <a:xfrm>
            <a:off x="-195263" y="2986088"/>
            <a:ext cx="13716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意</a:t>
            </a:r>
            <a:endParaRPr lang="en-US" altLang="zh-CN" sz="4400" b="1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义</a:t>
            </a:r>
            <a:endParaRPr lang="en-US" altLang="zh-CN" sz="4400" b="1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815975" y="1695450"/>
            <a:ext cx="7796213" cy="530225"/>
            <a:chOff x="816033" y="1992807"/>
            <a:chExt cx="7796338" cy="530225"/>
          </a:xfrm>
        </p:grpSpPr>
        <p:grpSp>
          <p:nvGrpSpPr>
            <p:cNvPr id="7204" name="组合 7"/>
            <p:cNvGrpSpPr>
              <a:grpSpLocks/>
            </p:cNvGrpSpPr>
            <p:nvPr/>
          </p:nvGrpSpPr>
          <p:grpSpPr bwMode="auto">
            <a:xfrm>
              <a:off x="816033" y="1992807"/>
              <a:ext cx="7796338" cy="530225"/>
              <a:chOff x="816033" y="1992807"/>
              <a:chExt cx="7796338" cy="530225"/>
            </a:xfrm>
          </p:grpSpPr>
          <p:sp>
            <p:nvSpPr>
              <p:cNvPr id="56" name="AutoShape 34"/>
              <p:cNvSpPr>
                <a:spLocks noChangeArrowheads="1"/>
              </p:cNvSpPr>
              <p:nvPr/>
            </p:nvSpPr>
            <p:spPr bwMode="gray">
              <a:xfrm>
                <a:off x="1258953" y="1992807"/>
                <a:ext cx="7353418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hlink">
                      <a:gamma/>
                      <a:tint val="72549"/>
                      <a:invGamma/>
                      <a:alpha val="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82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7205" name="Text Box 11"/>
            <p:cNvSpPr txBox="1">
              <a:spLocks noChangeArrowheads="1"/>
            </p:cNvSpPr>
            <p:nvPr/>
          </p:nvSpPr>
          <p:spPr bwMode="blackWhite">
            <a:xfrm>
              <a:off x="1426356" y="2073253"/>
              <a:ext cx="58819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增加产出总量，推进国家、地区、部门经济增长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425575" y="2387600"/>
            <a:ext cx="7797800" cy="530225"/>
            <a:chOff x="1439517" y="2650274"/>
            <a:chExt cx="7796338" cy="530225"/>
          </a:xfrm>
        </p:grpSpPr>
        <p:grpSp>
          <p:nvGrpSpPr>
            <p:cNvPr id="7200" name="组合 71"/>
            <p:cNvGrpSpPr>
              <a:grpSpLocks/>
            </p:cNvGrpSpPr>
            <p:nvPr/>
          </p:nvGrpSpPr>
          <p:grpSpPr bwMode="auto">
            <a:xfrm>
              <a:off x="1439517" y="2650274"/>
              <a:ext cx="7796338" cy="530225"/>
              <a:chOff x="816033" y="1992807"/>
              <a:chExt cx="7796338" cy="530225"/>
            </a:xfrm>
          </p:grpSpPr>
          <p:sp>
            <p:nvSpPr>
              <p:cNvPr id="77" name="AutoShape 34"/>
              <p:cNvSpPr>
                <a:spLocks noChangeArrowheads="1"/>
              </p:cNvSpPr>
              <p:nvPr/>
            </p:nvSpPr>
            <p:spPr bwMode="gray">
              <a:xfrm>
                <a:off x="1258863" y="1992807"/>
                <a:ext cx="7353508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hlink">
                      <a:gamma/>
                      <a:tint val="72549"/>
                      <a:invGamma/>
                      <a:alpha val="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893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7201" name="Text Box 14"/>
            <p:cNvSpPr txBox="1">
              <a:spLocks noChangeArrowheads="1"/>
            </p:cNvSpPr>
            <p:nvPr/>
          </p:nvSpPr>
          <p:spPr bwMode="blackWhite">
            <a:xfrm>
              <a:off x="2051720" y="2730720"/>
              <a:ext cx="48333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提高农民收入，促进农业发展，繁荣城乡市场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1682750" y="3081338"/>
            <a:ext cx="7796213" cy="530225"/>
            <a:chOff x="1682404" y="3338146"/>
            <a:chExt cx="7796338" cy="530225"/>
          </a:xfrm>
        </p:grpSpPr>
        <p:grpSp>
          <p:nvGrpSpPr>
            <p:cNvPr id="7196" name="组合 84"/>
            <p:cNvGrpSpPr>
              <a:grpSpLocks/>
            </p:cNvGrpSpPr>
            <p:nvPr/>
          </p:nvGrpSpPr>
          <p:grpSpPr bwMode="auto">
            <a:xfrm>
              <a:off x="1682404" y="3338146"/>
              <a:ext cx="7796338" cy="530225"/>
              <a:chOff x="816033" y="1992807"/>
              <a:chExt cx="7796338" cy="530225"/>
            </a:xfrm>
          </p:grpSpPr>
          <p:sp>
            <p:nvSpPr>
              <p:cNvPr id="86" name="AutoShape 34"/>
              <p:cNvSpPr>
                <a:spLocks noChangeArrowheads="1"/>
              </p:cNvSpPr>
              <p:nvPr/>
            </p:nvSpPr>
            <p:spPr bwMode="gray">
              <a:xfrm>
                <a:off x="1258953" y="1992807"/>
                <a:ext cx="7353418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hlink">
                      <a:gamma/>
                      <a:tint val="72549"/>
                      <a:invGamma/>
                      <a:alpha val="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82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sp>
          <p:nvSpPr>
            <p:cNvPr id="7197" name="Text Box 25"/>
            <p:cNvSpPr txBox="1">
              <a:spLocks noChangeArrowheads="1"/>
            </p:cNvSpPr>
            <p:nvPr/>
          </p:nvSpPr>
          <p:spPr bwMode="blackWhite">
            <a:xfrm>
              <a:off x="2297724" y="3418592"/>
              <a:ext cx="5298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加大非农业利润，加快工业化进程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682750" y="3773488"/>
            <a:ext cx="7796213" cy="530225"/>
            <a:chOff x="1691680" y="4050903"/>
            <a:chExt cx="7796338" cy="530225"/>
          </a:xfrm>
        </p:grpSpPr>
        <p:grpSp>
          <p:nvGrpSpPr>
            <p:cNvPr id="7192" name="组合 87"/>
            <p:cNvGrpSpPr>
              <a:grpSpLocks/>
            </p:cNvGrpSpPr>
            <p:nvPr/>
          </p:nvGrpSpPr>
          <p:grpSpPr bwMode="auto">
            <a:xfrm>
              <a:off x="1691680" y="4050903"/>
              <a:ext cx="7796338" cy="530225"/>
              <a:chOff x="816033" y="1992807"/>
              <a:chExt cx="7796338" cy="530225"/>
            </a:xfrm>
          </p:grpSpPr>
          <p:sp>
            <p:nvSpPr>
              <p:cNvPr id="89" name="AutoShape 34"/>
              <p:cNvSpPr>
                <a:spLocks noChangeArrowheads="1"/>
              </p:cNvSpPr>
              <p:nvPr/>
            </p:nvSpPr>
            <p:spPr bwMode="gray">
              <a:xfrm>
                <a:off x="1258953" y="1992807"/>
                <a:ext cx="7353418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hlink">
                      <a:gamma/>
                      <a:tint val="72549"/>
                      <a:invGamma/>
                      <a:alpha val="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82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7193" name="Text Box 28"/>
            <p:cNvSpPr txBox="1">
              <a:spLocks noChangeArrowheads="1"/>
            </p:cNvSpPr>
            <p:nvPr/>
          </p:nvSpPr>
          <p:spPr bwMode="black">
            <a:xfrm>
              <a:off x="2313609" y="4131349"/>
              <a:ext cx="27624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促进民营经济快速发展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1425575" y="4467225"/>
            <a:ext cx="7797800" cy="530225"/>
            <a:chOff x="1426356" y="4767771"/>
            <a:chExt cx="7796338" cy="530225"/>
          </a:xfrm>
        </p:grpSpPr>
        <p:grpSp>
          <p:nvGrpSpPr>
            <p:cNvPr id="7188" name="组合 90"/>
            <p:cNvGrpSpPr>
              <a:grpSpLocks/>
            </p:cNvGrpSpPr>
            <p:nvPr/>
          </p:nvGrpSpPr>
          <p:grpSpPr bwMode="auto">
            <a:xfrm>
              <a:off x="1426356" y="4767771"/>
              <a:ext cx="7796338" cy="530225"/>
              <a:chOff x="816033" y="1992807"/>
              <a:chExt cx="7796338" cy="530225"/>
            </a:xfrm>
          </p:grpSpPr>
          <p:sp>
            <p:nvSpPr>
              <p:cNvPr id="92" name="AutoShape 34"/>
              <p:cNvSpPr>
                <a:spLocks noChangeArrowheads="1"/>
              </p:cNvSpPr>
              <p:nvPr/>
            </p:nvSpPr>
            <p:spPr bwMode="gray">
              <a:xfrm>
                <a:off x="1258863" y="1992807"/>
                <a:ext cx="7353508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hlink">
                      <a:gamma/>
                      <a:tint val="72549"/>
                      <a:invGamma/>
                      <a:alpha val="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893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sp>
          <p:nvSpPr>
            <p:cNvPr id="7189" name="Text Box 39"/>
            <p:cNvSpPr txBox="1">
              <a:spLocks noChangeArrowheads="1"/>
            </p:cNvSpPr>
            <p:nvPr/>
          </p:nvSpPr>
          <p:spPr bwMode="black">
            <a:xfrm>
              <a:off x="2051720" y="4847940"/>
              <a:ext cx="2508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可促进资源的合理配置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815975" y="5160963"/>
            <a:ext cx="7796213" cy="530225"/>
            <a:chOff x="839187" y="5458557"/>
            <a:chExt cx="7796338" cy="530225"/>
          </a:xfrm>
        </p:grpSpPr>
        <p:grpSp>
          <p:nvGrpSpPr>
            <p:cNvPr id="7184" name="组合 93"/>
            <p:cNvGrpSpPr>
              <a:grpSpLocks/>
            </p:cNvGrpSpPr>
            <p:nvPr/>
          </p:nvGrpSpPr>
          <p:grpSpPr bwMode="auto">
            <a:xfrm>
              <a:off x="839187" y="5458557"/>
              <a:ext cx="7796338" cy="530225"/>
              <a:chOff x="816033" y="1992807"/>
              <a:chExt cx="7796338" cy="530225"/>
            </a:xfrm>
          </p:grpSpPr>
          <p:sp>
            <p:nvSpPr>
              <p:cNvPr id="95" name="AutoShape 34"/>
              <p:cNvSpPr>
                <a:spLocks noChangeArrowheads="1"/>
              </p:cNvSpPr>
              <p:nvPr/>
            </p:nvSpPr>
            <p:spPr bwMode="gray">
              <a:xfrm>
                <a:off x="1258953" y="1992807"/>
                <a:ext cx="7353418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hlink">
                      <a:gamma/>
                      <a:tint val="72549"/>
                      <a:invGamma/>
                      <a:alpha val="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82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  <p:sp>
          <p:nvSpPr>
            <p:cNvPr id="7185" name="Text Box 46"/>
            <p:cNvSpPr txBox="1">
              <a:spLocks noChangeArrowheads="1"/>
            </p:cNvSpPr>
            <p:nvPr/>
          </p:nvSpPr>
          <p:spPr bwMode="black">
            <a:xfrm>
              <a:off x="1442933" y="5539003"/>
              <a:ext cx="3206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促使农村劳动力素质不断提高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313" y="2870200"/>
            <a:ext cx="2946400" cy="3889375"/>
          </a:xfrm>
          <a:prstGeom prst="rect">
            <a:avLst/>
          </a:prstGeom>
          <a:effectLst>
            <a:outerShdw blurRad="101600" dist="889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3"/>
          <p:cNvGrpSpPr>
            <a:grpSpLocks/>
          </p:cNvGrpSpPr>
          <p:nvPr/>
        </p:nvGrpSpPr>
        <p:grpSpPr bwMode="auto">
          <a:xfrm>
            <a:off x="250825" y="1703388"/>
            <a:ext cx="2017713" cy="4181475"/>
            <a:chOff x="251520" y="1704169"/>
            <a:chExt cx="2016224" cy="4179911"/>
          </a:xfrm>
        </p:grpSpPr>
        <p:sp>
          <p:nvSpPr>
            <p:cNvPr id="56" name="圆角矩形 55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32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到村里调查一下，了解当地十年前的劳动力人数与现在的劳动力人数，说说造成人数差异的可能原因。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33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823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3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3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4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3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5" name="组合 64"/>
          <p:cNvGrpSpPr>
            <a:grpSpLocks/>
          </p:cNvGrpSpPr>
          <p:nvPr/>
        </p:nvGrpSpPr>
        <p:grpSpPr bwMode="auto">
          <a:xfrm>
            <a:off x="2435225" y="1703388"/>
            <a:ext cx="2019300" cy="4181475"/>
            <a:chOff x="2412281" y="1704169"/>
            <a:chExt cx="2020193" cy="4179911"/>
          </a:xfrm>
        </p:grpSpPr>
        <p:sp>
          <p:nvSpPr>
            <p:cNvPr id="58" name="圆角矩形 57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23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822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2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2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2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2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3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24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了解一下，贵州省有哪些扶持农村劳动力转移的政策。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196" name="组合 65"/>
          <p:cNvGrpSpPr>
            <a:grpSpLocks/>
          </p:cNvGrpSpPr>
          <p:nvPr/>
        </p:nvGrpSpPr>
        <p:grpSpPr bwMode="auto">
          <a:xfrm>
            <a:off x="4621213" y="1703388"/>
            <a:ext cx="2016125" cy="4181475"/>
            <a:chOff x="4748713" y="1704169"/>
            <a:chExt cx="2016224" cy="4179911"/>
          </a:xfrm>
        </p:grpSpPr>
        <p:sp>
          <p:nvSpPr>
            <p:cNvPr id="59" name="圆角矩形 5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13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821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14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收集数据了解本村近十年耕地面积与劳动力人口的比例关系，从中可以发现什么。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197" name="组合 66"/>
          <p:cNvGrpSpPr>
            <a:grpSpLocks/>
          </p:cNvGrpSpPr>
          <p:nvPr/>
        </p:nvGrpSpPr>
        <p:grpSpPr bwMode="auto">
          <a:xfrm>
            <a:off x="6804025" y="1703388"/>
            <a:ext cx="2016125" cy="4181475"/>
            <a:chOff x="6804248" y="1704169"/>
            <a:chExt cx="2016224" cy="4179911"/>
          </a:xfrm>
        </p:grpSpPr>
        <p:sp>
          <p:nvSpPr>
            <p:cNvPr id="60" name="圆角矩形 59"/>
            <p:cNvSpPr/>
            <p:nvPr/>
          </p:nvSpPr>
          <p:spPr>
            <a:xfrm>
              <a:off x="6804248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03" name="组合 47"/>
            <p:cNvGrpSpPr>
              <a:grpSpLocks/>
            </p:cNvGrpSpPr>
            <p:nvPr/>
          </p:nvGrpSpPr>
          <p:grpSpPr bwMode="auto">
            <a:xfrm>
              <a:off x="7490891" y="1704169"/>
              <a:ext cx="642938" cy="642938"/>
              <a:chOff x="5648449" y="2057400"/>
              <a:chExt cx="642938" cy="642938"/>
            </a:xfrm>
          </p:grpSpPr>
          <p:grpSp>
            <p:nvGrpSpPr>
              <p:cNvPr id="820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0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0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0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0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04" name="Text Box 65"/>
            <p:cNvSpPr txBox="1">
              <a:spLocks noChangeArrowheads="1"/>
            </p:cNvSpPr>
            <p:nvPr/>
          </p:nvSpPr>
          <p:spPr bwMode="gray">
            <a:xfrm>
              <a:off x="6804248" y="2565357"/>
              <a:ext cx="2016224" cy="2634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2011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年，贵州省推出了“十二五”蓝图，其中的“百万农民工创业就业“工程开始实施。请上网了解该工程的实施情况，并在班中进行交流。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371</Words>
  <Application>Microsoft Office PowerPoint</Application>
  <PresentationFormat>全屏显示(4:3)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Calibri</vt:lpstr>
      <vt:lpstr>宋体</vt:lpstr>
      <vt:lpstr>Arial</vt:lpstr>
      <vt:lpstr>黑体</vt:lpstr>
      <vt:lpstr>幼圆</vt:lpstr>
      <vt:lpstr>微软雅黑</vt:lpstr>
      <vt:lpstr>华文细黑</vt:lpstr>
      <vt:lpstr>华文新魏</vt:lpstr>
      <vt:lpstr>Office 主题​​</vt:lpstr>
      <vt:lpstr>劳动力转移常识</vt:lpstr>
      <vt:lpstr>农村劳动力转移的意义</vt:lpstr>
      <vt:lpstr>农村劳动力转移的意义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39</cp:revision>
  <dcterms:created xsi:type="dcterms:W3CDTF">2012-01-31T05:34:08Z</dcterms:created>
  <dcterms:modified xsi:type="dcterms:W3CDTF">2012-04-24T04:51:32Z</dcterms:modified>
</cp:coreProperties>
</file>