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6" r:id="rId3"/>
    <p:sldId id="299" r:id="rId4"/>
    <p:sldId id="301" r:id="rId5"/>
    <p:sldId id="300" r:id="rId6"/>
    <p:sldId id="303" r:id="rId7"/>
    <p:sldId id="302" r:id="rId8"/>
    <p:sldId id="305" r:id="rId9"/>
    <p:sldId id="304" r:id="rId10"/>
    <p:sldId id="283" r:id="rId1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F5"/>
    <a:srgbClr val="F4A6E6"/>
    <a:srgbClr val="DD4F37"/>
    <a:srgbClr val="978D48"/>
    <a:srgbClr val="F4A6A6"/>
    <a:srgbClr val="F8F5CC"/>
    <a:srgbClr val="E9E065"/>
    <a:srgbClr val="FBF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>
      <p:cViewPr varScale="1">
        <p:scale>
          <a:sx n="86" d="100"/>
          <a:sy n="86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620DB-9FFC-4B6A-8E80-7C3646A2B62F}" type="datetimeFigureOut">
              <a:rPr lang="zh-CN" altLang="en-US" smtClean="0"/>
              <a:t>2012-4-28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9B0B6-9567-4D0B-9D5D-8D8779CF01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96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B411F-97ED-4D8E-A07F-824A8F01FF8C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5F83-39B9-42AB-8325-3B5E94C860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2A49-56DC-4641-9065-03E0CF1C1F10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708C-E94C-4208-A2DD-B875CFBD81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1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CA363-B80E-43F4-B1F0-DC2ED7AC48A5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12229-E00E-433E-B46A-4C69744A6D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B4CC-5E9B-4043-8D9A-9498FCC00005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B3B99-4D8C-425A-8849-68003557A2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7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511F-4517-4526-BF6D-FDBBBA2D10EF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D2A46-7873-4888-AA7A-5E56C159CC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51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2D9D7-F4C0-445F-9085-0B9C6DE33B25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6936-D2AF-4454-90A5-368197E655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7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3357-BB0C-4E7E-A064-756D03AB994B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09FE-765D-47E9-BB44-E66EF20FB5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CEC0-7487-45C8-AA3D-AD9EEAB2AC62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0970-E4A0-4C4C-B2BF-190C2532DA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1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AD5AC-08B9-4CED-A74D-C32F5A40E90E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3724-20F3-437B-9D62-A4FE6052DB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1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3FF9B-7D36-43F1-9591-F6AE07022C88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A337-6C6C-4635-B957-6433428397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4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89CC-3AFB-4680-BD30-2CEDB3A9493A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950FC-FA8E-43E3-9034-B2CAFE78A7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2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78000">
              <a:schemeClr val="bg1"/>
            </a:gs>
            <a:gs pos="0">
              <a:schemeClr val="accent5">
                <a:lumMod val="60000"/>
                <a:lumOff val="40000"/>
              </a:schemeClr>
            </a:gs>
            <a:gs pos="52000">
              <a:schemeClr val="bg1"/>
            </a:gs>
            <a:gs pos="100000">
              <a:schemeClr val="accent5">
                <a:lumMod val="60000"/>
                <a:lumOff val="40000"/>
              </a:schemeClr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21671FA-65F4-4DD4-BCBA-59ABA410C815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E3A2098-BF94-47C9-BF55-85D560A205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5">
                <a:lumMod val="50000"/>
                <a:lumOff val="50000"/>
              </a:schemeClr>
            </a:gs>
            <a:gs pos="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605213"/>
            <a:ext cx="3424237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矩形 55"/>
          <p:cNvSpPr/>
          <p:nvPr/>
        </p:nvSpPr>
        <p:spPr>
          <a:xfrm>
            <a:off x="0" y="1444625"/>
            <a:ext cx="9144000" cy="216058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252536" y="1224440"/>
            <a:ext cx="9144000" cy="1470025"/>
          </a:xfrm>
          <a:extLst/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 contourW="25400">
              <a:bevelT w="25400" h="57150" prst="artDeco"/>
              <a:contourClr>
                <a:schemeClr val="bg1"/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zh-CN" altLang="en-US" sz="8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Times New Roman" pitchFamily="18" charset="0"/>
              </a:rPr>
              <a:t>简易家电维修技术</a:t>
            </a:r>
            <a:endParaRPr lang="zh-CN" altLang="en-US" sz="8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484688" y="5546725"/>
            <a:ext cx="4406900" cy="690563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b="1" dirty="0" smtClean="0">
                <a:latin typeface="幼圆" pitchFamily="49" charset="-122"/>
                <a:ea typeface="幼圆" pitchFamily="49" charset="-122"/>
              </a:rPr>
              <a:t>上海科技教育出版社</a:t>
            </a:r>
          </a:p>
        </p:txBody>
      </p:sp>
      <p:pic>
        <p:nvPicPr>
          <p:cNvPr id="33" name="Picture 47" descr="C:\Documents and Settings\Administrator.WWW-80B321E85A2\桌面\ppt\未命名-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84313"/>
            <a:ext cx="338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7" descr="C:\Documents and Settings\Administrator.WWW-80B321E85A2\桌面\ppt\未命名-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76475"/>
            <a:ext cx="338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7" descr="C:\Documents and Settings\Administrator.WWW-80B321E85A2\桌面\ppt\未命名-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22438"/>
            <a:ext cx="338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6858000"/>
            <a:ext cx="1214437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85800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00087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68580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7000875"/>
            <a:ext cx="6429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85800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68580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矩形 51"/>
          <p:cNvSpPr/>
          <p:nvPr/>
        </p:nvSpPr>
        <p:spPr>
          <a:xfrm>
            <a:off x="408481" y="354142"/>
            <a:ext cx="2795367" cy="55457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5672608"/>
            <a:ext cx="424096" cy="407132"/>
          </a:xfrm>
          <a:prstGeom prst="rect">
            <a:avLst/>
          </a:prstGeom>
        </p:spPr>
      </p:pic>
      <p:sp>
        <p:nvSpPr>
          <p:cNvPr id="54" name="副标题 2"/>
          <p:cNvSpPr txBox="1">
            <a:spLocks/>
          </p:cNvSpPr>
          <p:nvPr/>
        </p:nvSpPr>
        <p:spPr>
          <a:xfrm>
            <a:off x="2074863" y="2908300"/>
            <a:ext cx="6816725" cy="696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第</a:t>
            </a:r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2</a:t>
            </a:r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课 万用表</a:t>
            </a:r>
            <a:r>
              <a:rPr lang="zh-CN" altLang="en-US" sz="3600" b="1" dirty="0">
                <a:solidFill>
                  <a:schemeClr val="tx2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的使用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C -0.00104 -0.00764 -0.00121 -0.01551 -0.00277 -0.02269 C -0.00399 -0.02778 -0.00763 -0.03125 -0.00972 -0.03495 C -0.01579 -0.04583 -0.02222 -0.05463 -0.02916 -0.06366 C -0.03333 -0.06921 -0.0375 -0.07477 -0.04166 -0.08009 C -0.04461 -0.08403 -0.04722 -0.08843 -0.05 -0.09259 C -0.05138 -0.09468 -0.05416 -0.09861 -0.05416 -0.09838 C -0.0559 -0.10648 -0.05694 -0.10972 -0.05694 -0.11921 C -0.05694 -0.14445 -0.05677 -0.21574 -0.03194 -0.22801 C -0.02673 -0.23982 -0.02326 -0.25093 -0.01527 -0.2588 C -0.00781 -0.27523 -0.01753 -0.25556 -0.00833 -0.26921 C -0.00347 -0.27639 -0.00121 -0.28634 0.00556 -0.28958 C 0.00816 -0.30093 0.01441 -0.30486 0.01945 -0.31227 C 0.025 -0.32037 0.03369 -0.33403 0.03612 -0.34514 C 0.03768 -0.35208 0.03976 -0.36505 0.04445 -0.36968 C 0.04723 -0.37245 0.05278 -0.37801 0.05278 -0.37778 C 0.05921 -0.39236 0.05556 -0.3875 0.0625 -0.39445 C 0.06511 -0.4 0.06754 -0.40671 0.06945 -0.41296 C 0.07066 -0.41667 0.07136 -0.42107 0.07223 -0.42523 C 0.07275 -0.42732 0.07362 -0.43125 0.07362 -0.43102 C 0.07101 -0.44259 0.07066 -0.44722 0.06389 -0.45394 C 0.06112 -0.4662 0.05487 -0.47593 0.05 -0.48681 C 0.04775 -0.50023 0.03994 -0.50833 0.03473 -0.51968 C 0.03282 -0.53102 0.02917 -0.53611 0.02362 -0.54421 C 0.02014 -0.55995 0.00816 -0.58982 -4.44444E-6 -0.60185 C -0.00329 -0.61644 -0.01406 -0.62917 -0.02083 -0.64074 C -0.025 -0.64792 -0.03194 -0.66343 -0.03194 -0.6632 C -0.03368 -0.67107 -0.03715 -0.67407 -0.03888 -0.68195 C -0.04218 -0.71551 -0.03715 -0.73912 -0.025 -0.76597 C -0.02361 -0.77662 -0.025 -0.78125 -0.01805 -0.78449 C -0.01666 -0.78657 -0.01493 -0.7882 -0.01388 -0.79074 C -0.01302 -0.79329 -0.01354 -0.79653 -0.0125 -0.79884 C -0.00607 -0.81273 0.00521 -0.81921 0.0125 -0.83171 C 0.0257 -0.85463 0.00712 -0.82616 0.02223 -0.84607 C 0.02518 -0.85 0.03056 -0.85857 0.03056 -0.8581 C 0.03316 -0.86991 0.03091 -0.8632 0.04028 -0.87685 L 0.04028 -0.87662 C 0.04167 -0.88032 0.04254 -0.88449 0.04445 -0.88727 C 0.04549 -0.88866 0.04723 -0.88843 0.04862 -0.88935 C 0.054 -0.89977 0.05625 -0.91065 0.06528 -0.91389 C 0.06737 -0.91829 0.07049 -0.92153 0.07223 -0.92616 C 0.07362 -0.93009 0.075 -0.93866 0.075 -0.9382 C 0.07379 -0.96736 0.07448 -0.96644 0.07084 -0.9919 C 0.0691 -1.00394 0.06389 -1.01644 0.05973 -1.02685 C 0.05799 -1.03148 0.05747 -1.03681 0.05556 -1.0412 C 0.05452 -1.04352 0.05261 -1.04514 0.05139 -1.04722 C 0.04514 -1.05903 0.04063 -1.0713 0.03334 -1.08218 " pathEditMode="relative" rAng="0" ptsTypes="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54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416 C -0.06337 -0.03033 -0.12431 -0.06482 -0.08143 -0.13473 C -0.03854 -0.2051 0.25486 -0.32709 0.25468 -0.41621 C 0.25451 -0.50533 -0.07223 -0.58542 -0.08282 -0.66991 C -0.09341 -0.7544 0.19201 -0.85394 0.1908 -0.92362 C 0.18958 -0.99329 -0.07535 -1.05487 -0.08976 -1.08843 " pathEditMode="relative" rAng="0" ptsTypes="aaaaaA">
                                      <p:cBhvr>
                                        <p:cTn id="14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54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31 C -0.00139 0.00717 -0.00209 0.01226 0.00781 -0.00509 C 0.01771 -0.02243 0.04809 -0.06173 0.0592 -0.1015 C 0.07031 -0.14104 0.07934 -0.19491 0.07448 -0.24208 C 0.06962 -0.28971 0.04409 -0.34636 0.03003 -0.38659 C 0.01597 -0.42728 -0.00521 -0.4467 -0.01025 -0.48485 C -0.01528 -0.52277 -0.00834 -0.5785 -0.00052 -0.61433 C 0.00729 -0.6504 0.02673 -0.66405 0.03698 -0.69942 C 0.04722 -0.73526 0.05989 -0.77618 0.06059 -0.82728 C 0.06128 -0.87861 0.05017 -0.96069 0.04114 -1.00694 C 0.03212 -1.05364 0.01284 -1.07237 0.00642 -1.10705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549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C -0.00209 -0.00856 -0.00643 -0.01782 -0.01111 -0.02407 C -0.01354 -0.03356 -0.01528 -0.03518 -0.01667 -0.0463 C -0.01563 -0.0625 -0.01354 -0.07338 -0.01528 -0.08889 C -0.01424 -0.11296 -0.0132 -0.1375 -0.00973 -0.16111 C -0.01198 -0.17037 -0.00955 -0.18264 -0.00556 -0.19074 C -0.00504 -0.19375 -0.00521 -0.19722 -0.00417 -0.2 C -0.00278 -0.20417 0.00139 -0.21111 0.00139 -0.21111 C 0.00312 -0.22083 0.01111 -0.23518 0.01666 -0.24259 C 0.02604 -0.29306 0.01909 -0.34306 0.01805 -0.3963 C 0.01788 -0.40301 0.01684 -0.41643 0.01389 -0.42222 C 0.0118 -0.42616 0.00902 -0.42963 0.00694 -0.43333 C 0.00486 -0.44421 0.00121 -0.45347 -0.00278 -0.46296 C -0.00434 -0.4669 -0.00729 -0.46991 -0.00834 -0.47407 C -0.01302 -0.49259 -0.02136 -0.50532 -0.02778 -0.52245 C -0.02986 -0.53588 -0.02778 -0.52917 -0.03473 -0.54259 L -0.03473 -0.54259 C -0.03681 -0.55116 -0.03872 -0.55972 -0.04028 -0.56852 C -0.03959 -0.58518 -0.04028 -0.60556 -0.03611 -0.62222 C -0.03403 -0.64514 -0.02882 -0.65116 -0.02084 -0.67037 C -0.01823 -0.67662 -0.01823 -0.68472 -0.01528 -0.69074 C -0.01146 -0.69838 -0.00886 -0.70764 -0.00695 -0.71667 C -0.00434 -0.72893 -0.00052 -0.74005 0.00277 -0.75185 C 0.00434 -0.75741 0.00694 -0.76875 0.00694 -0.76875 C 0.00885 -0.79676 0.01597 -0.81898 0.01944 -0.8463 C 0.01909 -0.87037 0.025 -0.95694 0.0125 -0.99838 C 0.01093 -1.01597 0.00833 -1.03333 0.00416 -1.05 C 0.00173 -1.08241 -0.00087 -1.11435 -0.00556 -1.1463 C -0.01146 -1.18773 -0.01111 -1.16528 -0.01111 -1.18518 " pathEditMode="relative" ptsTypes="fffffffffffffffFffffffffffffA">
                                      <p:cBhvr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0694 -0.02408 -0.01389 -0.04815 -0.01389 -0.07778 C -0.01389 -0.10741 -0.00226 -0.14167 3.33333E-6 -0.17778 C 0.00226 -0.21389 0.00469 -0.2257 3.33333E-6 -0.29445 C -0.00469 -0.3632 -0.02969 -0.50857 -0.02778 -0.59074 C -0.02587 -0.67292 0.01267 -0.71042 0.01111 -0.78704 C 0.00955 -0.86366 -0.03194 -0.98958 -0.0375 -1.05 C -0.04305 -1.11042 -0.04288 -1.1831 -0.02222 -1.15 " pathEditMode="relative" ptsTypes="aaaaaaaA">
                                      <p:cBhvr>
                                        <p:cTn id="20" dur="7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C -0.03837 -0.06413 -0.07657 -0.12801 -0.09028 -0.19815 C -0.104 -0.26829 -0.09844 -0.35463 -0.08195 -0.42038 C -0.06546 -0.48612 -0.01441 -0.53079 0.00833 -0.5926 C 0.03107 -0.6544 0.06111 -0.73519 0.05416 -0.79075 C 0.04722 -0.8463 0.00121 -0.88033 -0.03334 -0.92593 C -0.06789 -0.97153 -0.13004 -1.02963 -0.15278 -1.06482 C -0.17553 -1.1 -0.17275 -1.13681 -0.16945 -1.13704 " pathEditMode="relative" ptsTypes="aaaaaaaA">
                                      <p:cBhvr>
                                        <p:cTn id="2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C -0.03837 -0.06413 -0.07657 -0.12801 -0.09028 -0.19815 C -0.104 -0.26829 -0.09844 -0.35463 -0.08195 -0.42038 C -0.06546 -0.48612 -0.01441 -0.53079 0.00833 -0.5926 C 0.03107 -0.6544 0.06111 -0.73519 0.05416 -0.79075 C 0.04722 -0.8463 0.00121 -0.88033 -0.03334 -0.92593 C -0.06789 -0.97153 -0.13004 -1.02963 -0.15278 -1.06482 C -0.17553 -1.1 -0.17275 -1.13681 -0.16945 -1.13704 " pathEditMode="relative" ptsTypes="aaaaaaaA">
                                      <p:cBhvr>
                                        <p:cTn id="2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63"/>
          <p:cNvGrpSpPr>
            <a:grpSpLocks/>
          </p:cNvGrpSpPr>
          <p:nvPr/>
        </p:nvGrpSpPr>
        <p:grpSpPr bwMode="auto">
          <a:xfrm>
            <a:off x="1610405" y="1484784"/>
            <a:ext cx="2280330" cy="4697022"/>
            <a:chOff x="251520" y="1704169"/>
            <a:chExt cx="2028541" cy="4179911"/>
          </a:xfrm>
        </p:grpSpPr>
        <p:sp>
          <p:nvSpPr>
            <p:cNvPr id="56" name="圆角矩形 55"/>
            <p:cNvSpPr/>
            <p:nvPr/>
          </p:nvSpPr>
          <p:spPr>
            <a:xfrm>
              <a:off x="251520" y="2020343"/>
              <a:ext cx="2016224" cy="3863737"/>
            </a:xfrm>
            <a:prstGeom prst="roundRect">
              <a:avLst/>
            </a:prstGeom>
            <a:gradFill flip="none" rotWithShape="1">
              <a:gsLst>
                <a:gs pos="0">
                  <a:srgbClr val="BDE0F7"/>
                </a:gs>
                <a:gs pos="17999">
                  <a:srgbClr val="3CA1E6"/>
                </a:gs>
                <a:gs pos="36000">
                  <a:srgbClr val="3CA1E6"/>
                </a:gs>
                <a:gs pos="61000">
                  <a:srgbClr val="3CA1E6"/>
                </a:gs>
                <a:gs pos="82001">
                  <a:srgbClr val="3CA1E6"/>
                </a:gs>
                <a:gs pos="100000">
                  <a:srgbClr val="BDE0F7"/>
                </a:gs>
              </a:gsLst>
              <a:lin ang="5400000" scaled="1"/>
              <a:tileRect/>
            </a:gradFill>
            <a:ln w="38100">
              <a:solidFill>
                <a:srgbClr val="4486B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328" name="Text Box 65"/>
            <p:cNvSpPr txBox="1">
              <a:spLocks noChangeArrowheads="1"/>
            </p:cNvSpPr>
            <p:nvPr/>
          </p:nvSpPr>
          <p:spPr bwMode="gray">
            <a:xfrm>
              <a:off x="263837" y="2414301"/>
              <a:ext cx="2016224" cy="180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收集家里各种废弃的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电饭锅，电水壶，电热杯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之类的电热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用具，找一找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里面的发热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元件，控制元件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分别安装在什么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部位。想一想这样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安装的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原因。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2329" name="组合 44"/>
            <p:cNvGrpSpPr>
              <a:grpSpLocks/>
            </p:cNvGrpSpPr>
            <p:nvPr/>
          </p:nvGrpSpPr>
          <p:grpSpPr bwMode="auto">
            <a:xfrm>
              <a:off x="938163" y="1704169"/>
              <a:ext cx="642938" cy="642938"/>
              <a:chOff x="924049" y="2057400"/>
              <a:chExt cx="642938" cy="642938"/>
            </a:xfrm>
          </p:grpSpPr>
          <p:grpSp>
            <p:nvGrpSpPr>
              <p:cNvPr id="12330" name="Group 58"/>
              <p:cNvGrpSpPr>
                <a:grpSpLocks/>
              </p:cNvGrpSpPr>
              <p:nvPr/>
            </p:nvGrpSpPr>
            <p:grpSpPr bwMode="auto">
              <a:xfrm>
                <a:off x="924049" y="2057400"/>
                <a:ext cx="642938" cy="642938"/>
                <a:chOff x="1289" y="582"/>
                <a:chExt cx="668" cy="668"/>
              </a:xfrm>
            </p:grpSpPr>
            <p:sp>
              <p:nvSpPr>
                <p:cNvPr id="12332" name="Oval 59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33" name="Oval 60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34" name="Oval 61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35" name="Oval 62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36" name="Oval 63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2331" name="Text Box 64"/>
              <p:cNvSpPr txBox="1">
                <a:spLocks noChangeArrowheads="1"/>
              </p:cNvSpPr>
              <p:nvPr/>
            </p:nvSpPr>
            <p:spPr bwMode="gray">
              <a:xfrm>
                <a:off x="1018847" y="2149475"/>
                <a:ext cx="440644" cy="53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lang="en-US" altLang="zh-CN" sz="2000" dirty="0">
                  <a:latin typeface="Arial" charset="0"/>
                </a:endParaRPr>
              </a:p>
            </p:txBody>
          </p:sp>
        </p:grpSp>
      </p:grpSp>
      <p:grpSp>
        <p:nvGrpSpPr>
          <p:cNvPr id="12291" name="组合 64"/>
          <p:cNvGrpSpPr>
            <a:grpSpLocks/>
          </p:cNvGrpSpPr>
          <p:nvPr/>
        </p:nvGrpSpPr>
        <p:grpSpPr bwMode="auto">
          <a:xfrm>
            <a:off x="5120235" y="1490192"/>
            <a:ext cx="2277179" cy="4697021"/>
            <a:chOff x="2404342" y="1704169"/>
            <a:chExt cx="2028132" cy="4179911"/>
          </a:xfrm>
        </p:grpSpPr>
        <p:sp>
          <p:nvSpPr>
            <p:cNvPr id="58" name="圆角矩形 57"/>
            <p:cNvSpPr/>
            <p:nvPr/>
          </p:nvSpPr>
          <p:spPr>
            <a:xfrm>
              <a:off x="2416250" y="2020343"/>
              <a:ext cx="2016224" cy="3863737"/>
            </a:xfrm>
            <a:prstGeom prst="roundRect">
              <a:avLst/>
            </a:prstGeom>
            <a:gradFill flip="none" rotWithShape="1">
              <a:gsLst>
                <a:gs pos="0">
                  <a:srgbClr val="D0F7D4"/>
                </a:gs>
                <a:gs pos="17999">
                  <a:srgbClr val="73E77E"/>
                </a:gs>
                <a:gs pos="36000">
                  <a:srgbClr val="73E77E"/>
                </a:gs>
                <a:gs pos="61000">
                  <a:srgbClr val="73E77E"/>
                </a:gs>
                <a:gs pos="82001">
                  <a:srgbClr val="73E77E"/>
                </a:gs>
                <a:gs pos="100000">
                  <a:srgbClr val="CFF7D4"/>
                </a:gs>
              </a:gsLst>
              <a:lin ang="5400000" scaled="1"/>
              <a:tileRect/>
            </a:gradFill>
            <a:ln w="38100">
              <a:solidFill>
                <a:srgbClr val="3C984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2319" name="组合 45"/>
            <p:cNvGrpSpPr>
              <a:grpSpLocks/>
            </p:cNvGrpSpPr>
            <p:nvPr/>
          </p:nvGrpSpPr>
          <p:grpSpPr bwMode="auto">
            <a:xfrm>
              <a:off x="3102893" y="1704169"/>
              <a:ext cx="642938" cy="642938"/>
              <a:chOff x="3286249" y="2057400"/>
              <a:chExt cx="642938" cy="642938"/>
            </a:xfrm>
          </p:grpSpPr>
          <p:sp>
            <p:nvSpPr>
              <p:cNvPr id="12321" name="Oval 71"/>
              <p:cNvSpPr>
                <a:spLocks noChangeArrowheads="1"/>
              </p:cNvSpPr>
              <p:nvPr/>
            </p:nvSpPr>
            <p:spPr bwMode="gray">
              <a:xfrm>
                <a:off x="3286249" y="2057400"/>
                <a:ext cx="642938" cy="64293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2322" name="Oval 72"/>
              <p:cNvSpPr>
                <a:spLocks noChangeArrowheads="1"/>
              </p:cNvSpPr>
              <p:nvPr/>
            </p:nvSpPr>
            <p:spPr bwMode="gray">
              <a:xfrm>
                <a:off x="3292599" y="2062163"/>
                <a:ext cx="622300" cy="62230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23" name="Oval 73"/>
              <p:cNvSpPr>
                <a:spLocks noChangeArrowheads="1"/>
              </p:cNvSpPr>
              <p:nvPr/>
            </p:nvSpPr>
            <p:spPr bwMode="gray">
              <a:xfrm>
                <a:off x="3300537" y="2065338"/>
                <a:ext cx="608012" cy="60801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24" name="Oval 74"/>
              <p:cNvSpPr>
                <a:spLocks noChangeArrowheads="1"/>
              </p:cNvSpPr>
              <p:nvPr/>
            </p:nvSpPr>
            <p:spPr bwMode="gray">
              <a:xfrm>
                <a:off x="3306887" y="2071688"/>
                <a:ext cx="577850" cy="5667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25" name="Oval 75"/>
              <p:cNvSpPr>
                <a:spLocks noChangeArrowheads="1"/>
              </p:cNvSpPr>
              <p:nvPr/>
            </p:nvSpPr>
            <p:spPr bwMode="gray">
              <a:xfrm>
                <a:off x="3341812" y="2087563"/>
                <a:ext cx="512762" cy="46037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26" name="Text Box 76"/>
              <p:cNvSpPr txBox="1">
                <a:spLocks noChangeArrowheads="1"/>
              </p:cNvSpPr>
              <p:nvPr/>
            </p:nvSpPr>
            <p:spPr bwMode="gray">
              <a:xfrm>
                <a:off x="3380787" y="2149475"/>
                <a:ext cx="441164" cy="53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lang="en-US" altLang="zh-CN" sz="2000" dirty="0">
                  <a:latin typeface="Arial" charset="0"/>
                </a:endParaRPr>
              </a:p>
            </p:txBody>
          </p:sp>
        </p:grpSp>
        <p:sp>
          <p:nvSpPr>
            <p:cNvPr id="12320" name="Text Box 65"/>
            <p:cNvSpPr txBox="1">
              <a:spLocks noChangeArrowheads="1"/>
            </p:cNvSpPr>
            <p:nvPr/>
          </p:nvSpPr>
          <p:spPr bwMode="gray">
            <a:xfrm>
              <a:off x="2404342" y="2414301"/>
              <a:ext cx="2016224" cy="180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在班里设置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电热元件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控制元件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的展示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角，展示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和交流从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废弃的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家用电器中拆下来的各种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元件，并用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万用表测测它们是否还能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用。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>
          <a:xfrm>
            <a:off x="0" y="1003300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/>
          <p:cNvSpPr/>
          <p:nvPr/>
        </p:nvSpPr>
        <p:spPr>
          <a:xfrm>
            <a:off x="6372200" y="714182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00788" y="231775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劳动力转移常识</a:t>
            </a:r>
          </a:p>
        </p:txBody>
      </p:sp>
      <p:sp>
        <p:nvSpPr>
          <p:cNvPr id="71" name="标题 10"/>
          <p:cNvSpPr txBox="1">
            <a:spLocks/>
          </p:cNvSpPr>
          <p:nvPr/>
        </p:nvSpPr>
        <p:spPr>
          <a:xfrm>
            <a:off x="0" y="66675"/>
            <a:ext cx="6300788" cy="936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3767138" algn="l"/>
              </a:tabLst>
              <a:defRPr/>
            </a:pPr>
            <a:r>
              <a:rPr lang="zh-CN" altLang="en-US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思考与实践</a:t>
            </a:r>
          </a:p>
        </p:txBody>
      </p:sp>
    </p:spTree>
    <p:extLst>
      <p:ext uri="{BB962C8B-B14F-4D97-AF65-F5344CB8AC3E}">
        <p14:creationId xmlns:p14="http://schemas.microsoft.com/office/powerpoint/2010/main" val="34628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电热丝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 smtClean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、电热元件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5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63689" y="5718268"/>
            <a:ext cx="1872208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电热丝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054457" y="5740302"/>
            <a:ext cx="2006662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电吹风电热元件</a:t>
            </a:r>
            <a:endParaRPr lang="zh-CN" altLang="en-US" sz="2000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19" name="Picture 2" descr="E:\农村实用技术\新\第4课图\4-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6" y="2990857"/>
            <a:ext cx="2808230" cy="2106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3" descr="E:\农村实用技术\新\第4课图\电热丝NEW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28" y="2990857"/>
            <a:ext cx="2304269" cy="2304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2" name="TextBox 31"/>
          <p:cNvSpPr txBox="1"/>
          <p:nvPr/>
        </p:nvSpPr>
        <p:spPr>
          <a:xfrm>
            <a:off x="1547664" y="211638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电热丝是最基本的通电后能产生热能的</a:t>
            </a:r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导体。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  <p:bldP spid="27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29" y="2996952"/>
            <a:ext cx="3174530" cy="1528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16" y="2845197"/>
            <a:ext cx="2916324" cy="1787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电热片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 smtClean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、电热元件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5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563888" y="5357247"/>
            <a:ext cx="2006662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电熨斗电热片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7664" y="211638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电热丝同绝缘导热材料一起可加工成电热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片。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54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89" y="2924944"/>
            <a:ext cx="2162175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2791483"/>
            <a:ext cx="272415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电热管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 smtClean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、电热元件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5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960118" y="5357247"/>
            <a:ext cx="2420194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电水壶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的电热管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7664" y="211638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        利用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电热丝可以制成各种形状的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电热管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、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电热棒，以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适应各种不同电热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用具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的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需要。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53640" y="5357247"/>
            <a:ext cx="2219324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各种形状的电热管</a:t>
            </a:r>
          </a:p>
        </p:txBody>
      </p:sp>
    </p:spTree>
    <p:extLst>
      <p:ext uri="{BB962C8B-B14F-4D97-AF65-F5344CB8AC3E}">
        <p14:creationId xmlns:p14="http://schemas.microsoft.com/office/powerpoint/2010/main" val="17339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电热盘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 smtClean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、电热元件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5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341615" y="5357247"/>
            <a:ext cx="2006662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电饭煲电热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7664" y="211638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         把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一根电热管盘绕成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圆形，并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将它铸造进一个导热性能良好的铝制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金属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盘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中，便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制成了电热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盘。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5" y="3140968"/>
            <a:ext cx="2118007" cy="18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/>
          <a:stretch/>
        </p:blipFill>
        <p:spPr bwMode="auto">
          <a:xfrm>
            <a:off x="3038719" y="3087044"/>
            <a:ext cx="2309558" cy="18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191725"/>
            <a:ext cx="29432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右箭头 2"/>
          <p:cNvSpPr/>
          <p:nvPr/>
        </p:nvSpPr>
        <p:spPr>
          <a:xfrm>
            <a:off x="2172037" y="3585746"/>
            <a:ext cx="1512168" cy="86392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4708068" y="3581931"/>
            <a:ext cx="1512168" cy="86392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83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  <p:bldP spid="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电源开关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 smtClean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二、控制元件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85377" y="5867722"/>
            <a:ext cx="3168351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各种家用电器的开关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08747" y="5446092"/>
            <a:ext cx="1799603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船型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电源开关</a:t>
            </a:r>
            <a:endParaRPr lang="zh-CN" altLang="en-US" sz="2000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47664" y="21163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        控制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电热元件通电与断电的最基本元件是电源开关。电源开关有各种各样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的外形，不同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的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家用电器，电源开关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也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不同。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77" y="3164808"/>
            <a:ext cx="17907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56" y="3212976"/>
            <a:ext cx="15144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71" y="4470276"/>
            <a:ext cx="18573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46" y="4532189"/>
            <a:ext cx="15240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23" y="3684461"/>
            <a:ext cx="11620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48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  <p:bldP spid="27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超温熔断器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二、控制元件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5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460657" y="5357247"/>
            <a:ext cx="2006662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超温熔断器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7664" y="211638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        为了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防止电热元件不正常长期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通电造成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超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温，引发危险，人们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发明了超温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熔断器。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39" y="3284984"/>
            <a:ext cx="3905132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3635896" y="3140968"/>
            <a:ext cx="708809" cy="7920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932040" y="4222270"/>
            <a:ext cx="889683" cy="93610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4818392" y="3075464"/>
            <a:ext cx="761720" cy="7920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80112" y="2906187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额定电流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47692" y="286852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额定电压</a:t>
            </a:r>
            <a:endParaRPr lang="zh-CN" alt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56982" y="5187970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额定动作温度</a:t>
            </a:r>
          </a:p>
        </p:txBody>
      </p:sp>
    </p:spTree>
    <p:extLst>
      <p:ext uri="{BB962C8B-B14F-4D97-AF65-F5344CB8AC3E}">
        <p14:creationId xmlns:p14="http://schemas.microsoft.com/office/powerpoint/2010/main" val="22694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  <p:bldP spid="9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双金属片温控器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二、控制元件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47664" y="2116380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在家用电器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中，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很多电热用具需要用温控器来控制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温度。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50696" y="3619184"/>
            <a:ext cx="2789703" cy="2328872"/>
            <a:chOff x="3250696" y="3619184"/>
            <a:chExt cx="2789703" cy="2328872"/>
          </a:xfrm>
        </p:grpSpPr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3335354" y="5547946"/>
              <a:ext cx="2006662" cy="40011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1002">
              <a:schemeClr val="lt1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zh-CN" altLang="en-US" sz="2000" dirty="0" smtClean="0">
                  <a:latin typeface="隶书" pitchFamily="49" charset="-122"/>
                  <a:ea typeface="隶书" pitchFamily="49" charset="-122"/>
                </a:rPr>
                <a:t>双金属片温控器</a:t>
              </a:r>
              <a:endParaRPr lang="zh-CN" altLang="en-US" sz="2000" dirty="0">
                <a:latin typeface="隶书" pitchFamily="49" charset="-122"/>
                <a:ea typeface="隶书" pitchFamily="49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3250696" y="3619184"/>
              <a:ext cx="2789703" cy="1650958"/>
              <a:chOff x="2797468" y="2901970"/>
              <a:chExt cx="3862764" cy="2286000"/>
            </a:xfrm>
          </p:grpSpPr>
          <p:cxnSp>
            <p:nvCxnSpPr>
              <p:cNvPr id="3" name="直接连接符 2"/>
              <p:cNvCxnSpPr/>
              <p:nvPr/>
            </p:nvCxnSpPr>
            <p:spPr>
              <a:xfrm>
                <a:off x="3635896" y="3140968"/>
                <a:ext cx="708809" cy="792088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654968" y="4314409"/>
                <a:ext cx="10052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/>
                  <a:t>双</a:t>
                </a:r>
                <a:r>
                  <a:rPr lang="zh-CN" altLang="en-US" sz="1600" dirty="0" smtClean="0"/>
                  <a:t>金属片</a:t>
                </a:r>
                <a:endParaRPr lang="zh-CN" altLang="en-US" sz="1600" dirty="0"/>
              </a:p>
            </p:txBody>
          </p:sp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468" y="2901970"/>
                <a:ext cx="2857500" cy="228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22978"/>
            <a:ext cx="51911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04048" y="5951978"/>
            <a:ext cx="2006662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工作原理</a:t>
            </a:r>
            <a:endParaRPr lang="zh-CN" altLang="en-US" sz="2000" dirty="0"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21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磁性温控器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二、控制元件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47664" y="211638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在家用电器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中，很多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电热用具需要用温控器来控制温度</a:t>
            </a: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。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90850" y="3475822"/>
            <a:ext cx="3162300" cy="2281535"/>
            <a:chOff x="2990850" y="3475822"/>
            <a:chExt cx="3162300" cy="2281535"/>
          </a:xfrm>
        </p:grpSpPr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3460657" y="5357247"/>
              <a:ext cx="2225768" cy="40011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1002">
              <a:schemeClr val="lt1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zh-CN" altLang="en-US" sz="2000" dirty="0">
                  <a:latin typeface="隶书" pitchFamily="49" charset="-122"/>
                  <a:ea typeface="隶书" pitchFamily="49" charset="-122"/>
                </a:rPr>
                <a:t>电饭煲磁性温控器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3475822"/>
              <a:ext cx="3162300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 b="-1"/>
          <a:stretch/>
        </p:blipFill>
        <p:spPr bwMode="auto">
          <a:xfrm>
            <a:off x="3150394" y="2708920"/>
            <a:ext cx="5734050" cy="302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04048" y="5951978"/>
            <a:ext cx="2006662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工作原理</a:t>
            </a:r>
            <a:endParaRPr lang="zh-CN" altLang="en-US" sz="2000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2463246"/>
            <a:ext cx="51435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15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0856E-6 L -0.31493 -1.00856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prstClr val="white"/>
            </a:solidFill>
            <a:latin typeface="幼圆" pitchFamily="49" charset="-122"/>
            <a:ea typeface="幼圆" pitchFamily="49" charset="-122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3014</TotalTime>
  <Words>417</Words>
  <Application>Microsoft Office PowerPoint</Application>
  <PresentationFormat>全屏显示(4:3)</PresentationFormat>
  <Paragraphs>68</Paragraphs>
  <Slides>10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主题​​</vt:lpstr>
      <vt:lpstr>简易家电维修技术</vt:lpstr>
      <vt:lpstr>一、电热元件</vt:lpstr>
      <vt:lpstr>一、电热元件</vt:lpstr>
      <vt:lpstr>一、电热元件</vt:lpstr>
      <vt:lpstr>一、电热元件</vt:lpstr>
      <vt:lpstr>二、控制元件</vt:lpstr>
      <vt:lpstr>二、控制元件</vt:lpstr>
      <vt:lpstr>二、控制元件</vt:lpstr>
      <vt:lpstr>二、控制元件</vt:lpstr>
      <vt:lpstr>PowerPoint 演示文稿</vt:lpstr>
    </vt:vector>
  </TitlesOfParts>
  <Company>番茄花园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dwb</dc:creator>
  <cp:lastModifiedBy>USER</cp:lastModifiedBy>
  <cp:revision>473</cp:revision>
  <dcterms:created xsi:type="dcterms:W3CDTF">2012-01-31T05:34:08Z</dcterms:created>
  <dcterms:modified xsi:type="dcterms:W3CDTF">2012-04-28T03:00:04Z</dcterms:modified>
</cp:coreProperties>
</file>