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7" r:id="rId3"/>
    <p:sldId id="284" r:id="rId4"/>
    <p:sldId id="256" r:id="rId5"/>
    <p:sldId id="285" r:id="rId6"/>
    <p:sldId id="266" r:id="rId7"/>
    <p:sldId id="283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8D48"/>
    <a:srgbClr val="DD4F37"/>
    <a:srgbClr val="FBDDF5"/>
    <a:srgbClr val="F4A6E6"/>
    <a:srgbClr val="F4A6A6"/>
    <a:srgbClr val="F8F5CC"/>
    <a:srgbClr val="E9E065"/>
    <a:srgbClr val="FBF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4660"/>
  </p:normalViewPr>
  <p:slideViewPr>
    <p:cSldViewPr>
      <p:cViewPr varScale="1">
        <p:scale>
          <a:sx n="86" d="100"/>
          <a:sy n="86" d="100"/>
        </p:scale>
        <p:origin x="-9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620DB-9FFC-4B6A-8E80-7C3646A2B62F}" type="datetimeFigureOut">
              <a:rPr lang="zh-CN" altLang="en-US" smtClean="0"/>
              <a:t>2012-4-28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9B0B6-9567-4D0B-9D5D-8D8779CF01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96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B411F-97ED-4D8E-A07F-824A8F01FF8C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F5F83-39B9-42AB-8325-3B5E94C860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9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42A49-56DC-4641-9065-03E0CF1C1F10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2708C-E94C-4208-A2DD-B875CFBD81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14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CA363-B80E-43F4-B1F0-DC2ED7AC48A5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2229-E00E-433E-B46A-4C69744A6D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96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80160-D3C1-42ED-B303-514A01406A8A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47AB8-32A6-496B-89C9-E307D6E0C6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27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BF358-4655-4E31-B98B-3D0AA2AA95E9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890E-2194-44D5-A291-CA634D4866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4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4982-CF2A-4C7B-A1F6-D9DBB240345E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CD435-D6B0-4CAF-A391-952EEE27B0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5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0774E-2BC9-4E9D-BCCB-171A5E5B5653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CAAC8-D383-4B5F-A1CF-D6B7341704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10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214C-D433-4E45-8AF9-E1ACE35CABF4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F5B4A-D9C6-4B85-AB7A-260FFFE91E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38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3990-F47D-4CF1-9F3B-8A61795B6536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BED32-561A-4B83-AC2B-AEBA1F46FC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10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91AF1-F3CF-4EBC-ACB3-A7D2831CB684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7C2E-F06F-45BA-B4CD-CADE5EAA6B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85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D526-8346-461E-8ABC-330A82926544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E173-8164-43B7-9C8B-8CD65B22F9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90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0B4CC-5E9B-4043-8D9A-9498FCC00005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B3B99-4D8C-425A-8849-68003557A2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7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1F6F-6C95-49A7-9C0D-16B1A7977C5A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4F883-48EE-4157-B0B1-5FE3AD95A2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82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B4679-E2DA-4175-A1EF-44D274AE93EE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3B801-9BE4-4FD1-B14F-BFD5E77729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25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E48D-9C2A-4B5C-B861-9FD5F5B81AF8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08B93-6DB9-4A09-8AEE-6486EF6FEB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0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D511F-4517-4526-BF6D-FDBBBA2D10EF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2A46-7873-4888-AA7A-5E56C159CC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51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2D9D7-F4C0-445F-9085-0B9C6DE33B25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6936-D2AF-4454-90A5-368197E655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77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93357-BB0C-4E7E-A064-756D03AB994B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09FE-765D-47E9-BB44-E66EF20FB5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4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CEC0-7487-45C8-AA3D-AD9EEAB2AC62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0970-E4A0-4C4C-B2BF-190C2532DA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10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D5AC-08B9-4CED-A74D-C32F5A40E90E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33724-20F3-437B-9D62-A4FE6052DB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1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3FF9B-7D36-43F1-9591-F6AE07022C88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FA337-6C6C-4635-B957-6433428397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4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089CC-3AFB-4680-BD30-2CEDB3A9493A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950FC-FA8E-43E3-9034-B2CAFE78A7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27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78000">
              <a:schemeClr val="bg1"/>
            </a:gs>
            <a:gs pos="0">
              <a:schemeClr val="accent5">
                <a:lumMod val="60000"/>
                <a:lumOff val="40000"/>
              </a:schemeClr>
            </a:gs>
            <a:gs pos="52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21671FA-65F4-4DD4-BCBA-59ABA410C815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3A2098-BF94-47C9-BF55-85D560A205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78000">
              <a:schemeClr val="bg1"/>
            </a:gs>
            <a:gs pos="0">
              <a:schemeClr val="accent5">
                <a:lumMod val="60000"/>
                <a:lumOff val="40000"/>
              </a:schemeClr>
            </a:gs>
            <a:gs pos="52000">
              <a:schemeClr val="bg1"/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1833674-40E6-40EB-AD08-33FEE86FB738}" type="datetimeFigureOut">
              <a:rPr lang="zh-CN" altLang="en-US"/>
              <a:pPr>
                <a:defRPr/>
              </a:pPr>
              <a:t>2012-4-28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97FAB9A-CC51-4609-9F14-51EE014255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5">
                <a:lumMod val="50000"/>
                <a:lumOff val="50000"/>
              </a:schemeClr>
            </a:gs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605213"/>
            <a:ext cx="3424237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简易家电维修技术</a:t>
            </a:r>
            <a:endParaRPr lang="zh-CN" altLang="en-US" sz="8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  <a:cs typeface="Times New Roman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家电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维修安全常识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525486" y="4591119"/>
            <a:ext cx="5286329" cy="1250037"/>
            <a:chOff x="2525486" y="4268113"/>
            <a:chExt cx="5286329" cy="1250037"/>
          </a:xfrm>
        </p:grpSpPr>
        <p:sp>
          <p:nvSpPr>
            <p:cNvPr id="21" name="Freeform 4"/>
            <p:cNvSpPr>
              <a:spLocks/>
            </p:cNvSpPr>
            <p:nvPr/>
          </p:nvSpPr>
          <p:spPr bwMode="gray">
            <a:xfrm>
              <a:off x="2525486" y="4268113"/>
              <a:ext cx="2094143" cy="875261"/>
            </a:xfrm>
            <a:custGeom>
              <a:avLst/>
              <a:gdLst>
                <a:gd name="T0" fmla="*/ 1704 w 1705"/>
                <a:gd name="T1" fmla="*/ 744 h 745"/>
                <a:gd name="T2" fmla="*/ 744 w 1705"/>
                <a:gd name="T3" fmla="*/ 744 h 745"/>
                <a:gd name="T4" fmla="*/ 0 w 1705"/>
                <a:gd name="T5" fmla="*/ 0 h 745"/>
                <a:gd name="T6" fmla="*/ 0 60000 65536"/>
                <a:gd name="T7" fmla="*/ 0 60000 65536"/>
                <a:gd name="T8" fmla="*/ 0 60000 65536"/>
                <a:gd name="T9" fmla="*/ 0 w 1705"/>
                <a:gd name="T10" fmla="*/ 0 h 745"/>
                <a:gd name="T11" fmla="*/ 1705 w 1705"/>
                <a:gd name="T12" fmla="*/ 745 h 7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5" h="745">
                  <a:moveTo>
                    <a:pt x="1704" y="744"/>
                  </a:moveTo>
                  <a:lnTo>
                    <a:pt x="744" y="744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AutoShape 11"/>
            <p:cNvSpPr>
              <a:spLocks noChangeArrowheads="1"/>
            </p:cNvSpPr>
            <p:nvPr/>
          </p:nvSpPr>
          <p:spPr bwMode="gray">
            <a:xfrm>
              <a:off x="4622085" y="4739226"/>
              <a:ext cx="3189730" cy="77892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kumimoji="1" lang="zh-CN" altLang="en-US" sz="2400" b="1" dirty="0">
                  <a:solidFill>
                    <a:srgbClr val="000000"/>
                  </a:solidFill>
                  <a:latin typeface="+mj-ea"/>
                  <a:ea typeface="+mj-ea"/>
                </a:rPr>
                <a:t>交流电触电</a:t>
              </a:r>
              <a:endParaRPr kumimoji="1" lang="en-US" altLang="ko-KR" sz="2400" b="1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525486" y="2383581"/>
            <a:ext cx="5286329" cy="1194819"/>
            <a:chOff x="2525486" y="2060575"/>
            <a:chExt cx="5286329" cy="1194819"/>
          </a:xfrm>
        </p:grpSpPr>
        <p:sp>
          <p:nvSpPr>
            <p:cNvPr id="19" name="Freeform 2"/>
            <p:cNvSpPr>
              <a:spLocks/>
            </p:cNvSpPr>
            <p:nvPr/>
          </p:nvSpPr>
          <p:spPr bwMode="gray">
            <a:xfrm>
              <a:off x="2525486" y="2380133"/>
              <a:ext cx="2094143" cy="875261"/>
            </a:xfrm>
            <a:custGeom>
              <a:avLst/>
              <a:gdLst>
                <a:gd name="T0" fmla="*/ 1704 w 1705"/>
                <a:gd name="T1" fmla="*/ 0 h 745"/>
                <a:gd name="T2" fmla="*/ 744 w 1705"/>
                <a:gd name="T3" fmla="*/ 0 h 745"/>
                <a:gd name="T4" fmla="*/ 0 w 1705"/>
                <a:gd name="T5" fmla="*/ 744 h 745"/>
                <a:gd name="T6" fmla="*/ 0 60000 65536"/>
                <a:gd name="T7" fmla="*/ 0 60000 65536"/>
                <a:gd name="T8" fmla="*/ 0 60000 65536"/>
                <a:gd name="T9" fmla="*/ 0 w 1705"/>
                <a:gd name="T10" fmla="*/ 0 h 745"/>
                <a:gd name="T11" fmla="*/ 1705 w 1705"/>
                <a:gd name="T12" fmla="*/ 745 h 7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5" h="745">
                  <a:moveTo>
                    <a:pt x="1704" y="0"/>
                  </a:moveTo>
                  <a:lnTo>
                    <a:pt x="744" y="0"/>
                  </a:lnTo>
                  <a:lnTo>
                    <a:pt x="0" y="74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gray">
            <a:xfrm>
              <a:off x="4623313" y="2060575"/>
              <a:ext cx="3188502" cy="78009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kumimoji="1" lang="zh-CN" altLang="en-US" sz="2400" b="1" dirty="0">
                  <a:solidFill>
                    <a:srgbClr val="000000"/>
                  </a:solidFill>
                  <a:latin typeface="+mj-ea"/>
                  <a:ea typeface="+mj-ea"/>
                </a:rPr>
                <a:t>直流电触电</a:t>
              </a:r>
              <a:endParaRPr kumimoji="1" lang="en-US" altLang="ko-KR" sz="2400" b="1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流程图: 手动输入 25"/>
          <p:cNvSpPr/>
          <p:nvPr/>
        </p:nvSpPr>
        <p:spPr>
          <a:xfrm>
            <a:off x="539552" y="1340768"/>
            <a:ext cx="2828177" cy="590946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rPr>
              <a:t>电的危害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 smtClean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、安全用电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05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gray">
          <a:xfrm>
            <a:off x="1331640" y="3026222"/>
            <a:ext cx="2289433" cy="2161719"/>
          </a:xfrm>
          <a:prstGeom prst="ellipse">
            <a:avLst/>
          </a:prstGeom>
          <a:gradFill rotWithShape="0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pPr algn="ctr" defTabSz="825500" eaLnBrk="0" hangingPunct="0">
              <a:lnSpc>
                <a:spcPct val="90000"/>
              </a:lnSpc>
              <a:defRPr/>
            </a:pPr>
            <a:r>
              <a:rPr kumimoji="1" lang="zh-CN" altLang="en-US" sz="2800" b="1" dirty="0">
                <a:solidFill>
                  <a:srgbClr val="FFFFFF"/>
                </a:solidFill>
                <a:ea typeface="Gulim" pitchFamily="34" charset="-127"/>
              </a:rPr>
              <a:t>触电</a:t>
            </a:r>
            <a:endParaRPr kumimoji="1" lang="en-US" altLang="ko-KR" sz="2800" b="1" dirty="0">
              <a:solidFill>
                <a:srgbClr val="FFFFFF"/>
              </a:solidFill>
              <a:ea typeface="Gulim" pitchFamily="34" charset="-127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21073" y="3717032"/>
            <a:ext cx="4188286" cy="778924"/>
            <a:chOff x="3621073" y="3394026"/>
            <a:chExt cx="4188286" cy="778924"/>
          </a:xfrm>
        </p:grpSpPr>
        <p:cxnSp>
          <p:nvCxnSpPr>
            <p:cNvPr id="4" name="直接连接符 3"/>
            <p:cNvCxnSpPr>
              <a:stCxn id="24" idx="6"/>
              <a:endCxn id="30" idx="1"/>
            </p:cNvCxnSpPr>
            <p:nvPr/>
          </p:nvCxnSpPr>
          <p:spPr>
            <a:xfrm flipV="1">
              <a:off x="3621073" y="3783488"/>
              <a:ext cx="998556" cy="588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AutoShape 10"/>
            <p:cNvSpPr>
              <a:spLocks noChangeArrowheads="1"/>
            </p:cNvSpPr>
            <p:nvPr/>
          </p:nvSpPr>
          <p:spPr bwMode="gray">
            <a:xfrm>
              <a:off x="4619629" y="3394026"/>
              <a:ext cx="3189730" cy="77892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kumimoji="1" lang="zh-CN" altLang="en-US" sz="2400" b="1" dirty="0">
                  <a:solidFill>
                    <a:srgbClr val="000000"/>
                  </a:solidFill>
                  <a:latin typeface="+mj-ea"/>
                  <a:ea typeface="+mj-ea"/>
                </a:rPr>
                <a:t>残留电荷触电</a:t>
              </a:r>
              <a:endParaRPr kumimoji="1" lang="en-US" altLang="ko-KR" sz="2400" b="1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1026" name="Picture 2" descr="C:\Documents and Settings\Administrator\Local Settings\Temporary Internet Files\Content.IE5\N4AHAXE1\MC90044173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0" y="238358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0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  <p:bldP spid="2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2058975" y="4518355"/>
            <a:ext cx="5286329" cy="1250037"/>
            <a:chOff x="2525486" y="4268113"/>
            <a:chExt cx="5286329" cy="1250037"/>
          </a:xfrm>
        </p:grpSpPr>
        <p:sp>
          <p:nvSpPr>
            <p:cNvPr id="21" name="Freeform 4"/>
            <p:cNvSpPr>
              <a:spLocks/>
            </p:cNvSpPr>
            <p:nvPr/>
          </p:nvSpPr>
          <p:spPr bwMode="gray">
            <a:xfrm>
              <a:off x="2525486" y="4268113"/>
              <a:ext cx="2094143" cy="875261"/>
            </a:xfrm>
            <a:custGeom>
              <a:avLst/>
              <a:gdLst>
                <a:gd name="T0" fmla="*/ 1704 w 1705"/>
                <a:gd name="T1" fmla="*/ 744 h 745"/>
                <a:gd name="T2" fmla="*/ 744 w 1705"/>
                <a:gd name="T3" fmla="*/ 744 h 745"/>
                <a:gd name="T4" fmla="*/ 0 w 1705"/>
                <a:gd name="T5" fmla="*/ 0 h 745"/>
                <a:gd name="T6" fmla="*/ 0 60000 65536"/>
                <a:gd name="T7" fmla="*/ 0 60000 65536"/>
                <a:gd name="T8" fmla="*/ 0 60000 65536"/>
                <a:gd name="T9" fmla="*/ 0 w 1705"/>
                <a:gd name="T10" fmla="*/ 0 h 745"/>
                <a:gd name="T11" fmla="*/ 1705 w 1705"/>
                <a:gd name="T12" fmla="*/ 745 h 7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5" h="745">
                  <a:moveTo>
                    <a:pt x="1704" y="744"/>
                  </a:moveTo>
                  <a:lnTo>
                    <a:pt x="744" y="744"/>
                  </a:lnTo>
                  <a:lnTo>
                    <a:pt x="0" y="0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AutoShape 11"/>
            <p:cNvSpPr>
              <a:spLocks noChangeArrowheads="1"/>
            </p:cNvSpPr>
            <p:nvPr/>
          </p:nvSpPr>
          <p:spPr bwMode="gray">
            <a:xfrm>
              <a:off x="4622085" y="4739226"/>
              <a:ext cx="3189730" cy="77892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kumimoji="1" lang="zh-CN" altLang="en-US" sz="2400" b="1" dirty="0" smtClean="0">
                  <a:solidFill>
                    <a:srgbClr val="000000"/>
                  </a:solidFill>
                  <a:latin typeface="+mj-ea"/>
                  <a:ea typeface="+mj-ea"/>
                </a:rPr>
                <a:t>电器内部短路</a:t>
              </a:r>
              <a:r>
                <a:rPr kumimoji="1" lang="zh-CN" altLang="en-US" sz="2400" b="1" dirty="0">
                  <a:solidFill>
                    <a:srgbClr val="000000"/>
                  </a:solidFill>
                  <a:latin typeface="+mj-ea"/>
                  <a:ea typeface="+mj-ea"/>
                </a:rPr>
                <a:t>性故障</a:t>
              </a:r>
              <a:endParaRPr kumimoji="1" lang="en-US" altLang="ko-KR" sz="2400" b="1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339752" y="2246789"/>
            <a:ext cx="5142081" cy="1186631"/>
            <a:chOff x="2525486" y="2068763"/>
            <a:chExt cx="5142081" cy="1186631"/>
          </a:xfrm>
        </p:grpSpPr>
        <p:sp>
          <p:nvSpPr>
            <p:cNvPr id="19" name="Freeform 2"/>
            <p:cNvSpPr>
              <a:spLocks/>
            </p:cNvSpPr>
            <p:nvPr/>
          </p:nvSpPr>
          <p:spPr bwMode="gray">
            <a:xfrm>
              <a:off x="2525486" y="2380133"/>
              <a:ext cx="2094143" cy="875261"/>
            </a:xfrm>
            <a:custGeom>
              <a:avLst/>
              <a:gdLst>
                <a:gd name="T0" fmla="*/ 1704 w 1705"/>
                <a:gd name="T1" fmla="*/ 0 h 745"/>
                <a:gd name="T2" fmla="*/ 744 w 1705"/>
                <a:gd name="T3" fmla="*/ 0 h 745"/>
                <a:gd name="T4" fmla="*/ 0 w 1705"/>
                <a:gd name="T5" fmla="*/ 744 h 745"/>
                <a:gd name="T6" fmla="*/ 0 60000 65536"/>
                <a:gd name="T7" fmla="*/ 0 60000 65536"/>
                <a:gd name="T8" fmla="*/ 0 60000 65536"/>
                <a:gd name="T9" fmla="*/ 0 w 1705"/>
                <a:gd name="T10" fmla="*/ 0 h 745"/>
                <a:gd name="T11" fmla="*/ 1705 w 1705"/>
                <a:gd name="T12" fmla="*/ 745 h 7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5" h="745">
                  <a:moveTo>
                    <a:pt x="1704" y="0"/>
                  </a:moveTo>
                  <a:lnTo>
                    <a:pt x="744" y="0"/>
                  </a:lnTo>
                  <a:lnTo>
                    <a:pt x="0" y="744"/>
                  </a:lnTo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gray">
            <a:xfrm>
              <a:off x="4479065" y="2068763"/>
              <a:ext cx="3188502" cy="78009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kumimoji="1" lang="zh-CN" altLang="en-US" sz="2400" b="1" dirty="0">
                  <a:solidFill>
                    <a:srgbClr val="000000"/>
                  </a:solidFill>
                  <a:latin typeface="+mj-ea"/>
                  <a:ea typeface="+mj-ea"/>
                </a:rPr>
                <a:t>供电线路老化</a:t>
              </a:r>
              <a:endParaRPr kumimoji="1" lang="en-US" altLang="ko-KR" sz="2400" b="1" dirty="0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6" name="流程图: 手动输入 25"/>
          <p:cNvSpPr/>
          <p:nvPr/>
        </p:nvSpPr>
        <p:spPr>
          <a:xfrm>
            <a:off x="539552" y="1340768"/>
            <a:ext cx="2828177" cy="590946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rPr>
              <a:t>电的危害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 smtClean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、安全用电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05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27" name="Picture 3" descr="C:\Documents and Settings\Administrator\Local Settings\Temporary Internet Files\Content.IE5\N4AHAXE1\MC9004316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5" y="2249917"/>
            <a:ext cx="1247299" cy="124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val 7"/>
          <p:cNvSpPr>
            <a:spLocks noChangeArrowheads="1"/>
          </p:cNvSpPr>
          <p:nvPr/>
        </p:nvSpPr>
        <p:spPr bwMode="gray">
          <a:xfrm>
            <a:off x="1317905" y="2981655"/>
            <a:ext cx="2289433" cy="2161719"/>
          </a:xfrm>
          <a:prstGeom prst="ellipse">
            <a:avLst/>
          </a:prstGeom>
          <a:gradFill rotWithShape="0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lIns="87313" tIns="44450" rIns="87313" bIns="44450" anchor="ctr"/>
          <a:lstStyle/>
          <a:p>
            <a:pPr algn="ctr" defTabSz="825500" eaLnBrk="0" hangingPunct="0">
              <a:lnSpc>
                <a:spcPct val="90000"/>
              </a:lnSpc>
              <a:defRPr/>
            </a:pPr>
            <a:r>
              <a:rPr kumimoji="1" lang="zh-CN" altLang="en-US" sz="2800" b="1" dirty="0" smtClean="0">
                <a:solidFill>
                  <a:srgbClr val="FFFFFF"/>
                </a:solidFill>
                <a:ea typeface="Gulim" pitchFamily="34" charset="-127"/>
              </a:rPr>
              <a:t>电气火灾</a:t>
            </a:r>
            <a:endParaRPr kumimoji="1" lang="en-US" altLang="ko-KR" sz="2800" b="1" dirty="0">
              <a:solidFill>
                <a:srgbClr val="FFFFFF"/>
              </a:solidFill>
              <a:ea typeface="Gulim" pitchFamily="34" charset="-127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530" y="2186055"/>
            <a:ext cx="2375966" cy="3136377"/>
          </a:xfrm>
          <a:prstGeom prst="rect">
            <a:avLst/>
          </a:prstGeom>
          <a:effectLst>
            <a:outerShdw blurRad="101600" dist="889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流程图: 手动输入 25"/>
          <p:cNvSpPr/>
          <p:nvPr/>
        </p:nvSpPr>
        <p:spPr>
          <a:xfrm>
            <a:off x="544885" y="1196752"/>
            <a:ext cx="2828177" cy="590946"/>
          </a:xfrm>
          <a:prstGeom prst="flowChartManualInpu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prstClr val="white"/>
                </a:solidFill>
                <a:latin typeface="幼圆" pitchFamily="49" charset="-122"/>
                <a:ea typeface="幼圆" pitchFamily="49" charset="-122"/>
              </a:rPr>
              <a:t>家电维修安全用电的措施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 smtClean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一、安全用电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05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-2093914" y="2043113"/>
            <a:ext cx="4430713" cy="4430712"/>
            <a:chOff x="-2093914" y="2043113"/>
            <a:chExt cx="4430713" cy="4430712"/>
          </a:xfrm>
        </p:grpSpPr>
        <p:sp>
          <p:nvSpPr>
            <p:cNvPr id="20" name="AutoShape 3"/>
            <p:cNvSpPr>
              <a:spLocks noChangeArrowheads="1"/>
            </p:cNvSpPr>
            <p:nvPr/>
          </p:nvSpPr>
          <p:spPr bwMode="gray">
            <a:xfrm rot="5400000">
              <a:off x="-2093913" y="2043112"/>
              <a:ext cx="4430712" cy="4430713"/>
            </a:xfrm>
            <a:custGeom>
              <a:avLst/>
              <a:gdLst>
                <a:gd name="G0" fmla="+- 10527 0 0"/>
                <a:gd name="G1" fmla="+- 11670910 0 0"/>
                <a:gd name="G2" fmla="+- 0 0 11670910"/>
                <a:gd name="T0" fmla="*/ 0 256 1"/>
                <a:gd name="T1" fmla="*/ 180 256 1"/>
                <a:gd name="G3" fmla="+- 11670910 T0 T1"/>
                <a:gd name="T2" fmla="*/ 0 256 1"/>
                <a:gd name="T3" fmla="*/ 90 256 1"/>
                <a:gd name="G4" fmla="+- 11670910 T2 T3"/>
                <a:gd name="G5" fmla="*/ G4 2 1"/>
                <a:gd name="T4" fmla="*/ 90 256 1"/>
                <a:gd name="T5" fmla="*/ 0 256 1"/>
                <a:gd name="G6" fmla="+- 11670910 T4 T5"/>
                <a:gd name="G7" fmla="*/ G6 2 1"/>
                <a:gd name="G8" fmla="abs 1167091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527"/>
                <a:gd name="G18" fmla="*/ 10527 1 2"/>
                <a:gd name="G19" fmla="+- G18 5400 0"/>
                <a:gd name="G20" fmla="cos G19 11670910"/>
                <a:gd name="G21" fmla="sin G19 11670910"/>
                <a:gd name="G22" fmla="+- G20 10800 0"/>
                <a:gd name="G23" fmla="+- G21 10800 0"/>
                <a:gd name="G24" fmla="+- 10800 0 G20"/>
                <a:gd name="G25" fmla="+- 10527 10800 0"/>
                <a:gd name="G26" fmla="?: G9 G17 G25"/>
                <a:gd name="G27" fmla="?: G9 0 21600"/>
                <a:gd name="G28" fmla="cos 10800 11670910"/>
                <a:gd name="G29" fmla="sin 10800 11670910"/>
                <a:gd name="G30" fmla="sin 10527 11670910"/>
                <a:gd name="G31" fmla="+- G28 10800 0"/>
                <a:gd name="G32" fmla="+- G29 10800 0"/>
                <a:gd name="G33" fmla="+- G30 10800 0"/>
                <a:gd name="G34" fmla="?: G4 0 G31"/>
                <a:gd name="G35" fmla="?: 11670910 G34 0"/>
                <a:gd name="G36" fmla="?: G6 G35 G31"/>
                <a:gd name="G37" fmla="+- 21600 0 G36"/>
                <a:gd name="G38" fmla="?: G4 0 G33"/>
                <a:gd name="G39" fmla="?: 1167091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41 w 21600"/>
                <a:gd name="T15" fmla="*/ 11156 h 21600"/>
                <a:gd name="T16" fmla="*/ 10800 w 21600"/>
                <a:gd name="T17" fmla="*/ 273 h 21600"/>
                <a:gd name="T18" fmla="*/ 21459 w 21600"/>
                <a:gd name="T19" fmla="*/ 1115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78" y="11151"/>
                  </a:moveTo>
                  <a:cubicBezTo>
                    <a:pt x="274" y="11034"/>
                    <a:pt x="273" y="10917"/>
                    <a:pt x="273" y="10800"/>
                  </a:cubicBezTo>
                  <a:cubicBezTo>
                    <a:pt x="273" y="4986"/>
                    <a:pt x="4986" y="273"/>
                    <a:pt x="10800" y="273"/>
                  </a:cubicBezTo>
                  <a:cubicBezTo>
                    <a:pt x="16613" y="273"/>
                    <a:pt x="21327" y="4986"/>
                    <a:pt x="21327" y="10800"/>
                  </a:cubicBezTo>
                  <a:cubicBezTo>
                    <a:pt x="21327" y="10917"/>
                    <a:pt x="21325" y="11034"/>
                    <a:pt x="21321" y="11151"/>
                  </a:cubicBezTo>
                  <a:lnTo>
                    <a:pt x="21593" y="11161"/>
                  </a:lnTo>
                  <a:cubicBezTo>
                    <a:pt x="21597" y="11040"/>
                    <a:pt x="21600" y="1092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20"/>
                    <a:pt x="2" y="11040"/>
                    <a:pt x="6" y="1116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AutoShape 4"/>
            <p:cNvSpPr>
              <a:spLocks noChangeArrowheads="1"/>
            </p:cNvSpPr>
            <p:nvPr/>
          </p:nvSpPr>
          <p:spPr bwMode="gray">
            <a:xfrm rot="5400000">
              <a:off x="-1834358" y="2370932"/>
              <a:ext cx="3768725" cy="3767138"/>
            </a:xfrm>
            <a:custGeom>
              <a:avLst/>
              <a:gdLst>
                <a:gd name="T0" fmla="*/ 328779873 w 21600"/>
                <a:gd name="T1" fmla="*/ 0 h 21600"/>
                <a:gd name="T2" fmla="*/ 153065184 w 21600"/>
                <a:gd name="T3" fmla="*/ 330388783 h 21600"/>
                <a:gd name="T4" fmla="*/ 328779873 w 21600"/>
                <a:gd name="T5" fmla="*/ 305872746 h 21600"/>
                <a:gd name="T6" fmla="*/ 504494432 w 21600"/>
                <a:gd name="T7" fmla="*/ 33038878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3" name="Group 54"/>
          <p:cNvGrpSpPr>
            <a:grpSpLocks/>
          </p:cNvGrpSpPr>
          <p:nvPr/>
        </p:nvGrpSpPr>
        <p:grpSpPr bwMode="auto">
          <a:xfrm>
            <a:off x="1373834" y="2332201"/>
            <a:ext cx="6942138" cy="538162"/>
            <a:chOff x="830" y="1215"/>
            <a:chExt cx="4373" cy="339"/>
          </a:xfrm>
        </p:grpSpPr>
        <p:sp>
          <p:nvSpPr>
            <p:cNvPr id="25" name="AutoShape 6"/>
            <p:cNvSpPr>
              <a:spLocks noChangeArrowheads="1"/>
            </p:cNvSpPr>
            <p:nvPr/>
          </p:nvSpPr>
          <p:spPr bwMode="gray">
            <a:xfrm>
              <a:off x="1013" y="1215"/>
              <a:ext cx="3493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72549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7" name="Group 7"/>
            <p:cNvGrpSpPr>
              <a:grpSpLocks/>
            </p:cNvGrpSpPr>
            <p:nvPr/>
          </p:nvGrpSpPr>
          <p:grpSpPr bwMode="auto">
            <a:xfrm>
              <a:off x="830" y="1238"/>
              <a:ext cx="316" cy="316"/>
              <a:chOff x="980" y="1412"/>
              <a:chExt cx="316" cy="316"/>
            </a:xfrm>
          </p:grpSpPr>
          <p:sp>
            <p:nvSpPr>
              <p:cNvPr id="33" name="Oval 8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4" name="Oval 9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9" name="Text Box 10"/>
            <p:cNvSpPr txBox="1">
              <a:spLocks noChangeArrowheads="1"/>
            </p:cNvSpPr>
            <p:nvPr/>
          </p:nvSpPr>
          <p:spPr bwMode="gray">
            <a:xfrm>
              <a:off x="885" y="1287"/>
              <a:ext cx="1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blackWhite">
            <a:xfrm>
              <a:off x="1146" y="1269"/>
              <a:ext cx="405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600" b="1" dirty="0">
                  <a:solidFill>
                    <a:schemeClr val="tx2"/>
                  </a:solidFill>
                </a:rPr>
                <a:t>严格遵守国家有关安全用电的法律规定</a:t>
              </a:r>
              <a:r>
                <a:rPr lang="en-US" altLang="zh-CN" sz="1600" b="1" dirty="0">
                  <a:solidFill>
                    <a:schemeClr val="tx2"/>
                  </a:solidFill>
                </a:rPr>
                <a:t>,</a:t>
              </a:r>
              <a:r>
                <a:rPr lang="zh-CN" altLang="en-US" sz="1600" b="1" dirty="0">
                  <a:solidFill>
                    <a:schemeClr val="tx2"/>
                  </a:solidFill>
                </a:rPr>
                <a:t>如</a:t>
              </a:r>
              <a:r>
                <a:rPr lang="en-US" altLang="zh-CN" sz="1600" b="1" dirty="0">
                  <a:solidFill>
                    <a:schemeClr val="tx2"/>
                  </a:solidFill>
                </a:rPr>
                <a:t>《</a:t>
              </a:r>
              <a:r>
                <a:rPr lang="zh-CN" altLang="en-US" sz="1600" b="1" dirty="0">
                  <a:solidFill>
                    <a:schemeClr val="tx2"/>
                  </a:solidFill>
                </a:rPr>
                <a:t>电力供应与使用条例</a:t>
              </a:r>
              <a:r>
                <a:rPr lang="en-US" altLang="zh-CN" sz="1600" b="1" dirty="0">
                  <a:solidFill>
                    <a:schemeClr val="tx2"/>
                  </a:solidFill>
                </a:rPr>
                <a:t>》</a:t>
              </a:r>
              <a:r>
                <a:rPr lang="zh-CN" altLang="en-US" sz="1600" b="1" dirty="0">
                  <a:solidFill>
                    <a:schemeClr val="tx2"/>
                  </a:solidFill>
                </a:rPr>
                <a:t>。</a:t>
              </a:r>
              <a:endParaRPr lang="en-US" altLang="zh-CN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13147" y="3144363"/>
            <a:ext cx="6714900" cy="539750"/>
            <a:chOff x="2235065" y="3309145"/>
            <a:chExt cx="6714900" cy="539750"/>
          </a:xfrm>
        </p:grpSpPr>
        <p:sp>
          <p:nvSpPr>
            <p:cNvPr id="36" name="AutoShape 13"/>
            <p:cNvSpPr>
              <a:spLocks noChangeArrowheads="1"/>
            </p:cNvSpPr>
            <p:nvPr/>
          </p:nvSpPr>
          <p:spPr bwMode="gray">
            <a:xfrm>
              <a:off x="2579553" y="3309145"/>
              <a:ext cx="5446713" cy="52863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folHlink">
                    <a:gamma/>
                    <a:tint val="96863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Text Box 14"/>
            <p:cNvSpPr txBox="1">
              <a:spLocks noChangeArrowheads="1"/>
            </p:cNvSpPr>
            <p:nvPr/>
          </p:nvSpPr>
          <p:spPr bwMode="blackWhite">
            <a:xfrm>
              <a:off x="2768465" y="3394870"/>
              <a:ext cx="61815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600" b="1" dirty="0">
                  <a:solidFill>
                    <a:schemeClr val="tx2"/>
                  </a:solidFill>
                </a:rPr>
                <a:t>熟悉家用电器使用</a:t>
              </a:r>
              <a:r>
                <a:rPr lang="zh-CN" altLang="en-US" sz="1600" b="1" dirty="0" smtClean="0">
                  <a:solidFill>
                    <a:schemeClr val="tx2"/>
                  </a:solidFill>
                </a:rPr>
                <a:t>安全标准、安装方法、使用</a:t>
              </a:r>
              <a:r>
                <a:rPr lang="zh-CN" altLang="en-US" sz="1600" b="1" dirty="0">
                  <a:solidFill>
                    <a:schemeClr val="tx2"/>
                  </a:solidFill>
                </a:rPr>
                <a:t>方法及注意事项</a:t>
              </a:r>
              <a:r>
                <a:rPr lang="zh-CN" altLang="en-US" sz="1600" b="1" dirty="0" smtClean="0">
                  <a:solidFill>
                    <a:schemeClr val="tx2"/>
                  </a:solidFill>
                </a:rPr>
                <a:t>等。</a:t>
              </a:r>
              <a:endParaRPr lang="en-US" altLang="zh-CN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40" name="Oval 16"/>
            <p:cNvSpPr>
              <a:spLocks noChangeArrowheads="1"/>
            </p:cNvSpPr>
            <p:nvPr/>
          </p:nvSpPr>
          <p:spPr bwMode="gray">
            <a:xfrm>
              <a:off x="2235065" y="3347245"/>
              <a:ext cx="501650" cy="501650"/>
            </a:xfrm>
            <a:prstGeom prst="ellipse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Oval 17"/>
            <p:cNvSpPr>
              <a:spLocks noChangeArrowheads="1"/>
            </p:cNvSpPr>
            <p:nvPr/>
          </p:nvSpPr>
          <p:spPr bwMode="gray">
            <a:xfrm>
              <a:off x="2311265" y="3425033"/>
              <a:ext cx="349250" cy="349250"/>
            </a:xfrm>
            <a:prstGeom prst="ellipse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gray">
            <a:xfrm>
              <a:off x="2325553" y="3423445"/>
              <a:ext cx="3111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42" name="Group 52"/>
          <p:cNvGrpSpPr>
            <a:grpSpLocks/>
          </p:cNvGrpSpPr>
          <p:nvPr/>
        </p:nvGrpSpPr>
        <p:grpSpPr bwMode="auto">
          <a:xfrm>
            <a:off x="2174074" y="3883820"/>
            <a:ext cx="5878513" cy="538162"/>
            <a:chOff x="1289" y="2105"/>
            <a:chExt cx="3703" cy="339"/>
          </a:xfrm>
        </p:grpSpPr>
        <p:sp>
          <p:nvSpPr>
            <p:cNvPr id="43" name="AutoShape 20"/>
            <p:cNvSpPr>
              <a:spLocks noChangeArrowheads="1"/>
            </p:cNvSpPr>
            <p:nvPr/>
          </p:nvSpPr>
          <p:spPr bwMode="gray">
            <a:xfrm>
              <a:off x="1472" y="2105"/>
              <a:ext cx="3520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44" name="Group 21"/>
            <p:cNvGrpSpPr>
              <a:grpSpLocks/>
            </p:cNvGrpSpPr>
            <p:nvPr/>
          </p:nvGrpSpPr>
          <p:grpSpPr bwMode="auto">
            <a:xfrm>
              <a:off x="1289" y="2128"/>
              <a:ext cx="316" cy="316"/>
              <a:chOff x="980" y="1412"/>
              <a:chExt cx="316" cy="316"/>
            </a:xfrm>
          </p:grpSpPr>
          <p:sp>
            <p:nvSpPr>
              <p:cNvPr id="47" name="Oval 22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8" name="Oval 23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5" name="Text Box 24"/>
            <p:cNvSpPr txBox="1">
              <a:spLocks noChangeArrowheads="1"/>
            </p:cNvSpPr>
            <p:nvPr/>
          </p:nvSpPr>
          <p:spPr bwMode="gray">
            <a:xfrm>
              <a:off x="1344" y="2177"/>
              <a:ext cx="1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blackWhite">
            <a:xfrm>
              <a:off x="1605" y="2159"/>
              <a:ext cx="337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600" b="1" dirty="0">
                  <a:solidFill>
                    <a:schemeClr val="tx2"/>
                  </a:solidFill>
                </a:rPr>
                <a:t>掌握家庭用电</a:t>
              </a:r>
              <a:r>
                <a:rPr lang="zh-CN" altLang="en-US" sz="1600" b="1" dirty="0" smtClean="0">
                  <a:solidFill>
                    <a:schemeClr val="tx2"/>
                  </a:solidFill>
                </a:rPr>
                <a:t>常识，如火线、零线、接地、安全电压等。</a:t>
              </a:r>
              <a:endParaRPr lang="en-US" altLang="zh-CN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42748" y="4757841"/>
            <a:ext cx="6683150" cy="539750"/>
            <a:chOff x="2406515" y="4731545"/>
            <a:chExt cx="6683150" cy="539750"/>
          </a:xfrm>
        </p:grpSpPr>
        <p:sp>
          <p:nvSpPr>
            <p:cNvPr id="50" name="AutoShape 27"/>
            <p:cNvSpPr>
              <a:spLocks noChangeArrowheads="1"/>
            </p:cNvSpPr>
            <p:nvPr/>
          </p:nvSpPr>
          <p:spPr bwMode="gray">
            <a:xfrm>
              <a:off x="2751003" y="4731545"/>
              <a:ext cx="5446713" cy="52863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folHlink">
                    <a:gamma/>
                    <a:tint val="96863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" name="Text Box 28"/>
            <p:cNvSpPr txBox="1">
              <a:spLocks noChangeArrowheads="1"/>
            </p:cNvSpPr>
            <p:nvPr/>
          </p:nvSpPr>
          <p:spPr bwMode="black">
            <a:xfrm>
              <a:off x="2908165" y="4817270"/>
              <a:ext cx="61815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600" b="1" dirty="0">
                  <a:solidFill>
                    <a:schemeClr val="tx2"/>
                  </a:solidFill>
                </a:rPr>
                <a:t>遵守</a:t>
              </a:r>
              <a:r>
                <a:rPr lang="zh-CN" altLang="en-US" sz="1600" b="1" dirty="0" smtClean="0">
                  <a:solidFill>
                    <a:schemeClr val="tx2"/>
                  </a:solidFill>
                </a:rPr>
                <a:t>社会公德，不</a:t>
              </a:r>
              <a:r>
                <a:rPr lang="zh-CN" altLang="en-US" sz="1600" b="1" dirty="0">
                  <a:solidFill>
                    <a:schemeClr val="tx2"/>
                  </a:solidFill>
                </a:rPr>
                <a:t>懂电气知识要虚心请教有经验的</a:t>
              </a:r>
              <a:r>
                <a:rPr lang="zh-CN" altLang="en-US" sz="1600" b="1" dirty="0" smtClean="0">
                  <a:solidFill>
                    <a:schemeClr val="tx2"/>
                  </a:solidFill>
                </a:rPr>
                <a:t>人，以防触电。</a:t>
              </a:r>
              <a:endParaRPr lang="en-US" altLang="zh-CN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54" name="Oval 30"/>
            <p:cNvSpPr>
              <a:spLocks noChangeArrowheads="1"/>
            </p:cNvSpPr>
            <p:nvPr/>
          </p:nvSpPr>
          <p:spPr bwMode="gray">
            <a:xfrm>
              <a:off x="2406515" y="4769645"/>
              <a:ext cx="501650" cy="501650"/>
            </a:xfrm>
            <a:prstGeom prst="ellipse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Oval 31"/>
            <p:cNvSpPr>
              <a:spLocks noChangeArrowheads="1"/>
            </p:cNvSpPr>
            <p:nvPr/>
          </p:nvSpPr>
          <p:spPr bwMode="gray">
            <a:xfrm>
              <a:off x="2482715" y="4847433"/>
              <a:ext cx="349250" cy="349250"/>
            </a:xfrm>
            <a:prstGeom prst="ellipse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3" name="Text Box 32"/>
            <p:cNvSpPr txBox="1">
              <a:spLocks noChangeArrowheads="1"/>
            </p:cNvSpPr>
            <p:nvPr/>
          </p:nvSpPr>
          <p:spPr bwMode="gray">
            <a:xfrm>
              <a:off x="2497003" y="4845845"/>
              <a:ext cx="3111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56" name="Group 50"/>
          <p:cNvGrpSpPr>
            <a:grpSpLocks/>
          </p:cNvGrpSpPr>
          <p:nvPr/>
        </p:nvGrpSpPr>
        <p:grpSpPr bwMode="auto">
          <a:xfrm>
            <a:off x="1450034" y="5556434"/>
            <a:ext cx="6597650" cy="530225"/>
            <a:chOff x="1113" y="3006"/>
            <a:chExt cx="4156" cy="334"/>
          </a:xfrm>
        </p:grpSpPr>
        <p:sp>
          <p:nvSpPr>
            <p:cNvPr id="57" name="AutoShape 34"/>
            <p:cNvSpPr>
              <a:spLocks noChangeArrowheads="1"/>
            </p:cNvSpPr>
            <p:nvPr/>
          </p:nvSpPr>
          <p:spPr bwMode="gray">
            <a:xfrm>
              <a:off x="1333" y="3006"/>
              <a:ext cx="3936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58" name="Group 35"/>
            <p:cNvGrpSpPr>
              <a:grpSpLocks/>
            </p:cNvGrpSpPr>
            <p:nvPr/>
          </p:nvGrpSpPr>
          <p:grpSpPr bwMode="auto">
            <a:xfrm>
              <a:off x="1113" y="3024"/>
              <a:ext cx="316" cy="316"/>
              <a:chOff x="980" y="1412"/>
              <a:chExt cx="316" cy="316"/>
            </a:xfrm>
          </p:grpSpPr>
          <p:sp>
            <p:nvSpPr>
              <p:cNvPr id="61" name="Oval 36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" name="Oval 37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9" name="Text Box 38"/>
            <p:cNvSpPr txBox="1">
              <a:spLocks noChangeArrowheads="1"/>
            </p:cNvSpPr>
            <p:nvPr/>
          </p:nvSpPr>
          <p:spPr bwMode="gray">
            <a:xfrm>
              <a:off x="1168" y="3073"/>
              <a:ext cx="1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0" name="Text Box 39"/>
            <p:cNvSpPr txBox="1">
              <a:spLocks noChangeArrowheads="1"/>
            </p:cNvSpPr>
            <p:nvPr/>
          </p:nvSpPr>
          <p:spPr bwMode="black">
            <a:xfrm>
              <a:off x="1429" y="3055"/>
              <a:ext cx="2722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1600" b="1" dirty="0">
                  <a:solidFill>
                    <a:schemeClr val="tx2"/>
                  </a:solidFill>
                </a:rPr>
                <a:t>学习有关触电急救技术及电气火灾消防</a:t>
              </a:r>
              <a:r>
                <a:rPr lang="zh-CN" altLang="en-US" sz="1600" b="1" dirty="0" smtClean="0">
                  <a:solidFill>
                    <a:schemeClr val="tx2"/>
                  </a:solidFill>
                </a:rPr>
                <a:t>技术。</a:t>
              </a:r>
              <a:endParaRPr lang="en-US" altLang="zh-CN" sz="16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70" name="Rectangle 47"/>
          <p:cNvSpPr>
            <a:spLocks noChangeArrowheads="1"/>
          </p:cNvSpPr>
          <p:nvPr/>
        </p:nvSpPr>
        <p:spPr bwMode="gray">
          <a:xfrm>
            <a:off x="247647" y="3806423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措施</a:t>
            </a:r>
            <a:endParaRPr lang="en-US" altLang="zh-CN" sz="2500" b="1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486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/>
          <p:cNvGrpSpPr/>
          <p:nvPr/>
        </p:nvGrpSpPr>
        <p:grpSpPr>
          <a:xfrm>
            <a:off x="-2106924" y="1668901"/>
            <a:ext cx="4430713" cy="4430712"/>
            <a:chOff x="-2093914" y="2043113"/>
            <a:chExt cx="4430713" cy="4430712"/>
          </a:xfrm>
        </p:grpSpPr>
        <p:sp>
          <p:nvSpPr>
            <p:cNvPr id="79" name="AutoShape 3"/>
            <p:cNvSpPr>
              <a:spLocks noChangeArrowheads="1"/>
            </p:cNvSpPr>
            <p:nvPr/>
          </p:nvSpPr>
          <p:spPr bwMode="gray">
            <a:xfrm rot="5400000">
              <a:off x="-2093913" y="2043112"/>
              <a:ext cx="4430712" cy="4430713"/>
            </a:xfrm>
            <a:custGeom>
              <a:avLst/>
              <a:gdLst>
                <a:gd name="G0" fmla="+- 10527 0 0"/>
                <a:gd name="G1" fmla="+- 11670910 0 0"/>
                <a:gd name="G2" fmla="+- 0 0 11670910"/>
                <a:gd name="T0" fmla="*/ 0 256 1"/>
                <a:gd name="T1" fmla="*/ 180 256 1"/>
                <a:gd name="G3" fmla="+- 11670910 T0 T1"/>
                <a:gd name="T2" fmla="*/ 0 256 1"/>
                <a:gd name="T3" fmla="*/ 90 256 1"/>
                <a:gd name="G4" fmla="+- 11670910 T2 T3"/>
                <a:gd name="G5" fmla="*/ G4 2 1"/>
                <a:gd name="T4" fmla="*/ 90 256 1"/>
                <a:gd name="T5" fmla="*/ 0 256 1"/>
                <a:gd name="G6" fmla="+- 11670910 T4 T5"/>
                <a:gd name="G7" fmla="*/ G6 2 1"/>
                <a:gd name="G8" fmla="abs 1167091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527"/>
                <a:gd name="G18" fmla="*/ 10527 1 2"/>
                <a:gd name="G19" fmla="+- G18 5400 0"/>
                <a:gd name="G20" fmla="cos G19 11670910"/>
                <a:gd name="G21" fmla="sin G19 11670910"/>
                <a:gd name="G22" fmla="+- G20 10800 0"/>
                <a:gd name="G23" fmla="+- G21 10800 0"/>
                <a:gd name="G24" fmla="+- 10800 0 G20"/>
                <a:gd name="G25" fmla="+- 10527 10800 0"/>
                <a:gd name="G26" fmla="?: G9 G17 G25"/>
                <a:gd name="G27" fmla="?: G9 0 21600"/>
                <a:gd name="G28" fmla="cos 10800 11670910"/>
                <a:gd name="G29" fmla="sin 10800 11670910"/>
                <a:gd name="G30" fmla="sin 10527 11670910"/>
                <a:gd name="G31" fmla="+- G28 10800 0"/>
                <a:gd name="G32" fmla="+- G29 10800 0"/>
                <a:gd name="G33" fmla="+- G30 10800 0"/>
                <a:gd name="G34" fmla="?: G4 0 G31"/>
                <a:gd name="G35" fmla="?: 11670910 G34 0"/>
                <a:gd name="G36" fmla="?: G6 G35 G31"/>
                <a:gd name="G37" fmla="+- 21600 0 G36"/>
                <a:gd name="G38" fmla="?: G4 0 G33"/>
                <a:gd name="G39" fmla="?: 1167091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41 w 21600"/>
                <a:gd name="T15" fmla="*/ 11156 h 21600"/>
                <a:gd name="T16" fmla="*/ 10800 w 21600"/>
                <a:gd name="T17" fmla="*/ 273 h 21600"/>
                <a:gd name="T18" fmla="*/ 21459 w 21600"/>
                <a:gd name="T19" fmla="*/ 1115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278" y="11151"/>
                  </a:moveTo>
                  <a:cubicBezTo>
                    <a:pt x="274" y="11034"/>
                    <a:pt x="273" y="10917"/>
                    <a:pt x="273" y="10800"/>
                  </a:cubicBezTo>
                  <a:cubicBezTo>
                    <a:pt x="273" y="4986"/>
                    <a:pt x="4986" y="273"/>
                    <a:pt x="10800" y="273"/>
                  </a:cubicBezTo>
                  <a:cubicBezTo>
                    <a:pt x="16613" y="273"/>
                    <a:pt x="21327" y="4986"/>
                    <a:pt x="21327" y="10800"/>
                  </a:cubicBezTo>
                  <a:cubicBezTo>
                    <a:pt x="21327" y="10917"/>
                    <a:pt x="21325" y="11034"/>
                    <a:pt x="21321" y="11151"/>
                  </a:cubicBezTo>
                  <a:lnTo>
                    <a:pt x="21593" y="11161"/>
                  </a:lnTo>
                  <a:cubicBezTo>
                    <a:pt x="21597" y="11040"/>
                    <a:pt x="21600" y="1092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920"/>
                    <a:pt x="2" y="11040"/>
                    <a:pt x="6" y="1116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80" name="AutoShape 4"/>
            <p:cNvSpPr>
              <a:spLocks noChangeArrowheads="1"/>
            </p:cNvSpPr>
            <p:nvPr/>
          </p:nvSpPr>
          <p:spPr bwMode="gray">
            <a:xfrm rot="5400000">
              <a:off x="-1834358" y="2370932"/>
              <a:ext cx="3768725" cy="3767138"/>
            </a:xfrm>
            <a:custGeom>
              <a:avLst/>
              <a:gdLst>
                <a:gd name="T0" fmla="*/ 328779873 w 21600"/>
                <a:gd name="T1" fmla="*/ 0 h 21600"/>
                <a:gd name="T2" fmla="*/ 153065184 w 21600"/>
                <a:gd name="T3" fmla="*/ 330388783 h 21600"/>
                <a:gd name="T4" fmla="*/ 328779873 w 21600"/>
                <a:gd name="T5" fmla="*/ 305872746 h 21600"/>
                <a:gd name="T6" fmla="*/ 504494432 w 21600"/>
                <a:gd name="T7" fmla="*/ 330388783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056" y="10807"/>
                  </a:moveTo>
                  <a:cubicBezTo>
                    <a:pt x="10056" y="10805"/>
                    <a:pt x="10056" y="10802"/>
                    <a:pt x="10056" y="10800"/>
                  </a:cubicBezTo>
                  <a:cubicBezTo>
                    <a:pt x="10056" y="10389"/>
                    <a:pt x="10389" y="10056"/>
                    <a:pt x="10800" y="10056"/>
                  </a:cubicBezTo>
                  <a:cubicBezTo>
                    <a:pt x="11210" y="10056"/>
                    <a:pt x="11544" y="10389"/>
                    <a:pt x="11544" y="10800"/>
                  </a:cubicBezTo>
                  <a:cubicBezTo>
                    <a:pt x="11544" y="10802"/>
                    <a:pt x="11543" y="10805"/>
                    <a:pt x="11543" y="10807"/>
                  </a:cubicBezTo>
                  <a:lnTo>
                    <a:pt x="21599" y="10916"/>
                  </a:lnTo>
                  <a:cubicBezTo>
                    <a:pt x="21599" y="10877"/>
                    <a:pt x="21600" y="10838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38"/>
                    <a:pt x="0" y="10877"/>
                    <a:pt x="0" y="1091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6300788" y="209550"/>
            <a:ext cx="28432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dist" eaLnBrk="1" hangingPunct="1"/>
            <a:r>
              <a:rPr lang="zh-CN" altLang="en-US" sz="1600">
                <a:solidFill>
                  <a:srgbClr val="4A6717"/>
                </a:solidFill>
                <a:latin typeface="黑体" pitchFamily="2" charset="-122"/>
                <a:ea typeface="黑体" pitchFamily="2" charset="-122"/>
              </a:rPr>
              <a:t>简易家电维修技术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  <a:extLst/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二</a:t>
            </a:r>
            <a:r>
              <a:rPr lang="zh-CN" altLang="en-US" sz="4600" b="1" dirty="0" smtClean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4600" b="1" dirty="0">
                <a:solidFill>
                  <a:srgbClr val="1AB39F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安全操作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AutoShape 5"/>
          <p:cNvSpPr>
            <a:spLocks noChangeAspect="1" noChangeArrowheads="1" noTextEdit="1"/>
          </p:cNvSpPr>
          <p:nvPr/>
        </p:nvSpPr>
        <p:spPr bwMode="auto">
          <a:xfrm>
            <a:off x="664853" y="2262626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4" name="Group 54"/>
          <p:cNvGrpSpPr>
            <a:grpSpLocks/>
          </p:cNvGrpSpPr>
          <p:nvPr/>
        </p:nvGrpSpPr>
        <p:grpSpPr bwMode="auto">
          <a:xfrm>
            <a:off x="1506081" y="2008802"/>
            <a:ext cx="5835650" cy="538162"/>
            <a:chOff x="830" y="1215"/>
            <a:chExt cx="3676" cy="339"/>
          </a:xfrm>
        </p:grpSpPr>
        <p:sp>
          <p:nvSpPr>
            <p:cNvPr id="45" name="AutoShape 6"/>
            <p:cNvSpPr>
              <a:spLocks noChangeArrowheads="1"/>
            </p:cNvSpPr>
            <p:nvPr/>
          </p:nvSpPr>
          <p:spPr bwMode="gray">
            <a:xfrm>
              <a:off x="1013" y="1215"/>
              <a:ext cx="3493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72549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46" name="Group 7"/>
            <p:cNvGrpSpPr>
              <a:grpSpLocks/>
            </p:cNvGrpSpPr>
            <p:nvPr/>
          </p:nvGrpSpPr>
          <p:grpSpPr bwMode="auto">
            <a:xfrm>
              <a:off x="830" y="1238"/>
              <a:ext cx="316" cy="316"/>
              <a:chOff x="980" y="1412"/>
              <a:chExt cx="316" cy="316"/>
            </a:xfrm>
          </p:grpSpPr>
          <p:sp>
            <p:nvSpPr>
              <p:cNvPr id="49" name="Oval 8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0" name="Oval 9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7" name="Text Box 10"/>
            <p:cNvSpPr txBox="1">
              <a:spLocks noChangeArrowheads="1"/>
            </p:cNvSpPr>
            <p:nvPr/>
          </p:nvSpPr>
          <p:spPr bwMode="gray">
            <a:xfrm>
              <a:off x="885" y="1287"/>
              <a:ext cx="1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8" name="Text Box 11"/>
            <p:cNvSpPr txBox="1">
              <a:spLocks noChangeArrowheads="1"/>
            </p:cNvSpPr>
            <p:nvPr/>
          </p:nvSpPr>
          <p:spPr bwMode="blackWhite">
            <a:xfrm>
              <a:off x="1146" y="1269"/>
              <a:ext cx="289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b="1" dirty="0">
                  <a:solidFill>
                    <a:schemeClr val="tx2"/>
                  </a:solidFill>
                </a:rPr>
                <a:t>认真学习家电维修行业安全操作</a:t>
              </a:r>
              <a:r>
                <a:rPr lang="zh-CN" altLang="en-US" b="1" dirty="0" smtClean="0">
                  <a:solidFill>
                    <a:schemeClr val="tx2"/>
                  </a:solidFill>
                </a:rPr>
                <a:t>规章制度。</a:t>
              </a:r>
              <a:endParaRPr lang="en-US" altLang="zh-CN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52758" y="3063722"/>
            <a:ext cx="5791201" cy="539750"/>
            <a:chOff x="2235065" y="3309145"/>
            <a:chExt cx="5791201" cy="539750"/>
          </a:xfrm>
        </p:grpSpPr>
        <p:sp>
          <p:nvSpPr>
            <p:cNvPr id="52" name="AutoShape 13"/>
            <p:cNvSpPr>
              <a:spLocks noChangeArrowheads="1"/>
            </p:cNvSpPr>
            <p:nvPr/>
          </p:nvSpPr>
          <p:spPr bwMode="gray">
            <a:xfrm>
              <a:off x="2579553" y="3309145"/>
              <a:ext cx="5446713" cy="52863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folHlink">
                    <a:gamma/>
                    <a:tint val="96863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3" name="Text Box 14"/>
            <p:cNvSpPr txBox="1">
              <a:spLocks noChangeArrowheads="1"/>
            </p:cNvSpPr>
            <p:nvPr/>
          </p:nvSpPr>
          <p:spPr bwMode="blackWhite">
            <a:xfrm>
              <a:off x="2768465" y="3394870"/>
              <a:ext cx="32063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b="1" dirty="0">
                  <a:solidFill>
                    <a:schemeClr val="tx2"/>
                  </a:solidFill>
                </a:rPr>
                <a:t>认真落实个人安全防护</a:t>
              </a:r>
              <a:r>
                <a:rPr lang="zh-CN" altLang="en-US" b="1" dirty="0" smtClean="0">
                  <a:solidFill>
                    <a:schemeClr val="tx2"/>
                  </a:solidFill>
                </a:rPr>
                <a:t>措施。</a:t>
              </a:r>
              <a:endParaRPr lang="en-US" altLang="zh-CN" b="1" dirty="0">
                <a:solidFill>
                  <a:schemeClr val="tx2"/>
                </a:solidFill>
              </a:endParaRPr>
            </a:p>
          </p:txBody>
        </p:sp>
        <p:sp>
          <p:nvSpPr>
            <p:cNvPr id="54" name="Oval 16"/>
            <p:cNvSpPr>
              <a:spLocks noChangeArrowheads="1"/>
            </p:cNvSpPr>
            <p:nvPr/>
          </p:nvSpPr>
          <p:spPr bwMode="gray">
            <a:xfrm>
              <a:off x="2235065" y="3347245"/>
              <a:ext cx="501650" cy="501650"/>
            </a:xfrm>
            <a:prstGeom prst="ellipse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" name="Oval 17"/>
            <p:cNvSpPr>
              <a:spLocks noChangeArrowheads="1"/>
            </p:cNvSpPr>
            <p:nvPr/>
          </p:nvSpPr>
          <p:spPr bwMode="gray">
            <a:xfrm>
              <a:off x="2311265" y="3425033"/>
              <a:ext cx="349250" cy="349250"/>
            </a:xfrm>
            <a:prstGeom prst="ellipse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6" name="Text Box 18"/>
            <p:cNvSpPr txBox="1">
              <a:spLocks noChangeArrowheads="1"/>
            </p:cNvSpPr>
            <p:nvPr/>
          </p:nvSpPr>
          <p:spPr bwMode="gray">
            <a:xfrm>
              <a:off x="2325553" y="3423445"/>
              <a:ext cx="3111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57" name="Group 52"/>
          <p:cNvGrpSpPr>
            <a:grpSpLocks/>
          </p:cNvGrpSpPr>
          <p:nvPr/>
        </p:nvGrpSpPr>
        <p:grpSpPr bwMode="auto">
          <a:xfrm>
            <a:off x="1990625" y="4113385"/>
            <a:ext cx="5878513" cy="538162"/>
            <a:chOff x="1289" y="2105"/>
            <a:chExt cx="3703" cy="339"/>
          </a:xfrm>
        </p:grpSpPr>
        <p:sp>
          <p:nvSpPr>
            <p:cNvPr id="58" name="AutoShape 20"/>
            <p:cNvSpPr>
              <a:spLocks noChangeArrowheads="1"/>
            </p:cNvSpPr>
            <p:nvPr/>
          </p:nvSpPr>
          <p:spPr bwMode="gray">
            <a:xfrm>
              <a:off x="1472" y="2105"/>
              <a:ext cx="3520" cy="334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59" name="Group 21"/>
            <p:cNvGrpSpPr>
              <a:grpSpLocks/>
            </p:cNvGrpSpPr>
            <p:nvPr/>
          </p:nvGrpSpPr>
          <p:grpSpPr bwMode="auto">
            <a:xfrm>
              <a:off x="1289" y="2128"/>
              <a:ext cx="316" cy="316"/>
              <a:chOff x="980" y="1412"/>
              <a:chExt cx="316" cy="316"/>
            </a:xfrm>
          </p:grpSpPr>
          <p:sp>
            <p:nvSpPr>
              <p:cNvPr id="62" name="Oval 22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chemeClr val="hlink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" name="Oval 23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0" name="Text Box 24"/>
            <p:cNvSpPr txBox="1">
              <a:spLocks noChangeArrowheads="1"/>
            </p:cNvSpPr>
            <p:nvPr/>
          </p:nvSpPr>
          <p:spPr bwMode="gray">
            <a:xfrm>
              <a:off x="1344" y="2177"/>
              <a:ext cx="1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1" name="Text Box 25"/>
            <p:cNvSpPr txBox="1">
              <a:spLocks noChangeArrowheads="1"/>
            </p:cNvSpPr>
            <p:nvPr/>
          </p:nvSpPr>
          <p:spPr bwMode="blackWhite">
            <a:xfrm>
              <a:off x="1605" y="2159"/>
              <a:ext cx="202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b="1" dirty="0">
                  <a:solidFill>
                    <a:schemeClr val="tx2"/>
                  </a:solidFill>
                </a:rPr>
                <a:t>严格执行不带电操作的</a:t>
              </a:r>
              <a:r>
                <a:rPr lang="zh-CN" altLang="en-US" b="1" dirty="0" smtClean="0">
                  <a:solidFill>
                    <a:schemeClr val="tx2"/>
                  </a:solidFill>
                </a:rPr>
                <a:t>规定。</a:t>
              </a:r>
              <a:endParaRPr lang="en-US" altLang="zh-CN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545549" y="5120455"/>
            <a:ext cx="5791201" cy="539750"/>
            <a:chOff x="2406515" y="4731545"/>
            <a:chExt cx="5791201" cy="539750"/>
          </a:xfrm>
        </p:grpSpPr>
        <p:sp>
          <p:nvSpPr>
            <p:cNvPr id="65" name="AutoShape 27"/>
            <p:cNvSpPr>
              <a:spLocks noChangeArrowheads="1"/>
            </p:cNvSpPr>
            <p:nvPr/>
          </p:nvSpPr>
          <p:spPr bwMode="gray">
            <a:xfrm>
              <a:off x="2751003" y="4731545"/>
              <a:ext cx="5446713" cy="528638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folHlink">
                    <a:gamma/>
                    <a:tint val="96863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6" name="Text Box 28"/>
            <p:cNvSpPr txBox="1">
              <a:spLocks noChangeArrowheads="1"/>
            </p:cNvSpPr>
            <p:nvPr/>
          </p:nvSpPr>
          <p:spPr bwMode="black">
            <a:xfrm>
              <a:off x="2908165" y="4817270"/>
              <a:ext cx="48333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b="1" dirty="0">
                  <a:solidFill>
                    <a:schemeClr val="tx2"/>
                  </a:solidFill>
                </a:rPr>
                <a:t>根据实际情况不断学习相关的安全操作</a:t>
              </a:r>
              <a:r>
                <a:rPr lang="zh-CN" altLang="en-US" b="1" dirty="0" smtClean="0">
                  <a:solidFill>
                    <a:schemeClr val="tx2"/>
                  </a:solidFill>
                </a:rPr>
                <a:t>规定。</a:t>
              </a:r>
              <a:endParaRPr lang="en-US" altLang="zh-CN" b="1" dirty="0">
                <a:solidFill>
                  <a:schemeClr val="tx2"/>
                </a:solidFill>
              </a:endParaRPr>
            </a:p>
          </p:txBody>
        </p:sp>
        <p:sp>
          <p:nvSpPr>
            <p:cNvPr id="67" name="Oval 30"/>
            <p:cNvSpPr>
              <a:spLocks noChangeArrowheads="1"/>
            </p:cNvSpPr>
            <p:nvPr/>
          </p:nvSpPr>
          <p:spPr bwMode="gray">
            <a:xfrm>
              <a:off x="2406515" y="4769645"/>
              <a:ext cx="501650" cy="501650"/>
            </a:xfrm>
            <a:prstGeom prst="ellipse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8" name="Oval 31"/>
            <p:cNvSpPr>
              <a:spLocks noChangeArrowheads="1"/>
            </p:cNvSpPr>
            <p:nvPr/>
          </p:nvSpPr>
          <p:spPr bwMode="gray">
            <a:xfrm>
              <a:off x="2482715" y="4847433"/>
              <a:ext cx="349250" cy="349250"/>
            </a:xfrm>
            <a:prstGeom prst="ellipse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" name="Text Box 32"/>
            <p:cNvSpPr txBox="1">
              <a:spLocks noChangeArrowheads="1"/>
            </p:cNvSpPr>
            <p:nvPr/>
          </p:nvSpPr>
          <p:spPr bwMode="gray">
            <a:xfrm>
              <a:off x="2497003" y="4845845"/>
              <a:ext cx="3111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>
                  <a:solidFill>
                    <a:srgbClr val="000000"/>
                  </a:solidFill>
                </a:rPr>
                <a:t>4</a:t>
              </a:r>
            </a:p>
          </p:txBody>
        </p:sp>
      </p:grpSp>
      <p:sp>
        <p:nvSpPr>
          <p:cNvPr id="77" name="Rectangle 47"/>
          <p:cNvSpPr>
            <a:spLocks noChangeArrowheads="1"/>
          </p:cNvSpPr>
          <p:nvPr/>
        </p:nvSpPr>
        <p:spPr bwMode="gray">
          <a:xfrm>
            <a:off x="264692" y="2850231"/>
            <a:ext cx="1126187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华文行楷" pitchFamily="2" charset="-122"/>
                <a:ea typeface="华文行楷" pitchFamily="2" charset="-122"/>
              </a:rPr>
              <a:t>如何保障安全操作</a:t>
            </a:r>
            <a:endParaRPr lang="en-US" altLang="zh-CN" sz="3600" b="1" dirty="0">
              <a:solidFill>
                <a:schemeClr val="bg1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641" y="2408333"/>
            <a:ext cx="2792663" cy="3483128"/>
          </a:xfrm>
          <a:prstGeom prst="rect">
            <a:avLst/>
          </a:prstGeom>
          <a:effectLst>
            <a:outerShdw blurRad="88900" dist="1016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63"/>
          <p:cNvGrpSpPr>
            <a:grpSpLocks/>
          </p:cNvGrpSpPr>
          <p:nvPr/>
        </p:nvGrpSpPr>
        <p:grpSpPr bwMode="auto">
          <a:xfrm>
            <a:off x="1592921" y="1311437"/>
            <a:ext cx="2041847" cy="4205795"/>
            <a:chOff x="251520" y="1704169"/>
            <a:chExt cx="2028541" cy="4179911"/>
          </a:xfrm>
        </p:grpSpPr>
        <p:sp>
          <p:nvSpPr>
            <p:cNvPr id="56" name="圆角矩形 55"/>
            <p:cNvSpPr/>
            <p:nvPr/>
          </p:nvSpPr>
          <p:spPr>
            <a:xfrm>
              <a:off x="25152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BDE0F7"/>
                </a:gs>
                <a:gs pos="17999">
                  <a:srgbClr val="3CA1E6"/>
                </a:gs>
                <a:gs pos="36000">
                  <a:srgbClr val="3CA1E6"/>
                </a:gs>
                <a:gs pos="61000">
                  <a:srgbClr val="3CA1E6"/>
                </a:gs>
                <a:gs pos="82001">
                  <a:srgbClr val="3CA1E6"/>
                </a:gs>
                <a:gs pos="100000">
                  <a:srgbClr val="BDE0F7"/>
                </a:gs>
              </a:gsLst>
              <a:lin ang="5400000" scaled="1"/>
              <a:tileRect/>
            </a:gradFill>
            <a:ln w="38100">
              <a:solidFill>
                <a:srgbClr val="4486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328" name="Text Box 65"/>
            <p:cNvSpPr txBox="1">
              <a:spLocks noChangeArrowheads="1"/>
            </p:cNvSpPr>
            <p:nvPr/>
          </p:nvSpPr>
          <p:spPr bwMode="gray">
            <a:xfrm>
              <a:off x="263837" y="2414301"/>
              <a:ext cx="2016224" cy="3303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根据课中测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得的你自己身体的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电阻，判断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一下你自己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触电的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敏感性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如何。 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如果敏感性很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高， 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在日后用电安全方面打算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怎么做？如果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敏感性不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高，是不是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意味着你不容易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触电？在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日后的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用电安全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方面打算怎么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做？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2329" name="组合 44"/>
            <p:cNvGrpSpPr>
              <a:grpSpLocks/>
            </p:cNvGrpSpPr>
            <p:nvPr/>
          </p:nvGrpSpPr>
          <p:grpSpPr bwMode="auto">
            <a:xfrm>
              <a:off x="938163" y="1704169"/>
              <a:ext cx="642938" cy="642938"/>
              <a:chOff x="924049" y="2057400"/>
              <a:chExt cx="642938" cy="642938"/>
            </a:xfrm>
          </p:grpSpPr>
          <p:grpSp>
            <p:nvGrpSpPr>
              <p:cNvPr id="12330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2332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2333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34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35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2336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2331" name="Text Box 64"/>
              <p:cNvSpPr txBox="1">
                <a:spLocks noChangeArrowheads="1"/>
              </p:cNvSpPr>
              <p:nvPr/>
            </p:nvSpPr>
            <p:spPr bwMode="gray">
              <a:xfrm>
                <a:off x="1018847" y="2149475"/>
                <a:ext cx="440644" cy="538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ctr" eaLnBrk="1" hangingPunct="1"/>
                <a:r>
                  <a:rPr lang="en-US" altLang="zh-CN" sz="200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 sz="2000" dirty="0">
                  <a:latin typeface="Arial" charset="0"/>
                </a:endParaRPr>
              </a:p>
            </p:txBody>
          </p:sp>
        </p:grpSp>
      </p:grpSp>
      <p:grpSp>
        <p:nvGrpSpPr>
          <p:cNvPr id="12291" name="组合 64"/>
          <p:cNvGrpSpPr>
            <a:grpSpLocks/>
          </p:cNvGrpSpPr>
          <p:nvPr/>
        </p:nvGrpSpPr>
        <p:grpSpPr bwMode="auto">
          <a:xfrm>
            <a:off x="4774575" y="1311437"/>
            <a:ext cx="2089271" cy="4205795"/>
            <a:chOff x="2416250" y="1704169"/>
            <a:chExt cx="2016224" cy="4179911"/>
          </a:xfrm>
        </p:grpSpPr>
        <p:sp>
          <p:nvSpPr>
            <p:cNvPr id="58" name="圆角矩形 57"/>
            <p:cNvSpPr/>
            <p:nvPr/>
          </p:nvSpPr>
          <p:spPr>
            <a:xfrm>
              <a:off x="241625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12319" name="组合 45"/>
            <p:cNvGrpSpPr>
              <a:grpSpLocks/>
            </p:cNvGrpSpPr>
            <p:nvPr/>
          </p:nvGrpSpPr>
          <p:grpSpPr bwMode="auto">
            <a:xfrm>
              <a:off x="3102893" y="1704169"/>
              <a:ext cx="642938" cy="642938"/>
              <a:chOff x="3286249" y="2057400"/>
              <a:chExt cx="642938" cy="642938"/>
            </a:xfrm>
          </p:grpSpPr>
          <p:sp>
            <p:nvSpPr>
              <p:cNvPr id="12321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2322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23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24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25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2326" name="Text Box 76"/>
              <p:cNvSpPr txBox="1">
                <a:spLocks noChangeArrowheads="1"/>
              </p:cNvSpPr>
              <p:nvPr/>
            </p:nvSpPr>
            <p:spPr bwMode="gray">
              <a:xfrm>
                <a:off x="3380787" y="2149475"/>
                <a:ext cx="441164" cy="538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ctr" eaLnBrk="1" hangingPunct="1"/>
                <a:r>
                  <a:rPr lang="en-US" altLang="zh-CN" sz="200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 sz="2000" dirty="0">
                  <a:latin typeface="Arial" charset="0"/>
                </a:endParaRPr>
              </a:p>
            </p:txBody>
          </p:sp>
        </p:grpSp>
        <p:sp>
          <p:nvSpPr>
            <p:cNvPr id="12320" name="Text Box 65"/>
            <p:cNvSpPr txBox="1">
              <a:spLocks noChangeArrowheads="1"/>
            </p:cNvSpPr>
            <p:nvPr/>
          </p:nvSpPr>
          <p:spPr bwMode="gray">
            <a:xfrm>
              <a:off x="2416250" y="2433226"/>
              <a:ext cx="2016224" cy="3265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根据下表的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内容，调查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了解你周围的灭火器及其使用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方法。假定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实验室里正在做家电维修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实验，突然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某实验桌上的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电烙铁。什么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东西引燃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了，请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针对此种可能发生的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情况，制订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一个用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灭火器扑灭</a:t>
              </a:r>
              <a:r>
                <a:rPr lang="zh-CN" altLang="en-US" sz="1400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初期火灾的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预案。</a:t>
              </a:r>
              <a:endParaRPr lang="en-US" altLang="zh-CN" sz="1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tabLst>
                <a:tab pos="3767138" algn="l"/>
              </a:tabLs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</p:spTree>
    <p:extLst>
      <p:ext uri="{BB962C8B-B14F-4D97-AF65-F5344CB8AC3E}">
        <p14:creationId xmlns:p14="http://schemas.microsoft.com/office/powerpoint/2010/main" val="346280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theme/theme1.xml><?xml version="1.0" encoding="utf-8"?>
<a:theme xmlns:a="http://schemas.openxmlformats.org/drawingml/2006/main" name="Office 主题​​">
  <a:themeElements>
    <a:clrScheme name="主管人员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>
            <a:solidFill>
              <a:prstClr val="white"/>
            </a:solidFill>
            <a:latin typeface="幼圆" pitchFamily="49" charset="-122"/>
            <a:ea typeface="幼圆" pitchFamily="49" charset="-122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主题​​">
  <a:themeElements>
    <a:clrScheme name="主管人员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</TotalTime>
  <Words>349</Words>
  <Application>Microsoft Office PowerPoint</Application>
  <PresentationFormat>全屏显示(4:3)</PresentationFormat>
  <Paragraphs>53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Office 主题​​</vt:lpstr>
      <vt:lpstr>1_Office 主题​​</vt:lpstr>
      <vt:lpstr>简易家电维修技术</vt:lpstr>
      <vt:lpstr>一、安全用电</vt:lpstr>
      <vt:lpstr>一、安全用电</vt:lpstr>
      <vt:lpstr>一、安全用电</vt:lpstr>
      <vt:lpstr>二、安全操作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USER</cp:lastModifiedBy>
  <cp:revision>357</cp:revision>
  <dcterms:created xsi:type="dcterms:W3CDTF">2012-01-31T05:34:08Z</dcterms:created>
  <dcterms:modified xsi:type="dcterms:W3CDTF">2012-04-28T02:55:20Z</dcterms:modified>
</cp:coreProperties>
</file>