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83" r:id="rId3"/>
  </p:sldMasterIdLst>
  <p:notesMasterIdLst>
    <p:notesMasterId r:id="rId21"/>
  </p:notesMasterIdLst>
  <p:sldIdLst>
    <p:sldId id="257" r:id="rId4"/>
    <p:sldId id="256" r:id="rId5"/>
    <p:sldId id="266" r:id="rId6"/>
    <p:sldId id="286" r:id="rId7"/>
    <p:sldId id="287" r:id="rId8"/>
    <p:sldId id="288" r:id="rId9"/>
    <p:sldId id="289" r:id="rId10"/>
    <p:sldId id="290" r:id="rId11"/>
    <p:sldId id="291" r:id="rId12"/>
    <p:sldId id="292" r:id="rId13"/>
    <p:sldId id="293" r:id="rId14"/>
    <p:sldId id="294" r:id="rId15"/>
    <p:sldId id="295" r:id="rId16"/>
    <p:sldId id="296" r:id="rId17"/>
    <p:sldId id="298" r:id="rId18"/>
    <p:sldId id="297" r:id="rId19"/>
    <p:sldId id="283" r:id="rId20"/>
  </p:sldIdLst>
  <p:sldSz cx="9144000" cy="6858000" type="screen4x3"/>
  <p:notesSz cx="6858000" cy="9144000"/>
  <p:defaultTextStyle>
    <a:defPPr>
      <a:defRPr lang="zh-CN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宋体" charset="-122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宋体" charset="-122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宋体" charset="-122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宋体" charset="-122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宋体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宋体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宋体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宋体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宋体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BDDF5"/>
    <a:srgbClr val="F4A6E6"/>
    <a:srgbClr val="DD4F37"/>
    <a:srgbClr val="978D48"/>
    <a:srgbClr val="F4A6A6"/>
    <a:srgbClr val="F8F5CC"/>
    <a:srgbClr val="E9E065"/>
    <a:srgbClr val="FBFBA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69" autoAdjust="0"/>
    <p:restoredTop sz="94660"/>
  </p:normalViewPr>
  <p:slideViewPr>
    <p:cSldViewPr>
      <p:cViewPr varScale="1">
        <p:scale>
          <a:sx n="86" d="100"/>
          <a:sy n="86" d="100"/>
        </p:scale>
        <p:origin x="-996" y="1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3" Type="http://schemas.openxmlformats.org/officeDocument/2006/relationships/slideMaster" Target="slideMasters/slideMaster3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theme" Target="theme/theme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viewProps" Target="viewProp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8E620DB-9FFC-4B6A-8E80-7C3646A2B62F}" type="datetimeFigureOut">
              <a:rPr lang="zh-CN" altLang="en-US" smtClean="0"/>
              <a:t>2012-4-24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F09B0B6-9567-4D0B-9D5D-8D8779CF01F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2896095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9B411F-97ED-4D8E-A07F-824A8F01FF8C}" type="datetimeFigureOut">
              <a:rPr lang="zh-CN" altLang="en-US"/>
              <a:pPr>
                <a:defRPr/>
              </a:pPr>
              <a:t>2012-4-24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1F5F83-39B9-42AB-8325-3B5E94C8601E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35942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342A49-56DC-4641-9065-03E0CF1C1F10}" type="datetimeFigureOut">
              <a:rPr lang="zh-CN" altLang="en-US"/>
              <a:pPr>
                <a:defRPr/>
              </a:pPr>
              <a:t>2012-4-24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02708C-E94C-4208-A2DD-B875CFBD810C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661480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4CA363-B80E-43F4-B1F0-DC2ED7AC48A5}" type="datetimeFigureOut">
              <a:rPr lang="zh-CN" altLang="en-US"/>
              <a:pPr>
                <a:defRPr/>
              </a:pPr>
              <a:t>2012-4-24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812229-E00E-433E-B46A-4C69744A6D61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989641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E80160-D3C1-42ED-B303-514A01406A8A}" type="datetimeFigureOut">
              <a:rPr lang="zh-CN" altLang="en-US"/>
              <a:pPr>
                <a:defRPr/>
              </a:pPr>
              <a:t>2012-4-24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B47AB8-32A6-496B-89C9-E307D6E0C6AF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892705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2BF358-4655-4E31-B98B-3D0AA2AA95E9}" type="datetimeFigureOut">
              <a:rPr lang="zh-CN" altLang="en-US"/>
              <a:pPr>
                <a:defRPr/>
              </a:pPr>
              <a:t>2012-4-24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841890E-2194-44D5-A291-CA634D486608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834156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B44982-CF2A-4C7B-A1F6-D9DBB240345E}" type="datetimeFigureOut">
              <a:rPr lang="zh-CN" altLang="en-US"/>
              <a:pPr>
                <a:defRPr/>
              </a:pPr>
              <a:t>2012-4-24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3CD435-D6B0-4CAF-A391-952EEE27B0EF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165438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F0774E-2BC9-4E9D-BCCB-171A5E5B5653}" type="datetimeFigureOut">
              <a:rPr lang="zh-CN" altLang="en-US"/>
              <a:pPr>
                <a:defRPr/>
              </a:pPr>
              <a:t>2012-4-24</a:t>
            </a:fld>
            <a:endParaRPr lang="zh-CN" altLang="en-US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7CAAC8-D383-4B5F-A1CF-D6B734170473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361012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10214C-D433-4E45-8AF9-E1ACE35CABF4}" type="datetimeFigureOut">
              <a:rPr lang="zh-CN" altLang="en-US"/>
              <a:pPr>
                <a:defRPr/>
              </a:pPr>
              <a:t>2012-4-24</a:t>
            </a:fld>
            <a:endParaRPr lang="zh-CN" altLang="en-US"/>
          </a:p>
        </p:txBody>
      </p:sp>
      <p:sp>
        <p:nvSpPr>
          <p:cNvPr id="8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9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3F5B4A-D9C6-4B85-AB7A-260FFFE91E39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143873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3A3990-F47D-4CF1-9F3B-8A61795B6536}" type="datetimeFigureOut">
              <a:rPr lang="zh-CN" altLang="en-US"/>
              <a:pPr>
                <a:defRPr/>
              </a:pPr>
              <a:t>2012-4-24</a:t>
            </a:fld>
            <a:endParaRPr lang="zh-CN" altLang="en-US"/>
          </a:p>
        </p:txBody>
      </p:sp>
      <p:sp>
        <p:nvSpPr>
          <p:cNvPr id="4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0BED32-561A-4B83-AC2B-AEBA1F46FCE6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321000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891AF1-F3CF-4EBC-ACB3-A7D2831CB684}" type="datetimeFigureOut">
              <a:rPr lang="zh-CN" altLang="en-US"/>
              <a:pPr>
                <a:defRPr/>
              </a:pPr>
              <a:t>2012-4-24</a:t>
            </a:fld>
            <a:endParaRPr lang="zh-CN" altLang="en-US"/>
          </a:p>
        </p:txBody>
      </p:sp>
      <p:sp>
        <p:nvSpPr>
          <p:cNvPr id="3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8A7C2E-F06F-45BA-B4CD-CADE5EAA6BC0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398510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CAD526-8346-461E-8ABC-330A82926544}" type="datetimeFigureOut">
              <a:rPr lang="zh-CN" altLang="en-US"/>
              <a:pPr>
                <a:defRPr/>
              </a:pPr>
              <a:t>2012-4-24</a:t>
            </a:fld>
            <a:endParaRPr lang="zh-CN" altLang="en-US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53E173-8164-43B7-9C8B-8CD65B22F9AB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790090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E0B4CC-5E9B-4043-8D9A-9498FCC00005}" type="datetimeFigureOut">
              <a:rPr lang="zh-CN" altLang="en-US"/>
              <a:pPr>
                <a:defRPr/>
              </a:pPr>
              <a:t>2012-4-24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AB3B99-4D8C-425A-8849-68003557A27A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307592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0" smtClean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A11F6F-6C95-49A7-9C0D-16B1A7977C5A}" type="datetimeFigureOut">
              <a:rPr lang="zh-CN" altLang="en-US"/>
              <a:pPr>
                <a:defRPr/>
              </a:pPr>
              <a:t>2012-4-24</a:t>
            </a:fld>
            <a:endParaRPr lang="zh-CN" altLang="en-US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D4F883-48EE-4157-B0B1-5FE3AD95A264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608290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3B4679-E2DA-4175-A1EF-44D274AE93EE}" type="datetimeFigureOut">
              <a:rPr lang="zh-CN" altLang="en-US"/>
              <a:pPr>
                <a:defRPr/>
              </a:pPr>
              <a:t>2012-4-24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33B801-9BE4-4FD1-B14F-BFD5E7772914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902590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CFE48D-9C2A-4B5C-B861-9FD5F5B81AF8}" type="datetimeFigureOut">
              <a:rPr lang="zh-CN" altLang="en-US"/>
              <a:pPr>
                <a:defRPr/>
              </a:pPr>
              <a:t>2012-4-24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D08B93-6DB9-4A09-8AEE-6486EF6FEB25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700878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9B411F-97ED-4D8E-A07F-824A8F01FF8C}" type="datetimeFigureOut">
              <a:rPr lang="zh-CN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2012-4-24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1F5F83-39B9-42AB-8325-3B5E94C8601E}" type="slidenum">
              <a:rPr lang="zh-CN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51216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E0B4CC-5E9B-4043-8D9A-9498FCC00005}" type="datetimeFigureOut">
              <a:rPr lang="zh-CN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2012-4-24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AB3B99-4D8C-425A-8849-68003557A27A}" type="slidenum">
              <a:rPr lang="zh-CN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33037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2D511F-4517-4526-BF6D-FDBBBA2D10EF}" type="datetimeFigureOut">
              <a:rPr lang="zh-CN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2012-4-24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4D2A46-7873-4888-AA7A-5E56C159CC0F}" type="slidenum">
              <a:rPr lang="zh-CN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17902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E2D9D7-F4C0-445F-9085-0B9C6DE33B25}" type="datetimeFigureOut">
              <a:rPr lang="zh-CN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2012-4-24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2D6936-D2AF-4454-90A5-368197E6555C}" type="slidenum">
              <a:rPr lang="zh-CN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19312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493357-BB0C-4E7E-A064-756D03AB994B}" type="datetimeFigureOut">
              <a:rPr lang="zh-CN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2012-4-24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FF09FE-765D-47E9-BB44-E66EF20FB50F}" type="slidenum">
              <a:rPr lang="zh-CN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80124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B3CEC0-7487-45C8-AA3D-AD9EEAB2AC62}" type="datetimeFigureOut">
              <a:rPr lang="zh-CN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2012-4-24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0E0970-E4A0-4C4C-B2BF-190C2532DAE4}" type="slidenum">
              <a:rPr lang="zh-CN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42747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8AD5AC-08B9-4CED-A74D-C32F5A40E90E}" type="datetimeFigureOut">
              <a:rPr lang="zh-CN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2012-4-24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933724-20F3-437B-9D62-A4FE6052DB5B}" type="slidenum">
              <a:rPr lang="zh-CN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51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2D511F-4517-4526-BF6D-FDBBBA2D10EF}" type="datetimeFigureOut">
              <a:rPr lang="zh-CN" altLang="en-US"/>
              <a:pPr>
                <a:defRPr/>
              </a:pPr>
              <a:t>2012-4-24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4D2A46-7873-4888-AA7A-5E56C159CC0F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605157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73FF9B-7D36-43F1-9591-F6AE07022C88}" type="datetimeFigureOut">
              <a:rPr lang="zh-CN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2012-4-24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0FA337-6C6C-4635-B957-643342839726}" type="slidenum">
              <a:rPr lang="zh-CN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99843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0" smtClean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9089CC-3AFB-4680-BD30-2CEDB3A9493A}" type="datetimeFigureOut">
              <a:rPr lang="zh-CN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2012-4-24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7950FC-FA8E-43E3-9034-B2CAFE78A70B}" type="slidenum">
              <a:rPr lang="zh-CN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76958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342A49-56DC-4641-9065-03E0CF1C1F10}" type="datetimeFigureOut">
              <a:rPr lang="zh-CN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2012-4-24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02708C-E94C-4208-A2DD-B875CFBD810C}" type="slidenum">
              <a:rPr lang="zh-CN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35616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4CA363-B80E-43F4-B1F0-DC2ED7AC48A5}" type="datetimeFigureOut">
              <a:rPr lang="zh-CN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2012-4-24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812229-E00E-433E-B46A-4C69744A6D61}" type="slidenum">
              <a:rPr lang="zh-CN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36329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E2D9D7-F4C0-445F-9085-0B9C6DE33B25}" type="datetimeFigureOut">
              <a:rPr lang="zh-CN" altLang="en-US"/>
              <a:pPr>
                <a:defRPr/>
              </a:pPr>
              <a:t>2012-4-24</a:t>
            </a:fld>
            <a:endParaRPr lang="zh-CN" altLang="en-US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2D6936-D2AF-4454-90A5-368197E6555C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517742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493357-BB0C-4E7E-A064-756D03AB994B}" type="datetimeFigureOut">
              <a:rPr lang="zh-CN" altLang="en-US"/>
              <a:pPr>
                <a:defRPr/>
              </a:pPr>
              <a:t>2012-4-24</a:t>
            </a:fld>
            <a:endParaRPr lang="zh-CN" altLang="en-US"/>
          </a:p>
        </p:txBody>
      </p:sp>
      <p:sp>
        <p:nvSpPr>
          <p:cNvPr id="8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9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FF09FE-765D-47E9-BB44-E66EF20FB50F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69475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B3CEC0-7487-45C8-AA3D-AD9EEAB2AC62}" type="datetimeFigureOut">
              <a:rPr lang="zh-CN" altLang="en-US"/>
              <a:pPr>
                <a:defRPr/>
              </a:pPr>
              <a:t>2012-4-24</a:t>
            </a:fld>
            <a:endParaRPr lang="zh-CN" altLang="en-US"/>
          </a:p>
        </p:txBody>
      </p:sp>
      <p:sp>
        <p:nvSpPr>
          <p:cNvPr id="4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0E0970-E4A0-4C4C-B2BF-190C2532DAE4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821091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8AD5AC-08B9-4CED-A74D-C32F5A40E90E}" type="datetimeFigureOut">
              <a:rPr lang="zh-CN" altLang="en-US"/>
              <a:pPr>
                <a:defRPr/>
              </a:pPr>
              <a:t>2012-4-24</a:t>
            </a:fld>
            <a:endParaRPr lang="zh-CN" altLang="en-US"/>
          </a:p>
        </p:txBody>
      </p:sp>
      <p:sp>
        <p:nvSpPr>
          <p:cNvPr id="3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933724-20F3-437B-9D62-A4FE6052DB5B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901169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73FF9B-7D36-43F1-9591-F6AE07022C88}" type="datetimeFigureOut">
              <a:rPr lang="zh-CN" altLang="en-US"/>
              <a:pPr>
                <a:defRPr/>
              </a:pPr>
              <a:t>2012-4-24</a:t>
            </a:fld>
            <a:endParaRPr lang="zh-CN" altLang="en-US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0FA337-6C6C-4635-B957-643342839726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334097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0" smtClean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9089CC-3AFB-4680-BD30-2CEDB3A9493A}" type="datetimeFigureOut">
              <a:rPr lang="zh-CN" altLang="en-US"/>
              <a:pPr>
                <a:defRPr/>
              </a:pPr>
              <a:t>2012-4-24</a:t>
            </a:fld>
            <a:endParaRPr lang="zh-CN" altLang="en-US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7950FC-FA8E-43E3-9034-B2CAFE78A70B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892740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33000">
              <a:schemeClr val="bg1"/>
            </a:gs>
            <a:gs pos="78000">
              <a:schemeClr val="bg1"/>
            </a:gs>
            <a:gs pos="0">
              <a:schemeClr val="accent5">
                <a:lumMod val="60000"/>
                <a:lumOff val="40000"/>
              </a:schemeClr>
            </a:gs>
            <a:gs pos="52000">
              <a:schemeClr val="bg1"/>
            </a:gs>
            <a:gs pos="100000">
              <a:schemeClr val="accent5">
                <a:lumMod val="60000"/>
                <a:lumOff val="40000"/>
              </a:schemeClr>
            </a:gs>
          </a:gsLst>
          <a:lin ang="51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标题占位符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单击此处编辑母版标题样式</a:t>
            </a:r>
          </a:p>
        </p:txBody>
      </p:sp>
      <p:sp>
        <p:nvSpPr>
          <p:cNvPr id="1027" name="文本占位符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321671FA-65F4-4DD4-BCBA-59ABA410C815}" type="datetimeFigureOut">
              <a:rPr lang="zh-CN" altLang="en-US"/>
              <a:pPr>
                <a:defRPr/>
              </a:pPr>
              <a:t>2012-4-24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CE3A2098-BF94-47C9-BF55-85D560A205A0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pitchFamily="2" charset="-122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pitchFamily="2" charset="-122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pitchFamily="2" charset="-122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pitchFamily="2" charset="-122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pitchFamily="2" charset="-122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pitchFamily="2" charset="-122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pitchFamily="2" charset="-122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pitchFamily="2" charset="-12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33000">
              <a:schemeClr val="bg1"/>
            </a:gs>
            <a:gs pos="78000">
              <a:schemeClr val="bg1"/>
            </a:gs>
            <a:gs pos="0">
              <a:schemeClr val="accent5">
                <a:lumMod val="60000"/>
                <a:lumOff val="40000"/>
              </a:schemeClr>
            </a:gs>
            <a:gs pos="52000">
              <a:schemeClr val="bg1"/>
            </a:gs>
            <a:gs pos="100000">
              <a:schemeClr val="accent5">
                <a:lumMod val="60000"/>
                <a:lumOff val="40000"/>
              </a:schemeClr>
            </a:gs>
          </a:gsLst>
          <a:lin ang="51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标题占位符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单击此处编辑母版标题样式</a:t>
            </a:r>
          </a:p>
        </p:txBody>
      </p:sp>
      <p:sp>
        <p:nvSpPr>
          <p:cNvPr id="2051" name="文本占位符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91833674-40E6-40EB-AD08-33FEE86FB738}" type="datetimeFigureOut">
              <a:rPr lang="zh-CN" altLang="en-US"/>
              <a:pPr>
                <a:defRPr/>
              </a:pPr>
              <a:t>2012-4-24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297FAB9A-CC51-4609-9F14-51EE01425522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73" r:id="rId2"/>
    <p:sldLayoutId id="2147483674" r:id="rId3"/>
    <p:sldLayoutId id="2147483675" r:id="rId4"/>
    <p:sldLayoutId id="2147483676" r:id="rId5"/>
    <p:sldLayoutId id="2147483677" r:id="rId6"/>
    <p:sldLayoutId id="2147483678" r:id="rId7"/>
    <p:sldLayoutId id="2147483679" r:id="rId8"/>
    <p:sldLayoutId id="2147483680" r:id="rId9"/>
    <p:sldLayoutId id="2147483681" r:id="rId10"/>
    <p:sldLayoutId id="2147483682" r:id="rId11"/>
  </p:sldLayoutIdLst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pitchFamily="2" charset="-122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pitchFamily="2" charset="-122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pitchFamily="2" charset="-122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pitchFamily="2" charset="-122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pitchFamily="2" charset="-122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pitchFamily="2" charset="-122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pitchFamily="2" charset="-122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pitchFamily="2" charset="-12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33000">
              <a:schemeClr val="bg1"/>
            </a:gs>
            <a:gs pos="78000">
              <a:schemeClr val="bg1"/>
            </a:gs>
            <a:gs pos="0">
              <a:schemeClr val="accent5">
                <a:lumMod val="60000"/>
                <a:lumOff val="40000"/>
              </a:schemeClr>
            </a:gs>
            <a:gs pos="52000">
              <a:schemeClr val="bg1"/>
            </a:gs>
            <a:gs pos="100000">
              <a:schemeClr val="accent5">
                <a:lumMod val="60000"/>
                <a:lumOff val="40000"/>
              </a:schemeClr>
            </a:gs>
          </a:gsLst>
          <a:lin ang="51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标题占位符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单击此处编辑母版标题样式</a:t>
            </a:r>
          </a:p>
        </p:txBody>
      </p:sp>
      <p:sp>
        <p:nvSpPr>
          <p:cNvPr id="1027" name="文本占位符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321671FA-65F4-4DD4-BCBA-59ABA410C815}" type="datetimeFigureOut">
              <a:rPr lang="zh-CN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2012-4-24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CE3A2098-BF94-47C9-BF55-85D560A205A0}" type="slidenum">
              <a:rPr lang="zh-CN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38499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4" r:id="rId1"/>
    <p:sldLayoutId id="2147483685" r:id="rId2"/>
    <p:sldLayoutId id="2147483686" r:id="rId3"/>
    <p:sldLayoutId id="2147483687" r:id="rId4"/>
    <p:sldLayoutId id="2147483688" r:id="rId5"/>
    <p:sldLayoutId id="2147483689" r:id="rId6"/>
    <p:sldLayoutId id="2147483690" r:id="rId7"/>
    <p:sldLayoutId id="2147483691" r:id="rId8"/>
    <p:sldLayoutId id="2147483692" r:id="rId9"/>
    <p:sldLayoutId id="2147483693" r:id="rId10"/>
    <p:sldLayoutId id="2147483694" r:id="rId11"/>
  </p:sldLayoutIdLst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pitchFamily="2" charset="-122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pitchFamily="2" charset="-122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pitchFamily="2" charset="-122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pitchFamily="2" charset="-122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pitchFamily="2" charset="-122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pitchFamily="2" charset="-122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pitchFamily="2" charset="-122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pitchFamily="2" charset="-12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gif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tiff"/><Relationship Id="rId2" Type="http://schemas.openxmlformats.org/officeDocument/2006/relationships/image" Target="../media/image16.tif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tiff"/><Relationship Id="rId4" Type="http://schemas.openxmlformats.org/officeDocument/2006/relationships/image" Target="../media/image18.tif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tiff"/><Relationship Id="rId2" Type="http://schemas.openxmlformats.org/officeDocument/2006/relationships/image" Target="../media/image20.tif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tiff"/><Relationship Id="rId4" Type="http://schemas.openxmlformats.org/officeDocument/2006/relationships/image" Target="../media/image22.tiff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tiff"/><Relationship Id="rId2" Type="http://schemas.openxmlformats.org/officeDocument/2006/relationships/image" Target="../media/image6.tif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tiff"/><Relationship Id="rId2" Type="http://schemas.openxmlformats.org/officeDocument/2006/relationships/image" Target="../media/image8.tiff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1.tiff"/><Relationship Id="rId4" Type="http://schemas.openxmlformats.org/officeDocument/2006/relationships/image" Target="../media/image10.tiff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tiff"/><Relationship Id="rId2" Type="http://schemas.openxmlformats.org/officeDocument/2006/relationships/image" Target="../media/image12.tiff"/><Relationship Id="rId1" Type="http://schemas.openxmlformats.org/officeDocument/2006/relationships/slideLayout" Target="../slideLayouts/slideLayout24.xml"/><Relationship Id="rId5" Type="http://schemas.openxmlformats.org/officeDocument/2006/relationships/image" Target="../media/image15.tiff"/><Relationship Id="rId4" Type="http://schemas.openxmlformats.org/officeDocument/2006/relationships/image" Target="../media/image14.tif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50000">
              <a:schemeClr val="accent5">
                <a:lumMod val="50000"/>
                <a:lumOff val="50000"/>
              </a:schemeClr>
            </a:gs>
            <a:gs pos="0">
              <a:schemeClr val="accent5">
                <a:lumMod val="60000"/>
                <a:lumOff val="40000"/>
              </a:schemeClr>
            </a:gs>
            <a:gs pos="100000">
              <a:schemeClr val="accent5">
                <a:lumMod val="60000"/>
                <a:lumOff val="40000"/>
              </a:schemeClr>
            </a:gs>
          </a:gsLst>
          <a:lin ang="27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图片 1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613" y="3605213"/>
            <a:ext cx="3424237" cy="3235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6" name="矩形 55"/>
          <p:cNvSpPr/>
          <p:nvPr/>
        </p:nvSpPr>
        <p:spPr>
          <a:xfrm>
            <a:off x="0" y="1444625"/>
            <a:ext cx="9144000" cy="2160588"/>
          </a:xfrm>
          <a:prstGeom prst="rect">
            <a:avLst/>
          </a:prstGeom>
          <a:solidFill>
            <a:schemeClr val="bg1">
              <a:alpha val="4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4400" dirty="0">
              <a:solidFill>
                <a:schemeClr val="bg1"/>
              </a:solidFill>
              <a:latin typeface="黑体" pitchFamily="2" charset="-122"/>
              <a:ea typeface="黑体" pitchFamily="2" charset="-122"/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-252536" y="1224440"/>
            <a:ext cx="9144000" cy="1470025"/>
          </a:xfrm>
          <a:extLst/>
        </p:spPr>
        <p:txBody>
          <a:bodyPr rtlCol="0">
            <a:normAutofit/>
            <a:scene3d>
              <a:camera prst="orthographicFront"/>
              <a:lightRig rig="threePt" dir="t"/>
            </a:scene3d>
            <a:sp3d extrusionH="57150" contourW="25400">
              <a:bevelT w="25400" h="57150" prst="artDeco"/>
              <a:contourClr>
                <a:schemeClr val="bg1"/>
              </a:contourClr>
            </a:sp3d>
          </a:bodyPr>
          <a:lstStyle/>
          <a:p>
            <a:pPr algn="r" eaLnBrk="1" fontAlgn="auto" hangingPunct="1">
              <a:spcAft>
                <a:spcPts val="0"/>
              </a:spcAft>
              <a:defRPr/>
            </a:pPr>
            <a:r>
              <a:rPr lang="zh-CN" altLang="en-US" sz="8000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黑体" pitchFamily="2" charset="-122"/>
                <a:ea typeface="黑体" pitchFamily="2" charset="-122"/>
                <a:cs typeface="Times New Roman" pitchFamily="18" charset="0"/>
              </a:rPr>
              <a:t>简易家电维修技术</a:t>
            </a:r>
            <a:endParaRPr lang="zh-CN" altLang="en-US" sz="8000" b="1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黑体" pitchFamily="2" charset="-122"/>
              <a:ea typeface="黑体" pitchFamily="2" charset="-122"/>
              <a:cs typeface="Times New Roman" pitchFamily="18" charset="0"/>
            </a:endParaRP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4484688" y="5546725"/>
            <a:ext cx="4406900" cy="690563"/>
          </a:xfrm>
        </p:spPr>
        <p:txBody>
          <a:bodyPr rtlCol="0">
            <a:normAutofit/>
          </a:bodyPr>
          <a:lstStyle/>
          <a:p>
            <a:pPr algn="r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zh-CN" altLang="en-US" b="1" dirty="0" smtClean="0">
                <a:latin typeface="幼圆" pitchFamily="49" charset="-122"/>
                <a:ea typeface="幼圆" pitchFamily="49" charset="-122"/>
              </a:rPr>
              <a:t>上海科技教育出版社</a:t>
            </a:r>
          </a:p>
        </p:txBody>
      </p:sp>
      <p:pic>
        <p:nvPicPr>
          <p:cNvPr id="33" name="Picture 47" descr="C:\Documents and Settings\Administrator.WWW-80B321E85A2\桌面\ppt\未命名-33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8850" y="1484313"/>
            <a:ext cx="338138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" name="Picture 47" descr="C:\Documents and Settings\Administrator.WWW-80B321E85A2\桌面\ppt\未命名-33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725" y="2276475"/>
            <a:ext cx="338138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" name="Picture 47" descr="C:\Documents and Settings\Administrator.WWW-80B321E85A2\桌面\ppt\未命名-33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8400" y="1722438"/>
            <a:ext cx="338138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" name="Picture 44" descr="C:\Documents and Settings\Administrator.WWW-80B321E85A2\桌面\ppt\未命名-3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7313" y="6858000"/>
            <a:ext cx="1214437" cy="1214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" name="Picture 44" descr="C:\Documents and Settings\Administrator.WWW-80B321E85A2\桌面\ppt\未命名-3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375" y="6858000"/>
            <a:ext cx="642938" cy="642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8" name="Picture 44" descr="C:\Documents and Settings\Administrator.WWW-80B321E85A2\桌面\ppt\未命名-3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3438" y="7000875"/>
            <a:ext cx="857250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9" name="Picture 44" descr="C:\Documents and Settings\Administrator.WWW-80B321E85A2\桌面\ppt\未命名-3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57875" y="6858000"/>
            <a:ext cx="857250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" name="Picture 44" descr="C:\Documents and Settings\Administrator.WWW-80B321E85A2\桌面\ppt\未命名-3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1813" y="7000875"/>
            <a:ext cx="642937" cy="642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" name="Picture 44" descr="C:\Documents and Settings\Administrator.WWW-80B321E85A2\桌面\ppt\未命名-3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00875" y="6858000"/>
            <a:ext cx="642938" cy="642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2" name="Picture 44" descr="C:\Documents and Settings\Administrator.WWW-80B321E85A2\桌面\ppt\未命名-3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2438" y="6858000"/>
            <a:ext cx="857250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2" name="矩形 51"/>
          <p:cNvSpPr/>
          <p:nvPr/>
        </p:nvSpPr>
        <p:spPr>
          <a:xfrm>
            <a:off x="408481" y="354142"/>
            <a:ext cx="2795367" cy="554578"/>
          </a:xfrm>
          <a:prstGeom prst="rect">
            <a:avLst/>
          </a:prstGeom>
          <a:noFill/>
        </p:spPr>
        <p:txBody>
          <a:bodyPr>
            <a:prstTxWarp prst="textPlain">
              <a:avLst/>
            </a:prstTxWarp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600" b="1" spc="150" dirty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幼圆" pitchFamily="49" charset="-122"/>
                <a:ea typeface="幼圆" pitchFamily="49" charset="-122"/>
              </a:rPr>
              <a:t>贵州省初中学生实用技能</a:t>
            </a:r>
          </a:p>
        </p:txBody>
      </p:sp>
      <p:pic>
        <p:nvPicPr>
          <p:cNvPr id="53" name="图片 52"/>
          <p:cNvPicPr>
            <a:picLocks noChangeAspect="1"/>
          </p:cNvPicPr>
          <p:nvPr/>
        </p:nvPicPr>
        <p:blipFill>
          <a:blip r:embed="rId6" cstate="print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9504" y="5672608"/>
            <a:ext cx="424096" cy="407132"/>
          </a:xfrm>
          <a:prstGeom prst="rect">
            <a:avLst/>
          </a:prstGeom>
        </p:spPr>
      </p:pic>
      <p:sp>
        <p:nvSpPr>
          <p:cNvPr id="54" name="副标题 2"/>
          <p:cNvSpPr txBox="1">
            <a:spLocks/>
          </p:cNvSpPr>
          <p:nvPr/>
        </p:nvSpPr>
        <p:spPr>
          <a:xfrm>
            <a:off x="2074863" y="2908300"/>
            <a:ext cx="6816725" cy="696913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fontAlgn="auto">
              <a:spcAft>
                <a:spcPts val="0"/>
              </a:spcAft>
              <a:defRPr/>
            </a:pPr>
            <a:r>
              <a:rPr lang="zh-CN" altLang="en-US" sz="3600" b="1" dirty="0" smtClean="0">
                <a:solidFill>
                  <a:schemeClr val="tx2">
                    <a:lumMod val="75000"/>
                  </a:schemeClr>
                </a:solidFill>
                <a:latin typeface="黑体" pitchFamily="2" charset="-122"/>
                <a:ea typeface="黑体" pitchFamily="2" charset="-122"/>
              </a:rPr>
              <a:t>第</a:t>
            </a:r>
            <a:r>
              <a:rPr lang="en-US" altLang="zh-CN" sz="3600" b="1" dirty="0" smtClean="0">
                <a:solidFill>
                  <a:schemeClr val="tx2">
                    <a:lumMod val="75000"/>
                  </a:schemeClr>
                </a:solidFill>
                <a:latin typeface="黑体" pitchFamily="2" charset="-122"/>
                <a:ea typeface="黑体" pitchFamily="2" charset="-122"/>
              </a:rPr>
              <a:t>2</a:t>
            </a:r>
            <a:r>
              <a:rPr lang="zh-CN" altLang="en-US" sz="3600" b="1" dirty="0" smtClean="0">
                <a:solidFill>
                  <a:schemeClr val="tx2">
                    <a:lumMod val="75000"/>
                  </a:schemeClr>
                </a:solidFill>
                <a:latin typeface="黑体" pitchFamily="2" charset="-122"/>
                <a:ea typeface="黑体" pitchFamily="2" charset="-122"/>
              </a:rPr>
              <a:t>课 万用表</a:t>
            </a:r>
            <a:r>
              <a:rPr lang="zh-CN" altLang="en-US" sz="3600" b="1" dirty="0">
                <a:solidFill>
                  <a:schemeClr val="tx2">
                    <a:lumMod val="75000"/>
                  </a:schemeClr>
                </a:solidFill>
                <a:latin typeface="黑体" pitchFamily="2" charset="-122"/>
                <a:ea typeface="黑体" pitchFamily="2" charset="-122"/>
              </a:rPr>
              <a:t>的使用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6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8" dur="6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0" dur="6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0" presetClass="pat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44444E-6 7.40741E-7 C -0.00104 -0.00764 -0.00121 -0.01551 -0.00277 -0.02269 C -0.00399 -0.02778 -0.00763 -0.03125 -0.00972 -0.03495 C -0.01579 -0.04583 -0.02222 -0.05463 -0.02916 -0.06366 C -0.03333 -0.06921 -0.0375 -0.07477 -0.04166 -0.08009 C -0.04461 -0.08403 -0.04722 -0.08843 -0.05 -0.09259 C -0.05138 -0.09468 -0.05416 -0.09861 -0.05416 -0.09838 C -0.0559 -0.10648 -0.05694 -0.10972 -0.05694 -0.11921 C -0.05694 -0.14445 -0.05677 -0.21574 -0.03194 -0.22801 C -0.02673 -0.23982 -0.02326 -0.25093 -0.01527 -0.2588 C -0.00781 -0.27523 -0.01753 -0.25556 -0.00833 -0.26921 C -0.00347 -0.27639 -0.00121 -0.28634 0.00556 -0.28958 C 0.00816 -0.30093 0.01441 -0.30486 0.01945 -0.31227 C 0.025 -0.32037 0.03369 -0.33403 0.03612 -0.34514 C 0.03768 -0.35208 0.03976 -0.36505 0.04445 -0.36968 C 0.04723 -0.37245 0.05278 -0.37801 0.05278 -0.37778 C 0.05921 -0.39236 0.05556 -0.3875 0.0625 -0.39445 C 0.06511 -0.4 0.06754 -0.40671 0.06945 -0.41296 C 0.07066 -0.41667 0.07136 -0.42107 0.07223 -0.42523 C 0.07275 -0.42732 0.07362 -0.43125 0.07362 -0.43102 C 0.07101 -0.44259 0.07066 -0.44722 0.06389 -0.45394 C 0.06112 -0.4662 0.05487 -0.47593 0.05 -0.48681 C 0.04775 -0.50023 0.03994 -0.50833 0.03473 -0.51968 C 0.03282 -0.53102 0.02917 -0.53611 0.02362 -0.54421 C 0.02014 -0.55995 0.00816 -0.58982 -4.44444E-6 -0.60185 C -0.00329 -0.61644 -0.01406 -0.62917 -0.02083 -0.64074 C -0.025 -0.64792 -0.03194 -0.66343 -0.03194 -0.6632 C -0.03368 -0.67107 -0.03715 -0.67407 -0.03888 -0.68195 C -0.04218 -0.71551 -0.03715 -0.73912 -0.025 -0.76597 C -0.02361 -0.77662 -0.025 -0.78125 -0.01805 -0.78449 C -0.01666 -0.78657 -0.01493 -0.7882 -0.01388 -0.79074 C -0.01302 -0.79329 -0.01354 -0.79653 -0.0125 -0.79884 C -0.00607 -0.81273 0.00521 -0.81921 0.0125 -0.83171 C 0.0257 -0.85463 0.00712 -0.82616 0.02223 -0.84607 C 0.02518 -0.85 0.03056 -0.85857 0.03056 -0.8581 C 0.03316 -0.86991 0.03091 -0.8632 0.04028 -0.87685 L 0.04028 -0.87662 C 0.04167 -0.88032 0.04254 -0.88449 0.04445 -0.88727 C 0.04549 -0.88866 0.04723 -0.88843 0.04862 -0.88935 C 0.054 -0.89977 0.05625 -0.91065 0.06528 -0.91389 C 0.06737 -0.91829 0.07049 -0.92153 0.07223 -0.92616 C 0.07362 -0.93009 0.075 -0.93866 0.075 -0.9382 C 0.07379 -0.96736 0.07448 -0.96644 0.07084 -0.9919 C 0.0691 -1.00394 0.06389 -1.01644 0.05973 -1.02685 C 0.05799 -1.03148 0.05747 -1.03681 0.05556 -1.0412 C 0.05452 -1.04352 0.05261 -1.04514 0.05139 -1.04722 C 0.04514 -1.05903 0.04063 -1.0713 0.03334 -1.08218 " pathEditMode="relative" rAng="0" ptsTypes="fffffffffffffffffffffffffffffffffffFffffffffffA">
                                      <p:cBhvr>
                                        <p:cTn id="12" dur="5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00" y="-54100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0" presetClass="pat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226 0.00416 C -0.06337 -0.03033 -0.12431 -0.06482 -0.08143 -0.13473 C -0.03854 -0.2051 0.25486 -0.32709 0.25468 -0.41621 C 0.25451 -0.50533 -0.07223 -0.58542 -0.08282 -0.66991 C -0.09341 -0.7544 0.19201 -0.85394 0.1908 -0.92362 C 0.18958 -0.99329 -0.07535 -1.05487 -0.08976 -1.08843 " pathEditMode="relative" rAng="0" ptsTypes="aaaaaA">
                                      <p:cBhvr>
                                        <p:cTn id="14" dur="7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800" y="-54600"/>
                                    </p:animMotion>
                                  </p:childTnLst>
                                </p:cTn>
                              </p:par>
                              <p:par>
                                <p:cTn id="15" presetID="0" presetClass="pat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52 0.00231 C -0.00139 0.00717 -0.00209 0.01226 0.00781 -0.00509 C 0.01771 -0.02243 0.04809 -0.06173 0.0592 -0.1015 C 0.07031 -0.14104 0.07934 -0.19491 0.07448 -0.24208 C 0.06962 -0.28971 0.04409 -0.34636 0.03003 -0.38659 C 0.01597 -0.42728 -0.00521 -0.4467 -0.01025 -0.48485 C -0.01528 -0.52277 -0.00834 -0.5785 -0.00052 -0.61433 C 0.00729 -0.6504 0.02673 -0.66405 0.03698 -0.69942 C 0.04722 -0.73526 0.05989 -0.77618 0.06059 -0.82728 C 0.06128 -0.87861 0.05017 -0.96069 0.04114 -1.00694 C 0.03212 -1.05364 0.01284 -1.07237 0.00642 -1.10705 " pathEditMode="relative" rAng="0" ptsTypes="aaaaaaaaaaA">
                                      <p:cBhvr>
                                        <p:cTn id="16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247" y="-54983"/>
                                    </p:animMotion>
                                  </p:childTnLst>
                                </p:cTn>
                              </p:par>
                              <p:par>
                                <p:cTn id="17" presetID="0" presetClass="pat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3.7037E-7 C -0.00209 -0.00856 -0.00643 -0.01782 -0.01111 -0.02407 C -0.01354 -0.03356 -0.01528 -0.03518 -0.01667 -0.0463 C -0.01563 -0.0625 -0.01354 -0.07338 -0.01528 -0.08889 C -0.01424 -0.11296 -0.0132 -0.1375 -0.00973 -0.16111 C -0.01198 -0.17037 -0.00955 -0.18264 -0.00556 -0.19074 C -0.00504 -0.19375 -0.00521 -0.19722 -0.00417 -0.2 C -0.00278 -0.20417 0.00139 -0.21111 0.00139 -0.21111 C 0.00312 -0.22083 0.01111 -0.23518 0.01666 -0.24259 C 0.02604 -0.29306 0.01909 -0.34306 0.01805 -0.3963 C 0.01788 -0.40301 0.01684 -0.41643 0.01389 -0.42222 C 0.0118 -0.42616 0.00902 -0.42963 0.00694 -0.43333 C 0.00486 -0.44421 0.00121 -0.45347 -0.00278 -0.46296 C -0.00434 -0.4669 -0.00729 -0.46991 -0.00834 -0.47407 C -0.01302 -0.49259 -0.02136 -0.50532 -0.02778 -0.52245 C -0.02986 -0.53588 -0.02778 -0.52917 -0.03473 -0.54259 L -0.03473 -0.54259 C -0.03681 -0.55116 -0.03872 -0.55972 -0.04028 -0.56852 C -0.03959 -0.58518 -0.04028 -0.60556 -0.03611 -0.62222 C -0.03403 -0.64514 -0.02882 -0.65116 -0.02084 -0.67037 C -0.01823 -0.67662 -0.01823 -0.68472 -0.01528 -0.69074 C -0.01146 -0.69838 -0.00886 -0.70764 -0.00695 -0.71667 C -0.00434 -0.72893 -0.00052 -0.74005 0.00277 -0.75185 C 0.00434 -0.75741 0.00694 -0.76875 0.00694 -0.76875 C 0.00885 -0.79676 0.01597 -0.81898 0.01944 -0.8463 C 0.01909 -0.87037 0.025 -0.95694 0.0125 -0.99838 C 0.01093 -1.01597 0.00833 -1.03333 0.00416 -1.05 C 0.00173 -1.08241 -0.00087 -1.11435 -0.00556 -1.1463 C -0.01146 -1.18773 -0.01111 -1.16528 -0.01111 -1.18518 " pathEditMode="relative" ptsTypes="fffffffffffffffFffffffffffffA">
                                      <p:cBhvr>
                                        <p:cTn id="18" dur="13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9" presetID="0" presetClass="pat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7.40741E-7 C -0.00694 -0.02408 -0.01389 -0.04815 -0.01389 -0.07778 C -0.01389 -0.10741 -0.00226 -0.14167 3.33333E-6 -0.17778 C 0.00226 -0.21389 0.00469 -0.2257 3.33333E-6 -0.29445 C -0.00469 -0.3632 -0.02969 -0.50857 -0.02778 -0.59074 C -0.02587 -0.67292 0.01267 -0.71042 0.01111 -0.78704 C 0.00955 -0.86366 -0.03194 -0.98958 -0.0375 -1.05 C -0.04305 -1.11042 -0.04288 -1.1831 -0.02222 -1.15 " pathEditMode="relative" ptsTypes="aaaaaaaA">
                                      <p:cBhvr>
                                        <p:cTn id="20" dur="7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1" presetID="0" presetClass="pat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94444E-6 4.81481E-6 C -0.03837 -0.06413 -0.07657 -0.12801 -0.09028 -0.19815 C -0.104 -0.26829 -0.09844 -0.35463 -0.08195 -0.42038 C -0.06546 -0.48612 -0.01441 -0.53079 0.00833 -0.5926 C 0.03107 -0.6544 0.06111 -0.73519 0.05416 -0.79075 C 0.04722 -0.8463 0.00121 -0.88033 -0.03334 -0.92593 C -0.06789 -0.97153 -0.13004 -1.02963 -0.15278 -1.06482 C -0.17553 -1.1 -0.17275 -1.13681 -0.16945 -1.13704 " pathEditMode="relative" ptsTypes="aaaaaaaA">
                                      <p:cBhvr>
                                        <p:cTn id="22" dur="5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3" presetID="0" presetClass="pat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94444E-6 4.81481E-6 C -0.03837 -0.06413 -0.07657 -0.12801 -0.09028 -0.19815 C -0.104 -0.26829 -0.09844 -0.35463 -0.08195 -0.42038 C -0.06546 -0.48612 -0.01441 -0.53079 0.00833 -0.5926 C 0.03107 -0.6544 0.06111 -0.73519 0.05416 -0.79075 C 0.04722 -0.8463 0.00121 -0.88033 -0.03334 -0.92593 C -0.06789 -0.97153 -0.13004 -1.02963 -0.15278 -1.06482 C -0.17553 -1.1 -0.17275 -1.13681 -0.16945 -1.13704 " pathEditMode="relative" ptsTypes="aaaaaaaA">
                                      <p:cBhvr>
                                        <p:cTn id="24" dur="5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1" name="直接连接符 80"/>
          <p:cNvCxnSpPr/>
          <p:nvPr/>
        </p:nvCxnSpPr>
        <p:spPr>
          <a:xfrm>
            <a:off x="0" y="981075"/>
            <a:ext cx="6300788" cy="0"/>
          </a:xfrm>
          <a:prstGeom prst="line">
            <a:avLst/>
          </a:prstGeom>
          <a:ln w="28575">
            <a:solidFill>
              <a:schemeClr val="bg1">
                <a:lumMod val="6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2" name="矩形 81"/>
          <p:cNvSpPr/>
          <p:nvPr/>
        </p:nvSpPr>
        <p:spPr>
          <a:xfrm>
            <a:off x="6372200" y="692696"/>
            <a:ext cx="2664296" cy="338554"/>
          </a:xfrm>
          <a:prstGeom prst="rect">
            <a:avLst/>
          </a:prstGeom>
          <a:noFill/>
        </p:spPr>
        <p:txBody>
          <a:bodyPr>
            <a:prstTxWarp prst="textPlain">
              <a:avLst/>
            </a:prstTxWarp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600" b="1" spc="150" dirty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幼圆" pitchFamily="49" charset="-122"/>
                <a:ea typeface="幼圆" pitchFamily="49" charset="-122"/>
              </a:rPr>
              <a:t>贵州省初中学生实用技能</a:t>
            </a:r>
          </a:p>
        </p:txBody>
      </p:sp>
      <p:sp>
        <p:nvSpPr>
          <p:cNvPr id="83" name="TextBox 82"/>
          <p:cNvSpPr txBox="1"/>
          <p:nvPr/>
        </p:nvSpPr>
        <p:spPr>
          <a:xfrm>
            <a:off x="6300788" y="209550"/>
            <a:ext cx="2843212" cy="3397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di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600" dirty="0">
                <a:solidFill>
                  <a:schemeClr val="accent5">
                    <a:lumMod val="75000"/>
                  </a:schemeClr>
                </a:solidFill>
                <a:latin typeface="黑体" pitchFamily="2" charset="-122"/>
                <a:ea typeface="黑体" pitchFamily="2" charset="-122"/>
              </a:rPr>
              <a:t>简易家电维修技术</a:t>
            </a:r>
          </a:p>
        </p:txBody>
      </p:sp>
      <p:sp>
        <p:nvSpPr>
          <p:cNvPr id="84" name="标题 10"/>
          <p:cNvSpPr>
            <a:spLocks noGrp="1"/>
          </p:cNvSpPr>
          <p:nvPr>
            <p:ph type="title"/>
          </p:nvPr>
        </p:nvSpPr>
        <p:spPr>
          <a:xfrm>
            <a:off x="0" y="44450"/>
            <a:ext cx="6300788" cy="936625"/>
          </a:xfrm>
          <a:extLst/>
        </p:spPr>
        <p:txBody>
          <a:bodyPr rtlCol="0">
            <a:normAutofit/>
          </a:bodyPr>
          <a:lstStyle/>
          <a:p>
            <a:pPr algn="l" eaLnBrk="1" fontAlgn="auto" hangingPunct="1">
              <a:spcAft>
                <a:spcPts val="0"/>
              </a:spcAft>
              <a:defRPr/>
            </a:pPr>
            <a:r>
              <a:rPr lang="zh-CN" altLang="en-US" sz="4600" b="1" dirty="0">
                <a:solidFill>
                  <a:srgbClr val="1AB39F">
                    <a:lumMod val="75000"/>
                  </a:srgbClr>
                </a:solidFill>
                <a:effectLst>
                  <a:reflection blurRad="6350" stA="55000" endA="300" endPos="45500" dir="5400000" sy="-100000" algn="bl" rotWithShape="0"/>
                </a:effectLst>
                <a:latin typeface="微软雅黑" pitchFamily="34" charset="-122"/>
                <a:ea typeface="微软雅黑" pitchFamily="34" charset="-122"/>
              </a:rPr>
              <a:t>三、测量直流电压</a:t>
            </a:r>
            <a:endParaRPr lang="zh-CN" altLang="en-US" dirty="0" smtClean="0">
              <a:solidFill>
                <a:schemeClr val="accent6">
                  <a:lumMod val="75000"/>
                </a:schemeClr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86" name="流程图: 手动输入 85"/>
          <p:cNvSpPr/>
          <p:nvPr/>
        </p:nvSpPr>
        <p:spPr>
          <a:xfrm>
            <a:off x="539552" y="1340768"/>
            <a:ext cx="2828177" cy="590946"/>
          </a:xfrm>
          <a:prstGeom prst="flowChartManualInput">
            <a:avLst/>
          </a:prstGeom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zh-CN" altLang="en-US" dirty="0" smtClean="0">
                <a:solidFill>
                  <a:prstClr val="white"/>
                </a:solidFill>
                <a:latin typeface="幼圆" pitchFamily="49" charset="-122"/>
                <a:ea typeface="幼圆" pitchFamily="49" charset="-122"/>
              </a:rPr>
              <a:t>注意事项</a:t>
            </a:r>
            <a:endParaRPr lang="zh-CN" altLang="en-US" dirty="0">
              <a:solidFill>
                <a:prstClr val="white"/>
              </a:solidFill>
              <a:latin typeface="幼圆" pitchFamily="49" charset="-122"/>
              <a:ea typeface="幼圆" pitchFamily="49" charset="-122"/>
            </a:endParaRPr>
          </a:p>
        </p:txBody>
      </p:sp>
      <p:grpSp>
        <p:nvGrpSpPr>
          <p:cNvPr id="4" name="组合 3"/>
          <p:cNvGrpSpPr/>
          <p:nvPr/>
        </p:nvGrpSpPr>
        <p:grpSpPr>
          <a:xfrm>
            <a:off x="835026" y="2174146"/>
            <a:ext cx="8201470" cy="4239374"/>
            <a:chOff x="835026" y="2174146"/>
            <a:chExt cx="8201470" cy="4239374"/>
          </a:xfrm>
        </p:grpSpPr>
        <p:sp>
          <p:nvSpPr>
            <p:cNvPr id="48" name="Parallelogram 23"/>
            <p:cNvSpPr/>
            <p:nvPr/>
          </p:nvSpPr>
          <p:spPr bwMode="auto">
            <a:xfrm>
              <a:off x="2055835" y="4806566"/>
              <a:ext cx="6019800" cy="742832"/>
            </a:xfrm>
            <a:prstGeom prst="parallelogram">
              <a:avLst/>
            </a:prstGeom>
            <a:gradFill flip="none" rotWithShape="1">
              <a:gsLst>
                <a:gs pos="0">
                  <a:srgbClr val="FBDDF5"/>
                </a:gs>
                <a:gs pos="100000">
                  <a:srgbClr val="FBDDF5"/>
                </a:gs>
              </a:gsLst>
              <a:lin ang="16200000" scaled="0"/>
              <a:tileRect/>
            </a:gradFill>
            <a:ln w="3175">
              <a:noFill/>
            </a:ln>
            <a:effectLst>
              <a:innerShdw blurRad="63500" dist="50800" dir="13500000">
                <a:prstClr val="black">
                  <a:alpha val="36000"/>
                </a:prstClr>
              </a:inn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457200" fontAlgn="auto">
                <a:spcBef>
                  <a:spcPts val="0"/>
                </a:spcBef>
                <a:spcAft>
                  <a:spcPts val="0"/>
                </a:spcAft>
              </a:pPr>
              <a:endParaRPr lang="en-US" dirty="0">
                <a:solidFill>
                  <a:srgbClr val="F4A6E6"/>
                </a:solidFill>
              </a:endParaRPr>
            </a:p>
          </p:txBody>
        </p:sp>
        <p:grpSp>
          <p:nvGrpSpPr>
            <p:cNvPr id="3" name="组合 2"/>
            <p:cNvGrpSpPr/>
            <p:nvPr/>
          </p:nvGrpSpPr>
          <p:grpSpPr>
            <a:xfrm>
              <a:off x="835026" y="2174146"/>
              <a:ext cx="8201470" cy="4239374"/>
              <a:chOff x="835026" y="2174146"/>
              <a:chExt cx="8201470" cy="4239374"/>
            </a:xfrm>
          </p:grpSpPr>
          <p:grpSp>
            <p:nvGrpSpPr>
              <p:cNvPr id="57" name="Group 96"/>
              <p:cNvGrpSpPr>
                <a:grpSpLocks/>
              </p:cNvGrpSpPr>
              <p:nvPr/>
            </p:nvGrpSpPr>
            <p:grpSpPr bwMode="auto">
              <a:xfrm>
                <a:off x="1785938" y="2220406"/>
                <a:ext cx="1041400" cy="722312"/>
                <a:chOff x="1016388" y="913002"/>
                <a:chExt cx="731924" cy="428904"/>
              </a:xfrm>
            </p:grpSpPr>
            <p:sp>
              <p:nvSpPr>
                <p:cNvPr id="58" name="Parallelogram 6"/>
                <p:cNvSpPr/>
                <p:nvPr/>
              </p:nvSpPr>
              <p:spPr bwMode="auto">
                <a:xfrm>
                  <a:off x="1016388" y="913002"/>
                  <a:ext cx="731924" cy="428904"/>
                </a:xfrm>
                <a:prstGeom prst="parallelogram">
                  <a:avLst>
                    <a:gd name="adj" fmla="val 28140"/>
                  </a:avLst>
                </a:prstGeom>
                <a:gradFill flip="none" rotWithShape="1">
                  <a:gsLst>
                    <a:gs pos="0">
                      <a:srgbClr val="5AF300"/>
                    </a:gs>
                    <a:gs pos="100000">
                      <a:srgbClr val="208A00"/>
                    </a:gs>
                  </a:gsLst>
                  <a:path path="shape">
                    <a:fillToRect l="50000" t="50000" r="50000" b="50000"/>
                  </a:path>
                  <a:tileRect/>
                </a:gradFill>
                <a:ln w="25400">
                  <a:solidFill>
                    <a:srgbClr val="00B050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defTabSz="457200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4800" dirty="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59" name="TextBox 7"/>
                <p:cNvSpPr txBox="1">
                  <a:spLocks noChangeArrowheads="1"/>
                </p:cNvSpPr>
                <p:nvPr/>
              </p:nvSpPr>
              <p:spPr bwMode="auto">
                <a:xfrm>
                  <a:off x="1246510" y="954850"/>
                  <a:ext cx="279015" cy="34750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>
                  <a:spAutoFit/>
                </a:bodyPr>
                <a:lstStyle/>
                <a:p>
                  <a:pPr defTabSz="457200"/>
                  <a:r>
                    <a:rPr lang="en-US" sz="3200">
                      <a:solidFill>
                        <a:prstClr val="white"/>
                      </a:solidFill>
                      <a:latin typeface="Calibri" pitchFamily="-108" charset="0"/>
                      <a:ea typeface="ＭＳ Ｐゴシック" pitchFamily="-108" charset="-128"/>
                    </a:rPr>
                    <a:t>1</a:t>
                  </a:r>
                </a:p>
              </p:txBody>
            </p:sp>
          </p:grpSp>
          <p:grpSp>
            <p:nvGrpSpPr>
              <p:cNvPr id="61" name="Group 96"/>
              <p:cNvGrpSpPr>
                <a:grpSpLocks/>
              </p:cNvGrpSpPr>
              <p:nvPr/>
            </p:nvGrpSpPr>
            <p:grpSpPr bwMode="auto">
              <a:xfrm>
                <a:off x="1557338" y="3090356"/>
                <a:ext cx="1041400" cy="720725"/>
                <a:chOff x="1016388" y="913002"/>
                <a:chExt cx="731924" cy="428904"/>
              </a:xfrm>
            </p:grpSpPr>
            <p:sp>
              <p:nvSpPr>
                <p:cNvPr id="62" name="Parallelogram 11"/>
                <p:cNvSpPr/>
                <p:nvPr/>
              </p:nvSpPr>
              <p:spPr bwMode="auto">
                <a:xfrm>
                  <a:off x="1016388" y="913002"/>
                  <a:ext cx="731924" cy="428904"/>
                </a:xfrm>
                <a:prstGeom prst="parallelogram">
                  <a:avLst>
                    <a:gd name="adj" fmla="val 28140"/>
                  </a:avLst>
                </a:prstGeom>
                <a:gradFill flip="none" rotWithShape="1">
                  <a:gsLst>
                    <a:gs pos="0">
                      <a:srgbClr val="5AF300"/>
                    </a:gs>
                    <a:gs pos="100000">
                      <a:srgbClr val="208A00"/>
                    </a:gs>
                  </a:gsLst>
                  <a:path path="shape">
                    <a:fillToRect l="50000" t="50000" r="50000" b="50000"/>
                  </a:path>
                  <a:tileRect/>
                </a:gradFill>
                <a:ln w="25400">
                  <a:solidFill>
                    <a:srgbClr val="00B050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defTabSz="457200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4800" dirty="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63" name="TextBox 7"/>
                <p:cNvSpPr txBox="1">
                  <a:spLocks noChangeArrowheads="1"/>
                </p:cNvSpPr>
                <p:nvPr/>
              </p:nvSpPr>
              <p:spPr bwMode="auto">
                <a:xfrm>
                  <a:off x="1246510" y="954850"/>
                  <a:ext cx="279015" cy="34750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>
                  <a:spAutoFit/>
                </a:bodyPr>
                <a:lstStyle/>
                <a:p>
                  <a:pPr defTabSz="457200"/>
                  <a:r>
                    <a:rPr lang="en-US" sz="3200">
                      <a:solidFill>
                        <a:prstClr val="white"/>
                      </a:solidFill>
                      <a:latin typeface="Calibri" pitchFamily="-108" charset="0"/>
                      <a:ea typeface="ＭＳ Ｐゴシック" pitchFamily="-108" charset="-128"/>
                    </a:rPr>
                    <a:t>2</a:t>
                  </a:r>
                </a:p>
              </p:txBody>
            </p:sp>
          </p:grpSp>
          <p:sp>
            <p:nvSpPr>
              <p:cNvPr id="64" name="Parallelogram 13"/>
              <p:cNvSpPr/>
              <p:nvPr/>
            </p:nvSpPr>
            <p:spPr bwMode="auto">
              <a:xfrm>
                <a:off x="2540467" y="3078349"/>
                <a:ext cx="6019800" cy="742832"/>
              </a:xfrm>
              <a:prstGeom prst="parallelogram">
                <a:avLst/>
              </a:prstGeom>
              <a:gradFill flip="none" rotWithShape="1">
                <a:gsLst>
                  <a:gs pos="0">
                    <a:srgbClr val="FBDDF5"/>
                  </a:gs>
                  <a:gs pos="100000">
                    <a:srgbClr val="FBDDF5"/>
                  </a:gs>
                </a:gsLst>
                <a:lin ang="16200000" scaled="0"/>
                <a:tileRect/>
              </a:gradFill>
              <a:ln w="3175">
                <a:noFill/>
              </a:ln>
              <a:effectLst>
                <a:innerShdw blurRad="63500" dist="50800" dir="13500000">
                  <a:prstClr val="black">
                    <a:alpha val="36000"/>
                  </a:prstClr>
                </a:innerShdw>
              </a:effectLst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457200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dirty="0">
                  <a:solidFill>
                    <a:srgbClr val="F4A6E6"/>
                  </a:solidFill>
                </a:endParaRPr>
              </a:p>
            </p:txBody>
          </p:sp>
          <p:sp>
            <p:nvSpPr>
              <p:cNvPr id="65" name="Rektangel 76"/>
              <p:cNvSpPr>
                <a:spLocks noChangeArrowheads="1"/>
              </p:cNvSpPr>
              <p:nvPr/>
            </p:nvSpPr>
            <p:spPr bwMode="auto">
              <a:xfrm>
                <a:off x="2808288" y="3117343"/>
                <a:ext cx="5408613" cy="58477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r>
                  <a:rPr lang="zh-CN" altLang="en-US" sz="1600" i="1" noProof="1">
                    <a:solidFill>
                      <a:srgbClr val="171717"/>
                    </a:solidFill>
                    <a:latin typeface="+mn-ea"/>
                    <a:ea typeface="+mn-ea"/>
                    <a:cs typeface="Arial" charset="0"/>
                  </a:rPr>
                  <a:t>测量直流电压</a:t>
                </a:r>
                <a:r>
                  <a:rPr lang="zh-CN" altLang="en-US" sz="1600" i="1" noProof="1" smtClean="0">
                    <a:solidFill>
                      <a:srgbClr val="171717"/>
                    </a:solidFill>
                    <a:latin typeface="+mn-ea"/>
                    <a:ea typeface="+mn-ea"/>
                    <a:cs typeface="Arial" charset="0"/>
                  </a:rPr>
                  <a:t>前，要</a:t>
                </a:r>
                <a:r>
                  <a:rPr lang="zh-CN" altLang="en-US" sz="1600" i="1" noProof="1">
                    <a:solidFill>
                      <a:srgbClr val="171717"/>
                    </a:solidFill>
                    <a:latin typeface="+mn-ea"/>
                    <a:ea typeface="+mn-ea"/>
                    <a:cs typeface="Arial" charset="0"/>
                  </a:rPr>
                  <a:t>查明被测线路的正负</a:t>
                </a:r>
                <a:r>
                  <a:rPr lang="zh-CN" altLang="en-US" sz="1600" i="1" noProof="1" smtClean="0">
                    <a:solidFill>
                      <a:srgbClr val="171717"/>
                    </a:solidFill>
                    <a:latin typeface="+mn-ea"/>
                    <a:ea typeface="+mn-ea"/>
                    <a:cs typeface="Arial" charset="0"/>
                  </a:rPr>
                  <a:t>极性，估算</a:t>
                </a:r>
                <a:r>
                  <a:rPr lang="zh-CN" altLang="en-US" sz="1600" i="1" noProof="1">
                    <a:solidFill>
                      <a:srgbClr val="171717"/>
                    </a:solidFill>
                    <a:latin typeface="+mn-ea"/>
                    <a:ea typeface="+mn-ea"/>
                    <a:cs typeface="Arial" charset="0"/>
                  </a:rPr>
                  <a:t>被测线路的</a:t>
                </a:r>
                <a:r>
                  <a:rPr lang="zh-CN" altLang="en-US" sz="1600" i="1" noProof="1" smtClean="0">
                    <a:solidFill>
                      <a:srgbClr val="171717"/>
                    </a:solidFill>
                    <a:latin typeface="+mn-ea"/>
                    <a:ea typeface="+mn-ea"/>
                    <a:cs typeface="Arial" charset="0"/>
                  </a:rPr>
                  <a:t>电压值，合理</a:t>
                </a:r>
                <a:r>
                  <a:rPr lang="zh-CN" altLang="en-US" sz="1600" i="1" noProof="1">
                    <a:solidFill>
                      <a:srgbClr val="171717"/>
                    </a:solidFill>
                    <a:latin typeface="+mn-ea"/>
                    <a:ea typeface="+mn-ea"/>
                    <a:cs typeface="Arial" charset="0"/>
                  </a:rPr>
                  <a:t>选择</a:t>
                </a:r>
                <a:r>
                  <a:rPr lang="zh-CN" altLang="en-US" sz="1600" i="1" noProof="1" smtClean="0">
                    <a:solidFill>
                      <a:srgbClr val="171717"/>
                    </a:solidFill>
                    <a:latin typeface="+mn-ea"/>
                    <a:ea typeface="+mn-ea"/>
                    <a:cs typeface="Arial" charset="0"/>
                  </a:rPr>
                  <a:t>量程。</a:t>
                </a:r>
                <a:endParaRPr lang="da-DK" sz="1600" i="1" dirty="0">
                  <a:solidFill>
                    <a:srgbClr val="171717"/>
                  </a:solidFill>
                  <a:latin typeface="+mn-ea"/>
                  <a:ea typeface="+mn-ea"/>
                  <a:cs typeface="Arial" charset="0"/>
                </a:endParaRPr>
              </a:p>
            </p:txBody>
          </p:sp>
          <p:grpSp>
            <p:nvGrpSpPr>
              <p:cNvPr id="66" name="Group 96"/>
              <p:cNvGrpSpPr>
                <a:grpSpLocks/>
              </p:cNvGrpSpPr>
              <p:nvPr/>
            </p:nvGrpSpPr>
            <p:grpSpPr bwMode="auto">
              <a:xfrm>
                <a:off x="1311276" y="3958718"/>
                <a:ext cx="1041400" cy="722313"/>
                <a:chOff x="1016388" y="913002"/>
                <a:chExt cx="731924" cy="428904"/>
              </a:xfrm>
            </p:grpSpPr>
            <p:sp>
              <p:nvSpPr>
                <p:cNvPr id="67" name="Parallelogram 16"/>
                <p:cNvSpPr/>
                <p:nvPr/>
              </p:nvSpPr>
              <p:spPr bwMode="auto">
                <a:xfrm>
                  <a:off x="1016388" y="913002"/>
                  <a:ext cx="731924" cy="428904"/>
                </a:xfrm>
                <a:prstGeom prst="parallelogram">
                  <a:avLst>
                    <a:gd name="adj" fmla="val 28140"/>
                  </a:avLst>
                </a:prstGeom>
                <a:gradFill flip="none" rotWithShape="1">
                  <a:gsLst>
                    <a:gs pos="0">
                      <a:srgbClr val="5AF300"/>
                    </a:gs>
                    <a:gs pos="100000">
                      <a:srgbClr val="208A00"/>
                    </a:gs>
                  </a:gsLst>
                  <a:path path="shape">
                    <a:fillToRect l="50000" t="50000" r="50000" b="50000"/>
                  </a:path>
                  <a:tileRect/>
                </a:gradFill>
                <a:ln w="25400">
                  <a:solidFill>
                    <a:srgbClr val="00B050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defTabSz="457200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4800" dirty="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68" name="TextBox 7"/>
                <p:cNvSpPr txBox="1">
                  <a:spLocks noChangeArrowheads="1"/>
                </p:cNvSpPr>
                <p:nvPr/>
              </p:nvSpPr>
              <p:spPr bwMode="auto">
                <a:xfrm>
                  <a:off x="1246510" y="954850"/>
                  <a:ext cx="279015" cy="34750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>
                  <a:spAutoFit/>
                </a:bodyPr>
                <a:lstStyle/>
                <a:p>
                  <a:pPr defTabSz="457200"/>
                  <a:r>
                    <a:rPr lang="en-US" sz="3200">
                      <a:solidFill>
                        <a:prstClr val="white"/>
                      </a:solidFill>
                      <a:latin typeface="Calibri" pitchFamily="-108" charset="0"/>
                      <a:ea typeface="ＭＳ Ｐゴシック" pitchFamily="-108" charset="-128"/>
                    </a:rPr>
                    <a:t>3</a:t>
                  </a:r>
                </a:p>
              </p:txBody>
            </p:sp>
          </p:grpSp>
          <p:sp>
            <p:nvSpPr>
              <p:cNvPr id="69" name="Parallelogram 18"/>
              <p:cNvSpPr/>
              <p:nvPr/>
            </p:nvSpPr>
            <p:spPr bwMode="auto">
              <a:xfrm>
                <a:off x="2293579" y="3947030"/>
                <a:ext cx="6019800" cy="742832"/>
              </a:xfrm>
              <a:prstGeom prst="parallelogram">
                <a:avLst/>
              </a:prstGeom>
              <a:gradFill flip="none" rotWithShape="1">
                <a:gsLst>
                  <a:gs pos="0">
                    <a:srgbClr val="FBDDF5"/>
                  </a:gs>
                  <a:gs pos="100000">
                    <a:srgbClr val="FBDDF5"/>
                  </a:gs>
                </a:gsLst>
                <a:lin ang="16200000" scaled="0"/>
                <a:tileRect/>
              </a:gradFill>
              <a:ln w="3175">
                <a:noFill/>
              </a:ln>
              <a:effectLst>
                <a:innerShdw blurRad="63500" dist="50800" dir="13500000">
                  <a:prstClr val="black">
                    <a:alpha val="36000"/>
                  </a:prstClr>
                </a:innerShdw>
              </a:effectLst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457200" fontAlgn="auto">
                  <a:spcBef>
                    <a:spcPts val="0"/>
                  </a:spcBef>
                  <a:spcAft>
                    <a:spcPts val="0"/>
                  </a:spcAft>
                </a:pPr>
                <a:endParaRPr lang="en-US" dirty="0">
                  <a:solidFill>
                    <a:srgbClr val="F4A6E6"/>
                  </a:solidFill>
                </a:endParaRPr>
              </a:p>
            </p:txBody>
          </p:sp>
          <p:sp>
            <p:nvSpPr>
              <p:cNvPr id="70" name="Rektangel 76"/>
              <p:cNvSpPr>
                <a:spLocks noChangeArrowheads="1"/>
              </p:cNvSpPr>
              <p:nvPr/>
            </p:nvSpPr>
            <p:spPr bwMode="auto">
              <a:xfrm>
                <a:off x="2560638" y="3985706"/>
                <a:ext cx="5408613" cy="58477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r>
                  <a:rPr lang="zh-CN" altLang="en-US" sz="1600" i="1" noProof="1">
                    <a:solidFill>
                      <a:srgbClr val="171717"/>
                    </a:solidFill>
                    <a:latin typeface="+mn-ea"/>
                    <a:ea typeface="+mn-ea"/>
                    <a:cs typeface="Arial" charset="0"/>
                  </a:rPr>
                  <a:t>测量时应注意手握表笔的</a:t>
                </a:r>
                <a:r>
                  <a:rPr lang="zh-CN" altLang="en-US" sz="1600" i="1" noProof="1" smtClean="0">
                    <a:solidFill>
                      <a:srgbClr val="171717"/>
                    </a:solidFill>
                    <a:latin typeface="+mn-ea"/>
                    <a:ea typeface="+mn-ea"/>
                    <a:cs typeface="Arial" charset="0"/>
                  </a:rPr>
                  <a:t>姿势，手指</a:t>
                </a:r>
                <a:r>
                  <a:rPr lang="zh-CN" altLang="en-US" sz="1600" i="1" noProof="1">
                    <a:solidFill>
                      <a:srgbClr val="171717"/>
                    </a:solidFill>
                    <a:latin typeface="+mn-ea"/>
                    <a:ea typeface="+mn-ea"/>
                    <a:cs typeface="Arial" charset="0"/>
                  </a:rPr>
                  <a:t>不要触碰表笔的金属</a:t>
                </a:r>
                <a:r>
                  <a:rPr lang="zh-CN" altLang="en-US" sz="1600" i="1" noProof="1" smtClean="0">
                    <a:solidFill>
                      <a:srgbClr val="171717"/>
                    </a:solidFill>
                    <a:latin typeface="+mn-ea"/>
                    <a:ea typeface="+mn-ea"/>
                    <a:cs typeface="Arial" charset="0"/>
                  </a:rPr>
                  <a:t>部分，以防止发生</a:t>
                </a:r>
                <a:r>
                  <a:rPr lang="zh-CN" altLang="en-US" sz="1600" i="1" noProof="1">
                    <a:solidFill>
                      <a:srgbClr val="171717"/>
                    </a:solidFill>
                    <a:latin typeface="+mn-ea"/>
                    <a:ea typeface="+mn-ea"/>
                    <a:cs typeface="Arial" charset="0"/>
                  </a:rPr>
                  <a:t>触电</a:t>
                </a:r>
                <a:r>
                  <a:rPr lang="zh-CN" altLang="en-US" sz="1600" i="1" noProof="1" smtClean="0">
                    <a:solidFill>
                      <a:srgbClr val="171717"/>
                    </a:solidFill>
                    <a:latin typeface="+mn-ea"/>
                    <a:ea typeface="+mn-ea"/>
                    <a:cs typeface="Arial" charset="0"/>
                  </a:rPr>
                  <a:t>事故。</a:t>
                </a:r>
                <a:endParaRPr lang="da-DK" sz="1600" i="1" dirty="0">
                  <a:solidFill>
                    <a:srgbClr val="171717"/>
                  </a:solidFill>
                  <a:latin typeface="+mn-ea"/>
                  <a:ea typeface="+mn-ea"/>
                  <a:cs typeface="Arial" charset="0"/>
                </a:endParaRPr>
              </a:p>
            </p:txBody>
          </p:sp>
          <p:grpSp>
            <p:nvGrpSpPr>
              <p:cNvPr id="71" name="Group 96"/>
              <p:cNvGrpSpPr>
                <a:grpSpLocks/>
              </p:cNvGrpSpPr>
              <p:nvPr/>
            </p:nvGrpSpPr>
            <p:grpSpPr bwMode="auto">
              <a:xfrm>
                <a:off x="1073151" y="4817556"/>
                <a:ext cx="1041400" cy="722312"/>
                <a:chOff x="1016388" y="913002"/>
                <a:chExt cx="731924" cy="428904"/>
              </a:xfrm>
            </p:grpSpPr>
            <p:sp>
              <p:nvSpPr>
                <p:cNvPr id="72" name="Parallelogram 21"/>
                <p:cNvSpPr/>
                <p:nvPr/>
              </p:nvSpPr>
              <p:spPr bwMode="auto">
                <a:xfrm>
                  <a:off x="1016388" y="913002"/>
                  <a:ext cx="731924" cy="428904"/>
                </a:xfrm>
                <a:prstGeom prst="parallelogram">
                  <a:avLst>
                    <a:gd name="adj" fmla="val 28140"/>
                  </a:avLst>
                </a:prstGeom>
                <a:gradFill flip="none" rotWithShape="1">
                  <a:gsLst>
                    <a:gs pos="0">
                      <a:srgbClr val="5AF300"/>
                    </a:gs>
                    <a:gs pos="100000">
                      <a:srgbClr val="208A00"/>
                    </a:gs>
                  </a:gsLst>
                  <a:path path="shape">
                    <a:fillToRect l="50000" t="50000" r="50000" b="50000"/>
                  </a:path>
                  <a:tileRect/>
                </a:gradFill>
                <a:ln w="25400">
                  <a:solidFill>
                    <a:srgbClr val="00B050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defTabSz="457200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4800" dirty="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73" name="TextBox 7"/>
                <p:cNvSpPr txBox="1">
                  <a:spLocks noChangeArrowheads="1"/>
                </p:cNvSpPr>
                <p:nvPr/>
              </p:nvSpPr>
              <p:spPr bwMode="auto">
                <a:xfrm>
                  <a:off x="1246510" y="954850"/>
                  <a:ext cx="279015" cy="34750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>
                  <a:spAutoFit/>
                </a:bodyPr>
                <a:lstStyle/>
                <a:p>
                  <a:pPr defTabSz="457200"/>
                  <a:r>
                    <a:rPr lang="en-US" sz="3200">
                      <a:solidFill>
                        <a:prstClr val="white"/>
                      </a:solidFill>
                      <a:latin typeface="Calibri" pitchFamily="-108" charset="0"/>
                      <a:ea typeface="ＭＳ Ｐゴシック" pitchFamily="-108" charset="-128"/>
                    </a:rPr>
                    <a:t>4</a:t>
                  </a:r>
                </a:p>
              </p:txBody>
            </p:sp>
          </p:grpSp>
          <p:sp>
            <p:nvSpPr>
              <p:cNvPr id="75" name="Rektangel 76"/>
              <p:cNvSpPr>
                <a:spLocks noChangeArrowheads="1"/>
              </p:cNvSpPr>
              <p:nvPr/>
            </p:nvSpPr>
            <p:spPr bwMode="auto">
              <a:xfrm>
                <a:off x="2361428" y="5027774"/>
                <a:ext cx="5408613" cy="33855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r>
                  <a:rPr lang="zh-CN" altLang="en-US" sz="1600" i="1" noProof="1">
                    <a:solidFill>
                      <a:srgbClr val="171717"/>
                    </a:solidFill>
                    <a:latin typeface="+mn-ea"/>
                    <a:ea typeface="+mn-ea"/>
                    <a:cs typeface="Arial" charset="0"/>
                  </a:rPr>
                  <a:t>测量直流电压</a:t>
                </a:r>
                <a:r>
                  <a:rPr lang="zh-CN" altLang="en-US" sz="1600" i="1" noProof="1" smtClean="0">
                    <a:solidFill>
                      <a:srgbClr val="171717"/>
                    </a:solidFill>
                    <a:latin typeface="+mn-ea"/>
                    <a:ea typeface="+mn-ea"/>
                    <a:cs typeface="Arial" charset="0"/>
                  </a:rPr>
                  <a:t>时，严禁</a:t>
                </a:r>
                <a:r>
                  <a:rPr lang="zh-CN" altLang="en-US" sz="1600" i="1" noProof="1">
                    <a:solidFill>
                      <a:srgbClr val="171717"/>
                    </a:solidFill>
                    <a:latin typeface="+mn-ea"/>
                    <a:ea typeface="+mn-ea"/>
                    <a:cs typeface="Arial" charset="0"/>
                  </a:rPr>
                  <a:t>在带电操作时切换</a:t>
                </a:r>
                <a:r>
                  <a:rPr lang="zh-CN" altLang="en-US" sz="1600" i="1" noProof="1" smtClean="0">
                    <a:solidFill>
                      <a:srgbClr val="171717"/>
                    </a:solidFill>
                    <a:latin typeface="+mn-ea"/>
                    <a:ea typeface="+mn-ea"/>
                    <a:cs typeface="Arial" charset="0"/>
                  </a:rPr>
                  <a:t>量程。</a:t>
                </a:r>
                <a:endParaRPr lang="da-DK" sz="1600" i="1" dirty="0">
                  <a:solidFill>
                    <a:srgbClr val="171717"/>
                  </a:solidFill>
                  <a:latin typeface="+mn-ea"/>
                  <a:ea typeface="+mn-ea"/>
                  <a:cs typeface="Arial" charset="0"/>
                </a:endParaRPr>
              </a:p>
            </p:txBody>
          </p:sp>
          <p:grpSp>
            <p:nvGrpSpPr>
              <p:cNvPr id="76" name="Group 96"/>
              <p:cNvGrpSpPr>
                <a:grpSpLocks/>
              </p:cNvGrpSpPr>
              <p:nvPr/>
            </p:nvGrpSpPr>
            <p:grpSpPr bwMode="auto">
              <a:xfrm>
                <a:off x="835026" y="5676393"/>
                <a:ext cx="1041400" cy="720725"/>
                <a:chOff x="1016388" y="913002"/>
                <a:chExt cx="731924" cy="428904"/>
              </a:xfrm>
            </p:grpSpPr>
            <p:sp>
              <p:nvSpPr>
                <p:cNvPr id="77" name="Parallelogram 26"/>
                <p:cNvSpPr/>
                <p:nvPr/>
              </p:nvSpPr>
              <p:spPr bwMode="auto">
                <a:xfrm>
                  <a:off x="1016388" y="913002"/>
                  <a:ext cx="731924" cy="428904"/>
                </a:xfrm>
                <a:prstGeom prst="parallelogram">
                  <a:avLst>
                    <a:gd name="adj" fmla="val 28140"/>
                  </a:avLst>
                </a:prstGeom>
                <a:gradFill flip="none" rotWithShape="1">
                  <a:gsLst>
                    <a:gs pos="0">
                      <a:srgbClr val="5AF300"/>
                    </a:gs>
                    <a:gs pos="100000">
                      <a:srgbClr val="208A00"/>
                    </a:gs>
                  </a:gsLst>
                  <a:path path="shape">
                    <a:fillToRect l="50000" t="50000" r="50000" b="50000"/>
                  </a:path>
                  <a:tileRect/>
                </a:gradFill>
                <a:ln w="25400">
                  <a:solidFill>
                    <a:srgbClr val="00B050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defTabSz="457200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4800" dirty="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78" name="TextBox 7"/>
                <p:cNvSpPr txBox="1">
                  <a:spLocks noChangeArrowheads="1"/>
                </p:cNvSpPr>
                <p:nvPr/>
              </p:nvSpPr>
              <p:spPr bwMode="auto">
                <a:xfrm>
                  <a:off x="1246510" y="954850"/>
                  <a:ext cx="279015" cy="34750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>
                  <a:spAutoFit/>
                </a:bodyPr>
                <a:lstStyle/>
                <a:p>
                  <a:pPr defTabSz="457200"/>
                  <a:r>
                    <a:rPr lang="en-US" sz="3200">
                      <a:solidFill>
                        <a:prstClr val="white"/>
                      </a:solidFill>
                      <a:latin typeface="Calibri" pitchFamily="-108" charset="0"/>
                      <a:ea typeface="ＭＳ Ｐゴシック" pitchFamily="-108" charset="-128"/>
                    </a:rPr>
                    <a:t>5</a:t>
                  </a:r>
                </a:p>
              </p:txBody>
            </p:sp>
          </p:grpSp>
          <p:sp>
            <p:nvSpPr>
              <p:cNvPr id="79" name="Parallelogram 28"/>
              <p:cNvSpPr/>
              <p:nvPr/>
            </p:nvSpPr>
            <p:spPr bwMode="auto">
              <a:xfrm>
                <a:off x="1818091" y="5664377"/>
                <a:ext cx="6019800" cy="742832"/>
              </a:xfrm>
              <a:prstGeom prst="parallelogram">
                <a:avLst/>
              </a:prstGeom>
              <a:gradFill flip="none" rotWithShape="1">
                <a:gsLst>
                  <a:gs pos="0">
                    <a:srgbClr val="FBDDF5"/>
                  </a:gs>
                  <a:gs pos="100000">
                    <a:srgbClr val="FBDDF5"/>
                  </a:gs>
                </a:gsLst>
                <a:lin ang="16200000" scaled="0"/>
                <a:tileRect/>
              </a:gradFill>
              <a:ln w="3175">
                <a:noFill/>
              </a:ln>
              <a:effectLst>
                <a:innerShdw blurRad="63500" dist="50800" dir="13500000">
                  <a:prstClr val="black">
                    <a:alpha val="36000"/>
                  </a:prstClr>
                </a:innerShdw>
              </a:effectLst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457200" fontAlgn="auto">
                  <a:spcBef>
                    <a:spcPts val="0"/>
                  </a:spcBef>
                  <a:spcAft>
                    <a:spcPts val="0"/>
                  </a:spcAft>
                </a:pPr>
                <a:endParaRPr lang="en-US" dirty="0">
                  <a:solidFill>
                    <a:srgbClr val="F4A6E6"/>
                  </a:solidFill>
                </a:endParaRPr>
              </a:p>
            </p:txBody>
          </p:sp>
          <p:sp>
            <p:nvSpPr>
              <p:cNvPr id="80" name="Rektangel 76"/>
              <p:cNvSpPr>
                <a:spLocks noChangeArrowheads="1"/>
              </p:cNvSpPr>
              <p:nvPr/>
            </p:nvSpPr>
            <p:spPr bwMode="auto">
              <a:xfrm>
                <a:off x="2134767" y="5743405"/>
                <a:ext cx="5408612" cy="58477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r>
                  <a:rPr lang="zh-CN" altLang="en-US" sz="1600" i="1" noProof="1">
                    <a:solidFill>
                      <a:srgbClr val="171717"/>
                    </a:solidFill>
                    <a:latin typeface="+mn-ea"/>
                    <a:ea typeface="+mn-ea"/>
                    <a:cs typeface="Arial" charset="0"/>
                  </a:rPr>
                  <a:t>直流电压测量结束</a:t>
                </a:r>
                <a:r>
                  <a:rPr lang="zh-CN" altLang="en-US" sz="1600" i="1" noProof="1" smtClean="0">
                    <a:solidFill>
                      <a:srgbClr val="171717"/>
                    </a:solidFill>
                    <a:latin typeface="+mn-ea"/>
                    <a:ea typeface="+mn-ea"/>
                    <a:cs typeface="Arial" charset="0"/>
                  </a:rPr>
                  <a:t>后，应该</a:t>
                </a:r>
                <a:r>
                  <a:rPr lang="zh-CN" altLang="en-US" sz="1600" i="1" noProof="1">
                    <a:solidFill>
                      <a:srgbClr val="171717"/>
                    </a:solidFill>
                    <a:latin typeface="+mn-ea"/>
                    <a:ea typeface="+mn-ea"/>
                    <a:cs typeface="Arial" charset="0"/>
                  </a:rPr>
                  <a:t>将万用表的量程开关调到交流电压量程</a:t>
                </a:r>
                <a:r>
                  <a:rPr lang="zh-CN" altLang="en-US" sz="1600" i="1" noProof="1" smtClean="0">
                    <a:solidFill>
                      <a:srgbClr val="171717"/>
                    </a:solidFill>
                    <a:latin typeface="+mn-ea"/>
                    <a:ea typeface="+mn-ea"/>
                    <a:cs typeface="Arial" charset="0"/>
                  </a:rPr>
                  <a:t>的最高</a:t>
                </a:r>
                <a:r>
                  <a:rPr lang="zh-CN" altLang="en-US" sz="1600" i="1" noProof="1">
                    <a:solidFill>
                      <a:srgbClr val="171717"/>
                    </a:solidFill>
                    <a:latin typeface="+mn-ea"/>
                    <a:ea typeface="+mn-ea"/>
                    <a:cs typeface="Arial" charset="0"/>
                  </a:rPr>
                  <a:t>挡</a:t>
                </a:r>
                <a:r>
                  <a:rPr lang="zh-CN" altLang="en-US" sz="1600" i="1" noProof="1" smtClean="0">
                    <a:solidFill>
                      <a:srgbClr val="171717"/>
                    </a:solidFill>
                    <a:latin typeface="+mn-ea"/>
                    <a:ea typeface="+mn-ea"/>
                    <a:cs typeface="Arial" charset="0"/>
                  </a:rPr>
                  <a:t>位置。</a:t>
                </a:r>
                <a:endParaRPr lang="da-DK" sz="1600" i="1" dirty="0">
                  <a:solidFill>
                    <a:srgbClr val="171717"/>
                  </a:solidFill>
                  <a:latin typeface="+mn-ea"/>
                  <a:ea typeface="+mn-ea"/>
                  <a:cs typeface="Arial" charset="0"/>
                </a:endParaRPr>
              </a:p>
            </p:txBody>
          </p:sp>
          <p:grpSp>
            <p:nvGrpSpPr>
              <p:cNvPr id="2" name="组合 1"/>
              <p:cNvGrpSpPr/>
              <p:nvPr/>
            </p:nvGrpSpPr>
            <p:grpSpPr>
              <a:xfrm>
                <a:off x="835026" y="2174146"/>
                <a:ext cx="8201470" cy="4239374"/>
                <a:chOff x="293689" y="1478801"/>
                <a:chExt cx="8201470" cy="4239374"/>
              </a:xfrm>
            </p:grpSpPr>
            <p:grpSp>
              <p:nvGrpSpPr>
                <p:cNvPr id="21506" name="Group 29"/>
                <p:cNvGrpSpPr>
                  <a:grpSpLocks/>
                </p:cNvGrpSpPr>
                <p:nvPr/>
              </p:nvGrpSpPr>
              <p:grpSpPr bwMode="auto">
                <a:xfrm>
                  <a:off x="1179513" y="1478801"/>
                  <a:ext cx="7315646" cy="825419"/>
                  <a:chOff x="1695450" y="1381926"/>
                  <a:chExt cx="6581981" cy="742832"/>
                </a:xfrm>
              </p:grpSpPr>
              <p:sp>
                <p:nvSpPr>
                  <p:cNvPr id="9" name="Parallelogram 8"/>
                  <p:cNvSpPr/>
                  <p:nvPr/>
                </p:nvSpPr>
                <p:spPr bwMode="auto">
                  <a:xfrm>
                    <a:off x="2666317" y="1381926"/>
                    <a:ext cx="5611114" cy="742832"/>
                  </a:xfrm>
                  <a:prstGeom prst="parallelogram">
                    <a:avLst/>
                  </a:prstGeom>
                  <a:gradFill flip="none" rotWithShape="1">
                    <a:gsLst>
                      <a:gs pos="50000">
                        <a:srgbClr val="03C6ED"/>
                      </a:gs>
                      <a:gs pos="100000">
                        <a:srgbClr val="004D86"/>
                      </a:gs>
                      <a:gs pos="0">
                        <a:srgbClr val="004D86"/>
                      </a:gs>
                    </a:gsLst>
                    <a:lin ang="16200000" scaled="0"/>
                    <a:tileRect/>
                  </a:gradFill>
                  <a:ln w="3175">
                    <a:noFill/>
                  </a:ln>
                  <a:effectLst>
                    <a:innerShdw blurRad="63500" dist="50800" dir="13500000">
                      <a:prstClr val="black">
                        <a:alpha val="36000"/>
                      </a:prstClr>
                    </a:innerShdw>
                  </a:effectLst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 defTabSz="457200"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 dirty="0">
                      <a:solidFill>
                        <a:srgbClr val="FFFFFF"/>
                      </a:solidFill>
                    </a:endParaRPr>
                  </a:p>
                </p:txBody>
              </p:sp>
              <p:grpSp>
                <p:nvGrpSpPr>
                  <p:cNvPr id="21536" name="Group 96"/>
                  <p:cNvGrpSpPr>
                    <a:grpSpLocks/>
                  </p:cNvGrpSpPr>
                  <p:nvPr/>
                </p:nvGrpSpPr>
                <p:grpSpPr bwMode="auto">
                  <a:xfrm>
                    <a:off x="1695450" y="1392238"/>
                    <a:ext cx="1041400" cy="722312"/>
                    <a:chOff x="1016388" y="913002"/>
                    <a:chExt cx="731924" cy="428904"/>
                  </a:xfrm>
                </p:grpSpPr>
                <p:sp>
                  <p:nvSpPr>
                    <p:cNvPr id="7" name="Parallelogram 6"/>
                    <p:cNvSpPr/>
                    <p:nvPr/>
                  </p:nvSpPr>
                  <p:spPr bwMode="auto">
                    <a:xfrm>
                      <a:off x="1016388" y="913219"/>
                      <a:ext cx="731802" cy="428408"/>
                    </a:xfrm>
                    <a:prstGeom prst="parallelogram">
                      <a:avLst>
                        <a:gd name="adj" fmla="val 28140"/>
                      </a:avLst>
                    </a:prstGeom>
                    <a:gradFill flip="none" rotWithShape="1">
                      <a:gsLst>
                        <a:gs pos="0">
                          <a:srgbClr val="03C6ED"/>
                        </a:gs>
                        <a:gs pos="100000">
                          <a:srgbClr val="004D86"/>
                        </a:gs>
                      </a:gsLst>
                      <a:path path="shape">
                        <a:fillToRect l="50000" t="50000" r="50000" b="50000"/>
                      </a:path>
                      <a:tileRect/>
                    </a:gradFill>
                    <a:ln w="25400">
                      <a:solidFill>
                        <a:srgbClr val="004D86"/>
                      </a:solidFill>
                    </a:ln>
                    <a:effectLst/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anchor="ctr"/>
                    <a:lstStyle/>
                    <a:p>
                      <a:pPr algn="ctr" defTabSz="457200" fontAlgn="auto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en-US" sz="4800" dirty="0">
                        <a:solidFill>
                          <a:prstClr val="white"/>
                        </a:solidFill>
                      </a:endParaRPr>
                    </a:p>
                  </p:txBody>
                </p:sp>
                <p:sp>
                  <p:nvSpPr>
                    <p:cNvPr id="21542" name="TextBox 7"/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1246510" y="954850"/>
                      <a:ext cx="279015" cy="309572"/>
                    </a:xfrm>
                    <a:prstGeom prst="rect">
                      <a:avLst/>
                    </a:prstGeom>
                    <a:noFill/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spAutoFit/>
                    </a:bodyPr>
                    <a:lstStyle/>
                    <a:p>
                      <a:pPr defTabSz="457200"/>
                      <a:r>
                        <a:rPr lang="en-US" sz="3200" dirty="0">
                          <a:solidFill>
                            <a:prstClr val="white"/>
                          </a:solidFill>
                          <a:latin typeface="Calibri" pitchFamily="-108" charset="0"/>
                          <a:ea typeface="ＭＳ Ｐゴシック" pitchFamily="-108" charset="-128"/>
                        </a:rPr>
                        <a:t>1</a:t>
                      </a:r>
                    </a:p>
                  </p:txBody>
                </p:sp>
              </p:grpSp>
            </p:grpSp>
            <p:sp>
              <p:nvSpPr>
                <p:cNvPr id="21535" name="TextBox 7"/>
                <p:cNvSpPr txBox="1">
                  <a:spLocks noChangeArrowheads="1"/>
                </p:cNvSpPr>
                <p:nvPr/>
              </p:nvSpPr>
              <p:spPr bwMode="auto">
                <a:xfrm>
                  <a:off x="1343425" y="2481733"/>
                  <a:ext cx="396990" cy="58394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>
                  <a:spAutoFit/>
                </a:bodyPr>
                <a:lstStyle/>
                <a:p>
                  <a:pPr defTabSz="457200"/>
                  <a:r>
                    <a:rPr lang="en-US" sz="3200" dirty="0">
                      <a:solidFill>
                        <a:prstClr val="white"/>
                      </a:solidFill>
                      <a:latin typeface="Calibri" pitchFamily="-108" charset="0"/>
                      <a:ea typeface="ＭＳ Ｐゴシック" pitchFamily="-108" charset="-128"/>
                    </a:rPr>
                    <a:t>2</a:t>
                  </a:r>
                </a:p>
              </p:txBody>
            </p:sp>
            <p:grpSp>
              <p:nvGrpSpPr>
                <p:cNvPr id="21511" name="Group 96"/>
                <p:cNvGrpSpPr>
                  <a:grpSpLocks/>
                </p:cNvGrpSpPr>
                <p:nvPr/>
              </p:nvGrpSpPr>
              <p:grpSpPr bwMode="auto">
                <a:xfrm>
                  <a:off x="769939" y="3279775"/>
                  <a:ext cx="1041401" cy="722313"/>
                  <a:chOff x="1016388" y="913002"/>
                  <a:chExt cx="731924" cy="428904"/>
                </a:xfrm>
              </p:grpSpPr>
              <p:sp>
                <p:nvSpPr>
                  <p:cNvPr id="17" name="Parallelogram 16"/>
                  <p:cNvSpPr/>
                  <p:nvPr/>
                </p:nvSpPr>
                <p:spPr bwMode="auto">
                  <a:xfrm>
                    <a:off x="1016388" y="913002"/>
                    <a:ext cx="731924" cy="428904"/>
                  </a:xfrm>
                  <a:prstGeom prst="parallelogram">
                    <a:avLst>
                      <a:gd name="adj" fmla="val 28140"/>
                    </a:avLst>
                  </a:prstGeom>
                  <a:gradFill flip="none" rotWithShape="1">
                    <a:gsLst>
                      <a:gs pos="0">
                        <a:srgbClr val="5AF300"/>
                      </a:gs>
                      <a:gs pos="100000">
                        <a:srgbClr val="208A00"/>
                      </a:gs>
                    </a:gsLst>
                    <a:path path="shape">
                      <a:fillToRect l="50000" t="50000" r="50000" b="50000"/>
                    </a:path>
                    <a:tileRect/>
                  </a:gradFill>
                  <a:ln w="25400">
                    <a:solidFill>
                      <a:srgbClr val="00B050"/>
                    </a:solidFill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 defTabSz="457200"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 sz="4800" dirty="0">
                      <a:solidFill>
                        <a:prstClr val="white"/>
                      </a:solidFill>
                    </a:endParaRPr>
                  </a:p>
                </p:txBody>
              </p:sp>
              <p:sp>
                <p:nvSpPr>
                  <p:cNvPr id="21533" name="TextBox 7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1246510" y="954850"/>
                    <a:ext cx="279015" cy="347508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>
                    <a:spAutoFit/>
                  </a:bodyPr>
                  <a:lstStyle/>
                  <a:p>
                    <a:pPr defTabSz="457200"/>
                    <a:r>
                      <a:rPr lang="en-US" sz="3200" dirty="0">
                        <a:solidFill>
                          <a:prstClr val="white"/>
                        </a:solidFill>
                        <a:latin typeface="Calibri" pitchFamily="-108" charset="0"/>
                        <a:ea typeface="ＭＳ Ｐゴシック" pitchFamily="-108" charset="-128"/>
                      </a:rPr>
                      <a:t>3</a:t>
                    </a:r>
                  </a:p>
                </p:txBody>
              </p:sp>
            </p:grpSp>
            <p:grpSp>
              <p:nvGrpSpPr>
                <p:cNvPr id="21515" name="Group 96"/>
                <p:cNvGrpSpPr>
                  <a:grpSpLocks/>
                </p:cNvGrpSpPr>
                <p:nvPr/>
              </p:nvGrpSpPr>
              <p:grpSpPr bwMode="auto">
                <a:xfrm>
                  <a:off x="531814" y="4138613"/>
                  <a:ext cx="1041401" cy="722312"/>
                  <a:chOff x="1016388" y="913002"/>
                  <a:chExt cx="731924" cy="428904"/>
                </a:xfrm>
              </p:grpSpPr>
              <p:sp>
                <p:nvSpPr>
                  <p:cNvPr id="22" name="Parallelogram 21"/>
                  <p:cNvSpPr/>
                  <p:nvPr/>
                </p:nvSpPr>
                <p:spPr bwMode="auto">
                  <a:xfrm>
                    <a:off x="1016388" y="913002"/>
                    <a:ext cx="731924" cy="428904"/>
                  </a:xfrm>
                  <a:prstGeom prst="parallelogram">
                    <a:avLst>
                      <a:gd name="adj" fmla="val 28140"/>
                    </a:avLst>
                  </a:prstGeom>
                  <a:gradFill flip="none" rotWithShape="1">
                    <a:gsLst>
                      <a:gs pos="0">
                        <a:srgbClr val="5AF300"/>
                      </a:gs>
                      <a:gs pos="100000">
                        <a:srgbClr val="208A00"/>
                      </a:gs>
                    </a:gsLst>
                    <a:path path="shape">
                      <a:fillToRect l="50000" t="50000" r="50000" b="50000"/>
                    </a:path>
                    <a:tileRect/>
                  </a:gradFill>
                  <a:ln w="25400">
                    <a:solidFill>
                      <a:srgbClr val="00B050"/>
                    </a:solidFill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 defTabSz="457200"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 sz="4800" dirty="0">
                      <a:solidFill>
                        <a:prstClr val="white"/>
                      </a:solidFill>
                    </a:endParaRPr>
                  </a:p>
                </p:txBody>
              </p:sp>
              <p:sp>
                <p:nvSpPr>
                  <p:cNvPr id="21531" name="TextBox 7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1246510" y="954850"/>
                    <a:ext cx="279015" cy="347508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>
                    <a:spAutoFit/>
                  </a:bodyPr>
                  <a:lstStyle/>
                  <a:p>
                    <a:pPr defTabSz="457200"/>
                    <a:r>
                      <a:rPr lang="en-US" sz="3200">
                        <a:solidFill>
                          <a:prstClr val="white"/>
                        </a:solidFill>
                        <a:latin typeface="Calibri" pitchFamily="-108" charset="0"/>
                        <a:ea typeface="ＭＳ Ｐゴシック" pitchFamily="-108" charset="-128"/>
                      </a:rPr>
                      <a:t>4</a:t>
                    </a:r>
                  </a:p>
                </p:txBody>
              </p:sp>
            </p:grpSp>
            <p:grpSp>
              <p:nvGrpSpPr>
                <p:cNvPr id="21519" name="Group 96"/>
                <p:cNvGrpSpPr>
                  <a:grpSpLocks/>
                </p:cNvGrpSpPr>
                <p:nvPr/>
              </p:nvGrpSpPr>
              <p:grpSpPr bwMode="auto">
                <a:xfrm>
                  <a:off x="293689" y="4997450"/>
                  <a:ext cx="1041401" cy="720725"/>
                  <a:chOff x="1016388" y="913002"/>
                  <a:chExt cx="731924" cy="428904"/>
                </a:xfrm>
              </p:grpSpPr>
              <p:sp>
                <p:nvSpPr>
                  <p:cNvPr id="27" name="Parallelogram 26"/>
                  <p:cNvSpPr/>
                  <p:nvPr/>
                </p:nvSpPr>
                <p:spPr bwMode="auto">
                  <a:xfrm>
                    <a:off x="1016388" y="913002"/>
                    <a:ext cx="731924" cy="428904"/>
                  </a:xfrm>
                  <a:prstGeom prst="parallelogram">
                    <a:avLst>
                      <a:gd name="adj" fmla="val 28140"/>
                    </a:avLst>
                  </a:prstGeom>
                  <a:gradFill flip="none" rotWithShape="1">
                    <a:gsLst>
                      <a:gs pos="0">
                        <a:srgbClr val="5AF300"/>
                      </a:gs>
                      <a:gs pos="100000">
                        <a:srgbClr val="208A00"/>
                      </a:gs>
                    </a:gsLst>
                    <a:path path="shape">
                      <a:fillToRect l="50000" t="50000" r="50000" b="50000"/>
                    </a:path>
                    <a:tileRect/>
                  </a:gradFill>
                  <a:ln w="25400">
                    <a:solidFill>
                      <a:srgbClr val="00B050"/>
                    </a:solidFill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 defTabSz="457200"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 sz="4800" dirty="0">
                      <a:solidFill>
                        <a:prstClr val="white"/>
                      </a:solidFill>
                    </a:endParaRPr>
                  </a:p>
                </p:txBody>
              </p:sp>
              <p:sp>
                <p:nvSpPr>
                  <p:cNvPr id="21529" name="TextBox 7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1246510" y="954850"/>
                    <a:ext cx="279015" cy="347508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>
                    <a:spAutoFit/>
                  </a:bodyPr>
                  <a:lstStyle/>
                  <a:p>
                    <a:pPr defTabSz="457200"/>
                    <a:r>
                      <a:rPr lang="en-US" sz="3200">
                        <a:solidFill>
                          <a:prstClr val="white"/>
                        </a:solidFill>
                        <a:latin typeface="Calibri" pitchFamily="-108" charset="0"/>
                        <a:ea typeface="ＭＳ Ｐゴシック" pitchFamily="-108" charset="-128"/>
                      </a:rPr>
                      <a:t>5</a:t>
                    </a:r>
                  </a:p>
                </p:txBody>
              </p:sp>
            </p:grpSp>
          </p:grpSp>
          <p:sp>
            <p:nvSpPr>
              <p:cNvPr id="85" name="Rektangel 76"/>
              <p:cNvSpPr>
                <a:spLocks noChangeArrowheads="1"/>
              </p:cNvSpPr>
              <p:nvPr/>
            </p:nvSpPr>
            <p:spPr bwMode="auto">
              <a:xfrm>
                <a:off x="3036888" y="2247393"/>
                <a:ext cx="5408613" cy="58477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r>
                  <a:rPr lang="zh-CN" altLang="en-US" sz="1600" noProof="1">
                    <a:solidFill>
                      <a:schemeClr val="bg1"/>
                    </a:solidFill>
                    <a:latin typeface="+mn-ea"/>
                    <a:ea typeface="+mn-ea"/>
                    <a:cs typeface="Arial" charset="0"/>
                  </a:rPr>
                  <a:t>测量直流电压</a:t>
                </a:r>
                <a:r>
                  <a:rPr lang="zh-CN" altLang="en-US" sz="1600" noProof="1" smtClean="0">
                    <a:solidFill>
                      <a:schemeClr val="bg1"/>
                    </a:solidFill>
                    <a:latin typeface="+mn-ea"/>
                    <a:ea typeface="+mn-ea"/>
                    <a:cs typeface="Arial" charset="0"/>
                  </a:rPr>
                  <a:t>前</a:t>
                </a:r>
                <a:r>
                  <a:rPr lang="en-US" altLang="zh-CN" sz="1600" noProof="1" smtClean="0">
                    <a:solidFill>
                      <a:schemeClr val="bg1"/>
                    </a:solidFill>
                    <a:latin typeface="+mn-ea"/>
                    <a:ea typeface="+mn-ea"/>
                    <a:cs typeface="Arial" charset="0"/>
                  </a:rPr>
                  <a:t>,</a:t>
                </a:r>
                <a:r>
                  <a:rPr lang="zh-CN" altLang="en-US" sz="1600" noProof="1" smtClean="0">
                    <a:solidFill>
                      <a:schemeClr val="bg1"/>
                    </a:solidFill>
                    <a:latin typeface="+mn-ea"/>
                    <a:ea typeface="+mn-ea"/>
                    <a:cs typeface="Arial" charset="0"/>
                  </a:rPr>
                  <a:t>应</a:t>
                </a:r>
                <a:r>
                  <a:rPr lang="zh-CN" altLang="en-US" sz="1600" noProof="1">
                    <a:solidFill>
                      <a:schemeClr val="bg1"/>
                    </a:solidFill>
                    <a:latin typeface="+mn-ea"/>
                    <a:ea typeface="+mn-ea"/>
                    <a:cs typeface="Arial" charset="0"/>
                  </a:rPr>
                  <a:t>检查</a:t>
                </a:r>
                <a:r>
                  <a:rPr lang="zh-CN" altLang="en-US" sz="1600" noProof="1" smtClean="0">
                    <a:solidFill>
                      <a:schemeClr val="bg1"/>
                    </a:solidFill>
                    <a:latin typeface="+mn-ea"/>
                    <a:ea typeface="+mn-ea"/>
                    <a:cs typeface="Arial" charset="0"/>
                  </a:rPr>
                  <a:t>红、黑</a:t>
                </a:r>
                <a:r>
                  <a:rPr lang="zh-CN" altLang="en-US" sz="1600" noProof="1">
                    <a:solidFill>
                      <a:schemeClr val="bg1"/>
                    </a:solidFill>
                    <a:latin typeface="+mn-ea"/>
                    <a:ea typeface="+mn-ea"/>
                    <a:cs typeface="Arial" charset="0"/>
                  </a:rPr>
                  <a:t>表笔的绝缘</a:t>
                </a:r>
                <a:r>
                  <a:rPr lang="zh-CN" altLang="en-US" sz="1600" noProof="1" smtClean="0">
                    <a:solidFill>
                      <a:schemeClr val="bg1"/>
                    </a:solidFill>
                    <a:latin typeface="+mn-ea"/>
                    <a:ea typeface="+mn-ea"/>
                    <a:cs typeface="Arial" charset="0"/>
                  </a:rPr>
                  <a:t>情况，如</a:t>
                </a:r>
                <a:r>
                  <a:rPr lang="zh-CN" altLang="en-US" sz="1600" noProof="1">
                    <a:solidFill>
                      <a:schemeClr val="bg1"/>
                    </a:solidFill>
                    <a:latin typeface="+mn-ea"/>
                    <a:ea typeface="+mn-ea"/>
                    <a:cs typeface="Arial" charset="0"/>
                  </a:rPr>
                  <a:t>有</a:t>
                </a:r>
                <a:r>
                  <a:rPr lang="zh-CN" altLang="en-US" sz="1600" noProof="1" smtClean="0">
                    <a:solidFill>
                      <a:schemeClr val="bg1"/>
                    </a:solidFill>
                    <a:latin typeface="+mn-ea"/>
                    <a:ea typeface="+mn-ea"/>
                    <a:cs typeface="Arial" charset="0"/>
                  </a:rPr>
                  <a:t>破损，不得</a:t>
                </a:r>
                <a:r>
                  <a:rPr lang="zh-CN" altLang="en-US" sz="1600" noProof="1">
                    <a:solidFill>
                      <a:schemeClr val="bg1"/>
                    </a:solidFill>
                    <a:latin typeface="+mn-ea"/>
                    <a:ea typeface="+mn-ea"/>
                    <a:cs typeface="Arial" charset="0"/>
                  </a:rPr>
                  <a:t>强行</a:t>
                </a:r>
                <a:r>
                  <a:rPr lang="zh-CN" altLang="en-US" sz="1600" noProof="1" smtClean="0">
                    <a:solidFill>
                      <a:schemeClr val="bg1"/>
                    </a:solidFill>
                    <a:latin typeface="+mn-ea"/>
                    <a:ea typeface="+mn-ea"/>
                    <a:cs typeface="Arial" charset="0"/>
                  </a:rPr>
                  <a:t>进行</a:t>
                </a:r>
                <a:r>
                  <a:rPr lang="zh-CN" altLang="en-US" sz="1600" noProof="1">
                    <a:solidFill>
                      <a:schemeClr val="bg1"/>
                    </a:solidFill>
                    <a:latin typeface="+mn-ea"/>
                    <a:ea typeface="+mn-ea"/>
                    <a:cs typeface="Arial" charset="0"/>
                  </a:rPr>
                  <a:t>带电</a:t>
                </a:r>
                <a:r>
                  <a:rPr lang="zh-CN" altLang="en-US" sz="1600" noProof="1" smtClean="0">
                    <a:solidFill>
                      <a:schemeClr val="bg1"/>
                    </a:solidFill>
                    <a:latin typeface="+mn-ea"/>
                    <a:ea typeface="+mn-ea"/>
                    <a:cs typeface="Arial" charset="0"/>
                  </a:rPr>
                  <a:t>测量。</a:t>
                </a:r>
                <a:endParaRPr lang="da-DK" dirty="0">
                  <a:solidFill>
                    <a:schemeClr val="bg1"/>
                  </a:solidFill>
                  <a:latin typeface="+mn-ea"/>
                  <a:ea typeface="+mn-ea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5132064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1" name="直接连接符 50"/>
          <p:cNvCxnSpPr/>
          <p:nvPr/>
        </p:nvCxnSpPr>
        <p:spPr>
          <a:xfrm>
            <a:off x="0" y="981075"/>
            <a:ext cx="6300788" cy="0"/>
          </a:xfrm>
          <a:prstGeom prst="line">
            <a:avLst/>
          </a:prstGeom>
          <a:ln w="28575">
            <a:solidFill>
              <a:schemeClr val="bg1">
                <a:lumMod val="6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矩形 51"/>
          <p:cNvSpPr/>
          <p:nvPr/>
        </p:nvSpPr>
        <p:spPr>
          <a:xfrm>
            <a:off x="6372200" y="692696"/>
            <a:ext cx="2664296" cy="338554"/>
          </a:xfrm>
          <a:prstGeom prst="rect">
            <a:avLst/>
          </a:prstGeom>
          <a:noFill/>
        </p:spPr>
        <p:txBody>
          <a:bodyPr>
            <a:prstTxWarp prst="textPlain">
              <a:avLst/>
            </a:prstTxWarp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600" b="1" spc="150" dirty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幼圆" pitchFamily="49" charset="-122"/>
                <a:ea typeface="幼圆" pitchFamily="49" charset="-122"/>
              </a:rPr>
              <a:t>贵州省初中学生实用技能</a:t>
            </a:r>
          </a:p>
        </p:txBody>
      </p:sp>
      <p:sp>
        <p:nvSpPr>
          <p:cNvPr id="53" name="TextBox 52"/>
          <p:cNvSpPr txBox="1"/>
          <p:nvPr/>
        </p:nvSpPr>
        <p:spPr>
          <a:xfrm>
            <a:off x="6300788" y="209550"/>
            <a:ext cx="2843212" cy="3397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di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600" dirty="0">
                <a:solidFill>
                  <a:schemeClr val="accent5">
                    <a:lumMod val="75000"/>
                  </a:schemeClr>
                </a:solidFill>
                <a:latin typeface="黑体" pitchFamily="2" charset="-122"/>
                <a:ea typeface="黑体" pitchFamily="2" charset="-122"/>
              </a:rPr>
              <a:t>简易家电维修技术</a:t>
            </a:r>
          </a:p>
        </p:txBody>
      </p:sp>
      <p:sp>
        <p:nvSpPr>
          <p:cNvPr id="54" name="标题 10"/>
          <p:cNvSpPr>
            <a:spLocks noGrp="1"/>
          </p:cNvSpPr>
          <p:nvPr>
            <p:ph type="title"/>
          </p:nvPr>
        </p:nvSpPr>
        <p:spPr>
          <a:xfrm>
            <a:off x="0" y="44450"/>
            <a:ext cx="6300788" cy="936625"/>
          </a:xfrm>
          <a:extLst/>
        </p:spPr>
        <p:txBody>
          <a:bodyPr rtlCol="0">
            <a:normAutofit/>
          </a:bodyPr>
          <a:lstStyle/>
          <a:p>
            <a:pPr algn="l" eaLnBrk="1" fontAlgn="auto" hangingPunct="1">
              <a:spcAft>
                <a:spcPts val="0"/>
              </a:spcAft>
              <a:defRPr/>
            </a:pPr>
            <a:r>
              <a:rPr lang="zh-CN" altLang="en-US" sz="4600" b="1" dirty="0">
                <a:solidFill>
                  <a:srgbClr val="1AB39F">
                    <a:lumMod val="75000"/>
                  </a:srgbClr>
                </a:solidFill>
                <a:effectLst>
                  <a:reflection blurRad="6350" stA="55000" endA="300" endPos="45500" dir="5400000" sy="-100000" algn="bl" rotWithShape="0"/>
                </a:effectLst>
                <a:latin typeface="微软雅黑" pitchFamily="34" charset="-122"/>
                <a:ea typeface="微软雅黑" pitchFamily="34" charset="-122"/>
              </a:rPr>
              <a:t>二、测量电阻</a:t>
            </a:r>
            <a:endParaRPr lang="zh-CN" altLang="en-US" dirty="0" smtClean="0">
              <a:solidFill>
                <a:schemeClr val="accent6">
                  <a:lumMod val="75000"/>
                </a:schemeClr>
              </a:solidFill>
              <a:latin typeface="微软雅黑" pitchFamily="34" charset="-122"/>
              <a:ea typeface="微软雅黑" pitchFamily="34" charset="-122"/>
            </a:endParaRPr>
          </a:p>
        </p:txBody>
      </p:sp>
      <p:grpSp>
        <p:nvGrpSpPr>
          <p:cNvPr id="2" name="组合 1"/>
          <p:cNvGrpSpPr/>
          <p:nvPr/>
        </p:nvGrpSpPr>
        <p:grpSpPr>
          <a:xfrm>
            <a:off x="835026" y="2209342"/>
            <a:ext cx="7999045" cy="4204178"/>
            <a:chOff x="835026" y="2209342"/>
            <a:chExt cx="7999045" cy="4204178"/>
          </a:xfrm>
        </p:grpSpPr>
        <p:grpSp>
          <p:nvGrpSpPr>
            <p:cNvPr id="22530" name="Group 96"/>
            <p:cNvGrpSpPr>
              <a:grpSpLocks/>
            </p:cNvGrpSpPr>
            <p:nvPr/>
          </p:nvGrpSpPr>
          <p:grpSpPr bwMode="auto">
            <a:xfrm>
              <a:off x="1483945" y="3068420"/>
              <a:ext cx="1143839" cy="803275"/>
              <a:chOff x="1016388" y="913002"/>
              <a:chExt cx="731924" cy="428904"/>
            </a:xfrm>
          </p:grpSpPr>
          <p:sp>
            <p:nvSpPr>
              <p:cNvPr id="7" name="Parallelogram 6"/>
              <p:cNvSpPr/>
              <p:nvPr/>
            </p:nvSpPr>
            <p:spPr bwMode="auto">
              <a:xfrm>
                <a:off x="1016388" y="913002"/>
                <a:ext cx="731924" cy="428904"/>
              </a:xfrm>
              <a:prstGeom prst="parallelogram">
                <a:avLst>
                  <a:gd name="adj" fmla="val 28140"/>
                </a:avLst>
              </a:prstGeom>
              <a:gradFill flip="none" rotWithShape="1">
                <a:gsLst>
                  <a:gs pos="0">
                    <a:srgbClr val="03C6ED"/>
                  </a:gs>
                  <a:gs pos="100000">
                    <a:srgbClr val="004D86"/>
                  </a:gs>
                </a:gsLst>
                <a:path path="shape">
                  <a:fillToRect l="50000" t="50000" r="50000" b="50000"/>
                </a:path>
                <a:tileRect/>
              </a:gradFill>
              <a:ln w="25400">
                <a:solidFill>
                  <a:srgbClr val="004D86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457200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4800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22562" name="TextBox 7"/>
              <p:cNvSpPr txBox="1">
                <a:spLocks noChangeArrowheads="1"/>
              </p:cNvSpPr>
              <p:nvPr/>
            </p:nvSpPr>
            <p:spPr bwMode="auto">
              <a:xfrm>
                <a:off x="1246510" y="954850"/>
                <a:ext cx="279015" cy="30957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defTabSz="457200"/>
                <a:r>
                  <a:rPr lang="en-US" sz="3200" dirty="0">
                    <a:solidFill>
                      <a:prstClr val="white"/>
                    </a:solidFill>
                    <a:latin typeface="Calibri" pitchFamily="-108" charset="0"/>
                    <a:ea typeface="ＭＳ Ｐゴシック" pitchFamily="-108" charset="-128"/>
                  </a:rPr>
                  <a:t>2</a:t>
                </a:r>
              </a:p>
            </p:txBody>
          </p:sp>
        </p:grpSp>
        <p:sp>
          <p:nvSpPr>
            <p:cNvPr id="9" name="Parallelogram 8"/>
            <p:cNvSpPr/>
            <p:nvPr/>
          </p:nvSpPr>
          <p:spPr bwMode="auto">
            <a:xfrm>
              <a:off x="2526015" y="3056267"/>
              <a:ext cx="6308056" cy="825569"/>
            </a:xfrm>
            <a:prstGeom prst="parallelogram">
              <a:avLst/>
            </a:prstGeom>
            <a:gradFill flip="none" rotWithShape="1">
              <a:gsLst>
                <a:gs pos="50000">
                  <a:srgbClr val="03C6ED"/>
                </a:gs>
                <a:gs pos="100000">
                  <a:srgbClr val="004D86"/>
                </a:gs>
                <a:gs pos="0">
                  <a:srgbClr val="004D86"/>
                </a:gs>
              </a:gsLst>
              <a:lin ang="16200000" scaled="0"/>
              <a:tileRect/>
            </a:gradFill>
            <a:ln w="3175">
              <a:noFill/>
            </a:ln>
            <a:effectLst>
              <a:innerShdw blurRad="63500" dist="50800" dir="13500000">
                <a:prstClr val="black">
                  <a:alpha val="36000"/>
                </a:prstClr>
              </a:inn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45720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rgbClr val="FFFFFF"/>
                </a:solidFill>
              </a:endParaRPr>
            </a:p>
          </p:txBody>
        </p:sp>
        <p:sp>
          <p:nvSpPr>
            <p:cNvPr id="22534" name="Rektangel 76"/>
            <p:cNvSpPr>
              <a:spLocks noChangeArrowheads="1"/>
            </p:cNvSpPr>
            <p:nvPr/>
          </p:nvSpPr>
          <p:spPr bwMode="auto">
            <a:xfrm>
              <a:off x="2823796" y="3123982"/>
              <a:ext cx="5666890" cy="5847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r>
                <a:rPr lang="zh-CN" altLang="en-US" sz="1600" noProof="1">
                  <a:solidFill>
                    <a:schemeClr val="bg1"/>
                  </a:solidFill>
                  <a:latin typeface="+mn-ea"/>
                  <a:cs typeface="Arial" charset="0"/>
                </a:rPr>
                <a:t>测量直流电压前，要查明被测线路的正负极性，估算被测线路的电压值，合理选择</a:t>
              </a:r>
              <a:r>
                <a:rPr lang="zh-CN" altLang="en-US" sz="1600" noProof="1" smtClean="0">
                  <a:solidFill>
                    <a:schemeClr val="bg1"/>
                  </a:solidFill>
                  <a:latin typeface="+mn-ea"/>
                  <a:cs typeface="Arial" charset="0"/>
                </a:rPr>
                <a:t>量程。</a:t>
              </a:r>
              <a:endParaRPr lang="en-US" sz="1600" dirty="0">
                <a:solidFill>
                  <a:schemeClr val="bg1"/>
                </a:solidFill>
                <a:latin typeface="Calibri" pitchFamily="-108" charset="0"/>
                <a:ea typeface="ＭＳ Ｐゴシック" pitchFamily="-108" charset="-128"/>
              </a:endParaRPr>
            </a:p>
          </p:txBody>
        </p:sp>
        <p:grpSp>
          <p:nvGrpSpPr>
            <p:cNvPr id="26" name="Group 96"/>
            <p:cNvGrpSpPr>
              <a:grpSpLocks/>
            </p:cNvGrpSpPr>
            <p:nvPr/>
          </p:nvGrpSpPr>
          <p:grpSpPr bwMode="auto">
            <a:xfrm>
              <a:off x="1785938" y="2220406"/>
              <a:ext cx="1041400" cy="722312"/>
              <a:chOff x="1016388" y="913002"/>
              <a:chExt cx="731924" cy="428904"/>
            </a:xfrm>
          </p:grpSpPr>
          <p:sp>
            <p:nvSpPr>
              <p:cNvPr id="28" name="Parallelogram 6"/>
              <p:cNvSpPr/>
              <p:nvPr/>
            </p:nvSpPr>
            <p:spPr bwMode="auto">
              <a:xfrm>
                <a:off x="1016388" y="913002"/>
                <a:ext cx="731924" cy="428904"/>
              </a:xfrm>
              <a:prstGeom prst="parallelogram">
                <a:avLst>
                  <a:gd name="adj" fmla="val 28140"/>
                </a:avLst>
              </a:prstGeom>
              <a:gradFill flip="none" rotWithShape="1">
                <a:gsLst>
                  <a:gs pos="0">
                    <a:srgbClr val="5AF300"/>
                  </a:gs>
                  <a:gs pos="100000">
                    <a:srgbClr val="208A00"/>
                  </a:gs>
                </a:gsLst>
                <a:path path="shape">
                  <a:fillToRect l="50000" t="50000" r="50000" b="50000"/>
                </a:path>
                <a:tileRect/>
              </a:gradFill>
              <a:ln w="25400">
                <a:solidFill>
                  <a:srgbClr val="00B050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457200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4800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30" name="TextBox 7"/>
              <p:cNvSpPr txBox="1">
                <a:spLocks noChangeArrowheads="1"/>
              </p:cNvSpPr>
              <p:nvPr/>
            </p:nvSpPr>
            <p:spPr bwMode="auto">
              <a:xfrm>
                <a:off x="1246510" y="954850"/>
                <a:ext cx="279015" cy="34750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defTabSz="457200"/>
                <a:r>
                  <a:rPr lang="en-US" sz="3200">
                    <a:solidFill>
                      <a:prstClr val="white"/>
                    </a:solidFill>
                    <a:latin typeface="Calibri" pitchFamily="-108" charset="0"/>
                    <a:ea typeface="ＭＳ Ｐゴシック" pitchFamily="-108" charset="-128"/>
                  </a:rPr>
                  <a:t>1</a:t>
                </a:r>
              </a:p>
            </p:txBody>
          </p:sp>
        </p:grpSp>
        <p:grpSp>
          <p:nvGrpSpPr>
            <p:cNvPr id="36" name="Group 96"/>
            <p:cNvGrpSpPr>
              <a:grpSpLocks/>
            </p:cNvGrpSpPr>
            <p:nvPr/>
          </p:nvGrpSpPr>
          <p:grpSpPr bwMode="auto">
            <a:xfrm>
              <a:off x="1311276" y="3958718"/>
              <a:ext cx="1041400" cy="722313"/>
              <a:chOff x="1016388" y="913002"/>
              <a:chExt cx="731924" cy="428904"/>
            </a:xfrm>
          </p:grpSpPr>
          <p:sp>
            <p:nvSpPr>
              <p:cNvPr id="37" name="Parallelogram 16"/>
              <p:cNvSpPr/>
              <p:nvPr/>
            </p:nvSpPr>
            <p:spPr bwMode="auto">
              <a:xfrm>
                <a:off x="1016388" y="913002"/>
                <a:ext cx="731924" cy="428904"/>
              </a:xfrm>
              <a:prstGeom prst="parallelogram">
                <a:avLst>
                  <a:gd name="adj" fmla="val 28140"/>
                </a:avLst>
              </a:prstGeom>
              <a:gradFill flip="none" rotWithShape="1">
                <a:gsLst>
                  <a:gs pos="0">
                    <a:srgbClr val="5AF300"/>
                  </a:gs>
                  <a:gs pos="100000">
                    <a:srgbClr val="208A00"/>
                  </a:gs>
                </a:gsLst>
                <a:path path="shape">
                  <a:fillToRect l="50000" t="50000" r="50000" b="50000"/>
                </a:path>
                <a:tileRect/>
              </a:gradFill>
              <a:ln w="25400">
                <a:solidFill>
                  <a:srgbClr val="00B050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457200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4800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38" name="TextBox 7"/>
              <p:cNvSpPr txBox="1">
                <a:spLocks noChangeArrowheads="1"/>
              </p:cNvSpPr>
              <p:nvPr/>
            </p:nvSpPr>
            <p:spPr bwMode="auto">
              <a:xfrm>
                <a:off x="1246510" y="954850"/>
                <a:ext cx="279015" cy="34750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defTabSz="457200"/>
                <a:r>
                  <a:rPr lang="en-US" sz="3200">
                    <a:solidFill>
                      <a:prstClr val="white"/>
                    </a:solidFill>
                    <a:latin typeface="Calibri" pitchFamily="-108" charset="0"/>
                    <a:ea typeface="ＭＳ Ｐゴシック" pitchFamily="-108" charset="-128"/>
                  </a:rPr>
                  <a:t>3</a:t>
                </a:r>
              </a:p>
            </p:txBody>
          </p:sp>
        </p:grpSp>
        <p:sp>
          <p:nvSpPr>
            <p:cNvPr id="39" name="Parallelogram 18"/>
            <p:cNvSpPr/>
            <p:nvPr/>
          </p:nvSpPr>
          <p:spPr bwMode="auto">
            <a:xfrm>
              <a:off x="2293579" y="3947030"/>
              <a:ext cx="6019800" cy="742832"/>
            </a:xfrm>
            <a:prstGeom prst="parallelogram">
              <a:avLst/>
            </a:prstGeom>
            <a:gradFill flip="none" rotWithShape="1">
              <a:gsLst>
                <a:gs pos="0">
                  <a:srgbClr val="FBDDF5"/>
                </a:gs>
                <a:gs pos="100000">
                  <a:srgbClr val="FBDDF5"/>
                </a:gs>
              </a:gsLst>
              <a:lin ang="16200000" scaled="0"/>
              <a:tileRect/>
            </a:gradFill>
            <a:ln w="3175">
              <a:noFill/>
            </a:ln>
            <a:effectLst>
              <a:innerShdw blurRad="63500" dist="50800" dir="13500000">
                <a:prstClr val="black">
                  <a:alpha val="36000"/>
                </a:prstClr>
              </a:inn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457200" fontAlgn="auto">
                <a:spcBef>
                  <a:spcPts val="0"/>
                </a:spcBef>
                <a:spcAft>
                  <a:spcPts val="0"/>
                </a:spcAft>
              </a:pPr>
              <a:endParaRPr lang="en-US" dirty="0">
                <a:solidFill>
                  <a:srgbClr val="F4A6E6"/>
                </a:solidFill>
              </a:endParaRPr>
            </a:p>
          </p:txBody>
        </p:sp>
        <p:sp>
          <p:nvSpPr>
            <p:cNvPr id="40" name="Rektangel 76"/>
            <p:cNvSpPr>
              <a:spLocks noChangeArrowheads="1"/>
            </p:cNvSpPr>
            <p:nvPr/>
          </p:nvSpPr>
          <p:spPr bwMode="auto">
            <a:xfrm>
              <a:off x="2560638" y="3985706"/>
              <a:ext cx="5408613" cy="5847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zh-CN" altLang="en-US" sz="1600" i="1" noProof="1">
                  <a:solidFill>
                    <a:srgbClr val="171717"/>
                  </a:solidFill>
                  <a:latin typeface="+mn-ea"/>
                  <a:cs typeface="Arial" charset="0"/>
                </a:rPr>
                <a:t>测量时应注意手握表笔的姿势，手指不要触碰表笔的金属部分，以防止发生触电事故。</a:t>
              </a:r>
              <a:endParaRPr lang="da-DK" altLang="zh-CN" sz="1600" i="1" dirty="0">
                <a:solidFill>
                  <a:srgbClr val="171717"/>
                </a:solidFill>
                <a:latin typeface="+mn-ea"/>
                <a:cs typeface="Arial" charset="0"/>
              </a:endParaRPr>
            </a:p>
          </p:txBody>
        </p:sp>
        <p:grpSp>
          <p:nvGrpSpPr>
            <p:cNvPr id="41" name="Group 96"/>
            <p:cNvGrpSpPr>
              <a:grpSpLocks/>
            </p:cNvGrpSpPr>
            <p:nvPr/>
          </p:nvGrpSpPr>
          <p:grpSpPr bwMode="auto">
            <a:xfrm>
              <a:off x="1073151" y="4817556"/>
              <a:ext cx="1041400" cy="722312"/>
              <a:chOff x="1016388" y="913002"/>
              <a:chExt cx="731924" cy="428904"/>
            </a:xfrm>
          </p:grpSpPr>
          <p:sp>
            <p:nvSpPr>
              <p:cNvPr id="42" name="Parallelogram 21"/>
              <p:cNvSpPr/>
              <p:nvPr/>
            </p:nvSpPr>
            <p:spPr bwMode="auto">
              <a:xfrm>
                <a:off x="1016388" y="913002"/>
                <a:ext cx="731924" cy="428904"/>
              </a:xfrm>
              <a:prstGeom prst="parallelogram">
                <a:avLst>
                  <a:gd name="adj" fmla="val 28140"/>
                </a:avLst>
              </a:prstGeom>
              <a:gradFill flip="none" rotWithShape="1">
                <a:gsLst>
                  <a:gs pos="0">
                    <a:srgbClr val="5AF300"/>
                  </a:gs>
                  <a:gs pos="100000">
                    <a:srgbClr val="208A00"/>
                  </a:gs>
                </a:gsLst>
                <a:path path="shape">
                  <a:fillToRect l="50000" t="50000" r="50000" b="50000"/>
                </a:path>
                <a:tileRect/>
              </a:gradFill>
              <a:ln w="25400">
                <a:solidFill>
                  <a:srgbClr val="00B050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457200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4800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43" name="TextBox 7"/>
              <p:cNvSpPr txBox="1">
                <a:spLocks noChangeArrowheads="1"/>
              </p:cNvSpPr>
              <p:nvPr/>
            </p:nvSpPr>
            <p:spPr bwMode="auto">
              <a:xfrm>
                <a:off x="1246510" y="954850"/>
                <a:ext cx="279015" cy="34750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defTabSz="457200"/>
                <a:r>
                  <a:rPr lang="en-US" sz="3200">
                    <a:solidFill>
                      <a:prstClr val="white"/>
                    </a:solidFill>
                    <a:latin typeface="Calibri" pitchFamily="-108" charset="0"/>
                    <a:ea typeface="ＭＳ Ｐゴシック" pitchFamily="-108" charset="-128"/>
                  </a:rPr>
                  <a:t>4</a:t>
                </a:r>
              </a:p>
            </p:txBody>
          </p:sp>
        </p:grpSp>
        <p:sp>
          <p:nvSpPr>
            <p:cNvPr id="44" name="Parallelogram 23"/>
            <p:cNvSpPr/>
            <p:nvPr/>
          </p:nvSpPr>
          <p:spPr bwMode="auto">
            <a:xfrm>
              <a:off x="2055835" y="4806566"/>
              <a:ext cx="6019800" cy="742832"/>
            </a:xfrm>
            <a:prstGeom prst="parallelogram">
              <a:avLst/>
            </a:prstGeom>
            <a:gradFill flip="none" rotWithShape="1">
              <a:gsLst>
                <a:gs pos="0">
                  <a:srgbClr val="FBDDF5"/>
                </a:gs>
                <a:gs pos="100000">
                  <a:srgbClr val="FBDDF5"/>
                </a:gs>
              </a:gsLst>
              <a:lin ang="16200000" scaled="0"/>
              <a:tileRect/>
            </a:gradFill>
            <a:ln w="3175">
              <a:noFill/>
            </a:ln>
            <a:effectLst>
              <a:innerShdw blurRad="63500" dist="50800" dir="13500000">
                <a:prstClr val="black">
                  <a:alpha val="36000"/>
                </a:prstClr>
              </a:inn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457200" fontAlgn="auto">
                <a:spcBef>
                  <a:spcPts val="0"/>
                </a:spcBef>
                <a:spcAft>
                  <a:spcPts val="0"/>
                </a:spcAft>
              </a:pPr>
              <a:endParaRPr lang="en-US" dirty="0">
                <a:solidFill>
                  <a:srgbClr val="F4A6E6"/>
                </a:solidFill>
              </a:endParaRPr>
            </a:p>
          </p:txBody>
        </p:sp>
        <p:sp>
          <p:nvSpPr>
            <p:cNvPr id="45" name="Rektangel 76"/>
            <p:cNvSpPr>
              <a:spLocks noChangeArrowheads="1"/>
            </p:cNvSpPr>
            <p:nvPr/>
          </p:nvSpPr>
          <p:spPr bwMode="auto">
            <a:xfrm>
              <a:off x="2352676" y="5027774"/>
              <a:ext cx="5408613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zh-CN" altLang="en-US" sz="1600" i="1" noProof="1">
                  <a:solidFill>
                    <a:srgbClr val="171717"/>
                  </a:solidFill>
                  <a:latin typeface="+mn-ea"/>
                  <a:cs typeface="Arial" charset="0"/>
                </a:rPr>
                <a:t>测量直流电压时，严禁在带电操作时切换</a:t>
              </a:r>
              <a:r>
                <a:rPr lang="zh-CN" altLang="en-US" sz="1600" i="1" noProof="1" smtClean="0">
                  <a:solidFill>
                    <a:srgbClr val="171717"/>
                  </a:solidFill>
                  <a:latin typeface="+mn-ea"/>
                  <a:cs typeface="Arial" charset="0"/>
                </a:rPr>
                <a:t>量程。</a:t>
              </a:r>
              <a:endParaRPr lang="da-DK" sz="1600" i="1" dirty="0">
                <a:solidFill>
                  <a:srgbClr val="171717"/>
                </a:solidFill>
                <a:latin typeface="+mn-ea"/>
                <a:ea typeface="+mn-ea"/>
                <a:cs typeface="Arial" charset="0"/>
              </a:endParaRPr>
            </a:p>
          </p:txBody>
        </p:sp>
        <p:grpSp>
          <p:nvGrpSpPr>
            <p:cNvPr id="46" name="Group 96"/>
            <p:cNvGrpSpPr>
              <a:grpSpLocks/>
            </p:cNvGrpSpPr>
            <p:nvPr/>
          </p:nvGrpSpPr>
          <p:grpSpPr bwMode="auto">
            <a:xfrm>
              <a:off x="835026" y="5676393"/>
              <a:ext cx="1041400" cy="720725"/>
              <a:chOff x="1016388" y="913002"/>
              <a:chExt cx="731924" cy="428904"/>
            </a:xfrm>
          </p:grpSpPr>
          <p:sp>
            <p:nvSpPr>
              <p:cNvPr id="47" name="Parallelogram 26"/>
              <p:cNvSpPr/>
              <p:nvPr/>
            </p:nvSpPr>
            <p:spPr bwMode="auto">
              <a:xfrm>
                <a:off x="1016388" y="913002"/>
                <a:ext cx="731924" cy="428904"/>
              </a:xfrm>
              <a:prstGeom prst="parallelogram">
                <a:avLst>
                  <a:gd name="adj" fmla="val 28140"/>
                </a:avLst>
              </a:prstGeom>
              <a:gradFill flip="none" rotWithShape="1">
                <a:gsLst>
                  <a:gs pos="0">
                    <a:srgbClr val="5AF300"/>
                  </a:gs>
                  <a:gs pos="100000">
                    <a:srgbClr val="208A00"/>
                  </a:gs>
                </a:gsLst>
                <a:path path="shape">
                  <a:fillToRect l="50000" t="50000" r="50000" b="50000"/>
                </a:path>
                <a:tileRect/>
              </a:gradFill>
              <a:ln w="25400">
                <a:solidFill>
                  <a:srgbClr val="00B050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457200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4800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48" name="TextBox 7"/>
              <p:cNvSpPr txBox="1">
                <a:spLocks noChangeArrowheads="1"/>
              </p:cNvSpPr>
              <p:nvPr/>
            </p:nvSpPr>
            <p:spPr bwMode="auto">
              <a:xfrm>
                <a:off x="1246510" y="954850"/>
                <a:ext cx="279015" cy="34750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defTabSz="457200"/>
                <a:r>
                  <a:rPr lang="en-US" sz="3200">
                    <a:solidFill>
                      <a:prstClr val="white"/>
                    </a:solidFill>
                    <a:latin typeface="Calibri" pitchFamily="-108" charset="0"/>
                    <a:ea typeface="ＭＳ Ｐゴシック" pitchFamily="-108" charset="-128"/>
                  </a:rPr>
                  <a:t>5</a:t>
                </a:r>
              </a:p>
            </p:txBody>
          </p:sp>
        </p:grpSp>
        <p:sp>
          <p:nvSpPr>
            <p:cNvPr id="49" name="Parallelogram 28"/>
            <p:cNvSpPr/>
            <p:nvPr/>
          </p:nvSpPr>
          <p:spPr bwMode="auto">
            <a:xfrm>
              <a:off x="1818091" y="5664377"/>
              <a:ext cx="6019800" cy="742832"/>
            </a:xfrm>
            <a:prstGeom prst="parallelogram">
              <a:avLst/>
            </a:prstGeom>
            <a:gradFill flip="none" rotWithShape="1">
              <a:gsLst>
                <a:gs pos="0">
                  <a:srgbClr val="FBDDF5"/>
                </a:gs>
                <a:gs pos="100000">
                  <a:srgbClr val="FBDDF5"/>
                </a:gs>
              </a:gsLst>
              <a:lin ang="16200000" scaled="0"/>
              <a:tileRect/>
            </a:gradFill>
            <a:ln w="3175">
              <a:noFill/>
            </a:ln>
            <a:effectLst>
              <a:innerShdw blurRad="63500" dist="50800" dir="13500000">
                <a:prstClr val="black">
                  <a:alpha val="36000"/>
                </a:prstClr>
              </a:inn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457200" fontAlgn="auto">
                <a:spcBef>
                  <a:spcPts val="0"/>
                </a:spcBef>
                <a:spcAft>
                  <a:spcPts val="0"/>
                </a:spcAft>
              </a:pPr>
              <a:endParaRPr lang="en-US" dirty="0">
                <a:solidFill>
                  <a:srgbClr val="F4A6E6"/>
                </a:solidFill>
              </a:endParaRPr>
            </a:p>
          </p:txBody>
        </p:sp>
        <p:grpSp>
          <p:nvGrpSpPr>
            <p:cNvPr id="56" name="组合 55"/>
            <p:cNvGrpSpPr/>
            <p:nvPr/>
          </p:nvGrpSpPr>
          <p:grpSpPr>
            <a:xfrm>
              <a:off x="835026" y="2263915"/>
              <a:ext cx="1690988" cy="4149605"/>
              <a:chOff x="293689" y="1568570"/>
              <a:chExt cx="1690988" cy="4149605"/>
            </a:xfrm>
          </p:grpSpPr>
          <p:sp>
            <p:nvSpPr>
              <p:cNvPr id="71" name="TextBox 7"/>
              <p:cNvSpPr txBox="1">
                <a:spLocks noChangeArrowheads="1"/>
              </p:cNvSpPr>
              <p:nvPr/>
            </p:nvSpPr>
            <p:spPr bwMode="auto">
              <a:xfrm>
                <a:off x="1543436" y="1568570"/>
                <a:ext cx="441241" cy="57930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defTabSz="457200"/>
                <a:r>
                  <a:rPr lang="en-US" sz="3200" dirty="0">
                    <a:solidFill>
                      <a:prstClr val="white"/>
                    </a:solidFill>
                    <a:latin typeface="Calibri" pitchFamily="-108" charset="0"/>
                    <a:ea typeface="ＭＳ Ｐゴシック" pitchFamily="-108" charset="-128"/>
                  </a:rPr>
                  <a:t>1</a:t>
                </a:r>
              </a:p>
            </p:txBody>
          </p:sp>
          <p:grpSp>
            <p:nvGrpSpPr>
              <p:cNvPr id="59" name="Group 96"/>
              <p:cNvGrpSpPr>
                <a:grpSpLocks/>
              </p:cNvGrpSpPr>
              <p:nvPr/>
            </p:nvGrpSpPr>
            <p:grpSpPr bwMode="auto">
              <a:xfrm>
                <a:off x="769939" y="3279775"/>
                <a:ext cx="1041401" cy="722313"/>
                <a:chOff x="1016388" y="913002"/>
                <a:chExt cx="731924" cy="428904"/>
              </a:xfrm>
            </p:grpSpPr>
            <p:sp>
              <p:nvSpPr>
                <p:cNvPr id="66" name="Parallelogram 16"/>
                <p:cNvSpPr/>
                <p:nvPr/>
              </p:nvSpPr>
              <p:spPr bwMode="auto">
                <a:xfrm>
                  <a:off x="1016388" y="913002"/>
                  <a:ext cx="731924" cy="428904"/>
                </a:xfrm>
                <a:prstGeom prst="parallelogram">
                  <a:avLst>
                    <a:gd name="adj" fmla="val 28140"/>
                  </a:avLst>
                </a:prstGeom>
                <a:gradFill flip="none" rotWithShape="1">
                  <a:gsLst>
                    <a:gs pos="0">
                      <a:srgbClr val="5AF300"/>
                    </a:gs>
                    <a:gs pos="100000">
                      <a:srgbClr val="208A00"/>
                    </a:gs>
                  </a:gsLst>
                  <a:path path="shape">
                    <a:fillToRect l="50000" t="50000" r="50000" b="50000"/>
                  </a:path>
                  <a:tileRect/>
                </a:gradFill>
                <a:ln w="25400">
                  <a:solidFill>
                    <a:srgbClr val="00B050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defTabSz="457200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4800" dirty="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67" name="TextBox 7"/>
                <p:cNvSpPr txBox="1">
                  <a:spLocks noChangeArrowheads="1"/>
                </p:cNvSpPr>
                <p:nvPr/>
              </p:nvSpPr>
              <p:spPr bwMode="auto">
                <a:xfrm>
                  <a:off x="1246510" y="954850"/>
                  <a:ext cx="279015" cy="34750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>
                  <a:spAutoFit/>
                </a:bodyPr>
                <a:lstStyle/>
                <a:p>
                  <a:pPr defTabSz="457200"/>
                  <a:r>
                    <a:rPr lang="en-US" sz="3200" dirty="0">
                      <a:solidFill>
                        <a:prstClr val="white"/>
                      </a:solidFill>
                      <a:latin typeface="Calibri" pitchFamily="-108" charset="0"/>
                      <a:ea typeface="ＭＳ Ｐゴシック" pitchFamily="-108" charset="-128"/>
                    </a:rPr>
                    <a:t>3</a:t>
                  </a:r>
                </a:p>
              </p:txBody>
            </p:sp>
          </p:grpSp>
          <p:grpSp>
            <p:nvGrpSpPr>
              <p:cNvPr id="60" name="Group 96"/>
              <p:cNvGrpSpPr>
                <a:grpSpLocks/>
              </p:cNvGrpSpPr>
              <p:nvPr/>
            </p:nvGrpSpPr>
            <p:grpSpPr bwMode="auto">
              <a:xfrm>
                <a:off x="531814" y="4138613"/>
                <a:ext cx="1041401" cy="722312"/>
                <a:chOff x="1016388" y="913002"/>
                <a:chExt cx="731924" cy="428904"/>
              </a:xfrm>
            </p:grpSpPr>
            <p:sp>
              <p:nvSpPr>
                <p:cNvPr id="64" name="Parallelogram 21"/>
                <p:cNvSpPr/>
                <p:nvPr/>
              </p:nvSpPr>
              <p:spPr bwMode="auto">
                <a:xfrm>
                  <a:off x="1016388" y="913002"/>
                  <a:ext cx="731924" cy="428904"/>
                </a:xfrm>
                <a:prstGeom prst="parallelogram">
                  <a:avLst>
                    <a:gd name="adj" fmla="val 28140"/>
                  </a:avLst>
                </a:prstGeom>
                <a:gradFill flip="none" rotWithShape="1">
                  <a:gsLst>
                    <a:gs pos="0">
                      <a:srgbClr val="5AF300"/>
                    </a:gs>
                    <a:gs pos="100000">
                      <a:srgbClr val="208A00"/>
                    </a:gs>
                  </a:gsLst>
                  <a:path path="shape">
                    <a:fillToRect l="50000" t="50000" r="50000" b="50000"/>
                  </a:path>
                  <a:tileRect/>
                </a:gradFill>
                <a:ln w="25400">
                  <a:solidFill>
                    <a:srgbClr val="00B050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defTabSz="457200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4800" dirty="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65" name="TextBox 7"/>
                <p:cNvSpPr txBox="1">
                  <a:spLocks noChangeArrowheads="1"/>
                </p:cNvSpPr>
                <p:nvPr/>
              </p:nvSpPr>
              <p:spPr bwMode="auto">
                <a:xfrm>
                  <a:off x="1246510" y="954850"/>
                  <a:ext cx="279015" cy="34750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>
                  <a:spAutoFit/>
                </a:bodyPr>
                <a:lstStyle/>
                <a:p>
                  <a:pPr defTabSz="457200"/>
                  <a:r>
                    <a:rPr lang="en-US" sz="3200">
                      <a:solidFill>
                        <a:prstClr val="white"/>
                      </a:solidFill>
                      <a:latin typeface="Calibri" pitchFamily="-108" charset="0"/>
                      <a:ea typeface="ＭＳ Ｐゴシック" pitchFamily="-108" charset="-128"/>
                    </a:rPr>
                    <a:t>4</a:t>
                  </a:r>
                </a:p>
              </p:txBody>
            </p:sp>
          </p:grpSp>
          <p:grpSp>
            <p:nvGrpSpPr>
              <p:cNvPr id="61" name="Group 96"/>
              <p:cNvGrpSpPr>
                <a:grpSpLocks/>
              </p:cNvGrpSpPr>
              <p:nvPr/>
            </p:nvGrpSpPr>
            <p:grpSpPr bwMode="auto">
              <a:xfrm>
                <a:off x="293689" y="4997450"/>
                <a:ext cx="1041401" cy="720725"/>
                <a:chOff x="1016388" y="913002"/>
                <a:chExt cx="731924" cy="428904"/>
              </a:xfrm>
            </p:grpSpPr>
            <p:sp>
              <p:nvSpPr>
                <p:cNvPr id="62" name="Parallelogram 26"/>
                <p:cNvSpPr/>
                <p:nvPr/>
              </p:nvSpPr>
              <p:spPr bwMode="auto">
                <a:xfrm>
                  <a:off x="1016388" y="913002"/>
                  <a:ext cx="731924" cy="428904"/>
                </a:xfrm>
                <a:prstGeom prst="parallelogram">
                  <a:avLst>
                    <a:gd name="adj" fmla="val 28140"/>
                  </a:avLst>
                </a:prstGeom>
                <a:gradFill flip="none" rotWithShape="1">
                  <a:gsLst>
                    <a:gs pos="0">
                      <a:srgbClr val="5AF300"/>
                    </a:gs>
                    <a:gs pos="100000">
                      <a:srgbClr val="208A00"/>
                    </a:gs>
                  </a:gsLst>
                  <a:path path="shape">
                    <a:fillToRect l="50000" t="50000" r="50000" b="50000"/>
                  </a:path>
                  <a:tileRect/>
                </a:gradFill>
                <a:ln w="25400">
                  <a:solidFill>
                    <a:srgbClr val="00B050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defTabSz="457200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4800" dirty="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63" name="TextBox 7"/>
                <p:cNvSpPr txBox="1">
                  <a:spLocks noChangeArrowheads="1"/>
                </p:cNvSpPr>
                <p:nvPr/>
              </p:nvSpPr>
              <p:spPr bwMode="auto">
                <a:xfrm>
                  <a:off x="1246510" y="954850"/>
                  <a:ext cx="279015" cy="34750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>
                  <a:spAutoFit/>
                </a:bodyPr>
                <a:lstStyle/>
                <a:p>
                  <a:pPr defTabSz="457200"/>
                  <a:r>
                    <a:rPr lang="en-US" sz="3200">
                      <a:solidFill>
                        <a:prstClr val="white"/>
                      </a:solidFill>
                      <a:latin typeface="Calibri" pitchFamily="-108" charset="0"/>
                      <a:ea typeface="ＭＳ Ｐゴシック" pitchFamily="-108" charset="-128"/>
                    </a:rPr>
                    <a:t>5</a:t>
                  </a:r>
                </a:p>
              </p:txBody>
            </p:sp>
          </p:grpSp>
        </p:grpSp>
        <p:grpSp>
          <p:nvGrpSpPr>
            <p:cNvPr id="73" name="Group 96"/>
            <p:cNvGrpSpPr>
              <a:grpSpLocks/>
            </p:cNvGrpSpPr>
            <p:nvPr/>
          </p:nvGrpSpPr>
          <p:grpSpPr bwMode="auto">
            <a:xfrm>
              <a:off x="1785938" y="2220406"/>
              <a:ext cx="1041400" cy="722312"/>
              <a:chOff x="1016388" y="913002"/>
              <a:chExt cx="731924" cy="428904"/>
            </a:xfrm>
          </p:grpSpPr>
          <p:sp>
            <p:nvSpPr>
              <p:cNvPr id="74" name="Parallelogram 6"/>
              <p:cNvSpPr/>
              <p:nvPr/>
            </p:nvSpPr>
            <p:spPr bwMode="auto">
              <a:xfrm>
                <a:off x="1016388" y="913002"/>
                <a:ext cx="731924" cy="428904"/>
              </a:xfrm>
              <a:prstGeom prst="parallelogram">
                <a:avLst>
                  <a:gd name="adj" fmla="val 28140"/>
                </a:avLst>
              </a:prstGeom>
              <a:gradFill flip="none" rotWithShape="1">
                <a:gsLst>
                  <a:gs pos="0">
                    <a:srgbClr val="5AF300"/>
                  </a:gs>
                  <a:gs pos="100000">
                    <a:srgbClr val="208A00"/>
                  </a:gs>
                </a:gsLst>
                <a:path path="shape">
                  <a:fillToRect l="50000" t="50000" r="50000" b="50000"/>
                </a:path>
                <a:tileRect/>
              </a:gradFill>
              <a:ln w="25400">
                <a:solidFill>
                  <a:srgbClr val="00B050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457200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4800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75" name="TextBox 7"/>
              <p:cNvSpPr txBox="1">
                <a:spLocks noChangeArrowheads="1"/>
              </p:cNvSpPr>
              <p:nvPr/>
            </p:nvSpPr>
            <p:spPr bwMode="auto">
              <a:xfrm>
                <a:off x="1246510" y="954850"/>
                <a:ext cx="279015" cy="34750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defTabSz="457200"/>
                <a:r>
                  <a:rPr lang="en-US" sz="3200">
                    <a:solidFill>
                      <a:prstClr val="white"/>
                    </a:solidFill>
                    <a:latin typeface="Calibri" pitchFamily="-108" charset="0"/>
                    <a:ea typeface="ＭＳ Ｐゴシック" pitchFamily="-108" charset="-128"/>
                  </a:rPr>
                  <a:t>1</a:t>
                </a:r>
              </a:p>
            </p:txBody>
          </p:sp>
        </p:grpSp>
        <p:sp>
          <p:nvSpPr>
            <p:cNvPr id="76" name="Parallelogram 8"/>
            <p:cNvSpPr/>
            <p:nvPr/>
          </p:nvSpPr>
          <p:spPr bwMode="auto">
            <a:xfrm>
              <a:off x="2769067" y="2209342"/>
              <a:ext cx="6019800" cy="742832"/>
            </a:xfrm>
            <a:prstGeom prst="parallelogram">
              <a:avLst/>
            </a:prstGeom>
            <a:gradFill flip="none" rotWithShape="1">
              <a:gsLst>
                <a:gs pos="0">
                  <a:srgbClr val="FBDDF5"/>
                </a:gs>
                <a:gs pos="100000">
                  <a:srgbClr val="FBDDF5"/>
                </a:gs>
              </a:gsLst>
              <a:lin ang="16200000" scaled="0"/>
              <a:tileRect/>
            </a:gradFill>
            <a:ln w="3175">
              <a:noFill/>
            </a:ln>
            <a:effectLst>
              <a:innerShdw blurRad="63500" dist="50800" dir="13500000">
                <a:prstClr val="black">
                  <a:alpha val="36000"/>
                </a:prstClr>
              </a:inn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457200" fontAlgn="auto">
                <a:spcBef>
                  <a:spcPts val="0"/>
                </a:spcBef>
                <a:spcAft>
                  <a:spcPts val="0"/>
                </a:spcAft>
              </a:pPr>
              <a:endParaRPr lang="en-US" dirty="0">
                <a:solidFill>
                  <a:srgbClr val="F4A6E6"/>
                </a:solidFill>
              </a:endParaRPr>
            </a:p>
          </p:txBody>
        </p:sp>
        <p:sp>
          <p:nvSpPr>
            <p:cNvPr id="77" name="Rektangel 76"/>
            <p:cNvSpPr>
              <a:spLocks noChangeArrowheads="1"/>
            </p:cNvSpPr>
            <p:nvPr/>
          </p:nvSpPr>
          <p:spPr bwMode="auto">
            <a:xfrm>
              <a:off x="3036888" y="2247393"/>
              <a:ext cx="5408613" cy="5847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zh-CN" altLang="en-US" sz="1600" i="1" noProof="1">
                  <a:latin typeface="+mn-ea"/>
                  <a:cs typeface="Arial" charset="0"/>
                </a:rPr>
                <a:t>测量直流电压前</a:t>
              </a:r>
              <a:r>
                <a:rPr lang="en-US" altLang="zh-CN" sz="1600" i="1" noProof="1">
                  <a:latin typeface="+mn-ea"/>
                  <a:cs typeface="Arial" charset="0"/>
                </a:rPr>
                <a:t>,</a:t>
              </a:r>
              <a:r>
                <a:rPr lang="zh-CN" altLang="en-US" sz="1600" i="1" noProof="1">
                  <a:latin typeface="+mn-ea"/>
                  <a:cs typeface="Arial" charset="0"/>
                </a:rPr>
                <a:t>应检查红、黑表笔的绝缘情况，如有破损，不得强行进行带电测量。</a:t>
              </a:r>
              <a:endParaRPr lang="da-DK" altLang="zh-CN" sz="1600" i="1" dirty="0">
                <a:latin typeface="+mn-ea"/>
              </a:endParaRPr>
            </a:p>
          </p:txBody>
        </p:sp>
        <p:sp>
          <p:nvSpPr>
            <p:cNvPr id="58" name="Rektangel 76"/>
            <p:cNvSpPr>
              <a:spLocks noChangeArrowheads="1"/>
            </p:cNvSpPr>
            <p:nvPr/>
          </p:nvSpPr>
          <p:spPr bwMode="auto">
            <a:xfrm>
              <a:off x="2134767" y="5743405"/>
              <a:ext cx="5408612" cy="5847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zh-CN" altLang="en-US" sz="1600" i="1" noProof="1">
                  <a:solidFill>
                    <a:srgbClr val="171717"/>
                  </a:solidFill>
                  <a:latin typeface="+mn-ea"/>
                  <a:ea typeface="+mn-ea"/>
                  <a:cs typeface="Arial" charset="0"/>
                </a:rPr>
                <a:t>直流电压测量结束</a:t>
              </a:r>
              <a:r>
                <a:rPr lang="zh-CN" altLang="en-US" sz="1600" i="1" noProof="1" smtClean="0">
                  <a:solidFill>
                    <a:srgbClr val="171717"/>
                  </a:solidFill>
                  <a:latin typeface="+mn-ea"/>
                  <a:ea typeface="+mn-ea"/>
                  <a:cs typeface="Arial" charset="0"/>
                </a:rPr>
                <a:t>后，应该</a:t>
              </a:r>
              <a:r>
                <a:rPr lang="zh-CN" altLang="en-US" sz="1600" i="1" noProof="1">
                  <a:solidFill>
                    <a:srgbClr val="171717"/>
                  </a:solidFill>
                  <a:latin typeface="+mn-ea"/>
                  <a:ea typeface="+mn-ea"/>
                  <a:cs typeface="Arial" charset="0"/>
                </a:rPr>
                <a:t>将万用表的量程开关调到交流电压量程</a:t>
              </a:r>
              <a:r>
                <a:rPr lang="zh-CN" altLang="en-US" sz="1600" i="1" noProof="1" smtClean="0">
                  <a:solidFill>
                    <a:srgbClr val="171717"/>
                  </a:solidFill>
                  <a:latin typeface="+mn-ea"/>
                  <a:ea typeface="+mn-ea"/>
                  <a:cs typeface="Arial" charset="0"/>
                </a:rPr>
                <a:t>的最高</a:t>
              </a:r>
              <a:r>
                <a:rPr lang="zh-CN" altLang="en-US" sz="1600" i="1" noProof="1">
                  <a:solidFill>
                    <a:srgbClr val="171717"/>
                  </a:solidFill>
                  <a:latin typeface="+mn-ea"/>
                  <a:ea typeface="+mn-ea"/>
                  <a:cs typeface="Arial" charset="0"/>
                </a:rPr>
                <a:t>挡</a:t>
              </a:r>
              <a:r>
                <a:rPr lang="zh-CN" altLang="en-US" sz="1600" i="1" noProof="1" smtClean="0">
                  <a:solidFill>
                    <a:srgbClr val="171717"/>
                  </a:solidFill>
                  <a:latin typeface="+mn-ea"/>
                  <a:ea typeface="+mn-ea"/>
                  <a:cs typeface="Arial" charset="0"/>
                </a:rPr>
                <a:t>位置。</a:t>
              </a:r>
              <a:endParaRPr lang="da-DK" sz="1600" i="1" dirty="0">
                <a:solidFill>
                  <a:srgbClr val="171717"/>
                </a:solidFill>
                <a:latin typeface="+mn-ea"/>
                <a:ea typeface="+mn-ea"/>
                <a:cs typeface="Arial" charset="0"/>
              </a:endParaRPr>
            </a:p>
          </p:txBody>
        </p:sp>
      </p:grpSp>
      <p:sp>
        <p:nvSpPr>
          <p:cNvPr id="68" name="流程图: 手动输入 67"/>
          <p:cNvSpPr/>
          <p:nvPr/>
        </p:nvSpPr>
        <p:spPr>
          <a:xfrm>
            <a:off x="539552" y="1340768"/>
            <a:ext cx="2828177" cy="590946"/>
          </a:xfrm>
          <a:prstGeom prst="flowChartManualInput">
            <a:avLst/>
          </a:prstGeom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zh-CN" altLang="en-US" dirty="0" smtClean="0">
                <a:solidFill>
                  <a:prstClr val="white"/>
                </a:solidFill>
                <a:latin typeface="幼圆" pitchFamily="49" charset="-122"/>
                <a:ea typeface="幼圆" pitchFamily="49" charset="-122"/>
              </a:rPr>
              <a:t>注意事项</a:t>
            </a:r>
            <a:endParaRPr lang="zh-CN" altLang="en-US" dirty="0">
              <a:solidFill>
                <a:prstClr val="white"/>
              </a:solidFill>
              <a:latin typeface="幼圆" pitchFamily="49" charset="-122"/>
              <a:ea typeface="幼圆" pitchFamily="49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564220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arallelogram 6"/>
          <p:cNvSpPr/>
          <p:nvPr/>
        </p:nvSpPr>
        <p:spPr bwMode="auto">
          <a:xfrm>
            <a:off x="1239682" y="3921782"/>
            <a:ext cx="1157287" cy="801687"/>
          </a:xfrm>
          <a:prstGeom prst="parallelogram">
            <a:avLst>
              <a:gd name="adj" fmla="val 28140"/>
            </a:avLst>
          </a:prstGeom>
          <a:gradFill flip="none" rotWithShape="1">
            <a:gsLst>
              <a:gs pos="0">
                <a:srgbClr val="03C6ED"/>
              </a:gs>
              <a:gs pos="100000">
                <a:srgbClr val="004D86"/>
              </a:gs>
            </a:gsLst>
            <a:path path="shape">
              <a:fillToRect l="50000" t="50000" r="50000" b="50000"/>
            </a:path>
            <a:tileRect/>
          </a:gradFill>
          <a:ln w="25400">
            <a:solidFill>
              <a:srgbClr val="004D86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4800" dirty="0">
              <a:solidFill>
                <a:prstClr val="white"/>
              </a:solidFill>
            </a:endParaRPr>
          </a:p>
        </p:txBody>
      </p:sp>
      <p:sp>
        <p:nvSpPr>
          <p:cNvPr id="66" name="TextBox 7"/>
          <p:cNvSpPr txBox="1">
            <a:spLocks noChangeArrowheads="1"/>
          </p:cNvSpPr>
          <p:nvPr/>
        </p:nvSpPr>
        <p:spPr bwMode="auto">
          <a:xfrm>
            <a:off x="1638701" y="4029194"/>
            <a:ext cx="396990" cy="5852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457200"/>
            <a:r>
              <a:rPr lang="en-US" sz="3200" dirty="0">
                <a:solidFill>
                  <a:prstClr val="white"/>
                </a:solidFill>
                <a:latin typeface="Calibri" pitchFamily="-108" charset="0"/>
                <a:ea typeface="ＭＳ Ｐゴシック" pitchFamily="-108" charset="-128"/>
              </a:rPr>
              <a:t>3</a:t>
            </a:r>
          </a:p>
        </p:txBody>
      </p:sp>
      <p:sp>
        <p:nvSpPr>
          <p:cNvPr id="9" name="Parallelogram 8"/>
          <p:cNvSpPr/>
          <p:nvPr/>
        </p:nvSpPr>
        <p:spPr bwMode="auto">
          <a:xfrm>
            <a:off x="2281752" y="3909026"/>
            <a:ext cx="6394704" cy="825569"/>
          </a:xfrm>
          <a:prstGeom prst="parallelogram">
            <a:avLst/>
          </a:prstGeom>
          <a:gradFill flip="none" rotWithShape="1">
            <a:gsLst>
              <a:gs pos="50000">
                <a:srgbClr val="03C6ED"/>
              </a:gs>
              <a:gs pos="100000">
                <a:srgbClr val="004D86"/>
              </a:gs>
              <a:gs pos="0">
                <a:srgbClr val="004D86"/>
              </a:gs>
            </a:gsLst>
            <a:lin ang="16200000" scaled="0"/>
            <a:tileRect/>
          </a:gradFill>
          <a:ln w="3175">
            <a:noFill/>
          </a:ln>
          <a:effectLst>
            <a:innerShdw blurRad="63500" dist="50800" dir="13500000">
              <a:prstClr val="black">
                <a:alpha val="36000"/>
              </a:prstClr>
            </a:inn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rgbClr val="171717"/>
              </a:solidFill>
            </a:endParaRPr>
          </a:p>
        </p:txBody>
      </p:sp>
      <p:sp>
        <p:nvSpPr>
          <p:cNvPr id="68" name="Rektangel 76"/>
          <p:cNvSpPr>
            <a:spLocks noChangeArrowheads="1"/>
          </p:cNvSpPr>
          <p:nvPr/>
        </p:nvSpPr>
        <p:spPr bwMode="auto">
          <a:xfrm>
            <a:off x="2560638" y="3985706"/>
            <a:ext cx="5408613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zh-CN" altLang="en-US" sz="1600" noProof="1">
                <a:solidFill>
                  <a:schemeClr val="bg1"/>
                </a:solidFill>
                <a:latin typeface="+mn-ea"/>
                <a:cs typeface="Arial" charset="0"/>
              </a:rPr>
              <a:t>测量时应注意手握表笔的姿势，手指不要触碰表笔的金属部分，以防止发生触电事故。</a:t>
            </a:r>
            <a:endParaRPr lang="da-DK" altLang="zh-CN" sz="1600" dirty="0">
              <a:solidFill>
                <a:schemeClr val="bg1"/>
              </a:solidFill>
              <a:latin typeface="+mn-ea"/>
              <a:cs typeface="Arial" charset="0"/>
            </a:endParaRPr>
          </a:p>
        </p:txBody>
      </p:sp>
      <p:sp>
        <p:nvSpPr>
          <p:cNvPr id="23558" name="Rektangel 76"/>
          <p:cNvSpPr>
            <a:spLocks noChangeArrowheads="1"/>
          </p:cNvSpPr>
          <p:nvPr/>
        </p:nvSpPr>
        <p:spPr bwMode="auto">
          <a:xfrm>
            <a:off x="2058988" y="3273425"/>
            <a:ext cx="6010275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600" noProof="1">
                <a:solidFill>
                  <a:srgbClr val="FFFFFF"/>
                </a:solidFill>
                <a:latin typeface="Calibri" pitchFamily="-108" charset="0"/>
                <a:ea typeface="ＭＳ Ｐゴシック" pitchFamily="-108" charset="-128"/>
                <a:cs typeface="Arial" charset="0"/>
              </a:rPr>
              <a:t>Go ahead and replace it with your own text. This is an example text. </a:t>
            </a:r>
          </a:p>
          <a:p>
            <a:r>
              <a:rPr lang="en-US" sz="1600" noProof="1">
                <a:solidFill>
                  <a:srgbClr val="FFFFFF"/>
                </a:solidFill>
                <a:latin typeface="Calibri" pitchFamily="-108" charset="0"/>
                <a:ea typeface="ＭＳ Ｐゴシック" pitchFamily="-108" charset="-128"/>
                <a:cs typeface="Arial" charset="0"/>
              </a:rPr>
              <a:t>Go ahead and replace it with your own text. This is an example text. </a:t>
            </a:r>
            <a:endParaRPr lang="en-US" sz="1600" dirty="0">
              <a:solidFill>
                <a:srgbClr val="FFFFFF"/>
              </a:solidFill>
              <a:latin typeface="Calibri" pitchFamily="-108" charset="0"/>
              <a:ea typeface="ＭＳ Ｐゴシック" pitchFamily="-108" charset="-128"/>
            </a:endParaRPr>
          </a:p>
          <a:p>
            <a:endParaRPr lang="en-US" sz="1600" dirty="0">
              <a:solidFill>
                <a:srgbClr val="FFFFFF"/>
              </a:solidFill>
              <a:latin typeface="Calibri" pitchFamily="-108" charset="0"/>
              <a:ea typeface="ＭＳ Ｐゴシック" pitchFamily="-108" charset="-128"/>
            </a:endParaRPr>
          </a:p>
        </p:txBody>
      </p:sp>
      <p:cxnSp>
        <p:nvCxnSpPr>
          <p:cNvPr id="54" name="直接连接符 53"/>
          <p:cNvCxnSpPr/>
          <p:nvPr/>
        </p:nvCxnSpPr>
        <p:spPr>
          <a:xfrm>
            <a:off x="0" y="981075"/>
            <a:ext cx="6300788" cy="0"/>
          </a:xfrm>
          <a:prstGeom prst="line">
            <a:avLst/>
          </a:prstGeom>
          <a:ln w="28575">
            <a:solidFill>
              <a:schemeClr val="bg1">
                <a:lumMod val="6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" name="矩形 54"/>
          <p:cNvSpPr/>
          <p:nvPr/>
        </p:nvSpPr>
        <p:spPr>
          <a:xfrm>
            <a:off x="6372200" y="692696"/>
            <a:ext cx="2664296" cy="338554"/>
          </a:xfrm>
          <a:prstGeom prst="rect">
            <a:avLst/>
          </a:prstGeom>
          <a:noFill/>
        </p:spPr>
        <p:txBody>
          <a:bodyPr>
            <a:prstTxWarp prst="textPlain">
              <a:avLst/>
            </a:prstTxWarp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600" b="1" spc="150" dirty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幼圆" pitchFamily="49" charset="-122"/>
                <a:ea typeface="幼圆" pitchFamily="49" charset="-122"/>
              </a:rPr>
              <a:t>贵州省初中学生实用技能</a:t>
            </a:r>
          </a:p>
        </p:txBody>
      </p:sp>
      <p:sp>
        <p:nvSpPr>
          <p:cNvPr id="56" name="TextBox 55"/>
          <p:cNvSpPr txBox="1"/>
          <p:nvPr/>
        </p:nvSpPr>
        <p:spPr>
          <a:xfrm>
            <a:off x="6300788" y="209550"/>
            <a:ext cx="2843212" cy="3397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di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600" dirty="0">
                <a:solidFill>
                  <a:schemeClr val="accent5">
                    <a:lumMod val="75000"/>
                  </a:schemeClr>
                </a:solidFill>
                <a:latin typeface="黑体" pitchFamily="2" charset="-122"/>
                <a:ea typeface="黑体" pitchFamily="2" charset="-122"/>
              </a:rPr>
              <a:t>简易家电维修技术</a:t>
            </a:r>
          </a:p>
        </p:txBody>
      </p:sp>
      <p:sp>
        <p:nvSpPr>
          <p:cNvPr id="57" name="标题 10"/>
          <p:cNvSpPr>
            <a:spLocks noGrp="1"/>
          </p:cNvSpPr>
          <p:nvPr>
            <p:ph type="title"/>
          </p:nvPr>
        </p:nvSpPr>
        <p:spPr>
          <a:xfrm>
            <a:off x="0" y="44450"/>
            <a:ext cx="6300788" cy="936625"/>
          </a:xfrm>
          <a:extLst/>
        </p:spPr>
        <p:txBody>
          <a:bodyPr rtlCol="0">
            <a:normAutofit/>
          </a:bodyPr>
          <a:lstStyle/>
          <a:p>
            <a:pPr algn="l" eaLnBrk="1" fontAlgn="auto" hangingPunct="1">
              <a:spcAft>
                <a:spcPts val="0"/>
              </a:spcAft>
              <a:defRPr/>
            </a:pPr>
            <a:r>
              <a:rPr lang="zh-CN" altLang="en-US" sz="4600" b="1" dirty="0">
                <a:solidFill>
                  <a:srgbClr val="1AB39F">
                    <a:lumMod val="75000"/>
                  </a:srgbClr>
                </a:solidFill>
                <a:effectLst>
                  <a:reflection blurRad="6350" stA="55000" endA="300" endPos="45500" dir="5400000" sy="-100000" algn="bl" rotWithShape="0"/>
                </a:effectLst>
                <a:latin typeface="微软雅黑" pitchFamily="34" charset="-122"/>
                <a:ea typeface="微软雅黑" pitchFamily="34" charset="-122"/>
              </a:rPr>
              <a:t>二、测量电阻</a:t>
            </a:r>
            <a:endParaRPr lang="zh-CN" altLang="en-US" dirty="0" smtClean="0">
              <a:solidFill>
                <a:schemeClr val="accent6">
                  <a:lumMod val="75000"/>
                </a:schemeClr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59" name="流程图: 手动输入 58"/>
          <p:cNvSpPr/>
          <p:nvPr/>
        </p:nvSpPr>
        <p:spPr>
          <a:xfrm>
            <a:off x="539552" y="1340768"/>
            <a:ext cx="2828177" cy="590946"/>
          </a:xfrm>
          <a:prstGeom prst="flowChartManualInput">
            <a:avLst/>
          </a:prstGeom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zh-CN" altLang="en-US" dirty="0" smtClean="0">
                <a:solidFill>
                  <a:prstClr val="white"/>
                </a:solidFill>
                <a:latin typeface="幼圆" pitchFamily="49" charset="-122"/>
                <a:ea typeface="幼圆" pitchFamily="49" charset="-122"/>
              </a:rPr>
              <a:t>注意事项</a:t>
            </a:r>
            <a:endParaRPr lang="zh-CN" altLang="en-US" dirty="0">
              <a:solidFill>
                <a:prstClr val="white"/>
              </a:solidFill>
              <a:latin typeface="幼圆" pitchFamily="49" charset="-122"/>
              <a:ea typeface="幼圆" pitchFamily="49" charset="-122"/>
            </a:endParaRPr>
          </a:p>
        </p:txBody>
      </p:sp>
      <p:grpSp>
        <p:nvGrpSpPr>
          <p:cNvPr id="61" name="Group 96"/>
          <p:cNvGrpSpPr>
            <a:grpSpLocks/>
          </p:cNvGrpSpPr>
          <p:nvPr/>
        </p:nvGrpSpPr>
        <p:grpSpPr bwMode="auto">
          <a:xfrm>
            <a:off x="1785938" y="2220406"/>
            <a:ext cx="1041400" cy="722312"/>
            <a:chOff x="1016388" y="913002"/>
            <a:chExt cx="731924" cy="428904"/>
          </a:xfrm>
        </p:grpSpPr>
        <p:sp>
          <p:nvSpPr>
            <p:cNvPr id="62" name="Parallelogram 6"/>
            <p:cNvSpPr/>
            <p:nvPr/>
          </p:nvSpPr>
          <p:spPr bwMode="auto">
            <a:xfrm>
              <a:off x="1016388" y="913002"/>
              <a:ext cx="731924" cy="428904"/>
            </a:xfrm>
            <a:prstGeom prst="parallelogram">
              <a:avLst>
                <a:gd name="adj" fmla="val 28140"/>
              </a:avLst>
            </a:prstGeom>
            <a:gradFill flip="none" rotWithShape="1">
              <a:gsLst>
                <a:gs pos="0">
                  <a:srgbClr val="5AF300"/>
                </a:gs>
                <a:gs pos="100000">
                  <a:srgbClr val="208A00"/>
                </a:gs>
              </a:gsLst>
              <a:path path="shape">
                <a:fillToRect l="50000" t="50000" r="50000" b="50000"/>
              </a:path>
              <a:tileRect/>
            </a:gradFill>
            <a:ln w="25400">
              <a:solidFill>
                <a:srgbClr val="00B05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45720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4800" dirty="0">
                <a:solidFill>
                  <a:prstClr val="white"/>
                </a:solidFill>
              </a:endParaRPr>
            </a:p>
          </p:txBody>
        </p:sp>
        <p:sp>
          <p:nvSpPr>
            <p:cNvPr id="63" name="TextBox 7"/>
            <p:cNvSpPr txBox="1">
              <a:spLocks noChangeArrowheads="1"/>
            </p:cNvSpPr>
            <p:nvPr/>
          </p:nvSpPr>
          <p:spPr bwMode="auto">
            <a:xfrm>
              <a:off x="1246510" y="954850"/>
              <a:ext cx="279015" cy="34750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defTabSz="457200"/>
              <a:r>
                <a:rPr lang="en-US" sz="3200">
                  <a:solidFill>
                    <a:prstClr val="white"/>
                  </a:solidFill>
                  <a:latin typeface="Calibri" pitchFamily="-108" charset="0"/>
                  <a:ea typeface="ＭＳ Ｐゴシック" pitchFamily="-108" charset="-128"/>
                </a:rPr>
                <a:t>1</a:t>
              </a:r>
            </a:p>
          </p:txBody>
        </p:sp>
      </p:grpSp>
      <p:grpSp>
        <p:nvGrpSpPr>
          <p:cNvPr id="69" name="Group 96"/>
          <p:cNvGrpSpPr>
            <a:grpSpLocks/>
          </p:cNvGrpSpPr>
          <p:nvPr/>
        </p:nvGrpSpPr>
        <p:grpSpPr bwMode="auto">
          <a:xfrm>
            <a:off x="1073151" y="4817556"/>
            <a:ext cx="1041400" cy="722312"/>
            <a:chOff x="1016388" y="913002"/>
            <a:chExt cx="731924" cy="428904"/>
          </a:xfrm>
        </p:grpSpPr>
        <p:sp>
          <p:nvSpPr>
            <p:cNvPr id="70" name="Parallelogram 21"/>
            <p:cNvSpPr/>
            <p:nvPr/>
          </p:nvSpPr>
          <p:spPr bwMode="auto">
            <a:xfrm>
              <a:off x="1016388" y="913002"/>
              <a:ext cx="731924" cy="428904"/>
            </a:xfrm>
            <a:prstGeom prst="parallelogram">
              <a:avLst>
                <a:gd name="adj" fmla="val 28140"/>
              </a:avLst>
            </a:prstGeom>
            <a:gradFill flip="none" rotWithShape="1">
              <a:gsLst>
                <a:gs pos="0">
                  <a:srgbClr val="5AF300"/>
                </a:gs>
                <a:gs pos="100000">
                  <a:srgbClr val="208A00"/>
                </a:gs>
              </a:gsLst>
              <a:path path="shape">
                <a:fillToRect l="50000" t="50000" r="50000" b="50000"/>
              </a:path>
              <a:tileRect/>
            </a:gradFill>
            <a:ln w="25400">
              <a:solidFill>
                <a:srgbClr val="00B05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45720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4800" dirty="0">
                <a:solidFill>
                  <a:prstClr val="white"/>
                </a:solidFill>
              </a:endParaRPr>
            </a:p>
          </p:txBody>
        </p:sp>
        <p:sp>
          <p:nvSpPr>
            <p:cNvPr id="71" name="TextBox 7"/>
            <p:cNvSpPr txBox="1">
              <a:spLocks noChangeArrowheads="1"/>
            </p:cNvSpPr>
            <p:nvPr/>
          </p:nvSpPr>
          <p:spPr bwMode="auto">
            <a:xfrm>
              <a:off x="1246510" y="954850"/>
              <a:ext cx="279015" cy="34750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defTabSz="457200"/>
              <a:r>
                <a:rPr lang="en-US" sz="3200">
                  <a:solidFill>
                    <a:prstClr val="white"/>
                  </a:solidFill>
                  <a:latin typeface="Calibri" pitchFamily="-108" charset="0"/>
                  <a:ea typeface="ＭＳ Ｐゴシック" pitchFamily="-108" charset="-128"/>
                </a:rPr>
                <a:t>4</a:t>
              </a:r>
            </a:p>
          </p:txBody>
        </p:sp>
      </p:grpSp>
      <p:sp>
        <p:nvSpPr>
          <p:cNvPr id="72" name="Parallelogram 23"/>
          <p:cNvSpPr/>
          <p:nvPr/>
        </p:nvSpPr>
        <p:spPr bwMode="auto">
          <a:xfrm>
            <a:off x="2055835" y="4806566"/>
            <a:ext cx="6019800" cy="742832"/>
          </a:xfrm>
          <a:prstGeom prst="parallelogram">
            <a:avLst/>
          </a:prstGeom>
          <a:gradFill flip="none" rotWithShape="1">
            <a:gsLst>
              <a:gs pos="0">
                <a:srgbClr val="FBDDF5"/>
              </a:gs>
              <a:gs pos="100000">
                <a:srgbClr val="FBDDF5"/>
              </a:gs>
            </a:gsLst>
            <a:lin ang="16200000" scaled="0"/>
            <a:tileRect/>
          </a:gradFill>
          <a:ln w="3175">
            <a:noFill/>
          </a:ln>
          <a:effectLst>
            <a:innerShdw blurRad="63500" dist="50800" dir="13500000">
              <a:prstClr val="black">
                <a:alpha val="36000"/>
              </a:prstClr>
            </a:inn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srgbClr val="F4A6E6"/>
              </a:solidFill>
            </a:endParaRPr>
          </a:p>
        </p:txBody>
      </p:sp>
      <p:sp>
        <p:nvSpPr>
          <p:cNvPr id="73" name="Rektangel 76"/>
          <p:cNvSpPr>
            <a:spLocks noChangeArrowheads="1"/>
          </p:cNvSpPr>
          <p:nvPr/>
        </p:nvSpPr>
        <p:spPr bwMode="auto">
          <a:xfrm>
            <a:off x="2352676" y="5027774"/>
            <a:ext cx="5408613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zh-CN" altLang="en-US" sz="1600" i="1" noProof="1">
                <a:solidFill>
                  <a:srgbClr val="171717"/>
                </a:solidFill>
                <a:latin typeface="+mn-ea"/>
                <a:cs typeface="Arial" charset="0"/>
              </a:rPr>
              <a:t>测量直流电压时，严禁在带电操作时切换</a:t>
            </a:r>
            <a:r>
              <a:rPr lang="zh-CN" altLang="en-US" sz="1600" i="1" noProof="1" smtClean="0">
                <a:solidFill>
                  <a:srgbClr val="171717"/>
                </a:solidFill>
                <a:latin typeface="+mn-ea"/>
                <a:cs typeface="Arial" charset="0"/>
              </a:rPr>
              <a:t>量程。</a:t>
            </a:r>
            <a:endParaRPr lang="da-DK" sz="1600" i="1" dirty="0">
              <a:solidFill>
                <a:srgbClr val="171717"/>
              </a:solidFill>
              <a:latin typeface="+mn-ea"/>
              <a:ea typeface="+mn-ea"/>
              <a:cs typeface="Arial" charset="0"/>
            </a:endParaRPr>
          </a:p>
        </p:txBody>
      </p:sp>
      <p:grpSp>
        <p:nvGrpSpPr>
          <p:cNvPr id="74" name="Group 96"/>
          <p:cNvGrpSpPr>
            <a:grpSpLocks/>
          </p:cNvGrpSpPr>
          <p:nvPr/>
        </p:nvGrpSpPr>
        <p:grpSpPr bwMode="auto">
          <a:xfrm>
            <a:off x="835026" y="5676393"/>
            <a:ext cx="1041400" cy="720725"/>
            <a:chOff x="1016388" y="913002"/>
            <a:chExt cx="731924" cy="428904"/>
          </a:xfrm>
        </p:grpSpPr>
        <p:sp>
          <p:nvSpPr>
            <p:cNvPr id="75" name="Parallelogram 26"/>
            <p:cNvSpPr/>
            <p:nvPr/>
          </p:nvSpPr>
          <p:spPr bwMode="auto">
            <a:xfrm>
              <a:off x="1016388" y="913002"/>
              <a:ext cx="731924" cy="428904"/>
            </a:xfrm>
            <a:prstGeom prst="parallelogram">
              <a:avLst>
                <a:gd name="adj" fmla="val 28140"/>
              </a:avLst>
            </a:prstGeom>
            <a:gradFill flip="none" rotWithShape="1">
              <a:gsLst>
                <a:gs pos="0">
                  <a:srgbClr val="5AF300"/>
                </a:gs>
                <a:gs pos="100000">
                  <a:srgbClr val="208A00"/>
                </a:gs>
              </a:gsLst>
              <a:path path="shape">
                <a:fillToRect l="50000" t="50000" r="50000" b="50000"/>
              </a:path>
              <a:tileRect/>
            </a:gradFill>
            <a:ln w="25400">
              <a:solidFill>
                <a:srgbClr val="00B05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45720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4800" dirty="0">
                <a:solidFill>
                  <a:prstClr val="white"/>
                </a:solidFill>
              </a:endParaRPr>
            </a:p>
          </p:txBody>
        </p:sp>
        <p:sp>
          <p:nvSpPr>
            <p:cNvPr id="76" name="TextBox 7"/>
            <p:cNvSpPr txBox="1">
              <a:spLocks noChangeArrowheads="1"/>
            </p:cNvSpPr>
            <p:nvPr/>
          </p:nvSpPr>
          <p:spPr bwMode="auto">
            <a:xfrm>
              <a:off x="1246510" y="954850"/>
              <a:ext cx="279015" cy="34750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defTabSz="457200"/>
              <a:r>
                <a:rPr lang="en-US" sz="3200">
                  <a:solidFill>
                    <a:prstClr val="white"/>
                  </a:solidFill>
                  <a:latin typeface="Calibri" pitchFamily="-108" charset="0"/>
                  <a:ea typeface="ＭＳ Ｐゴシック" pitchFamily="-108" charset="-128"/>
                </a:rPr>
                <a:t>5</a:t>
              </a:r>
            </a:p>
          </p:txBody>
        </p:sp>
      </p:grpSp>
      <p:sp>
        <p:nvSpPr>
          <p:cNvPr id="77" name="Parallelogram 28"/>
          <p:cNvSpPr/>
          <p:nvPr/>
        </p:nvSpPr>
        <p:spPr bwMode="auto">
          <a:xfrm>
            <a:off x="1818091" y="5664377"/>
            <a:ext cx="6019800" cy="742832"/>
          </a:xfrm>
          <a:prstGeom prst="parallelogram">
            <a:avLst/>
          </a:prstGeom>
          <a:gradFill flip="none" rotWithShape="1">
            <a:gsLst>
              <a:gs pos="0">
                <a:srgbClr val="FBDDF5"/>
              </a:gs>
              <a:gs pos="100000">
                <a:srgbClr val="FBDDF5"/>
              </a:gs>
            </a:gsLst>
            <a:lin ang="16200000" scaled="0"/>
            <a:tileRect/>
          </a:gradFill>
          <a:ln w="3175">
            <a:noFill/>
          </a:ln>
          <a:effectLst>
            <a:innerShdw blurRad="63500" dist="50800" dir="13500000">
              <a:prstClr val="black">
                <a:alpha val="36000"/>
              </a:prstClr>
            </a:inn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srgbClr val="F4A6E6"/>
              </a:solidFill>
            </a:endParaRPr>
          </a:p>
        </p:txBody>
      </p:sp>
      <p:grpSp>
        <p:nvGrpSpPr>
          <p:cNvPr id="78" name="组合 77"/>
          <p:cNvGrpSpPr/>
          <p:nvPr/>
        </p:nvGrpSpPr>
        <p:grpSpPr>
          <a:xfrm>
            <a:off x="835026" y="2263915"/>
            <a:ext cx="1690988" cy="4149605"/>
            <a:chOff x="293689" y="1568570"/>
            <a:chExt cx="1690988" cy="4149605"/>
          </a:xfrm>
        </p:grpSpPr>
        <p:sp>
          <p:nvSpPr>
            <p:cNvPr id="79" name="TextBox 7"/>
            <p:cNvSpPr txBox="1">
              <a:spLocks noChangeArrowheads="1"/>
            </p:cNvSpPr>
            <p:nvPr/>
          </p:nvSpPr>
          <p:spPr bwMode="auto">
            <a:xfrm>
              <a:off x="1543436" y="1568570"/>
              <a:ext cx="441241" cy="57930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defTabSz="457200"/>
              <a:r>
                <a:rPr lang="en-US" sz="3200" dirty="0">
                  <a:solidFill>
                    <a:prstClr val="white"/>
                  </a:solidFill>
                  <a:latin typeface="Calibri" pitchFamily="-108" charset="0"/>
                  <a:ea typeface="ＭＳ Ｐゴシック" pitchFamily="-108" charset="-128"/>
                </a:rPr>
                <a:t>1</a:t>
              </a:r>
            </a:p>
          </p:txBody>
        </p:sp>
        <p:grpSp>
          <p:nvGrpSpPr>
            <p:cNvPr id="81" name="Group 96"/>
            <p:cNvGrpSpPr>
              <a:grpSpLocks/>
            </p:cNvGrpSpPr>
            <p:nvPr/>
          </p:nvGrpSpPr>
          <p:grpSpPr bwMode="auto">
            <a:xfrm>
              <a:off x="531814" y="4138613"/>
              <a:ext cx="1041401" cy="722312"/>
              <a:chOff x="1016388" y="913002"/>
              <a:chExt cx="731924" cy="428904"/>
            </a:xfrm>
          </p:grpSpPr>
          <p:sp>
            <p:nvSpPr>
              <p:cNvPr id="85" name="Parallelogram 21"/>
              <p:cNvSpPr/>
              <p:nvPr/>
            </p:nvSpPr>
            <p:spPr bwMode="auto">
              <a:xfrm>
                <a:off x="1016388" y="913002"/>
                <a:ext cx="731924" cy="428904"/>
              </a:xfrm>
              <a:prstGeom prst="parallelogram">
                <a:avLst>
                  <a:gd name="adj" fmla="val 28140"/>
                </a:avLst>
              </a:prstGeom>
              <a:gradFill flip="none" rotWithShape="1">
                <a:gsLst>
                  <a:gs pos="0">
                    <a:srgbClr val="5AF300"/>
                  </a:gs>
                  <a:gs pos="100000">
                    <a:srgbClr val="208A00"/>
                  </a:gs>
                </a:gsLst>
                <a:path path="shape">
                  <a:fillToRect l="50000" t="50000" r="50000" b="50000"/>
                </a:path>
                <a:tileRect/>
              </a:gradFill>
              <a:ln w="25400">
                <a:solidFill>
                  <a:srgbClr val="00B050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457200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4800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86" name="TextBox 7"/>
              <p:cNvSpPr txBox="1">
                <a:spLocks noChangeArrowheads="1"/>
              </p:cNvSpPr>
              <p:nvPr/>
            </p:nvSpPr>
            <p:spPr bwMode="auto">
              <a:xfrm>
                <a:off x="1246510" y="954850"/>
                <a:ext cx="279015" cy="34750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defTabSz="457200"/>
                <a:r>
                  <a:rPr lang="en-US" sz="3200">
                    <a:solidFill>
                      <a:prstClr val="white"/>
                    </a:solidFill>
                    <a:latin typeface="Calibri" pitchFamily="-108" charset="0"/>
                    <a:ea typeface="ＭＳ Ｐゴシック" pitchFamily="-108" charset="-128"/>
                  </a:rPr>
                  <a:t>4</a:t>
                </a:r>
              </a:p>
            </p:txBody>
          </p:sp>
        </p:grpSp>
        <p:grpSp>
          <p:nvGrpSpPr>
            <p:cNvPr id="82" name="Group 96"/>
            <p:cNvGrpSpPr>
              <a:grpSpLocks/>
            </p:cNvGrpSpPr>
            <p:nvPr/>
          </p:nvGrpSpPr>
          <p:grpSpPr bwMode="auto">
            <a:xfrm>
              <a:off x="293689" y="4997450"/>
              <a:ext cx="1041401" cy="720725"/>
              <a:chOff x="1016388" y="913002"/>
              <a:chExt cx="731924" cy="428904"/>
            </a:xfrm>
          </p:grpSpPr>
          <p:sp>
            <p:nvSpPr>
              <p:cNvPr id="83" name="Parallelogram 26"/>
              <p:cNvSpPr/>
              <p:nvPr/>
            </p:nvSpPr>
            <p:spPr bwMode="auto">
              <a:xfrm>
                <a:off x="1016388" y="913002"/>
                <a:ext cx="731924" cy="428904"/>
              </a:xfrm>
              <a:prstGeom prst="parallelogram">
                <a:avLst>
                  <a:gd name="adj" fmla="val 28140"/>
                </a:avLst>
              </a:prstGeom>
              <a:gradFill flip="none" rotWithShape="1">
                <a:gsLst>
                  <a:gs pos="0">
                    <a:srgbClr val="5AF300"/>
                  </a:gs>
                  <a:gs pos="100000">
                    <a:srgbClr val="208A00"/>
                  </a:gs>
                </a:gsLst>
                <a:path path="shape">
                  <a:fillToRect l="50000" t="50000" r="50000" b="50000"/>
                </a:path>
                <a:tileRect/>
              </a:gradFill>
              <a:ln w="25400">
                <a:solidFill>
                  <a:srgbClr val="00B050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457200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4800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84" name="TextBox 7"/>
              <p:cNvSpPr txBox="1">
                <a:spLocks noChangeArrowheads="1"/>
              </p:cNvSpPr>
              <p:nvPr/>
            </p:nvSpPr>
            <p:spPr bwMode="auto">
              <a:xfrm>
                <a:off x="1246510" y="954850"/>
                <a:ext cx="279015" cy="34750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defTabSz="457200"/>
                <a:r>
                  <a:rPr lang="en-US" sz="3200">
                    <a:solidFill>
                      <a:prstClr val="white"/>
                    </a:solidFill>
                    <a:latin typeface="Calibri" pitchFamily="-108" charset="0"/>
                    <a:ea typeface="ＭＳ Ｐゴシック" pitchFamily="-108" charset="-128"/>
                  </a:rPr>
                  <a:t>5</a:t>
                </a:r>
              </a:p>
            </p:txBody>
          </p:sp>
        </p:grpSp>
      </p:grpSp>
      <p:grpSp>
        <p:nvGrpSpPr>
          <p:cNvPr id="89" name="Group 96"/>
          <p:cNvGrpSpPr>
            <a:grpSpLocks/>
          </p:cNvGrpSpPr>
          <p:nvPr/>
        </p:nvGrpSpPr>
        <p:grpSpPr bwMode="auto">
          <a:xfrm>
            <a:off x="1785938" y="2220406"/>
            <a:ext cx="1041400" cy="722312"/>
            <a:chOff x="1016388" y="913002"/>
            <a:chExt cx="731924" cy="428904"/>
          </a:xfrm>
        </p:grpSpPr>
        <p:sp>
          <p:nvSpPr>
            <p:cNvPr id="90" name="Parallelogram 6"/>
            <p:cNvSpPr/>
            <p:nvPr/>
          </p:nvSpPr>
          <p:spPr bwMode="auto">
            <a:xfrm>
              <a:off x="1016388" y="913002"/>
              <a:ext cx="731924" cy="428904"/>
            </a:xfrm>
            <a:prstGeom prst="parallelogram">
              <a:avLst>
                <a:gd name="adj" fmla="val 28140"/>
              </a:avLst>
            </a:prstGeom>
            <a:gradFill flip="none" rotWithShape="1">
              <a:gsLst>
                <a:gs pos="0">
                  <a:srgbClr val="5AF300"/>
                </a:gs>
                <a:gs pos="100000">
                  <a:srgbClr val="208A00"/>
                </a:gs>
              </a:gsLst>
              <a:path path="shape">
                <a:fillToRect l="50000" t="50000" r="50000" b="50000"/>
              </a:path>
              <a:tileRect/>
            </a:gradFill>
            <a:ln w="25400">
              <a:solidFill>
                <a:srgbClr val="00B05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45720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4800" dirty="0">
                <a:solidFill>
                  <a:prstClr val="white"/>
                </a:solidFill>
              </a:endParaRPr>
            </a:p>
          </p:txBody>
        </p:sp>
        <p:sp>
          <p:nvSpPr>
            <p:cNvPr id="91" name="TextBox 7"/>
            <p:cNvSpPr txBox="1">
              <a:spLocks noChangeArrowheads="1"/>
            </p:cNvSpPr>
            <p:nvPr/>
          </p:nvSpPr>
          <p:spPr bwMode="auto">
            <a:xfrm>
              <a:off x="1246510" y="954850"/>
              <a:ext cx="279015" cy="34750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defTabSz="457200"/>
              <a:r>
                <a:rPr lang="en-US" sz="3200">
                  <a:solidFill>
                    <a:prstClr val="white"/>
                  </a:solidFill>
                  <a:latin typeface="Calibri" pitchFamily="-108" charset="0"/>
                  <a:ea typeface="ＭＳ Ｐゴシック" pitchFamily="-108" charset="-128"/>
                </a:rPr>
                <a:t>1</a:t>
              </a:r>
            </a:p>
          </p:txBody>
        </p:sp>
      </p:grpSp>
      <p:sp>
        <p:nvSpPr>
          <p:cNvPr id="92" name="Parallelogram 8"/>
          <p:cNvSpPr/>
          <p:nvPr/>
        </p:nvSpPr>
        <p:spPr bwMode="auto">
          <a:xfrm>
            <a:off x="2769067" y="2209342"/>
            <a:ext cx="6019800" cy="742832"/>
          </a:xfrm>
          <a:prstGeom prst="parallelogram">
            <a:avLst/>
          </a:prstGeom>
          <a:gradFill flip="none" rotWithShape="1">
            <a:gsLst>
              <a:gs pos="0">
                <a:srgbClr val="FBDDF5"/>
              </a:gs>
              <a:gs pos="100000">
                <a:srgbClr val="FBDDF5"/>
              </a:gs>
            </a:gsLst>
            <a:lin ang="16200000" scaled="0"/>
            <a:tileRect/>
          </a:gradFill>
          <a:ln w="3175">
            <a:noFill/>
          </a:ln>
          <a:effectLst>
            <a:innerShdw blurRad="63500" dist="50800" dir="13500000">
              <a:prstClr val="black">
                <a:alpha val="36000"/>
              </a:prstClr>
            </a:inn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srgbClr val="F4A6E6"/>
              </a:solidFill>
            </a:endParaRPr>
          </a:p>
        </p:txBody>
      </p:sp>
      <p:sp>
        <p:nvSpPr>
          <p:cNvPr id="93" name="Rektangel 76"/>
          <p:cNvSpPr>
            <a:spLocks noChangeArrowheads="1"/>
          </p:cNvSpPr>
          <p:nvPr/>
        </p:nvSpPr>
        <p:spPr bwMode="auto">
          <a:xfrm>
            <a:off x="3036888" y="2247393"/>
            <a:ext cx="5408613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zh-CN" altLang="en-US" sz="1600" i="1" noProof="1">
                <a:latin typeface="+mn-ea"/>
                <a:cs typeface="Arial" charset="0"/>
              </a:rPr>
              <a:t>测量直流电压前</a:t>
            </a:r>
            <a:r>
              <a:rPr lang="en-US" altLang="zh-CN" sz="1600" i="1" noProof="1">
                <a:latin typeface="+mn-ea"/>
                <a:cs typeface="Arial" charset="0"/>
              </a:rPr>
              <a:t>,</a:t>
            </a:r>
            <a:r>
              <a:rPr lang="zh-CN" altLang="en-US" sz="1600" i="1" noProof="1">
                <a:latin typeface="+mn-ea"/>
                <a:cs typeface="Arial" charset="0"/>
              </a:rPr>
              <a:t>应检查红、黑表笔的绝缘情况，如有破损，不得强行进行带电测量。</a:t>
            </a:r>
            <a:endParaRPr lang="da-DK" altLang="zh-CN" sz="1600" i="1" dirty="0">
              <a:latin typeface="+mn-ea"/>
            </a:endParaRPr>
          </a:p>
        </p:txBody>
      </p:sp>
      <p:sp>
        <p:nvSpPr>
          <p:cNvPr id="94" name="Rektangel 76"/>
          <p:cNvSpPr>
            <a:spLocks noChangeArrowheads="1"/>
          </p:cNvSpPr>
          <p:nvPr/>
        </p:nvSpPr>
        <p:spPr bwMode="auto">
          <a:xfrm>
            <a:off x="2134767" y="5743405"/>
            <a:ext cx="5408612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zh-CN" altLang="en-US" sz="1600" i="1" noProof="1">
                <a:solidFill>
                  <a:srgbClr val="171717"/>
                </a:solidFill>
                <a:latin typeface="+mn-ea"/>
                <a:ea typeface="+mn-ea"/>
                <a:cs typeface="Arial" charset="0"/>
              </a:rPr>
              <a:t>直流电压测量结束</a:t>
            </a:r>
            <a:r>
              <a:rPr lang="zh-CN" altLang="en-US" sz="1600" i="1" noProof="1" smtClean="0">
                <a:solidFill>
                  <a:srgbClr val="171717"/>
                </a:solidFill>
                <a:latin typeface="+mn-ea"/>
                <a:ea typeface="+mn-ea"/>
                <a:cs typeface="Arial" charset="0"/>
              </a:rPr>
              <a:t>后，应该</a:t>
            </a:r>
            <a:r>
              <a:rPr lang="zh-CN" altLang="en-US" sz="1600" i="1" noProof="1">
                <a:solidFill>
                  <a:srgbClr val="171717"/>
                </a:solidFill>
                <a:latin typeface="+mn-ea"/>
                <a:ea typeface="+mn-ea"/>
                <a:cs typeface="Arial" charset="0"/>
              </a:rPr>
              <a:t>将万用表的量程开关调到交流电压量程</a:t>
            </a:r>
            <a:r>
              <a:rPr lang="zh-CN" altLang="en-US" sz="1600" i="1" noProof="1" smtClean="0">
                <a:solidFill>
                  <a:srgbClr val="171717"/>
                </a:solidFill>
                <a:latin typeface="+mn-ea"/>
                <a:ea typeface="+mn-ea"/>
                <a:cs typeface="Arial" charset="0"/>
              </a:rPr>
              <a:t>的最高</a:t>
            </a:r>
            <a:r>
              <a:rPr lang="zh-CN" altLang="en-US" sz="1600" i="1" noProof="1">
                <a:solidFill>
                  <a:srgbClr val="171717"/>
                </a:solidFill>
                <a:latin typeface="+mn-ea"/>
                <a:ea typeface="+mn-ea"/>
                <a:cs typeface="Arial" charset="0"/>
              </a:rPr>
              <a:t>挡</a:t>
            </a:r>
            <a:r>
              <a:rPr lang="zh-CN" altLang="en-US" sz="1600" i="1" noProof="1" smtClean="0">
                <a:solidFill>
                  <a:srgbClr val="171717"/>
                </a:solidFill>
                <a:latin typeface="+mn-ea"/>
                <a:ea typeface="+mn-ea"/>
                <a:cs typeface="Arial" charset="0"/>
              </a:rPr>
              <a:t>位置。</a:t>
            </a:r>
            <a:endParaRPr lang="da-DK" sz="1600" i="1" dirty="0">
              <a:solidFill>
                <a:srgbClr val="171717"/>
              </a:solidFill>
              <a:latin typeface="+mn-ea"/>
              <a:ea typeface="+mn-ea"/>
              <a:cs typeface="Arial" charset="0"/>
            </a:endParaRPr>
          </a:p>
        </p:txBody>
      </p:sp>
      <p:sp>
        <p:nvSpPr>
          <p:cNvPr id="95" name="Parallelogram 11"/>
          <p:cNvSpPr/>
          <p:nvPr/>
        </p:nvSpPr>
        <p:spPr bwMode="auto">
          <a:xfrm>
            <a:off x="1557338" y="3090356"/>
            <a:ext cx="1041400" cy="720725"/>
          </a:xfrm>
          <a:prstGeom prst="parallelogram">
            <a:avLst>
              <a:gd name="adj" fmla="val 28140"/>
            </a:avLst>
          </a:prstGeom>
          <a:gradFill flip="none" rotWithShape="1">
            <a:gsLst>
              <a:gs pos="0">
                <a:srgbClr val="5AF300"/>
              </a:gs>
              <a:gs pos="100000">
                <a:srgbClr val="208A00"/>
              </a:gs>
            </a:gsLst>
            <a:path path="shape">
              <a:fillToRect l="50000" t="50000" r="50000" b="50000"/>
            </a:path>
            <a:tileRect/>
          </a:gradFill>
          <a:ln w="25400">
            <a:solidFill>
              <a:srgbClr val="00B05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4800" dirty="0">
              <a:solidFill>
                <a:prstClr val="white"/>
              </a:solidFill>
            </a:endParaRPr>
          </a:p>
        </p:txBody>
      </p:sp>
      <p:sp>
        <p:nvSpPr>
          <p:cNvPr id="96" name="Parallelogram 13"/>
          <p:cNvSpPr/>
          <p:nvPr/>
        </p:nvSpPr>
        <p:spPr bwMode="auto">
          <a:xfrm>
            <a:off x="2540467" y="3078349"/>
            <a:ext cx="6019800" cy="742832"/>
          </a:xfrm>
          <a:prstGeom prst="parallelogram">
            <a:avLst/>
          </a:prstGeom>
          <a:gradFill flip="none" rotWithShape="1">
            <a:gsLst>
              <a:gs pos="0">
                <a:srgbClr val="FBDDF5"/>
              </a:gs>
              <a:gs pos="100000">
                <a:srgbClr val="FBDDF5"/>
              </a:gs>
            </a:gsLst>
            <a:lin ang="16200000" scaled="0"/>
            <a:tileRect/>
          </a:gradFill>
          <a:ln w="3175">
            <a:noFill/>
          </a:ln>
          <a:effectLst>
            <a:innerShdw blurRad="63500" dist="50800" dir="13500000">
              <a:prstClr val="black">
                <a:alpha val="36000"/>
              </a:prstClr>
            </a:inn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rgbClr val="F4A6E6"/>
              </a:solidFill>
            </a:endParaRPr>
          </a:p>
        </p:txBody>
      </p:sp>
      <p:sp>
        <p:nvSpPr>
          <p:cNvPr id="97" name="Rektangel 76"/>
          <p:cNvSpPr>
            <a:spLocks noChangeArrowheads="1"/>
          </p:cNvSpPr>
          <p:nvPr/>
        </p:nvSpPr>
        <p:spPr bwMode="auto">
          <a:xfrm>
            <a:off x="2808288" y="3117343"/>
            <a:ext cx="5408613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zh-CN" altLang="en-US" sz="1600" i="1" noProof="1">
                <a:solidFill>
                  <a:srgbClr val="171717"/>
                </a:solidFill>
                <a:latin typeface="+mn-ea"/>
                <a:ea typeface="+mn-ea"/>
                <a:cs typeface="Arial" charset="0"/>
              </a:rPr>
              <a:t>测量直流电压</a:t>
            </a:r>
            <a:r>
              <a:rPr lang="zh-CN" altLang="en-US" sz="1600" i="1" noProof="1" smtClean="0">
                <a:solidFill>
                  <a:srgbClr val="171717"/>
                </a:solidFill>
                <a:latin typeface="+mn-ea"/>
                <a:ea typeface="+mn-ea"/>
                <a:cs typeface="Arial" charset="0"/>
              </a:rPr>
              <a:t>前，要</a:t>
            </a:r>
            <a:r>
              <a:rPr lang="zh-CN" altLang="en-US" sz="1600" i="1" noProof="1">
                <a:solidFill>
                  <a:srgbClr val="171717"/>
                </a:solidFill>
                <a:latin typeface="+mn-ea"/>
                <a:ea typeface="+mn-ea"/>
                <a:cs typeface="Arial" charset="0"/>
              </a:rPr>
              <a:t>查明被测线路的正负</a:t>
            </a:r>
            <a:r>
              <a:rPr lang="zh-CN" altLang="en-US" sz="1600" i="1" noProof="1" smtClean="0">
                <a:solidFill>
                  <a:srgbClr val="171717"/>
                </a:solidFill>
                <a:latin typeface="+mn-ea"/>
                <a:ea typeface="+mn-ea"/>
                <a:cs typeface="Arial" charset="0"/>
              </a:rPr>
              <a:t>极性，估算</a:t>
            </a:r>
            <a:r>
              <a:rPr lang="zh-CN" altLang="en-US" sz="1600" i="1" noProof="1">
                <a:solidFill>
                  <a:srgbClr val="171717"/>
                </a:solidFill>
                <a:latin typeface="+mn-ea"/>
                <a:ea typeface="+mn-ea"/>
                <a:cs typeface="Arial" charset="0"/>
              </a:rPr>
              <a:t>被测线路的</a:t>
            </a:r>
            <a:r>
              <a:rPr lang="zh-CN" altLang="en-US" sz="1600" i="1" noProof="1" smtClean="0">
                <a:solidFill>
                  <a:srgbClr val="171717"/>
                </a:solidFill>
                <a:latin typeface="+mn-ea"/>
                <a:ea typeface="+mn-ea"/>
                <a:cs typeface="Arial" charset="0"/>
              </a:rPr>
              <a:t>电压值，合理</a:t>
            </a:r>
            <a:r>
              <a:rPr lang="zh-CN" altLang="en-US" sz="1600" i="1" noProof="1">
                <a:solidFill>
                  <a:srgbClr val="171717"/>
                </a:solidFill>
                <a:latin typeface="+mn-ea"/>
                <a:ea typeface="+mn-ea"/>
                <a:cs typeface="Arial" charset="0"/>
              </a:rPr>
              <a:t>选择</a:t>
            </a:r>
            <a:r>
              <a:rPr lang="zh-CN" altLang="en-US" sz="1600" i="1" noProof="1" smtClean="0">
                <a:solidFill>
                  <a:srgbClr val="171717"/>
                </a:solidFill>
                <a:latin typeface="+mn-ea"/>
                <a:ea typeface="+mn-ea"/>
                <a:cs typeface="Arial" charset="0"/>
              </a:rPr>
              <a:t>量程。</a:t>
            </a:r>
            <a:endParaRPr lang="da-DK" sz="1600" i="1" dirty="0">
              <a:solidFill>
                <a:srgbClr val="171717"/>
              </a:solidFill>
              <a:latin typeface="+mn-ea"/>
              <a:ea typeface="+mn-ea"/>
              <a:cs typeface="Arial" charset="0"/>
            </a:endParaRPr>
          </a:p>
        </p:txBody>
      </p:sp>
      <p:sp>
        <p:nvSpPr>
          <p:cNvPr id="98" name="TextBox 7"/>
          <p:cNvSpPr txBox="1">
            <a:spLocks noChangeArrowheads="1"/>
          </p:cNvSpPr>
          <p:nvPr/>
        </p:nvSpPr>
        <p:spPr bwMode="auto">
          <a:xfrm>
            <a:off x="1884762" y="3177078"/>
            <a:ext cx="396990" cy="5839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457200"/>
            <a:r>
              <a:rPr lang="en-US" sz="3200" dirty="0">
                <a:solidFill>
                  <a:prstClr val="white"/>
                </a:solidFill>
                <a:latin typeface="Calibri" pitchFamily="-108" charset="0"/>
                <a:ea typeface="ＭＳ Ｐゴシック" pitchFamily="-108" charset="-128"/>
              </a:rPr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34429635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578" name="Group 96"/>
          <p:cNvGrpSpPr>
            <a:grpSpLocks/>
          </p:cNvGrpSpPr>
          <p:nvPr/>
        </p:nvGrpSpPr>
        <p:grpSpPr bwMode="auto">
          <a:xfrm>
            <a:off x="1013896" y="4763245"/>
            <a:ext cx="1157287" cy="803275"/>
            <a:chOff x="1016388" y="913002"/>
            <a:chExt cx="731924" cy="428904"/>
          </a:xfrm>
        </p:grpSpPr>
        <p:sp>
          <p:nvSpPr>
            <p:cNvPr id="7" name="Parallelogram 6"/>
            <p:cNvSpPr/>
            <p:nvPr/>
          </p:nvSpPr>
          <p:spPr bwMode="auto">
            <a:xfrm>
              <a:off x="1016388" y="913002"/>
              <a:ext cx="731924" cy="428904"/>
            </a:xfrm>
            <a:prstGeom prst="parallelogram">
              <a:avLst>
                <a:gd name="adj" fmla="val 28140"/>
              </a:avLst>
            </a:prstGeom>
            <a:gradFill flip="none" rotWithShape="1">
              <a:gsLst>
                <a:gs pos="0">
                  <a:srgbClr val="03C6ED"/>
                </a:gs>
                <a:gs pos="100000">
                  <a:srgbClr val="004D86"/>
                </a:gs>
              </a:gsLst>
              <a:path path="shape">
                <a:fillToRect l="50000" t="50000" r="50000" b="50000"/>
              </a:path>
              <a:tileRect/>
            </a:gradFill>
            <a:ln w="25400">
              <a:solidFill>
                <a:srgbClr val="004D86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45720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4800" dirty="0">
                <a:solidFill>
                  <a:prstClr val="white"/>
                </a:solidFill>
              </a:endParaRPr>
            </a:p>
          </p:txBody>
        </p:sp>
        <p:sp>
          <p:nvSpPr>
            <p:cNvPr id="24613" name="TextBox 7"/>
            <p:cNvSpPr txBox="1">
              <a:spLocks noChangeArrowheads="1"/>
            </p:cNvSpPr>
            <p:nvPr/>
          </p:nvSpPr>
          <p:spPr bwMode="auto">
            <a:xfrm>
              <a:off x="1246510" y="954850"/>
              <a:ext cx="279015" cy="30957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defTabSz="457200"/>
              <a:r>
                <a:rPr lang="en-US" sz="3200" dirty="0">
                  <a:solidFill>
                    <a:prstClr val="white"/>
                  </a:solidFill>
                  <a:latin typeface="Calibri" pitchFamily="-108" charset="0"/>
                  <a:ea typeface="ＭＳ Ｐゴシック" pitchFamily="-108" charset="-128"/>
                </a:rPr>
                <a:t>4</a:t>
              </a:r>
            </a:p>
          </p:txBody>
        </p:sp>
      </p:grpSp>
      <p:sp>
        <p:nvSpPr>
          <p:cNvPr id="9" name="Parallelogram 8"/>
          <p:cNvSpPr/>
          <p:nvPr/>
        </p:nvSpPr>
        <p:spPr bwMode="auto">
          <a:xfrm>
            <a:off x="2055836" y="4750723"/>
            <a:ext cx="6504432" cy="825569"/>
          </a:xfrm>
          <a:prstGeom prst="parallelogram">
            <a:avLst/>
          </a:prstGeom>
          <a:gradFill flip="none" rotWithShape="1">
            <a:gsLst>
              <a:gs pos="50000">
                <a:srgbClr val="03C6ED"/>
              </a:gs>
              <a:gs pos="100000">
                <a:srgbClr val="004D86"/>
              </a:gs>
              <a:gs pos="0">
                <a:srgbClr val="004D86"/>
              </a:gs>
            </a:gsLst>
            <a:lin ang="16200000" scaled="0"/>
            <a:tileRect/>
          </a:gradFill>
          <a:ln w="3175">
            <a:noFill/>
          </a:ln>
          <a:effectLst>
            <a:innerShdw blurRad="63500" dist="50800" dir="13500000">
              <a:prstClr val="black">
                <a:alpha val="36000"/>
              </a:prstClr>
            </a:inn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rgbClr val="171717"/>
              </a:solidFill>
            </a:endParaRPr>
          </a:p>
        </p:txBody>
      </p:sp>
      <p:cxnSp>
        <p:nvCxnSpPr>
          <p:cNvPr id="54" name="直接连接符 53"/>
          <p:cNvCxnSpPr/>
          <p:nvPr/>
        </p:nvCxnSpPr>
        <p:spPr>
          <a:xfrm>
            <a:off x="0" y="981075"/>
            <a:ext cx="6300788" cy="0"/>
          </a:xfrm>
          <a:prstGeom prst="line">
            <a:avLst/>
          </a:prstGeom>
          <a:ln w="28575">
            <a:solidFill>
              <a:schemeClr val="bg1">
                <a:lumMod val="6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" name="矩形 54"/>
          <p:cNvSpPr/>
          <p:nvPr/>
        </p:nvSpPr>
        <p:spPr>
          <a:xfrm>
            <a:off x="6372200" y="692696"/>
            <a:ext cx="2664296" cy="338554"/>
          </a:xfrm>
          <a:prstGeom prst="rect">
            <a:avLst/>
          </a:prstGeom>
          <a:noFill/>
        </p:spPr>
        <p:txBody>
          <a:bodyPr>
            <a:prstTxWarp prst="textPlain">
              <a:avLst/>
            </a:prstTxWarp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600" b="1" spc="150" dirty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幼圆" pitchFamily="49" charset="-122"/>
                <a:ea typeface="幼圆" pitchFamily="49" charset="-122"/>
              </a:rPr>
              <a:t>贵州省初中学生实用技能</a:t>
            </a:r>
          </a:p>
        </p:txBody>
      </p:sp>
      <p:sp>
        <p:nvSpPr>
          <p:cNvPr id="56" name="TextBox 55"/>
          <p:cNvSpPr txBox="1"/>
          <p:nvPr/>
        </p:nvSpPr>
        <p:spPr>
          <a:xfrm>
            <a:off x="6300788" y="209550"/>
            <a:ext cx="2843212" cy="3397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di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600" dirty="0">
                <a:solidFill>
                  <a:schemeClr val="accent5">
                    <a:lumMod val="75000"/>
                  </a:schemeClr>
                </a:solidFill>
                <a:latin typeface="黑体" pitchFamily="2" charset="-122"/>
                <a:ea typeface="黑体" pitchFamily="2" charset="-122"/>
              </a:rPr>
              <a:t>简易家电维修技术</a:t>
            </a:r>
          </a:p>
        </p:txBody>
      </p:sp>
      <p:sp>
        <p:nvSpPr>
          <p:cNvPr id="57" name="标题 10"/>
          <p:cNvSpPr>
            <a:spLocks noGrp="1"/>
          </p:cNvSpPr>
          <p:nvPr>
            <p:ph type="title"/>
          </p:nvPr>
        </p:nvSpPr>
        <p:spPr>
          <a:xfrm>
            <a:off x="0" y="44450"/>
            <a:ext cx="6300788" cy="936625"/>
          </a:xfrm>
          <a:extLst/>
        </p:spPr>
        <p:txBody>
          <a:bodyPr rtlCol="0">
            <a:normAutofit/>
          </a:bodyPr>
          <a:lstStyle/>
          <a:p>
            <a:pPr algn="l" eaLnBrk="1" fontAlgn="auto" hangingPunct="1">
              <a:spcAft>
                <a:spcPts val="0"/>
              </a:spcAft>
              <a:defRPr/>
            </a:pPr>
            <a:r>
              <a:rPr lang="zh-CN" altLang="en-US" sz="4600" b="1" dirty="0">
                <a:solidFill>
                  <a:srgbClr val="1AB39F">
                    <a:lumMod val="75000"/>
                  </a:srgbClr>
                </a:solidFill>
                <a:effectLst>
                  <a:reflection blurRad="6350" stA="55000" endA="300" endPos="45500" dir="5400000" sy="-100000" algn="bl" rotWithShape="0"/>
                </a:effectLst>
                <a:latin typeface="微软雅黑" pitchFamily="34" charset="-122"/>
                <a:ea typeface="微软雅黑" pitchFamily="34" charset="-122"/>
              </a:rPr>
              <a:t>二、测量电阻</a:t>
            </a:r>
            <a:endParaRPr lang="zh-CN" altLang="en-US" dirty="0" smtClean="0">
              <a:solidFill>
                <a:schemeClr val="accent6">
                  <a:lumMod val="75000"/>
                </a:schemeClr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59" name="流程图: 手动输入 58"/>
          <p:cNvSpPr/>
          <p:nvPr/>
        </p:nvSpPr>
        <p:spPr>
          <a:xfrm>
            <a:off x="539552" y="1340768"/>
            <a:ext cx="2828177" cy="590946"/>
          </a:xfrm>
          <a:prstGeom prst="flowChartManualInput">
            <a:avLst/>
          </a:prstGeom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zh-CN" altLang="en-US" dirty="0" smtClean="0">
                <a:solidFill>
                  <a:prstClr val="white"/>
                </a:solidFill>
                <a:latin typeface="幼圆" pitchFamily="49" charset="-122"/>
                <a:ea typeface="幼圆" pitchFamily="49" charset="-122"/>
              </a:rPr>
              <a:t>注意事项</a:t>
            </a:r>
            <a:endParaRPr lang="zh-CN" altLang="en-US" dirty="0">
              <a:solidFill>
                <a:prstClr val="white"/>
              </a:solidFill>
              <a:latin typeface="幼圆" pitchFamily="49" charset="-122"/>
              <a:ea typeface="幼圆" pitchFamily="49" charset="-122"/>
            </a:endParaRPr>
          </a:p>
        </p:txBody>
      </p:sp>
      <p:grpSp>
        <p:nvGrpSpPr>
          <p:cNvPr id="44" name="Group 96"/>
          <p:cNvGrpSpPr>
            <a:grpSpLocks/>
          </p:cNvGrpSpPr>
          <p:nvPr/>
        </p:nvGrpSpPr>
        <p:grpSpPr bwMode="auto">
          <a:xfrm>
            <a:off x="1785938" y="2220406"/>
            <a:ext cx="1041400" cy="722312"/>
            <a:chOff x="1016388" y="913002"/>
            <a:chExt cx="731924" cy="428904"/>
          </a:xfrm>
        </p:grpSpPr>
        <p:sp>
          <p:nvSpPr>
            <p:cNvPr id="45" name="Parallelogram 6"/>
            <p:cNvSpPr/>
            <p:nvPr/>
          </p:nvSpPr>
          <p:spPr bwMode="auto">
            <a:xfrm>
              <a:off x="1016388" y="913002"/>
              <a:ext cx="731924" cy="428904"/>
            </a:xfrm>
            <a:prstGeom prst="parallelogram">
              <a:avLst>
                <a:gd name="adj" fmla="val 28140"/>
              </a:avLst>
            </a:prstGeom>
            <a:gradFill flip="none" rotWithShape="1">
              <a:gsLst>
                <a:gs pos="0">
                  <a:srgbClr val="5AF300"/>
                </a:gs>
                <a:gs pos="100000">
                  <a:srgbClr val="208A00"/>
                </a:gs>
              </a:gsLst>
              <a:path path="shape">
                <a:fillToRect l="50000" t="50000" r="50000" b="50000"/>
              </a:path>
              <a:tileRect/>
            </a:gradFill>
            <a:ln w="25400">
              <a:solidFill>
                <a:srgbClr val="00B05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45720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4800" dirty="0">
                <a:solidFill>
                  <a:prstClr val="white"/>
                </a:solidFill>
              </a:endParaRPr>
            </a:p>
          </p:txBody>
        </p:sp>
        <p:sp>
          <p:nvSpPr>
            <p:cNvPr id="46" name="TextBox 7"/>
            <p:cNvSpPr txBox="1">
              <a:spLocks noChangeArrowheads="1"/>
            </p:cNvSpPr>
            <p:nvPr/>
          </p:nvSpPr>
          <p:spPr bwMode="auto">
            <a:xfrm>
              <a:off x="1246510" y="954850"/>
              <a:ext cx="279015" cy="34750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defTabSz="457200"/>
              <a:r>
                <a:rPr lang="en-US" sz="3200">
                  <a:solidFill>
                    <a:prstClr val="white"/>
                  </a:solidFill>
                  <a:latin typeface="Calibri" pitchFamily="-108" charset="0"/>
                  <a:ea typeface="ＭＳ Ｐゴシック" pitchFamily="-108" charset="-128"/>
                </a:rPr>
                <a:t>1</a:t>
              </a:r>
            </a:p>
          </p:txBody>
        </p:sp>
      </p:grpSp>
      <p:grpSp>
        <p:nvGrpSpPr>
          <p:cNvPr id="47" name="Group 96"/>
          <p:cNvGrpSpPr>
            <a:grpSpLocks/>
          </p:cNvGrpSpPr>
          <p:nvPr/>
        </p:nvGrpSpPr>
        <p:grpSpPr bwMode="auto">
          <a:xfrm>
            <a:off x="1785938" y="2220406"/>
            <a:ext cx="1041400" cy="722312"/>
            <a:chOff x="1016388" y="913002"/>
            <a:chExt cx="731924" cy="428904"/>
          </a:xfrm>
        </p:grpSpPr>
        <p:sp>
          <p:nvSpPr>
            <p:cNvPr id="60" name="Parallelogram 6"/>
            <p:cNvSpPr/>
            <p:nvPr/>
          </p:nvSpPr>
          <p:spPr bwMode="auto">
            <a:xfrm>
              <a:off x="1016388" y="913002"/>
              <a:ext cx="731924" cy="428904"/>
            </a:xfrm>
            <a:prstGeom prst="parallelogram">
              <a:avLst>
                <a:gd name="adj" fmla="val 28140"/>
              </a:avLst>
            </a:prstGeom>
            <a:gradFill flip="none" rotWithShape="1">
              <a:gsLst>
                <a:gs pos="0">
                  <a:srgbClr val="5AF300"/>
                </a:gs>
                <a:gs pos="100000">
                  <a:srgbClr val="208A00"/>
                </a:gs>
              </a:gsLst>
              <a:path path="shape">
                <a:fillToRect l="50000" t="50000" r="50000" b="50000"/>
              </a:path>
              <a:tileRect/>
            </a:gradFill>
            <a:ln w="25400">
              <a:solidFill>
                <a:srgbClr val="00B05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45720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4800" dirty="0">
                <a:solidFill>
                  <a:prstClr val="white"/>
                </a:solidFill>
              </a:endParaRPr>
            </a:p>
          </p:txBody>
        </p:sp>
        <p:sp>
          <p:nvSpPr>
            <p:cNvPr id="61" name="TextBox 7"/>
            <p:cNvSpPr txBox="1">
              <a:spLocks noChangeArrowheads="1"/>
            </p:cNvSpPr>
            <p:nvPr/>
          </p:nvSpPr>
          <p:spPr bwMode="auto">
            <a:xfrm>
              <a:off x="1246510" y="954850"/>
              <a:ext cx="279015" cy="34750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defTabSz="457200"/>
              <a:r>
                <a:rPr lang="en-US" sz="3200">
                  <a:solidFill>
                    <a:prstClr val="white"/>
                  </a:solidFill>
                  <a:latin typeface="Calibri" pitchFamily="-108" charset="0"/>
                  <a:ea typeface="ＭＳ Ｐゴシック" pitchFamily="-108" charset="-128"/>
                </a:rPr>
                <a:t>1</a:t>
              </a:r>
            </a:p>
          </p:txBody>
        </p:sp>
      </p:grpSp>
      <p:sp>
        <p:nvSpPr>
          <p:cNvPr id="62" name="Parallelogram 8"/>
          <p:cNvSpPr/>
          <p:nvPr/>
        </p:nvSpPr>
        <p:spPr bwMode="auto">
          <a:xfrm>
            <a:off x="2769067" y="2209342"/>
            <a:ext cx="6019800" cy="742832"/>
          </a:xfrm>
          <a:prstGeom prst="parallelogram">
            <a:avLst/>
          </a:prstGeom>
          <a:gradFill flip="none" rotWithShape="1">
            <a:gsLst>
              <a:gs pos="0">
                <a:srgbClr val="FBDDF5"/>
              </a:gs>
              <a:gs pos="100000">
                <a:srgbClr val="FBDDF5"/>
              </a:gs>
            </a:gsLst>
            <a:lin ang="16200000" scaled="0"/>
            <a:tileRect/>
          </a:gradFill>
          <a:ln w="3175">
            <a:noFill/>
          </a:ln>
          <a:effectLst>
            <a:innerShdw blurRad="63500" dist="50800" dir="13500000">
              <a:prstClr val="black">
                <a:alpha val="36000"/>
              </a:prstClr>
            </a:inn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srgbClr val="F4A6E6"/>
              </a:solidFill>
            </a:endParaRPr>
          </a:p>
        </p:txBody>
      </p:sp>
      <p:sp>
        <p:nvSpPr>
          <p:cNvPr id="63" name="Rektangel 76"/>
          <p:cNvSpPr>
            <a:spLocks noChangeArrowheads="1"/>
          </p:cNvSpPr>
          <p:nvPr/>
        </p:nvSpPr>
        <p:spPr bwMode="auto">
          <a:xfrm>
            <a:off x="3036888" y="2247393"/>
            <a:ext cx="5408613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zh-CN" altLang="en-US" sz="1600" i="1" noProof="1">
                <a:latin typeface="+mn-ea"/>
                <a:cs typeface="Arial" charset="0"/>
              </a:rPr>
              <a:t>测量直流电压前</a:t>
            </a:r>
            <a:r>
              <a:rPr lang="en-US" altLang="zh-CN" sz="1600" i="1" noProof="1">
                <a:latin typeface="+mn-ea"/>
                <a:cs typeface="Arial" charset="0"/>
              </a:rPr>
              <a:t>,</a:t>
            </a:r>
            <a:r>
              <a:rPr lang="zh-CN" altLang="en-US" sz="1600" i="1" noProof="1">
                <a:latin typeface="+mn-ea"/>
                <a:cs typeface="Arial" charset="0"/>
              </a:rPr>
              <a:t>应检查红、黑表笔的绝缘情况，如有破损，不得强行进行带电测量。</a:t>
            </a:r>
            <a:endParaRPr lang="da-DK" altLang="zh-CN" sz="1600" i="1" dirty="0">
              <a:latin typeface="+mn-ea"/>
            </a:endParaRPr>
          </a:p>
        </p:txBody>
      </p:sp>
      <p:sp>
        <p:nvSpPr>
          <p:cNvPr id="64" name="Parallelogram 11"/>
          <p:cNvSpPr/>
          <p:nvPr/>
        </p:nvSpPr>
        <p:spPr bwMode="auto">
          <a:xfrm>
            <a:off x="1557338" y="3090356"/>
            <a:ext cx="1041400" cy="720725"/>
          </a:xfrm>
          <a:prstGeom prst="parallelogram">
            <a:avLst>
              <a:gd name="adj" fmla="val 28140"/>
            </a:avLst>
          </a:prstGeom>
          <a:gradFill flip="none" rotWithShape="1">
            <a:gsLst>
              <a:gs pos="0">
                <a:srgbClr val="5AF300"/>
              </a:gs>
              <a:gs pos="100000">
                <a:srgbClr val="208A00"/>
              </a:gs>
            </a:gsLst>
            <a:path path="shape">
              <a:fillToRect l="50000" t="50000" r="50000" b="50000"/>
            </a:path>
            <a:tileRect/>
          </a:gradFill>
          <a:ln w="25400">
            <a:solidFill>
              <a:srgbClr val="00B05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4800" dirty="0">
              <a:solidFill>
                <a:prstClr val="white"/>
              </a:solidFill>
            </a:endParaRPr>
          </a:p>
        </p:txBody>
      </p:sp>
      <p:sp>
        <p:nvSpPr>
          <p:cNvPr id="65" name="Parallelogram 13"/>
          <p:cNvSpPr/>
          <p:nvPr/>
        </p:nvSpPr>
        <p:spPr bwMode="auto">
          <a:xfrm>
            <a:off x="2540467" y="3078349"/>
            <a:ext cx="6019800" cy="742832"/>
          </a:xfrm>
          <a:prstGeom prst="parallelogram">
            <a:avLst/>
          </a:prstGeom>
          <a:gradFill flip="none" rotWithShape="1">
            <a:gsLst>
              <a:gs pos="0">
                <a:srgbClr val="FBDDF5"/>
              </a:gs>
              <a:gs pos="100000">
                <a:srgbClr val="FBDDF5"/>
              </a:gs>
            </a:gsLst>
            <a:lin ang="16200000" scaled="0"/>
            <a:tileRect/>
          </a:gradFill>
          <a:ln w="3175">
            <a:noFill/>
          </a:ln>
          <a:effectLst>
            <a:innerShdw blurRad="63500" dist="50800" dir="13500000">
              <a:prstClr val="black">
                <a:alpha val="36000"/>
              </a:prstClr>
            </a:inn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rgbClr val="F4A6E6"/>
              </a:solidFill>
            </a:endParaRPr>
          </a:p>
        </p:txBody>
      </p:sp>
      <p:sp>
        <p:nvSpPr>
          <p:cNvPr id="66" name="Rektangel 76"/>
          <p:cNvSpPr>
            <a:spLocks noChangeArrowheads="1"/>
          </p:cNvSpPr>
          <p:nvPr/>
        </p:nvSpPr>
        <p:spPr bwMode="auto">
          <a:xfrm>
            <a:off x="2808288" y="3117343"/>
            <a:ext cx="5408613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zh-CN" altLang="en-US" sz="1600" i="1" noProof="1">
                <a:solidFill>
                  <a:srgbClr val="171717"/>
                </a:solidFill>
                <a:latin typeface="+mn-ea"/>
                <a:ea typeface="+mn-ea"/>
                <a:cs typeface="Arial" charset="0"/>
              </a:rPr>
              <a:t>测量直流电压</a:t>
            </a:r>
            <a:r>
              <a:rPr lang="zh-CN" altLang="en-US" sz="1600" i="1" noProof="1" smtClean="0">
                <a:solidFill>
                  <a:srgbClr val="171717"/>
                </a:solidFill>
                <a:latin typeface="+mn-ea"/>
                <a:ea typeface="+mn-ea"/>
                <a:cs typeface="Arial" charset="0"/>
              </a:rPr>
              <a:t>前，要</a:t>
            </a:r>
            <a:r>
              <a:rPr lang="zh-CN" altLang="en-US" sz="1600" i="1" noProof="1">
                <a:solidFill>
                  <a:srgbClr val="171717"/>
                </a:solidFill>
                <a:latin typeface="+mn-ea"/>
                <a:ea typeface="+mn-ea"/>
                <a:cs typeface="Arial" charset="0"/>
              </a:rPr>
              <a:t>查明被测线路的正负</a:t>
            </a:r>
            <a:r>
              <a:rPr lang="zh-CN" altLang="en-US" sz="1600" i="1" noProof="1" smtClean="0">
                <a:solidFill>
                  <a:srgbClr val="171717"/>
                </a:solidFill>
                <a:latin typeface="+mn-ea"/>
                <a:ea typeface="+mn-ea"/>
                <a:cs typeface="Arial" charset="0"/>
              </a:rPr>
              <a:t>极性，估算</a:t>
            </a:r>
            <a:r>
              <a:rPr lang="zh-CN" altLang="en-US" sz="1600" i="1" noProof="1">
                <a:solidFill>
                  <a:srgbClr val="171717"/>
                </a:solidFill>
                <a:latin typeface="+mn-ea"/>
                <a:ea typeface="+mn-ea"/>
                <a:cs typeface="Arial" charset="0"/>
              </a:rPr>
              <a:t>被测线路的</a:t>
            </a:r>
            <a:r>
              <a:rPr lang="zh-CN" altLang="en-US" sz="1600" i="1" noProof="1" smtClean="0">
                <a:solidFill>
                  <a:srgbClr val="171717"/>
                </a:solidFill>
                <a:latin typeface="+mn-ea"/>
                <a:ea typeface="+mn-ea"/>
                <a:cs typeface="Arial" charset="0"/>
              </a:rPr>
              <a:t>电压值，合理</a:t>
            </a:r>
            <a:r>
              <a:rPr lang="zh-CN" altLang="en-US" sz="1600" i="1" noProof="1">
                <a:solidFill>
                  <a:srgbClr val="171717"/>
                </a:solidFill>
                <a:latin typeface="+mn-ea"/>
                <a:ea typeface="+mn-ea"/>
                <a:cs typeface="Arial" charset="0"/>
              </a:rPr>
              <a:t>选择</a:t>
            </a:r>
            <a:r>
              <a:rPr lang="zh-CN" altLang="en-US" sz="1600" i="1" noProof="1" smtClean="0">
                <a:solidFill>
                  <a:srgbClr val="171717"/>
                </a:solidFill>
                <a:latin typeface="+mn-ea"/>
                <a:ea typeface="+mn-ea"/>
                <a:cs typeface="Arial" charset="0"/>
              </a:rPr>
              <a:t>量程。</a:t>
            </a:r>
            <a:endParaRPr lang="da-DK" sz="1600" i="1" dirty="0">
              <a:solidFill>
                <a:srgbClr val="171717"/>
              </a:solidFill>
              <a:latin typeface="+mn-ea"/>
              <a:ea typeface="+mn-ea"/>
              <a:cs typeface="Arial" charset="0"/>
            </a:endParaRPr>
          </a:p>
        </p:txBody>
      </p:sp>
      <p:sp>
        <p:nvSpPr>
          <p:cNvPr id="67" name="TextBox 7"/>
          <p:cNvSpPr txBox="1">
            <a:spLocks noChangeArrowheads="1"/>
          </p:cNvSpPr>
          <p:nvPr/>
        </p:nvSpPr>
        <p:spPr bwMode="auto">
          <a:xfrm>
            <a:off x="1884762" y="3177078"/>
            <a:ext cx="396990" cy="5839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457200"/>
            <a:r>
              <a:rPr lang="en-US" sz="3200" dirty="0">
                <a:solidFill>
                  <a:prstClr val="white"/>
                </a:solidFill>
                <a:latin typeface="Calibri" pitchFamily="-108" charset="0"/>
                <a:ea typeface="ＭＳ Ｐゴシック" pitchFamily="-108" charset="-128"/>
              </a:rPr>
              <a:t>2</a:t>
            </a:r>
          </a:p>
        </p:txBody>
      </p:sp>
      <p:sp>
        <p:nvSpPr>
          <p:cNvPr id="90" name="Rektangel 76"/>
          <p:cNvSpPr>
            <a:spLocks noChangeArrowheads="1"/>
          </p:cNvSpPr>
          <p:nvPr/>
        </p:nvSpPr>
        <p:spPr bwMode="auto">
          <a:xfrm>
            <a:off x="2352676" y="5027774"/>
            <a:ext cx="5408613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zh-CN" altLang="en-US" sz="1600" noProof="1">
                <a:solidFill>
                  <a:schemeClr val="bg1"/>
                </a:solidFill>
                <a:latin typeface="+mn-ea"/>
                <a:cs typeface="Arial" charset="0"/>
              </a:rPr>
              <a:t>测量直流电压时，严禁在带电操作时切换</a:t>
            </a:r>
            <a:r>
              <a:rPr lang="zh-CN" altLang="en-US" sz="1600" noProof="1" smtClean="0">
                <a:solidFill>
                  <a:schemeClr val="bg1"/>
                </a:solidFill>
                <a:latin typeface="+mn-ea"/>
                <a:cs typeface="Arial" charset="0"/>
              </a:rPr>
              <a:t>量程。</a:t>
            </a:r>
            <a:endParaRPr lang="da-DK" sz="1600" dirty="0">
              <a:solidFill>
                <a:schemeClr val="bg1"/>
              </a:solidFill>
              <a:latin typeface="+mn-ea"/>
              <a:ea typeface="+mn-ea"/>
              <a:cs typeface="Arial" charset="0"/>
            </a:endParaRPr>
          </a:p>
        </p:txBody>
      </p:sp>
      <p:grpSp>
        <p:nvGrpSpPr>
          <p:cNvPr id="91" name="Group 96"/>
          <p:cNvGrpSpPr>
            <a:grpSpLocks/>
          </p:cNvGrpSpPr>
          <p:nvPr/>
        </p:nvGrpSpPr>
        <p:grpSpPr bwMode="auto">
          <a:xfrm>
            <a:off x="835026" y="5676393"/>
            <a:ext cx="1041400" cy="720725"/>
            <a:chOff x="1016388" y="913002"/>
            <a:chExt cx="731924" cy="428904"/>
          </a:xfrm>
        </p:grpSpPr>
        <p:sp>
          <p:nvSpPr>
            <p:cNvPr id="92" name="Parallelogram 26"/>
            <p:cNvSpPr/>
            <p:nvPr/>
          </p:nvSpPr>
          <p:spPr bwMode="auto">
            <a:xfrm>
              <a:off x="1016388" y="913002"/>
              <a:ext cx="731924" cy="428904"/>
            </a:xfrm>
            <a:prstGeom prst="parallelogram">
              <a:avLst>
                <a:gd name="adj" fmla="val 28140"/>
              </a:avLst>
            </a:prstGeom>
            <a:gradFill flip="none" rotWithShape="1">
              <a:gsLst>
                <a:gs pos="0">
                  <a:srgbClr val="5AF300"/>
                </a:gs>
                <a:gs pos="100000">
                  <a:srgbClr val="208A00"/>
                </a:gs>
              </a:gsLst>
              <a:path path="shape">
                <a:fillToRect l="50000" t="50000" r="50000" b="50000"/>
              </a:path>
              <a:tileRect/>
            </a:gradFill>
            <a:ln w="25400">
              <a:solidFill>
                <a:srgbClr val="00B05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45720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4800" dirty="0">
                <a:solidFill>
                  <a:prstClr val="white"/>
                </a:solidFill>
              </a:endParaRPr>
            </a:p>
          </p:txBody>
        </p:sp>
        <p:sp>
          <p:nvSpPr>
            <p:cNvPr id="93" name="TextBox 7"/>
            <p:cNvSpPr txBox="1">
              <a:spLocks noChangeArrowheads="1"/>
            </p:cNvSpPr>
            <p:nvPr/>
          </p:nvSpPr>
          <p:spPr bwMode="auto">
            <a:xfrm>
              <a:off x="1246510" y="954850"/>
              <a:ext cx="279015" cy="34750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defTabSz="457200"/>
              <a:r>
                <a:rPr lang="en-US" sz="3200">
                  <a:solidFill>
                    <a:prstClr val="white"/>
                  </a:solidFill>
                  <a:latin typeface="Calibri" pitchFamily="-108" charset="0"/>
                  <a:ea typeface="ＭＳ Ｐゴシック" pitchFamily="-108" charset="-128"/>
                </a:rPr>
                <a:t>5</a:t>
              </a:r>
            </a:p>
          </p:txBody>
        </p:sp>
      </p:grpSp>
      <p:sp>
        <p:nvSpPr>
          <p:cNvPr id="94" name="Parallelogram 28"/>
          <p:cNvSpPr/>
          <p:nvPr/>
        </p:nvSpPr>
        <p:spPr bwMode="auto">
          <a:xfrm>
            <a:off x="1818091" y="5664377"/>
            <a:ext cx="6019800" cy="742832"/>
          </a:xfrm>
          <a:prstGeom prst="parallelogram">
            <a:avLst/>
          </a:prstGeom>
          <a:gradFill flip="none" rotWithShape="1">
            <a:gsLst>
              <a:gs pos="0">
                <a:srgbClr val="FBDDF5"/>
              </a:gs>
              <a:gs pos="100000">
                <a:srgbClr val="FBDDF5"/>
              </a:gs>
            </a:gsLst>
            <a:lin ang="16200000" scaled="0"/>
            <a:tileRect/>
          </a:gradFill>
          <a:ln w="3175">
            <a:noFill/>
          </a:ln>
          <a:effectLst>
            <a:innerShdw blurRad="63500" dist="50800" dir="13500000">
              <a:prstClr val="black">
                <a:alpha val="36000"/>
              </a:prstClr>
            </a:inn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srgbClr val="F4A6E6"/>
              </a:solidFill>
            </a:endParaRPr>
          </a:p>
        </p:txBody>
      </p:sp>
      <p:sp>
        <p:nvSpPr>
          <p:cNvPr id="95" name="Rektangel 76"/>
          <p:cNvSpPr>
            <a:spLocks noChangeArrowheads="1"/>
          </p:cNvSpPr>
          <p:nvPr/>
        </p:nvSpPr>
        <p:spPr bwMode="auto">
          <a:xfrm>
            <a:off x="2134767" y="5743405"/>
            <a:ext cx="5408612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zh-CN" altLang="en-US" sz="1600" i="1" noProof="1">
                <a:solidFill>
                  <a:srgbClr val="171717"/>
                </a:solidFill>
                <a:latin typeface="+mn-ea"/>
                <a:ea typeface="+mn-ea"/>
                <a:cs typeface="Arial" charset="0"/>
              </a:rPr>
              <a:t>直流电压测量结束</a:t>
            </a:r>
            <a:r>
              <a:rPr lang="zh-CN" altLang="en-US" sz="1600" i="1" noProof="1" smtClean="0">
                <a:solidFill>
                  <a:srgbClr val="171717"/>
                </a:solidFill>
                <a:latin typeface="+mn-ea"/>
                <a:ea typeface="+mn-ea"/>
                <a:cs typeface="Arial" charset="0"/>
              </a:rPr>
              <a:t>后，应该</a:t>
            </a:r>
            <a:r>
              <a:rPr lang="zh-CN" altLang="en-US" sz="1600" i="1" noProof="1">
                <a:solidFill>
                  <a:srgbClr val="171717"/>
                </a:solidFill>
                <a:latin typeface="+mn-ea"/>
                <a:ea typeface="+mn-ea"/>
                <a:cs typeface="Arial" charset="0"/>
              </a:rPr>
              <a:t>将万用表的量程开关调到交流电压量程</a:t>
            </a:r>
            <a:r>
              <a:rPr lang="zh-CN" altLang="en-US" sz="1600" i="1" noProof="1" smtClean="0">
                <a:solidFill>
                  <a:srgbClr val="171717"/>
                </a:solidFill>
                <a:latin typeface="+mn-ea"/>
                <a:ea typeface="+mn-ea"/>
                <a:cs typeface="Arial" charset="0"/>
              </a:rPr>
              <a:t>的最高</a:t>
            </a:r>
            <a:r>
              <a:rPr lang="zh-CN" altLang="en-US" sz="1600" i="1" noProof="1">
                <a:solidFill>
                  <a:srgbClr val="171717"/>
                </a:solidFill>
                <a:latin typeface="+mn-ea"/>
                <a:ea typeface="+mn-ea"/>
                <a:cs typeface="Arial" charset="0"/>
              </a:rPr>
              <a:t>挡</a:t>
            </a:r>
            <a:r>
              <a:rPr lang="zh-CN" altLang="en-US" sz="1600" i="1" noProof="1" smtClean="0">
                <a:solidFill>
                  <a:srgbClr val="171717"/>
                </a:solidFill>
                <a:latin typeface="+mn-ea"/>
                <a:ea typeface="+mn-ea"/>
                <a:cs typeface="Arial" charset="0"/>
              </a:rPr>
              <a:t>位置。</a:t>
            </a:r>
            <a:endParaRPr lang="da-DK" sz="1600" i="1" dirty="0">
              <a:solidFill>
                <a:srgbClr val="171717"/>
              </a:solidFill>
              <a:latin typeface="+mn-ea"/>
              <a:ea typeface="+mn-ea"/>
              <a:cs typeface="Arial" charset="0"/>
            </a:endParaRPr>
          </a:p>
        </p:txBody>
      </p:sp>
      <p:grpSp>
        <p:nvGrpSpPr>
          <p:cNvPr id="96" name="Group 96"/>
          <p:cNvGrpSpPr>
            <a:grpSpLocks/>
          </p:cNvGrpSpPr>
          <p:nvPr/>
        </p:nvGrpSpPr>
        <p:grpSpPr bwMode="auto">
          <a:xfrm>
            <a:off x="1311276" y="3958718"/>
            <a:ext cx="1041400" cy="722313"/>
            <a:chOff x="1016388" y="913002"/>
            <a:chExt cx="731924" cy="428904"/>
          </a:xfrm>
        </p:grpSpPr>
        <p:sp>
          <p:nvSpPr>
            <p:cNvPr id="97" name="Parallelogram 16"/>
            <p:cNvSpPr/>
            <p:nvPr/>
          </p:nvSpPr>
          <p:spPr bwMode="auto">
            <a:xfrm>
              <a:off x="1016388" y="913002"/>
              <a:ext cx="731924" cy="428904"/>
            </a:xfrm>
            <a:prstGeom prst="parallelogram">
              <a:avLst>
                <a:gd name="adj" fmla="val 28140"/>
              </a:avLst>
            </a:prstGeom>
            <a:gradFill flip="none" rotWithShape="1">
              <a:gsLst>
                <a:gs pos="0">
                  <a:srgbClr val="5AF300"/>
                </a:gs>
                <a:gs pos="100000">
                  <a:srgbClr val="208A00"/>
                </a:gs>
              </a:gsLst>
              <a:path path="shape">
                <a:fillToRect l="50000" t="50000" r="50000" b="50000"/>
              </a:path>
              <a:tileRect/>
            </a:gradFill>
            <a:ln w="25400">
              <a:solidFill>
                <a:srgbClr val="00B05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45720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4800" dirty="0">
                <a:solidFill>
                  <a:prstClr val="white"/>
                </a:solidFill>
              </a:endParaRPr>
            </a:p>
          </p:txBody>
        </p:sp>
        <p:sp>
          <p:nvSpPr>
            <p:cNvPr id="98" name="TextBox 7"/>
            <p:cNvSpPr txBox="1">
              <a:spLocks noChangeArrowheads="1"/>
            </p:cNvSpPr>
            <p:nvPr/>
          </p:nvSpPr>
          <p:spPr bwMode="auto">
            <a:xfrm>
              <a:off x="1246510" y="954850"/>
              <a:ext cx="279015" cy="34750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defTabSz="457200"/>
              <a:r>
                <a:rPr lang="en-US" sz="3200">
                  <a:solidFill>
                    <a:prstClr val="white"/>
                  </a:solidFill>
                  <a:latin typeface="Calibri" pitchFamily="-108" charset="0"/>
                  <a:ea typeface="ＭＳ Ｐゴシック" pitchFamily="-108" charset="-128"/>
                </a:rPr>
                <a:t>3</a:t>
              </a:r>
            </a:p>
          </p:txBody>
        </p:sp>
      </p:grpSp>
      <p:sp>
        <p:nvSpPr>
          <p:cNvPr id="99" name="Parallelogram 18"/>
          <p:cNvSpPr/>
          <p:nvPr/>
        </p:nvSpPr>
        <p:spPr bwMode="auto">
          <a:xfrm>
            <a:off x="2293579" y="3947030"/>
            <a:ext cx="6019800" cy="742832"/>
          </a:xfrm>
          <a:prstGeom prst="parallelogram">
            <a:avLst/>
          </a:prstGeom>
          <a:gradFill flip="none" rotWithShape="1">
            <a:gsLst>
              <a:gs pos="0">
                <a:srgbClr val="FBDDF5"/>
              </a:gs>
              <a:gs pos="100000">
                <a:srgbClr val="FBDDF5"/>
              </a:gs>
            </a:gsLst>
            <a:lin ang="16200000" scaled="0"/>
            <a:tileRect/>
          </a:gradFill>
          <a:ln w="3175">
            <a:noFill/>
          </a:ln>
          <a:effectLst>
            <a:innerShdw blurRad="63500" dist="50800" dir="13500000">
              <a:prstClr val="black">
                <a:alpha val="36000"/>
              </a:prstClr>
            </a:inn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srgbClr val="F4A6E6"/>
              </a:solidFill>
            </a:endParaRPr>
          </a:p>
        </p:txBody>
      </p:sp>
      <p:sp>
        <p:nvSpPr>
          <p:cNvPr id="100" name="Rektangel 76"/>
          <p:cNvSpPr>
            <a:spLocks noChangeArrowheads="1"/>
          </p:cNvSpPr>
          <p:nvPr/>
        </p:nvSpPr>
        <p:spPr bwMode="auto">
          <a:xfrm>
            <a:off x="2560638" y="3985706"/>
            <a:ext cx="5408613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zh-CN" altLang="en-US" sz="1600" i="1" noProof="1">
                <a:solidFill>
                  <a:srgbClr val="171717"/>
                </a:solidFill>
                <a:latin typeface="+mn-ea"/>
                <a:cs typeface="Arial" charset="0"/>
              </a:rPr>
              <a:t>测量时应注意手握表笔的姿势，手指不要触碰表笔的金属部分，以防止发生触电事故。</a:t>
            </a:r>
            <a:endParaRPr lang="da-DK" altLang="zh-CN" sz="1600" i="1" dirty="0">
              <a:solidFill>
                <a:srgbClr val="171717"/>
              </a:solidFill>
              <a:latin typeface="+mn-ea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319437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602" name="Group 96"/>
          <p:cNvGrpSpPr>
            <a:grpSpLocks/>
          </p:cNvGrpSpPr>
          <p:nvPr/>
        </p:nvGrpSpPr>
        <p:grpSpPr bwMode="auto">
          <a:xfrm>
            <a:off x="776260" y="5630018"/>
            <a:ext cx="1157287" cy="801688"/>
            <a:chOff x="1016388" y="913002"/>
            <a:chExt cx="731924" cy="428904"/>
          </a:xfrm>
        </p:grpSpPr>
        <p:sp>
          <p:nvSpPr>
            <p:cNvPr id="7" name="Parallelogram 6"/>
            <p:cNvSpPr/>
            <p:nvPr/>
          </p:nvSpPr>
          <p:spPr bwMode="auto">
            <a:xfrm>
              <a:off x="1016388" y="913002"/>
              <a:ext cx="731924" cy="428904"/>
            </a:xfrm>
            <a:prstGeom prst="parallelogram">
              <a:avLst>
                <a:gd name="adj" fmla="val 28140"/>
              </a:avLst>
            </a:prstGeom>
            <a:gradFill flip="none" rotWithShape="1">
              <a:gsLst>
                <a:gs pos="0">
                  <a:srgbClr val="03C6ED"/>
                </a:gs>
                <a:gs pos="100000">
                  <a:srgbClr val="004D86"/>
                </a:gs>
              </a:gsLst>
              <a:path path="shape">
                <a:fillToRect l="50000" t="50000" r="50000" b="50000"/>
              </a:path>
              <a:tileRect/>
            </a:gradFill>
            <a:ln w="25400">
              <a:solidFill>
                <a:srgbClr val="004D86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45720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4800" dirty="0">
                <a:solidFill>
                  <a:prstClr val="white"/>
                </a:solidFill>
              </a:endParaRPr>
            </a:p>
          </p:txBody>
        </p:sp>
        <p:sp>
          <p:nvSpPr>
            <p:cNvPr id="25637" name="TextBox 7"/>
            <p:cNvSpPr txBox="1">
              <a:spLocks noChangeArrowheads="1"/>
            </p:cNvSpPr>
            <p:nvPr/>
          </p:nvSpPr>
          <p:spPr bwMode="auto">
            <a:xfrm>
              <a:off x="1246510" y="954850"/>
              <a:ext cx="279015" cy="30957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defTabSz="457200"/>
              <a:r>
                <a:rPr lang="en-US" sz="3200">
                  <a:solidFill>
                    <a:prstClr val="white"/>
                  </a:solidFill>
                  <a:latin typeface="Calibri" pitchFamily="-108" charset="0"/>
                  <a:ea typeface="ＭＳ Ｐゴシック" pitchFamily="-108" charset="-128"/>
                </a:rPr>
                <a:t>5</a:t>
              </a:r>
            </a:p>
          </p:txBody>
        </p:sp>
      </p:grpSp>
      <p:sp>
        <p:nvSpPr>
          <p:cNvPr id="9" name="Parallelogram 8"/>
          <p:cNvSpPr/>
          <p:nvPr/>
        </p:nvSpPr>
        <p:spPr bwMode="auto">
          <a:xfrm>
            <a:off x="1818091" y="5617157"/>
            <a:ext cx="6495287" cy="825569"/>
          </a:xfrm>
          <a:prstGeom prst="parallelogram">
            <a:avLst/>
          </a:prstGeom>
          <a:gradFill flip="none" rotWithShape="1">
            <a:gsLst>
              <a:gs pos="50000">
                <a:srgbClr val="03C6ED"/>
              </a:gs>
              <a:gs pos="100000">
                <a:srgbClr val="004D86"/>
              </a:gs>
              <a:gs pos="0">
                <a:srgbClr val="004D86"/>
              </a:gs>
            </a:gsLst>
            <a:lin ang="16200000" scaled="0"/>
            <a:tileRect/>
          </a:gradFill>
          <a:ln w="3175">
            <a:noFill/>
          </a:ln>
          <a:effectLst>
            <a:innerShdw blurRad="63500" dist="50800" dir="13500000">
              <a:prstClr val="black">
                <a:alpha val="36000"/>
              </a:prstClr>
            </a:inn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rgbClr val="171717"/>
              </a:solidFill>
            </a:endParaRPr>
          </a:p>
        </p:txBody>
      </p:sp>
      <p:cxnSp>
        <p:nvCxnSpPr>
          <p:cNvPr id="114" name="直接连接符 113"/>
          <p:cNvCxnSpPr/>
          <p:nvPr/>
        </p:nvCxnSpPr>
        <p:spPr>
          <a:xfrm>
            <a:off x="0" y="981075"/>
            <a:ext cx="6300788" cy="0"/>
          </a:xfrm>
          <a:prstGeom prst="line">
            <a:avLst/>
          </a:prstGeom>
          <a:ln w="28575">
            <a:solidFill>
              <a:schemeClr val="bg1">
                <a:lumMod val="6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5" name="矩形 114"/>
          <p:cNvSpPr/>
          <p:nvPr/>
        </p:nvSpPr>
        <p:spPr>
          <a:xfrm>
            <a:off x="6372200" y="692696"/>
            <a:ext cx="2664296" cy="338554"/>
          </a:xfrm>
          <a:prstGeom prst="rect">
            <a:avLst/>
          </a:prstGeom>
          <a:noFill/>
        </p:spPr>
        <p:txBody>
          <a:bodyPr>
            <a:prstTxWarp prst="textPlain">
              <a:avLst/>
            </a:prstTxWarp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600" b="1" spc="150" dirty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幼圆" pitchFamily="49" charset="-122"/>
                <a:ea typeface="幼圆" pitchFamily="49" charset="-122"/>
              </a:rPr>
              <a:t>贵州省初中学生实用技能</a:t>
            </a:r>
          </a:p>
        </p:txBody>
      </p:sp>
      <p:sp>
        <p:nvSpPr>
          <p:cNvPr id="116" name="TextBox 115"/>
          <p:cNvSpPr txBox="1"/>
          <p:nvPr/>
        </p:nvSpPr>
        <p:spPr>
          <a:xfrm>
            <a:off x="6300788" y="209550"/>
            <a:ext cx="2843212" cy="3397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di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600" dirty="0">
                <a:solidFill>
                  <a:schemeClr val="accent5">
                    <a:lumMod val="75000"/>
                  </a:schemeClr>
                </a:solidFill>
                <a:latin typeface="黑体" pitchFamily="2" charset="-122"/>
                <a:ea typeface="黑体" pitchFamily="2" charset="-122"/>
              </a:rPr>
              <a:t>简易家电维修技术</a:t>
            </a:r>
          </a:p>
        </p:txBody>
      </p:sp>
      <p:sp>
        <p:nvSpPr>
          <p:cNvPr id="117" name="标题 10"/>
          <p:cNvSpPr>
            <a:spLocks noGrp="1"/>
          </p:cNvSpPr>
          <p:nvPr>
            <p:ph type="title"/>
          </p:nvPr>
        </p:nvSpPr>
        <p:spPr>
          <a:xfrm>
            <a:off x="0" y="44450"/>
            <a:ext cx="6300788" cy="936625"/>
          </a:xfrm>
          <a:extLst/>
        </p:spPr>
        <p:txBody>
          <a:bodyPr rtlCol="0">
            <a:normAutofit/>
          </a:bodyPr>
          <a:lstStyle/>
          <a:p>
            <a:pPr algn="l" eaLnBrk="1" fontAlgn="auto" hangingPunct="1">
              <a:spcAft>
                <a:spcPts val="0"/>
              </a:spcAft>
              <a:defRPr/>
            </a:pPr>
            <a:r>
              <a:rPr lang="zh-CN" altLang="en-US" sz="4600" b="1" dirty="0">
                <a:solidFill>
                  <a:srgbClr val="1AB39F">
                    <a:lumMod val="75000"/>
                  </a:srgbClr>
                </a:solidFill>
                <a:effectLst>
                  <a:reflection blurRad="6350" stA="55000" endA="300" endPos="45500" dir="5400000" sy="-100000" algn="bl" rotWithShape="0"/>
                </a:effectLst>
                <a:latin typeface="微软雅黑" pitchFamily="34" charset="-122"/>
                <a:ea typeface="微软雅黑" pitchFamily="34" charset="-122"/>
              </a:rPr>
              <a:t>二、测量电阻</a:t>
            </a:r>
            <a:endParaRPr lang="zh-CN" altLang="en-US" dirty="0" smtClean="0">
              <a:solidFill>
                <a:schemeClr val="accent6">
                  <a:lumMod val="75000"/>
                </a:schemeClr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19" name="流程图: 手动输入 118"/>
          <p:cNvSpPr/>
          <p:nvPr/>
        </p:nvSpPr>
        <p:spPr>
          <a:xfrm>
            <a:off x="539552" y="1340768"/>
            <a:ext cx="2828177" cy="590946"/>
          </a:xfrm>
          <a:prstGeom prst="flowChartManualInput">
            <a:avLst/>
          </a:prstGeom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zh-CN" altLang="en-US" dirty="0" smtClean="0">
                <a:solidFill>
                  <a:prstClr val="white"/>
                </a:solidFill>
                <a:latin typeface="幼圆" pitchFamily="49" charset="-122"/>
                <a:ea typeface="幼圆" pitchFamily="49" charset="-122"/>
              </a:rPr>
              <a:t>注意事项</a:t>
            </a:r>
            <a:endParaRPr lang="zh-CN" altLang="en-US" dirty="0">
              <a:solidFill>
                <a:prstClr val="white"/>
              </a:solidFill>
              <a:latin typeface="幼圆" pitchFamily="49" charset="-122"/>
              <a:ea typeface="幼圆" pitchFamily="49" charset="-122"/>
            </a:endParaRPr>
          </a:p>
        </p:txBody>
      </p:sp>
      <p:grpSp>
        <p:nvGrpSpPr>
          <p:cNvPr id="32" name="Group 96"/>
          <p:cNvGrpSpPr>
            <a:grpSpLocks/>
          </p:cNvGrpSpPr>
          <p:nvPr/>
        </p:nvGrpSpPr>
        <p:grpSpPr bwMode="auto">
          <a:xfrm>
            <a:off x="1785938" y="2220406"/>
            <a:ext cx="1041400" cy="722312"/>
            <a:chOff x="1016388" y="913002"/>
            <a:chExt cx="731924" cy="428904"/>
          </a:xfrm>
        </p:grpSpPr>
        <p:sp>
          <p:nvSpPr>
            <p:cNvPr id="33" name="Parallelogram 6"/>
            <p:cNvSpPr/>
            <p:nvPr/>
          </p:nvSpPr>
          <p:spPr bwMode="auto">
            <a:xfrm>
              <a:off x="1016388" y="913002"/>
              <a:ext cx="731924" cy="428904"/>
            </a:xfrm>
            <a:prstGeom prst="parallelogram">
              <a:avLst>
                <a:gd name="adj" fmla="val 28140"/>
              </a:avLst>
            </a:prstGeom>
            <a:gradFill flip="none" rotWithShape="1">
              <a:gsLst>
                <a:gs pos="0">
                  <a:srgbClr val="5AF300"/>
                </a:gs>
                <a:gs pos="100000">
                  <a:srgbClr val="208A00"/>
                </a:gs>
              </a:gsLst>
              <a:path path="shape">
                <a:fillToRect l="50000" t="50000" r="50000" b="50000"/>
              </a:path>
              <a:tileRect/>
            </a:gradFill>
            <a:ln w="25400">
              <a:solidFill>
                <a:srgbClr val="00B05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45720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4800" dirty="0">
                <a:solidFill>
                  <a:prstClr val="white"/>
                </a:solidFill>
              </a:endParaRPr>
            </a:p>
          </p:txBody>
        </p:sp>
        <p:sp>
          <p:nvSpPr>
            <p:cNvPr id="34" name="TextBox 7"/>
            <p:cNvSpPr txBox="1">
              <a:spLocks noChangeArrowheads="1"/>
            </p:cNvSpPr>
            <p:nvPr/>
          </p:nvSpPr>
          <p:spPr bwMode="auto">
            <a:xfrm>
              <a:off x="1246510" y="954850"/>
              <a:ext cx="279015" cy="34750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defTabSz="457200"/>
              <a:r>
                <a:rPr lang="en-US" sz="3200">
                  <a:solidFill>
                    <a:prstClr val="white"/>
                  </a:solidFill>
                  <a:latin typeface="Calibri" pitchFamily="-108" charset="0"/>
                  <a:ea typeface="ＭＳ Ｐゴシック" pitchFamily="-108" charset="-128"/>
                </a:rPr>
                <a:t>1</a:t>
              </a:r>
            </a:p>
          </p:txBody>
        </p:sp>
      </p:grpSp>
      <p:grpSp>
        <p:nvGrpSpPr>
          <p:cNvPr id="35" name="Group 96"/>
          <p:cNvGrpSpPr>
            <a:grpSpLocks/>
          </p:cNvGrpSpPr>
          <p:nvPr/>
        </p:nvGrpSpPr>
        <p:grpSpPr bwMode="auto">
          <a:xfrm>
            <a:off x="1785938" y="2220406"/>
            <a:ext cx="1041400" cy="722312"/>
            <a:chOff x="1016388" y="913002"/>
            <a:chExt cx="731924" cy="428904"/>
          </a:xfrm>
        </p:grpSpPr>
        <p:sp>
          <p:nvSpPr>
            <p:cNvPr id="36" name="Parallelogram 6"/>
            <p:cNvSpPr/>
            <p:nvPr/>
          </p:nvSpPr>
          <p:spPr bwMode="auto">
            <a:xfrm>
              <a:off x="1016388" y="913002"/>
              <a:ext cx="731924" cy="428904"/>
            </a:xfrm>
            <a:prstGeom prst="parallelogram">
              <a:avLst>
                <a:gd name="adj" fmla="val 28140"/>
              </a:avLst>
            </a:prstGeom>
            <a:gradFill flip="none" rotWithShape="1">
              <a:gsLst>
                <a:gs pos="0">
                  <a:srgbClr val="5AF300"/>
                </a:gs>
                <a:gs pos="100000">
                  <a:srgbClr val="208A00"/>
                </a:gs>
              </a:gsLst>
              <a:path path="shape">
                <a:fillToRect l="50000" t="50000" r="50000" b="50000"/>
              </a:path>
              <a:tileRect/>
            </a:gradFill>
            <a:ln w="25400">
              <a:solidFill>
                <a:srgbClr val="00B05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45720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4800" dirty="0">
                <a:solidFill>
                  <a:prstClr val="white"/>
                </a:solidFill>
              </a:endParaRPr>
            </a:p>
          </p:txBody>
        </p:sp>
        <p:sp>
          <p:nvSpPr>
            <p:cNvPr id="37" name="TextBox 7"/>
            <p:cNvSpPr txBox="1">
              <a:spLocks noChangeArrowheads="1"/>
            </p:cNvSpPr>
            <p:nvPr/>
          </p:nvSpPr>
          <p:spPr bwMode="auto">
            <a:xfrm>
              <a:off x="1246510" y="954850"/>
              <a:ext cx="279015" cy="34750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defTabSz="457200"/>
              <a:r>
                <a:rPr lang="en-US" sz="3200">
                  <a:solidFill>
                    <a:prstClr val="white"/>
                  </a:solidFill>
                  <a:latin typeface="Calibri" pitchFamily="-108" charset="0"/>
                  <a:ea typeface="ＭＳ Ｐゴシック" pitchFamily="-108" charset="-128"/>
                </a:rPr>
                <a:t>1</a:t>
              </a:r>
            </a:p>
          </p:txBody>
        </p:sp>
      </p:grpSp>
      <p:sp>
        <p:nvSpPr>
          <p:cNvPr id="38" name="Parallelogram 8"/>
          <p:cNvSpPr/>
          <p:nvPr/>
        </p:nvSpPr>
        <p:spPr bwMode="auto">
          <a:xfrm>
            <a:off x="2769067" y="2209342"/>
            <a:ext cx="6019800" cy="742832"/>
          </a:xfrm>
          <a:prstGeom prst="parallelogram">
            <a:avLst/>
          </a:prstGeom>
          <a:gradFill flip="none" rotWithShape="1">
            <a:gsLst>
              <a:gs pos="0">
                <a:srgbClr val="FBDDF5"/>
              </a:gs>
              <a:gs pos="100000">
                <a:srgbClr val="FBDDF5"/>
              </a:gs>
            </a:gsLst>
            <a:lin ang="16200000" scaled="0"/>
            <a:tileRect/>
          </a:gradFill>
          <a:ln w="3175">
            <a:noFill/>
          </a:ln>
          <a:effectLst>
            <a:innerShdw blurRad="63500" dist="50800" dir="13500000">
              <a:prstClr val="black">
                <a:alpha val="36000"/>
              </a:prstClr>
            </a:inn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srgbClr val="F4A6E6"/>
              </a:solidFill>
            </a:endParaRPr>
          </a:p>
        </p:txBody>
      </p:sp>
      <p:sp>
        <p:nvSpPr>
          <p:cNvPr id="39" name="Rektangel 76"/>
          <p:cNvSpPr>
            <a:spLocks noChangeArrowheads="1"/>
          </p:cNvSpPr>
          <p:nvPr/>
        </p:nvSpPr>
        <p:spPr bwMode="auto">
          <a:xfrm>
            <a:off x="3036888" y="2247393"/>
            <a:ext cx="5408613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zh-CN" altLang="en-US" sz="1600" i="1" noProof="1">
                <a:latin typeface="+mn-ea"/>
                <a:cs typeface="Arial" charset="0"/>
              </a:rPr>
              <a:t>测量直流电压前</a:t>
            </a:r>
            <a:r>
              <a:rPr lang="en-US" altLang="zh-CN" sz="1600" i="1" noProof="1">
                <a:latin typeface="+mn-ea"/>
                <a:cs typeface="Arial" charset="0"/>
              </a:rPr>
              <a:t>,</a:t>
            </a:r>
            <a:r>
              <a:rPr lang="zh-CN" altLang="en-US" sz="1600" i="1" noProof="1">
                <a:latin typeface="+mn-ea"/>
                <a:cs typeface="Arial" charset="0"/>
              </a:rPr>
              <a:t>应检查红、黑表笔的绝缘情况，如有破损，不得强行进行带电测量。</a:t>
            </a:r>
            <a:endParaRPr lang="da-DK" altLang="zh-CN" sz="1600" i="1" dirty="0">
              <a:latin typeface="+mn-ea"/>
            </a:endParaRPr>
          </a:p>
        </p:txBody>
      </p:sp>
      <p:sp>
        <p:nvSpPr>
          <p:cNvPr id="40" name="Parallelogram 11"/>
          <p:cNvSpPr/>
          <p:nvPr/>
        </p:nvSpPr>
        <p:spPr bwMode="auto">
          <a:xfrm>
            <a:off x="1557338" y="3090356"/>
            <a:ext cx="1041400" cy="720725"/>
          </a:xfrm>
          <a:prstGeom prst="parallelogram">
            <a:avLst>
              <a:gd name="adj" fmla="val 28140"/>
            </a:avLst>
          </a:prstGeom>
          <a:gradFill flip="none" rotWithShape="1">
            <a:gsLst>
              <a:gs pos="0">
                <a:srgbClr val="5AF300"/>
              </a:gs>
              <a:gs pos="100000">
                <a:srgbClr val="208A00"/>
              </a:gs>
            </a:gsLst>
            <a:path path="shape">
              <a:fillToRect l="50000" t="50000" r="50000" b="50000"/>
            </a:path>
            <a:tileRect/>
          </a:gradFill>
          <a:ln w="25400">
            <a:solidFill>
              <a:srgbClr val="00B05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4800" dirty="0">
              <a:solidFill>
                <a:prstClr val="white"/>
              </a:solidFill>
            </a:endParaRPr>
          </a:p>
        </p:txBody>
      </p:sp>
      <p:sp>
        <p:nvSpPr>
          <p:cNvPr id="41" name="Parallelogram 13"/>
          <p:cNvSpPr/>
          <p:nvPr/>
        </p:nvSpPr>
        <p:spPr bwMode="auto">
          <a:xfrm>
            <a:off x="2540467" y="3078349"/>
            <a:ext cx="6019800" cy="742832"/>
          </a:xfrm>
          <a:prstGeom prst="parallelogram">
            <a:avLst/>
          </a:prstGeom>
          <a:gradFill flip="none" rotWithShape="1">
            <a:gsLst>
              <a:gs pos="0">
                <a:srgbClr val="FBDDF5"/>
              </a:gs>
              <a:gs pos="100000">
                <a:srgbClr val="FBDDF5"/>
              </a:gs>
            </a:gsLst>
            <a:lin ang="16200000" scaled="0"/>
            <a:tileRect/>
          </a:gradFill>
          <a:ln w="3175">
            <a:noFill/>
          </a:ln>
          <a:effectLst>
            <a:innerShdw blurRad="63500" dist="50800" dir="13500000">
              <a:prstClr val="black">
                <a:alpha val="36000"/>
              </a:prstClr>
            </a:inn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rgbClr val="F4A6E6"/>
              </a:solidFill>
            </a:endParaRPr>
          </a:p>
        </p:txBody>
      </p:sp>
      <p:sp>
        <p:nvSpPr>
          <p:cNvPr id="42" name="Rektangel 76"/>
          <p:cNvSpPr>
            <a:spLocks noChangeArrowheads="1"/>
          </p:cNvSpPr>
          <p:nvPr/>
        </p:nvSpPr>
        <p:spPr bwMode="auto">
          <a:xfrm>
            <a:off x="2808288" y="3117343"/>
            <a:ext cx="5408613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zh-CN" altLang="en-US" sz="1600" i="1" noProof="1">
                <a:solidFill>
                  <a:srgbClr val="171717"/>
                </a:solidFill>
                <a:latin typeface="+mn-ea"/>
                <a:ea typeface="+mn-ea"/>
                <a:cs typeface="Arial" charset="0"/>
              </a:rPr>
              <a:t>测量直流电压</a:t>
            </a:r>
            <a:r>
              <a:rPr lang="zh-CN" altLang="en-US" sz="1600" i="1" noProof="1" smtClean="0">
                <a:solidFill>
                  <a:srgbClr val="171717"/>
                </a:solidFill>
                <a:latin typeface="+mn-ea"/>
                <a:ea typeface="+mn-ea"/>
                <a:cs typeface="Arial" charset="0"/>
              </a:rPr>
              <a:t>前，要</a:t>
            </a:r>
            <a:r>
              <a:rPr lang="zh-CN" altLang="en-US" sz="1600" i="1" noProof="1">
                <a:solidFill>
                  <a:srgbClr val="171717"/>
                </a:solidFill>
                <a:latin typeface="+mn-ea"/>
                <a:ea typeface="+mn-ea"/>
                <a:cs typeface="Arial" charset="0"/>
              </a:rPr>
              <a:t>查明被测线路的正负</a:t>
            </a:r>
            <a:r>
              <a:rPr lang="zh-CN" altLang="en-US" sz="1600" i="1" noProof="1" smtClean="0">
                <a:solidFill>
                  <a:srgbClr val="171717"/>
                </a:solidFill>
                <a:latin typeface="+mn-ea"/>
                <a:ea typeface="+mn-ea"/>
                <a:cs typeface="Arial" charset="0"/>
              </a:rPr>
              <a:t>极性，估算</a:t>
            </a:r>
            <a:r>
              <a:rPr lang="zh-CN" altLang="en-US" sz="1600" i="1" noProof="1">
                <a:solidFill>
                  <a:srgbClr val="171717"/>
                </a:solidFill>
                <a:latin typeface="+mn-ea"/>
                <a:ea typeface="+mn-ea"/>
                <a:cs typeface="Arial" charset="0"/>
              </a:rPr>
              <a:t>被测线路的</a:t>
            </a:r>
            <a:r>
              <a:rPr lang="zh-CN" altLang="en-US" sz="1600" i="1" noProof="1" smtClean="0">
                <a:solidFill>
                  <a:srgbClr val="171717"/>
                </a:solidFill>
                <a:latin typeface="+mn-ea"/>
                <a:ea typeface="+mn-ea"/>
                <a:cs typeface="Arial" charset="0"/>
              </a:rPr>
              <a:t>电压值，合理</a:t>
            </a:r>
            <a:r>
              <a:rPr lang="zh-CN" altLang="en-US" sz="1600" i="1" noProof="1">
                <a:solidFill>
                  <a:srgbClr val="171717"/>
                </a:solidFill>
                <a:latin typeface="+mn-ea"/>
                <a:ea typeface="+mn-ea"/>
                <a:cs typeface="Arial" charset="0"/>
              </a:rPr>
              <a:t>选择</a:t>
            </a:r>
            <a:r>
              <a:rPr lang="zh-CN" altLang="en-US" sz="1600" i="1" noProof="1" smtClean="0">
                <a:solidFill>
                  <a:srgbClr val="171717"/>
                </a:solidFill>
                <a:latin typeface="+mn-ea"/>
                <a:ea typeface="+mn-ea"/>
                <a:cs typeface="Arial" charset="0"/>
              </a:rPr>
              <a:t>量程。</a:t>
            </a:r>
            <a:endParaRPr lang="da-DK" sz="1600" i="1" dirty="0">
              <a:solidFill>
                <a:srgbClr val="171717"/>
              </a:solidFill>
              <a:latin typeface="+mn-ea"/>
              <a:ea typeface="+mn-ea"/>
              <a:cs typeface="Arial" charset="0"/>
            </a:endParaRPr>
          </a:p>
        </p:txBody>
      </p:sp>
      <p:sp>
        <p:nvSpPr>
          <p:cNvPr id="43" name="TextBox 7"/>
          <p:cNvSpPr txBox="1">
            <a:spLocks noChangeArrowheads="1"/>
          </p:cNvSpPr>
          <p:nvPr/>
        </p:nvSpPr>
        <p:spPr bwMode="auto">
          <a:xfrm>
            <a:off x="1884762" y="3177078"/>
            <a:ext cx="396990" cy="5839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457200"/>
            <a:r>
              <a:rPr lang="en-US" sz="3200" dirty="0">
                <a:solidFill>
                  <a:prstClr val="white"/>
                </a:solidFill>
                <a:latin typeface="Calibri" pitchFamily="-108" charset="0"/>
                <a:ea typeface="ＭＳ Ｐゴシック" pitchFamily="-108" charset="-128"/>
              </a:rPr>
              <a:t>2</a:t>
            </a:r>
          </a:p>
        </p:txBody>
      </p:sp>
      <p:grpSp>
        <p:nvGrpSpPr>
          <p:cNvPr id="44" name="Group 96"/>
          <p:cNvGrpSpPr>
            <a:grpSpLocks/>
          </p:cNvGrpSpPr>
          <p:nvPr/>
        </p:nvGrpSpPr>
        <p:grpSpPr bwMode="auto">
          <a:xfrm>
            <a:off x="1311276" y="3958718"/>
            <a:ext cx="1041400" cy="722313"/>
            <a:chOff x="1016388" y="913002"/>
            <a:chExt cx="731924" cy="428904"/>
          </a:xfrm>
        </p:grpSpPr>
        <p:sp>
          <p:nvSpPr>
            <p:cNvPr id="45" name="Parallelogram 16"/>
            <p:cNvSpPr/>
            <p:nvPr/>
          </p:nvSpPr>
          <p:spPr bwMode="auto">
            <a:xfrm>
              <a:off x="1016388" y="913002"/>
              <a:ext cx="731924" cy="428904"/>
            </a:xfrm>
            <a:prstGeom prst="parallelogram">
              <a:avLst>
                <a:gd name="adj" fmla="val 28140"/>
              </a:avLst>
            </a:prstGeom>
            <a:gradFill flip="none" rotWithShape="1">
              <a:gsLst>
                <a:gs pos="0">
                  <a:srgbClr val="5AF300"/>
                </a:gs>
                <a:gs pos="100000">
                  <a:srgbClr val="208A00"/>
                </a:gs>
              </a:gsLst>
              <a:path path="shape">
                <a:fillToRect l="50000" t="50000" r="50000" b="50000"/>
              </a:path>
              <a:tileRect/>
            </a:gradFill>
            <a:ln w="25400">
              <a:solidFill>
                <a:srgbClr val="00B05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45720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4800" dirty="0">
                <a:solidFill>
                  <a:prstClr val="white"/>
                </a:solidFill>
              </a:endParaRPr>
            </a:p>
          </p:txBody>
        </p:sp>
        <p:sp>
          <p:nvSpPr>
            <p:cNvPr id="46" name="TextBox 7"/>
            <p:cNvSpPr txBox="1">
              <a:spLocks noChangeArrowheads="1"/>
            </p:cNvSpPr>
            <p:nvPr/>
          </p:nvSpPr>
          <p:spPr bwMode="auto">
            <a:xfrm>
              <a:off x="1246510" y="954850"/>
              <a:ext cx="279015" cy="34750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defTabSz="457200"/>
              <a:r>
                <a:rPr lang="en-US" sz="3200">
                  <a:solidFill>
                    <a:prstClr val="white"/>
                  </a:solidFill>
                  <a:latin typeface="Calibri" pitchFamily="-108" charset="0"/>
                  <a:ea typeface="ＭＳ Ｐゴシック" pitchFamily="-108" charset="-128"/>
                </a:rPr>
                <a:t>3</a:t>
              </a:r>
            </a:p>
          </p:txBody>
        </p:sp>
      </p:grpSp>
      <p:sp>
        <p:nvSpPr>
          <p:cNvPr id="47" name="Parallelogram 18"/>
          <p:cNvSpPr/>
          <p:nvPr/>
        </p:nvSpPr>
        <p:spPr bwMode="auto">
          <a:xfrm>
            <a:off x="2293579" y="3947030"/>
            <a:ext cx="6019800" cy="742832"/>
          </a:xfrm>
          <a:prstGeom prst="parallelogram">
            <a:avLst/>
          </a:prstGeom>
          <a:gradFill flip="none" rotWithShape="1">
            <a:gsLst>
              <a:gs pos="0">
                <a:srgbClr val="FBDDF5"/>
              </a:gs>
              <a:gs pos="100000">
                <a:srgbClr val="FBDDF5"/>
              </a:gs>
            </a:gsLst>
            <a:lin ang="16200000" scaled="0"/>
            <a:tileRect/>
          </a:gradFill>
          <a:ln w="3175">
            <a:noFill/>
          </a:ln>
          <a:effectLst>
            <a:innerShdw blurRad="63500" dist="50800" dir="13500000">
              <a:prstClr val="black">
                <a:alpha val="36000"/>
              </a:prstClr>
            </a:inn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srgbClr val="F4A6E6"/>
              </a:solidFill>
            </a:endParaRPr>
          </a:p>
        </p:txBody>
      </p:sp>
      <p:sp>
        <p:nvSpPr>
          <p:cNvPr id="48" name="Rektangel 76"/>
          <p:cNvSpPr>
            <a:spLocks noChangeArrowheads="1"/>
          </p:cNvSpPr>
          <p:nvPr/>
        </p:nvSpPr>
        <p:spPr bwMode="auto">
          <a:xfrm>
            <a:off x="2560638" y="3985706"/>
            <a:ext cx="5408613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zh-CN" altLang="en-US" sz="1600" i="1" noProof="1">
                <a:solidFill>
                  <a:srgbClr val="171717"/>
                </a:solidFill>
                <a:latin typeface="+mn-ea"/>
                <a:cs typeface="Arial" charset="0"/>
              </a:rPr>
              <a:t>测量时应注意手握表笔的姿势，手指不要触碰表笔的金属部分，以防止发生触电事故。</a:t>
            </a:r>
            <a:endParaRPr lang="da-DK" altLang="zh-CN" sz="1600" i="1" dirty="0">
              <a:solidFill>
                <a:srgbClr val="171717"/>
              </a:solidFill>
              <a:latin typeface="+mn-ea"/>
              <a:cs typeface="Arial" charset="0"/>
            </a:endParaRPr>
          </a:p>
        </p:txBody>
      </p:sp>
      <p:grpSp>
        <p:nvGrpSpPr>
          <p:cNvPr id="49" name="Group 96"/>
          <p:cNvGrpSpPr>
            <a:grpSpLocks/>
          </p:cNvGrpSpPr>
          <p:nvPr/>
        </p:nvGrpSpPr>
        <p:grpSpPr bwMode="auto">
          <a:xfrm>
            <a:off x="1073151" y="4817556"/>
            <a:ext cx="1041400" cy="722312"/>
            <a:chOff x="1016388" y="913002"/>
            <a:chExt cx="731924" cy="428904"/>
          </a:xfrm>
        </p:grpSpPr>
        <p:sp>
          <p:nvSpPr>
            <p:cNvPr id="50" name="Parallelogram 21"/>
            <p:cNvSpPr/>
            <p:nvPr/>
          </p:nvSpPr>
          <p:spPr bwMode="auto">
            <a:xfrm>
              <a:off x="1016388" y="913002"/>
              <a:ext cx="731924" cy="428904"/>
            </a:xfrm>
            <a:prstGeom prst="parallelogram">
              <a:avLst>
                <a:gd name="adj" fmla="val 28140"/>
              </a:avLst>
            </a:prstGeom>
            <a:gradFill flip="none" rotWithShape="1">
              <a:gsLst>
                <a:gs pos="0">
                  <a:srgbClr val="5AF300"/>
                </a:gs>
                <a:gs pos="100000">
                  <a:srgbClr val="208A00"/>
                </a:gs>
              </a:gsLst>
              <a:path path="shape">
                <a:fillToRect l="50000" t="50000" r="50000" b="50000"/>
              </a:path>
              <a:tileRect/>
            </a:gradFill>
            <a:ln w="25400">
              <a:solidFill>
                <a:srgbClr val="00B05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45720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4800" dirty="0">
                <a:solidFill>
                  <a:prstClr val="white"/>
                </a:solidFill>
              </a:endParaRPr>
            </a:p>
          </p:txBody>
        </p:sp>
        <p:sp>
          <p:nvSpPr>
            <p:cNvPr id="51" name="TextBox 7"/>
            <p:cNvSpPr txBox="1">
              <a:spLocks noChangeArrowheads="1"/>
            </p:cNvSpPr>
            <p:nvPr/>
          </p:nvSpPr>
          <p:spPr bwMode="auto">
            <a:xfrm>
              <a:off x="1246510" y="954850"/>
              <a:ext cx="279015" cy="34750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defTabSz="457200"/>
              <a:r>
                <a:rPr lang="en-US" sz="3200">
                  <a:solidFill>
                    <a:prstClr val="white"/>
                  </a:solidFill>
                  <a:latin typeface="Calibri" pitchFamily="-108" charset="0"/>
                  <a:ea typeface="ＭＳ Ｐゴシック" pitchFamily="-108" charset="-128"/>
                </a:rPr>
                <a:t>4</a:t>
              </a:r>
            </a:p>
          </p:txBody>
        </p:sp>
      </p:grpSp>
      <p:sp>
        <p:nvSpPr>
          <p:cNvPr id="52" name="Parallelogram 23"/>
          <p:cNvSpPr/>
          <p:nvPr/>
        </p:nvSpPr>
        <p:spPr bwMode="auto">
          <a:xfrm>
            <a:off x="2055835" y="4806566"/>
            <a:ext cx="6019800" cy="742832"/>
          </a:xfrm>
          <a:prstGeom prst="parallelogram">
            <a:avLst/>
          </a:prstGeom>
          <a:gradFill flip="none" rotWithShape="1">
            <a:gsLst>
              <a:gs pos="0">
                <a:srgbClr val="FBDDF5"/>
              </a:gs>
              <a:gs pos="100000">
                <a:srgbClr val="FBDDF5"/>
              </a:gs>
            </a:gsLst>
            <a:lin ang="16200000" scaled="0"/>
            <a:tileRect/>
          </a:gradFill>
          <a:ln w="3175">
            <a:noFill/>
          </a:ln>
          <a:effectLst>
            <a:innerShdw blurRad="63500" dist="50800" dir="13500000">
              <a:prstClr val="black">
                <a:alpha val="36000"/>
              </a:prstClr>
            </a:inn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srgbClr val="F4A6E6"/>
              </a:solidFill>
            </a:endParaRPr>
          </a:p>
        </p:txBody>
      </p:sp>
      <p:sp>
        <p:nvSpPr>
          <p:cNvPr id="53" name="Rektangel 76"/>
          <p:cNvSpPr>
            <a:spLocks noChangeArrowheads="1"/>
          </p:cNvSpPr>
          <p:nvPr/>
        </p:nvSpPr>
        <p:spPr bwMode="auto">
          <a:xfrm>
            <a:off x="2352676" y="5027774"/>
            <a:ext cx="5408613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zh-CN" altLang="en-US" sz="1600" i="1" noProof="1">
                <a:solidFill>
                  <a:srgbClr val="171717"/>
                </a:solidFill>
                <a:latin typeface="+mn-ea"/>
                <a:cs typeface="Arial" charset="0"/>
              </a:rPr>
              <a:t>测量直流电压时，严禁在带电操作时切换</a:t>
            </a:r>
            <a:r>
              <a:rPr lang="zh-CN" altLang="en-US" sz="1600" i="1" noProof="1" smtClean="0">
                <a:solidFill>
                  <a:srgbClr val="171717"/>
                </a:solidFill>
                <a:latin typeface="+mn-ea"/>
                <a:cs typeface="Arial" charset="0"/>
              </a:rPr>
              <a:t>量程。</a:t>
            </a:r>
            <a:endParaRPr lang="da-DK" sz="1600" i="1" dirty="0">
              <a:solidFill>
                <a:srgbClr val="171717"/>
              </a:solidFill>
              <a:latin typeface="+mn-ea"/>
              <a:ea typeface="+mn-ea"/>
              <a:cs typeface="Arial" charset="0"/>
            </a:endParaRPr>
          </a:p>
        </p:txBody>
      </p:sp>
      <p:sp>
        <p:nvSpPr>
          <p:cNvPr id="55" name="Rektangel 76"/>
          <p:cNvSpPr>
            <a:spLocks noChangeArrowheads="1"/>
          </p:cNvSpPr>
          <p:nvPr/>
        </p:nvSpPr>
        <p:spPr bwMode="auto">
          <a:xfrm>
            <a:off x="2134767" y="5743405"/>
            <a:ext cx="5408612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zh-CN" altLang="en-US" sz="1600" noProof="1">
                <a:solidFill>
                  <a:schemeClr val="bg1"/>
                </a:solidFill>
                <a:latin typeface="+mn-ea"/>
                <a:ea typeface="+mn-ea"/>
                <a:cs typeface="Arial" charset="0"/>
              </a:rPr>
              <a:t>直流电压测量结束</a:t>
            </a:r>
            <a:r>
              <a:rPr lang="zh-CN" altLang="en-US" sz="1600" noProof="1" smtClean="0">
                <a:solidFill>
                  <a:schemeClr val="bg1"/>
                </a:solidFill>
                <a:latin typeface="+mn-ea"/>
                <a:ea typeface="+mn-ea"/>
                <a:cs typeface="Arial" charset="0"/>
              </a:rPr>
              <a:t>后，应该</a:t>
            </a:r>
            <a:r>
              <a:rPr lang="zh-CN" altLang="en-US" sz="1600" noProof="1">
                <a:solidFill>
                  <a:schemeClr val="bg1"/>
                </a:solidFill>
                <a:latin typeface="+mn-ea"/>
                <a:ea typeface="+mn-ea"/>
                <a:cs typeface="Arial" charset="0"/>
              </a:rPr>
              <a:t>将万用表的量程开关调到交流电压量程</a:t>
            </a:r>
            <a:r>
              <a:rPr lang="zh-CN" altLang="en-US" sz="1600" noProof="1" smtClean="0">
                <a:solidFill>
                  <a:schemeClr val="bg1"/>
                </a:solidFill>
                <a:latin typeface="+mn-ea"/>
                <a:ea typeface="+mn-ea"/>
                <a:cs typeface="Arial" charset="0"/>
              </a:rPr>
              <a:t>的最高</a:t>
            </a:r>
            <a:r>
              <a:rPr lang="zh-CN" altLang="en-US" sz="1600" noProof="1">
                <a:solidFill>
                  <a:schemeClr val="bg1"/>
                </a:solidFill>
                <a:latin typeface="+mn-ea"/>
                <a:ea typeface="+mn-ea"/>
                <a:cs typeface="Arial" charset="0"/>
              </a:rPr>
              <a:t>挡</a:t>
            </a:r>
            <a:r>
              <a:rPr lang="zh-CN" altLang="en-US" sz="1600" noProof="1" smtClean="0">
                <a:solidFill>
                  <a:schemeClr val="bg1"/>
                </a:solidFill>
                <a:latin typeface="+mn-ea"/>
                <a:ea typeface="+mn-ea"/>
                <a:cs typeface="Arial" charset="0"/>
              </a:rPr>
              <a:t>位置。</a:t>
            </a:r>
            <a:endParaRPr lang="da-DK" sz="1600" dirty="0">
              <a:solidFill>
                <a:schemeClr val="bg1"/>
              </a:solidFill>
              <a:latin typeface="+mn-ea"/>
              <a:ea typeface="+mn-ea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661471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E:\农村实用技术\新\第2课图\2-22.t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22390" y="5167789"/>
            <a:ext cx="2055576" cy="119436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pic>
        <p:nvPicPr>
          <p:cNvPr id="2051" name="Picture 3" descr="E:\农村实用技术\新\第2课图\2-19.ti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6775" y="2545729"/>
            <a:ext cx="1935162" cy="143986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pic>
        <p:nvPicPr>
          <p:cNvPr id="2052" name="Picture 4" descr="E:\农村实用技术\新\第2课图\2-20.ti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7490" y="4728097"/>
            <a:ext cx="2122488" cy="143986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pic>
        <p:nvPicPr>
          <p:cNvPr id="2053" name="Picture 5" descr="E:\农村实用技术\新\第2课图\2-21.tif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32426" y="3093267"/>
            <a:ext cx="2058988" cy="143986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cxnSp>
        <p:nvCxnSpPr>
          <p:cNvPr id="5" name="直接连接符 4"/>
          <p:cNvCxnSpPr/>
          <p:nvPr/>
        </p:nvCxnSpPr>
        <p:spPr>
          <a:xfrm>
            <a:off x="0" y="981075"/>
            <a:ext cx="6300788" cy="0"/>
          </a:xfrm>
          <a:prstGeom prst="line">
            <a:avLst/>
          </a:prstGeom>
          <a:ln w="28575">
            <a:solidFill>
              <a:schemeClr val="bg1">
                <a:lumMod val="6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矩形 5"/>
          <p:cNvSpPr/>
          <p:nvPr/>
        </p:nvSpPr>
        <p:spPr>
          <a:xfrm>
            <a:off x="6372200" y="692696"/>
            <a:ext cx="2664296" cy="338554"/>
          </a:xfrm>
          <a:prstGeom prst="rect">
            <a:avLst/>
          </a:prstGeom>
          <a:noFill/>
        </p:spPr>
        <p:txBody>
          <a:bodyPr>
            <a:prstTxWarp prst="textPlain">
              <a:avLst/>
            </a:prstTxWarp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600" b="1" spc="150" dirty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幼圆" pitchFamily="49" charset="-122"/>
                <a:ea typeface="幼圆" pitchFamily="49" charset="-122"/>
              </a:rPr>
              <a:t>贵州省初中学生实用技能</a:t>
            </a:r>
          </a:p>
        </p:txBody>
      </p:sp>
      <p:sp>
        <p:nvSpPr>
          <p:cNvPr id="5124" name="TextBox 9"/>
          <p:cNvSpPr txBox="1">
            <a:spLocks noChangeArrowheads="1"/>
          </p:cNvSpPr>
          <p:nvPr/>
        </p:nvSpPr>
        <p:spPr bwMode="auto">
          <a:xfrm>
            <a:off x="6300788" y="209550"/>
            <a:ext cx="2843212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9pPr>
          </a:lstStyle>
          <a:p>
            <a:pPr algn="dist" eaLnBrk="1" hangingPunct="1"/>
            <a:r>
              <a:rPr lang="zh-CN" altLang="en-US" sz="1600">
                <a:solidFill>
                  <a:srgbClr val="4A6717"/>
                </a:solidFill>
                <a:latin typeface="黑体" pitchFamily="2" charset="-122"/>
                <a:ea typeface="黑体" pitchFamily="2" charset="-122"/>
              </a:rPr>
              <a:t>简易家电维修技术</a:t>
            </a:r>
          </a:p>
        </p:txBody>
      </p:sp>
      <p:sp>
        <p:nvSpPr>
          <p:cNvPr id="11" name="标题 10"/>
          <p:cNvSpPr>
            <a:spLocks noGrp="1"/>
          </p:cNvSpPr>
          <p:nvPr>
            <p:ph type="title"/>
          </p:nvPr>
        </p:nvSpPr>
        <p:spPr>
          <a:xfrm>
            <a:off x="0" y="44450"/>
            <a:ext cx="6300788" cy="936625"/>
          </a:xfrm>
          <a:extLst/>
        </p:spPr>
        <p:txBody>
          <a:bodyPr rtlCol="0">
            <a:normAutofit/>
          </a:bodyPr>
          <a:lstStyle/>
          <a:p>
            <a:pPr algn="l" eaLnBrk="1" fontAlgn="auto" hangingPunct="1">
              <a:spcAft>
                <a:spcPts val="0"/>
              </a:spcAft>
              <a:defRPr/>
            </a:pPr>
            <a:r>
              <a:rPr lang="zh-CN" altLang="en-US" sz="4600" b="1" dirty="0" smtClean="0">
                <a:solidFill>
                  <a:srgbClr val="1AB39F">
                    <a:lumMod val="75000"/>
                  </a:srgbClr>
                </a:solidFill>
                <a:effectLst>
                  <a:reflection blurRad="6350" stA="55000" endA="300" endPos="45500" dir="5400000" sy="-100000" algn="bl" rotWithShape="0"/>
                </a:effectLst>
                <a:latin typeface="微软雅黑" pitchFamily="34" charset="-122"/>
                <a:ea typeface="微软雅黑" pitchFamily="34" charset="-122"/>
              </a:rPr>
              <a:t>四、测量</a:t>
            </a:r>
            <a:r>
              <a:rPr lang="zh-CN" altLang="en-US" sz="4600" b="1" dirty="0">
                <a:solidFill>
                  <a:srgbClr val="1AB39F">
                    <a:lumMod val="75000"/>
                  </a:srgbClr>
                </a:solidFill>
                <a:effectLst>
                  <a:reflection blurRad="6350" stA="55000" endA="300" endPos="45500" dir="5400000" sy="-100000" algn="bl" rotWithShape="0"/>
                </a:effectLst>
                <a:latin typeface="微软雅黑" pitchFamily="34" charset="-122"/>
                <a:ea typeface="微软雅黑" pitchFamily="34" charset="-122"/>
              </a:rPr>
              <a:t>交</a:t>
            </a:r>
            <a:r>
              <a:rPr lang="zh-CN" altLang="en-US" sz="4600" b="1" dirty="0" smtClean="0">
                <a:solidFill>
                  <a:srgbClr val="1AB39F">
                    <a:lumMod val="75000"/>
                  </a:srgbClr>
                </a:solidFill>
                <a:effectLst>
                  <a:reflection blurRad="6350" stA="55000" endA="300" endPos="45500" dir="5400000" sy="-100000" algn="bl" rotWithShape="0"/>
                </a:effectLst>
                <a:latin typeface="微软雅黑" pitchFamily="34" charset="-122"/>
                <a:ea typeface="微软雅黑" pitchFamily="34" charset="-122"/>
              </a:rPr>
              <a:t>流电压</a:t>
            </a:r>
            <a:endParaRPr lang="zh-CN" altLang="en-US" dirty="0" smtClean="0">
              <a:solidFill>
                <a:schemeClr val="accent6">
                  <a:lumMod val="75000"/>
                </a:schemeClr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30" name="流程图: 手动输入 29"/>
          <p:cNvSpPr/>
          <p:nvPr/>
        </p:nvSpPr>
        <p:spPr>
          <a:xfrm>
            <a:off x="539552" y="1340768"/>
            <a:ext cx="2828177" cy="590946"/>
          </a:xfrm>
          <a:prstGeom prst="flowChartManualInput">
            <a:avLst/>
          </a:prstGeom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zh-CN" altLang="en-US" dirty="0" smtClean="0">
                <a:solidFill>
                  <a:prstClr val="white"/>
                </a:solidFill>
                <a:latin typeface="幼圆" pitchFamily="49" charset="-122"/>
                <a:ea typeface="幼圆" pitchFamily="49" charset="-122"/>
              </a:rPr>
              <a:t>测量方法</a:t>
            </a:r>
            <a:endParaRPr lang="zh-CN" altLang="en-US" dirty="0">
              <a:solidFill>
                <a:prstClr val="white"/>
              </a:solidFill>
              <a:latin typeface="幼圆" pitchFamily="49" charset="-122"/>
              <a:ea typeface="幼圆" pitchFamily="49" charset="-122"/>
            </a:endParaRPr>
          </a:p>
        </p:txBody>
      </p:sp>
      <p:grpSp>
        <p:nvGrpSpPr>
          <p:cNvPr id="8" name="组合 7"/>
          <p:cNvGrpSpPr/>
          <p:nvPr/>
        </p:nvGrpSpPr>
        <p:grpSpPr>
          <a:xfrm>
            <a:off x="5777966" y="2580307"/>
            <a:ext cx="1728197" cy="453463"/>
            <a:chOff x="5777966" y="2580307"/>
            <a:chExt cx="1728197" cy="453463"/>
          </a:xfrm>
        </p:grpSpPr>
        <p:sp>
          <p:nvSpPr>
            <p:cNvPr id="15" name="AutoShape 5"/>
            <p:cNvSpPr>
              <a:spLocks noChangeArrowheads="1"/>
            </p:cNvSpPr>
            <p:nvPr/>
          </p:nvSpPr>
          <p:spPr bwMode="auto">
            <a:xfrm>
              <a:off x="5777966" y="2580307"/>
              <a:ext cx="1728197" cy="453463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chemeClr val="accent5">
                    <a:lumMod val="60000"/>
                    <a:lumOff val="40000"/>
                  </a:schemeClr>
                </a:gs>
                <a:gs pos="100000">
                  <a:schemeClr val="bg1"/>
                </a:gs>
              </a:gsLst>
              <a:lin ang="0" scaled="1"/>
            </a:gradFill>
            <a:ln w="9525" algn="ctr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>
                <a:spcBef>
                  <a:spcPct val="50000"/>
                </a:spcBef>
              </a:pPr>
              <a:r>
                <a:rPr lang="zh-CN" altLang="en-US" sz="2000" dirty="0" smtClean="0">
                  <a:solidFill>
                    <a:schemeClr val="accent2"/>
                  </a:solidFill>
                  <a:ea typeface="黑体" pitchFamily="2" charset="-122"/>
                </a:rPr>
                <a:t>      选择</a:t>
              </a:r>
              <a:r>
                <a:rPr lang="zh-CN" altLang="en-US" sz="2000" dirty="0">
                  <a:solidFill>
                    <a:schemeClr val="accent2"/>
                  </a:solidFill>
                  <a:ea typeface="黑体" pitchFamily="2" charset="-122"/>
                </a:rPr>
                <a:t>量程</a:t>
              </a:r>
            </a:p>
          </p:txBody>
        </p:sp>
        <p:grpSp>
          <p:nvGrpSpPr>
            <p:cNvPr id="16" name="Group 6"/>
            <p:cNvGrpSpPr>
              <a:grpSpLocks/>
            </p:cNvGrpSpPr>
            <p:nvPr/>
          </p:nvGrpSpPr>
          <p:grpSpPr bwMode="auto">
            <a:xfrm>
              <a:off x="5854983" y="2635730"/>
              <a:ext cx="345495" cy="345496"/>
              <a:chOff x="864" y="1046"/>
              <a:chExt cx="480" cy="480"/>
            </a:xfrm>
          </p:grpSpPr>
          <p:sp>
            <p:nvSpPr>
              <p:cNvPr id="17" name="Oval 7"/>
              <p:cNvSpPr>
                <a:spLocks noChangeArrowheads="1"/>
              </p:cNvSpPr>
              <p:nvPr/>
            </p:nvSpPr>
            <p:spPr bwMode="auto">
              <a:xfrm>
                <a:off x="864" y="1046"/>
                <a:ext cx="480" cy="480"/>
              </a:xfrm>
              <a:prstGeom prst="ellipse">
                <a:avLst/>
              </a:prstGeom>
              <a:gradFill rotWithShape="0">
                <a:gsLst>
                  <a:gs pos="0">
                    <a:srgbClr val="FFCC66"/>
                  </a:gs>
                  <a:gs pos="100000">
                    <a:srgbClr val="FF0000"/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20" name="Oval 8"/>
              <p:cNvSpPr>
                <a:spLocks noChangeArrowheads="1"/>
              </p:cNvSpPr>
              <p:nvPr/>
            </p:nvSpPr>
            <p:spPr bwMode="auto">
              <a:xfrm>
                <a:off x="926" y="1095"/>
                <a:ext cx="355" cy="355"/>
              </a:xfrm>
              <a:prstGeom prst="ellipse">
                <a:avLst/>
              </a:prstGeom>
              <a:gradFill rotWithShape="0">
                <a:gsLst>
                  <a:gs pos="0">
                    <a:srgbClr val="FF0000"/>
                  </a:gs>
                  <a:gs pos="100000">
                    <a:srgbClr val="FFCC66"/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/>
                <a:r>
                  <a:rPr lang="ko-KR" altLang="en-US" sz="2400" b="1" dirty="0">
                    <a:latin typeface="Verdana" pitchFamily="34" charset="0"/>
                    <a:ea typeface="Gulim" pitchFamily="34" charset="-127"/>
                  </a:rPr>
                  <a:t>2</a:t>
                </a:r>
              </a:p>
            </p:txBody>
          </p:sp>
        </p:grpSp>
      </p:grpSp>
      <p:grpSp>
        <p:nvGrpSpPr>
          <p:cNvPr id="21" name="组合 20"/>
          <p:cNvGrpSpPr/>
          <p:nvPr/>
        </p:nvGrpSpPr>
        <p:grpSpPr>
          <a:xfrm>
            <a:off x="5777967" y="1903959"/>
            <a:ext cx="1926381" cy="505464"/>
            <a:chOff x="5219382" y="1276351"/>
            <a:chExt cx="3811588" cy="1000125"/>
          </a:xfrm>
        </p:grpSpPr>
        <p:sp>
          <p:nvSpPr>
            <p:cNvPr id="22" name="AutoShape 15"/>
            <p:cNvSpPr>
              <a:spLocks noChangeArrowheads="1"/>
            </p:cNvSpPr>
            <p:nvPr/>
          </p:nvSpPr>
          <p:spPr bwMode="auto">
            <a:xfrm>
              <a:off x="5219382" y="1276351"/>
              <a:ext cx="3811588" cy="1000125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chemeClr val="accent5">
                    <a:lumMod val="60000"/>
                    <a:lumOff val="40000"/>
                  </a:schemeClr>
                </a:gs>
                <a:gs pos="100000">
                  <a:schemeClr val="bg1"/>
                </a:gs>
              </a:gsLst>
              <a:lin ang="0" scaled="1"/>
            </a:gradFill>
            <a:ln w="9525" algn="ctr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>
                <a:spcBef>
                  <a:spcPct val="50000"/>
                </a:spcBef>
              </a:pPr>
              <a:r>
                <a:rPr lang="zh-CN" altLang="en-US" sz="2000" dirty="0" smtClean="0">
                  <a:solidFill>
                    <a:schemeClr val="accent2"/>
                  </a:solidFill>
                  <a:ea typeface="黑体" pitchFamily="2" charset="-122"/>
                </a:rPr>
                <a:t>      插入</a:t>
              </a:r>
              <a:r>
                <a:rPr lang="zh-CN" altLang="en-US" sz="2000" dirty="0">
                  <a:solidFill>
                    <a:schemeClr val="accent2"/>
                  </a:solidFill>
                  <a:ea typeface="黑体" pitchFamily="2" charset="-122"/>
                </a:rPr>
                <a:t>表笔</a:t>
              </a:r>
            </a:p>
          </p:txBody>
        </p:sp>
        <p:grpSp>
          <p:nvGrpSpPr>
            <p:cNvPr id="23" name="Group 16"/>
            <p:cNvGrpSpPr>
              <a:grpSpLocks/>
            </p:cNvGrpSpPr>
            <p:nvPr/>
          </p:nvGrpSpPr>
          <p:grpSpPr bwMode="auto">
            <a:xfrm>
              <a:off x="5376545" y="1377951"/>
              <a:ext cx="762000" cy="762000"/>
              <a:chOff x="864" y="1046"/>
              <a:chExt cx="480" cy="480"/>
            </a:xfrm>
          </p:grpSpPr>
          <p:sp>
            <p:nvSpPr>
              <p:cNvPr id="24" name="Oval 17"/>
              <p:cNvSpPr>
                <a:spLocks noChangeArrowheads="1"/>
              </p:cNvSpPr>
              <p:nvPr/>
            </p:nvSpPr>
            <p:spPr bwMode="auto">
              <a:xfrm>
                <a:off x="864" y="1046"/>
                <a:ext cx="480" cy="480"/>
              </a:xfrm>
              <a:prstGeom prst="ellipse">
                <a:avLst/>
              </a:prstGeom>
              <a:gradFill rotWithShape="0">
                <a:gsLst>
                  <a:gs pos="0">
                    <a:srgbClr val="00FFCC"/>
                  </a:gs>
                  <a:gs pos="100000">
                    <a:srgbClr val="009900"/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25" name="Oval 18"/>
              <p:cNvSpPr>
                <a:spLocks noChangeArrowheads="1"/>
              </p:cNvSpPr>
              <p:nvPr/>
            </p:nvSpPr>
            <p:spPr bwMode="auto">
              <a:xfrm>
                <a:off x="926" y="1095"/>
                <a:ext cx="355" cy="355"/>
              </a:xfrm>
              <a:prstGeom prst="ellipse">
                <a:avLst/>
              </a:prstGeom>
              <a:gradFill rotWithShape="0">
                <a:gsLst>
                  <a:gs pos="0">
                    <a:srgbClr val="009900"/>
                  </a:gs>
                  <a:gs pos="100000">
                    <a:srgbClr val="00FFCC"/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/>
                <a:r>
                  <a:rPr lang="ko-KR" altLang="en-US" sz="2400" b="1">
                    <a:latin typeface="Verdana" pitchFamily="34" charset="0"/>
                    <a:ea typeface="Gulim" pitchFamily="34" charset="-127"/>
                  </a:rPr>
                  <a:t>1</a:t>
                </a:r>
              </a:p>
            </p:txBody>
          </p:sp>
        </p:grpSp>
      </p:grpSp>
      <p:grpSp>
        <p:nvGrpSpPr>
          <p:cNvPr id="26" name="组合 44"/>
          <p:cNvGrpSpPr>
            <a:grpSpLocks/>
          </p:cNvGrpSpPr>
          <p:nvPr/>
        </p:nvGrpSpPr>
        <p:grpSpPr bwMode="auto">
          <a:xfrm>
            <a:off x="175196" y="2175023"/>
            <a:ext cx="643159" cy="643179"/>
            <a:chOff x="924049" y="2057400"/>
            <a:chExt cx="642938" cy="642938"/>
          </a:xfrm>
        </p:grpSpPr>
        <p:grpSp>
          <p:nvGrpSpPr>
            <p:cNvPr id="27" name="Group 58"/>
            <p:cNvGrpSpPr>
              <a:grpSpLocks/>
            </p:cNvGrpSpPr>
            <p:nvPr/>
          </p:nvGrpSpPr>
          <p:grpSpPr bwMode="auto">
            <a:xfrm>
              <a:off x="924049" y="2057400"/>
              <a:ext cx="642938" cy="642938"/>
              <a:chOff x="1289" y="582"/>
              <a:chExt cx="668" cy="668"/>
            </a:xfrm>
          </p:grpSpPr>
          <p:sp>
            <p:nvSpPr>
              <p:cNvPr id="29" name="Oval 59"/>
              <p:cNvSpPr>
                <a:spLocks noChangeArrowheads="1"/>
              </p:cNvSpPr>
              <p:nvPr/>
            </p:nvSpPr>
            <p:spPr bwMode="gray">
              <a:xfrm>
                <a:off x="1289" y="582"/>
                <a:ext cx="668" cy="668"/>
              </a:xfrm>
              <a:prstGeom prst="ellipse">
                <a:avLst/>
              </a:prstGeom>
              <a:solidFill>
                <a:srgbClr val="3333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3810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>
                <a:spAutoFit/>
              </a:bodyPr>
              <a:lstStyle/>
              <a:p>
                <a:endParaRPr lang="zh-CN" altLang="en-US"/>
              </a:p>
            </p:txBody>
          </p:sp>
          <p:sp>
            <p:nvSpPr>
              <p:cNvPr id="31" name="Oval 60"/>
              <p:cNvSpPr>
                <a:spLocks noChangeArrowheads="1"/>
              </p:cNvSpPr>
              <p:nvPr/>
            </p:nvSpPr>
            <p:spPr bwMode="gray">
              <a:xfrm>
                <a:off x="1296" y="587"/>
                <a:ext cx="646" cy="647"/>
              </a:xfrm>
              <a:prstGeom prst="ellipse">
                <a:avLst/>
              </a:prstGeom>
              <a:gradFill rotWithShape="1">
                <a:gsLst>
                  <a:gs pos="0">
                    <a:srgbClr val="636869"/>
                  </a:gs>
                  <a:gs pos="100000">
                    <a:srgbClr val="D6E1E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eaVert" wrap="none" anchor="ctr"/>
              <a:lstStyle/>
              <a:p>
                <a:endParaRPr lang="zh-CN" altLang="en-US"/>
              </a:p>
            </p:txBody>
          </p:sp>
          <p:sp>
            <p:nvSpPr>
              <p:cNvPr id="32" name="Oval 61"/>
              <p:cNvSpPr>
                <a:spLocks noChangeArrowheads="1"/>
              </p:cNvSpPr>
              <p:nvPr/>
            </p:nvSpPr>
            <p:spPr bwMode="gray">
              <a:xfrm>
                <a:off x="1304" y="591"/>
                <a:ext cx="631" cy="631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alpha val="0"/>
                    </a:srgbClr>
                  </a:gs>
                  <a:gs pos="100000">
                    <a:srgbClr val="F1F5F5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eaVert" wrap="none" anchor="ctr"/>
              <a:lstStyle/>
              <a:p>
                <a:endParaRPr lang="zh-CN" altLang="en-US"/>
              </a:p>
            </p:txBody>
          </p:sp>
          <p:sp>
            <p:nvSpPr>
              <p:cNvPr id="33" name="Oval 62"/>
              <p:cNvSpPr>
                <a:spLocks noChangeArrowheads="1"/>
              </p:cNvSpPr>
              <p:nvPr/>
            </p:nvSpPr>
            <p:spPr bwMode="gray">
              <a:xfrm>
                <a:off x="1311" y="597"/>
                <a:ext cx="600" cy="589"/>
              </a:xfrm>
              <a:prstGeom prst="ellipse">
                <a:avLst/>
              </a:prstGeom>
              <a:gradFill rotWithShape="1">
                <a:gsLst>
                  <a:gs pos="0">
                    <a:srgbClr val="AAB2B3"/>
                  </a:gs>
                  <a:gs pos="100000">
                    <a:srgbClr val="D6E1E2">
                      <a:alpha val="48000"/>
                    </a:srgb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eaVert" wrap="none" anchor="ctr"/>
              <a:lstStyle/>
              <a:p>
                <a:endParaRPr lang="zh-CN" altLang="en-US"/>
              </a:p>
            </p:txBody>
          </p:sp>
          <p:sp>
            <p:nvSpPr>
              <p:cNvPr id="34" name="Oval 63"/>
              <p:cNvSpPr>
                <a:spLocks noChangeArrowheads="1"/>
              </p:cNvSpPr>
              <p:nvPr/>
            </p:nvSpPr>
            <p:spPr bwMode="gray">
              <a:xfrm>
                <a:off x="1346" y="613"/>
                <a:ext cx="533" cy="479"/>
              </a:xfrm>
              <a:prstGeom prst="ellipse">
                <a:avLst/>
              </a:prstGeom>
              <a:gradFill rotWithShape="1">
                <a:gsLst>
                  <a:gs pos="0">
                    <a:srgbClr val="FFFFFF"/>
                  </a:gs>
                  <a:gs pos="100000">
                    <a:srgbClr val="D6E1E2">
                      <a:alpha val="37999"/>
                    </a:srgb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eaVert" wrap="none" anchor="ctr"/>
              <a:lstStyle/>
              <a:p>
                <a:endParaRPr lang="zh-CN" altLang="en-US"/>
              </a:p>
            </p:txBody>
          </p:sp>
        </p:grpSp>
        <p:sp>
          <p:nvSpPr>
            <p:cNvPr id="28" name="Text Box 64"/>
            <p:cNvSpPr txBox="1">
              <a:spLocks noChangeArrowheads="1"/>
            </p:cNvSpPr>
            <p:nvPr/>
          </p:nvSpPr>
          <p:spPr bwMode="gray">
            <a:xfrm>
              <a:off x="1062162" y="2149475"/>
              <a:ext cx="354012" cy="457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9pPr>
            </a:lstStyle>
            <a:p>
              <a:pPr algn="ctr" eaLnBrk="1" hangingPunct="1"/>
              <a:r>
                <a:rPr lang="en-US" altLang="zh-CN" sz="2400" dirty="0">
                  <a:solidFill>
                    <a:srgbClr val="000000"/>
                  </a:solidFill>
                  <a:latin typeface="Arial" pitchFamily="34" charset="0"/>
                </a:rPr>
                <a:t>1</a:t>
              </a:r>
              <a:endParaRPr lang="en-US" altLang="zh-CN" dirty="0">
                <a:latin typeface="Arial" pitchFamily="34" charset="0"/>
              </a:endParaRPr>
            </a:p>
          </p:txBody>
        </p:sp>
      </p:grpSp>
      <p:grpSp>
        <p:nvGrpSpPr>
          <p:cNvPr id="35" name="组合 44"/>
          <p:cNvGrpSpPr>
            <a:grpSpLocks/>
          </p:cNvGrpSpPr>
          <p:nvPr/>
        </p:nvGrpSpPr>
        <p:grpSpPr bwMode="auto">
          <a:xfrm>
            <a:off x="238070" y="4200752"/>
            <a:ext cx="643159" cy="643179"/>
            <a:chOff x="924049" y="2057400"/>
            <a:chExt cx="642938" cy="642938"/>
          </a:xfrm>
        </p:grpSpPr>
        <p:grpSp>
          <p:nvGrpSpPr>
            <p:cNvPr id="36" name="Group 58"/>
            <p:cNvGrpSpPr>
              <a:grpSpLocks/>
            </p:cNvGrpSpPr>
            <p:nvPr/>
          </p:nvGrpSpPr>
          <p:grpSpPr bwMode="auto">
            <a:xfrm>
              <a:off x="924049" y="2057400"/>
              <a:ext cx="642938" cy="642938"/>
              <a:chOff x="1289" y="582"/>
              <a:chExt cx="668" cy="668"/>
            </a:xfrm>
          </p:grpSpPr>
          <p:sp>
            <p:nvSpPr>
              <p:cNvPr id="38" name="Oval 59"/>
              <p:cNvSpPr>
                <a:spLocks noChangeArrowheads="1"/>
              </p:cNvSpPr>
              <p:nvPr/>
            </p:nvSpPr>
            <p:spPr bwMode="gray">
              <a:xfrm>
                <a:off x="1289" y="582"/>
                <a:ext cx="668" cy="668"/>
              </a:xfrm>
              <a:prstGeom prst="ellipse">
                <a:avLst/>
              </a:prstGeom>
              <a:solidFill>
                <a:srgbClr val="3333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3810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>
                <a:spAutoFit/>
              </a:bodyPr>
              <a:lstStyle/>
              <a:p>
                <a:endParaRPr lang="zh-CN" altLang="en-US"/>
              </a:p>
            </p:txBody>
          </p:sp>
          <p:sp>
            <p:nvSpPr>
              <p:cNvPr id="39" name="Oval 60"/>
              <p:cNvSpPr>
                <a:spLocks noChangeArrowheads="1"/>
              </p:cNvSpPr>
              <p:nvPr/>
            </p:nvSpPr>
            <p:spPr bwMode="gray">
              <a:xfrm>
                <a:off x="1296" y="587"/>
                <a:ext cx="646" cy="647"/>
              </a:xfrm>
              <a:prstGeom prst="ellipse">
                <a:avLst/>
              </a:prstGeom>
              <a:gradFill rotWithShape="1">
                <a:gsLst>
                  <a:gs pos="0">
                    <a:srgbClr val="636869"/>
                  </a:gs>
                  <a:gs pos="100000">
                    <a:srgbClr val="D6E1E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eaVert" wrap="none" anchor="ctr"/>
              <a:lstStyle/>
              <a:p>
                <a:endParaRPr lang="zh-CN" altLang="en-US"/>
              </a:p>
            </p:txBody>
          </p:sp>
          <p:sp>
            <p:nvSpPr>
              <p:cNvPr id="40" name="Oval 61"/>
              <p:cNvSpPr>
                <a:spLocks noChangeArrowheads="1"/>
              </p:cNvSpPr>
              <p:nvPr/>
            </p:nvSpPr>
            <p:spPr bwMode="gray">
              <a:xfrm>
                <a:off x="1304" y="591"/>
                <a:ext cx="631" cy="631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alpha val="0"/>
                    </a:srgbClr>
                  </a:gs>
                  <a:gs pos="100000">
                    <a:srgbClr val="F1F5F5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eaVert" wrap="none" anchor="ctr"/>
              <a:lstStyle/>
              <a:p>
                <a:endParaRPr lang="zh-CN" altLang="en-US"/>
              </a:p>
            </p:txBody>
          </p:sp>
          <p:sp>
            <p:nvSpPr>
              <p:cNvPr id="41" name="Oval 62"/>
              <p:cNvSpPr>
                <a:spLocks noChangeArrowheads="1"/>
              </p:cNvSpPr>
              <p:nvPr/>
            </p:nvSpPr>
            <p:spPr bwMode="gray">
              <a:xfrm>
                <a:off x="1311" y="597"/>
                <a:ext cx="600" cy="589"/>
              </a:xfrm>
              <a:prstGeom prst="ellipse">
                <a:avLst/>
              </a:prstGeom>
              <a:gradFill rotWithShape="1">
                <a:gsLst>
                  <a:gs pos="0">
                    <a:srgbClr val="AAB2B3"/>
                  </a:gs>
                  <a:gs pos="100000">
                    <a:srgbClr val="D6E1E2">
                      <a:alpha val="48000"/>
                    </a:srgb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eaVert" wrap="none" anchor="ctr"/>
              <a:lstStyle/>
              <a:p>
                <a:endParaRPr lang="zh-CN" altLang="en-US"/>
              </a:p>
            </p:txBody>
          </p:sp>
          <p:sp>
            <p:nvSpPr>
              <p:cNvPr id="42" name="Oval 63"/>
              <p:cNvSpPr>
                <a:spLocks noChangeArrowheads="1"/>
              </p:cNvSpPr>
              <p:nvPr/>
            </p:nvSpPr>
            <p:spPr bwMode="gray">
              <a:xfrm>
                <a:off x="1346" y="613"/>
                <a:ext cx="533" cy="479"/>
              </a:xfrm>
              <a:prstGeom prst="ellipse">
                <a:avLst/>
              </a:prstGeom>
              <a:gradFill rotWithShape="1">
                <a:gsLst>
                  <a:gs pos="0">
                    <a:srgbClr val="FFFFFF"/>
                  </a:gs>
                  <a:gs pos="100000">
                    <a:srgbClr val="D6E1E2">
                      <a:alpha val="37999"/>
                    </a:srgb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eaVert" wrap="none" anchor="ctr"/>
              <a:lstStyle/>
              <a:p>
                <a:endParaRPr lang="zh-CN" altLang="en-US"/>
              </a:p>
            </p:txBody>
          </p:sp>
        </p:grpSp>
        <p:sp>
          <p:nvSpPr>
            <p:cNvPr id="37" name="Text Box 64"/>
            <p:cNvSpPr txBox="1">
              <a:spLocks noChangeArrowheads="1"/>
            </p:cNvSpPr>
            <p:nvPr/>
          </p:nvSpPr>
          <p:spPr bwMode="gray">
            <a:xfrm>
              <a:off x="1062162" y="2149475"/>
              <a:ext cx="354012" cy="457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9pPr>
            </a:lstStyle>
            <a:p>
              <a:pPr algn="ctr" eaLnBrk="1" hangingPunct="1"/>
              <a:r>
                <a:rPr lang="en-US" altLang="zh-CN" sz="2400" dirty="0" smtClean="0">
                  <a:solidFill>
                    <a:srgbClr val="000000"/>
                  </a:solidFill>
                  <a:latin typeface="Arial" pitchFamily="34" charset="0"/>
                </a:rPr>
                <a:t>2</a:t>
              </a:r>
              <a:endParaRPr lang="en-US" altLang="zh-CN" dirty="0">
                <a:latin typeface="Arial" pitchFamily="34" charset="0"/>
              </a:endParaRPr>
            </a:p>
          </p:txBody>
        </p:sp>
      </p:grpSp>
      <p:grpSp>
        <p:nvGrpSpPr>
          <p:cNvPr id="43" name="组合 42"/>
          <p:cNvGrpSpPr/>
          <p:nvPr/>
        </p:nvGrpSpPr>
        <p:grpSpPr>
          <a:xfrm>
            <a:off x="5777966" y="3916734"/>
            <a:ext cx="1728197" cy="453463"/>
            <a:chOff x="5219382" y="2382839"/>
            <a:chExt cx="3811588" cy="1000125"/>
          </a:xfrm>
        </p:grpSpPr>
        <p:sp>
          <p:nvSpPr>
            <p:cNvPr id="44" name="AutoShape 5"/>
            <p:cNvSpPr>
              <a:spLocks noChangeArrowheads="1"/>
            </p:cNvSpPr>
            <p:nvPr/>
          </p:nvSpPr>
          <p:spPr bwMode="auto">
            <a:xfrm>
              <a:off x="5219382" y="2382839"/>
              <a:ext cx="3811588" cy="1000125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chemeClr val="accent5">
                    <a:lumMod val="60000"/>
                    <a:lumOff val="40000"/>
                  </a:schemeClr>
                </a:gs>
                <a:gs pos="100000">
                  <a:schemeClr val="bg1"/>
                </a:gs>
              </a:gsLst>
              <a:lin ang="0" scaled="1"/>
            </a:gradFill>
            <a:ln w="9525" algn="ctr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>
                <a:spcBef>
                  <a:spcPct val="50000"/>
                </a:spcBef>
              </a:pPr>
              <a:r>
                <a:rPr lang="zh-CN" altLang="en-US" sz="2000" dirty="0">
                  <a:solidFill>
                    <a:schemeClr val="accent2"/>
                  </a:solidFill>
                  <a:ea typeface="黑体" pitchFamily="2" charset="-122"/>
                </a:rPr>
                <a:t>      </a:t>
              </a:r>
              <a:r>
                <a:rPr lang="zh-CN" altLang="en-US" sz="2000" dirty="0" smtClean="0">
                  <a:solidFill>
                    <a:schemeClr val="accent2"/>
                  </a:solidFill>
                  <a:ea typeface="黑体" pitchFamily="2" charset="-122"/>
                </a:rPr>
                <a:t>读数</a:t>
              </a:r>
              <a:endParaRPr lang="zh-CN" altLang="en-US" sz="2000" dirty="0">
                <a:solidFill>
                  <a:schemeClr val="accent2"/>
                </a:solidFill>
                <a:ea typeface="黑体" pitchFamily="2" charset="-122"/>
              </a:endParaRPr>
            </a:p>
          </p:txBody>
        </p:sp>
        <p:grpSp>
          <p:nvGrpSpPr>
            <p:cNvPr id="45" name="Group 6"/>
            <p:cNvGrpSpPr>
              <a:grpSpLocks/>
            </p:cNvGrpSpPr>
            <p:nvPr/>
          </p:nvGrpSpPr>
          <p:grpSpPr bwMode="auto">
            <a:xfrm>
              <a:off x="5389245" y="2505076"/>
              <a:ext cx="762000" cy="762000"/>
              <a:chOff x="864" y="1046"/>
              <a:chExt cx="480" cy="480"/>
            </a:xfrm>
          </p:grpSpPr>
          <p:sp>
            <p:nvSpPr>
              <p:cNvPr id="46" name="Oval 7"/>
              <p:cNvSpPr>
                <a:spLocks noChangeArrowheads="1"/>
              </p:cNvSpPr>
              <p:nvPr/>
            </p:nvSpPr>
            <p:spPr bwMode="auto">
              <a:xfrm>
                <a:off x="864" y="1046"/>
                <a:ext cx="480" cy="480"/>
              </a:xfrm>
              <a:prstGeom prst="ellipse">
                <a:avLst/>
              </a:prstGeom>
              <a:gradFill rotWithShape="0">
                <a:gsLst>
                  <a:gs pos="0">
                    <a:srgbClr val="FFCC66"/>
                  </a:gs>
                  <a:gs pos="100000">
                    <a:srgbClr val="FF0000"/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47" name="Oval 8"/>
              <p:cNvSpPr>
                <a:spLocks noChangeArrowheads="1"/>
              </p:cNvSpPr>
              <p:nvPr/>
            </p:nvSpPr>
            <p:spPr bwMode="auto">
              <a:xfrm>
                <a:off x="926" y="1095"/>
                <a:ext cx="355" cy="355"/>
              </a:xfrm>
              <a:prstGeom prst="ellipse">
                <a:avLst/>
              </a:prstGeom>
              <a:gradFill rotWithShape="0">
                <a:gsLst>
                  <a:gs pos="0">
                    <a:srgbClr val="FF0000"/>
                  </a:gs>
                  <a:gs pos="100000">
                    <a:srgbClr val="FFCC66"/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/>
                <a:r>
                  <a:rPr lang="en-US" altLang="ko-KR" sz="2400" b="1" dirty="0" smtClean="0">
                    <a:latin typeface="Verdana" pitchFamily="34" charset="0"/>
                    <a:ea typeface="Gulim" pitchFamily="34" charset="-127"/>
                  </a:rPr>
                  <a:t>4</a:t>
                </a:r>
                <a:endParaRPr lang="ko-KR" altLang="en-US" sz="2400" b="1" dirty="0">
                  <a:latin typeface="Verdana" pitchFamily="34" charset="0"/>
                  <a:ea typeface="Gulim" pitchFamily="34" charset="-127"/>
                </a:endParaRPr>
              </a:p>
            </p:txBody>
          </p:sp>
        </p:grpSp>
      </p:grpSp>
      <p:grpSp>
        <p:nvGrpSpPr>
          <p:cNvPr id="48" name="组合 47"/>
          <p:cNvGrpSpPr/>
          <p:nvPr/>
        </p:nvGrpSpPr>
        <p:grpSpPr>
          <a:xfrm>
            <a:off x="5777967" y="3240386"/>
            <a:ext cx="1926381" cy="505464"/>
            <a:chOff x="5219382" y="1276351"/>
            <a:chExt cx="3811588" cy="1000125"/>
          </a:xfrm>
        </p:grpSpPr>
        <p:sp>
          <p:nvSpPr>
            <p:cNvPr id="49" name="AutoShape 15"/>
            <p:cNvSpPr>
              <a:spLocks noChangeArrowheads="1"/>
            </p:cNvSpPr>
            <p:nvPr/>
          </p:nvSpPr>
          <p:spPr bwMode="auto">
            <a:xfrm>
              <a:off x="5219382" y="1276351"/>
              <a:ext cx="3811588" cy="1000125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chemeClr val="accent5">
                    <a:lumMod val="60000"/>
                    <a:lumOff val="40000"/>
                  </a:schemeClr>
                </a:gs>
                <a:gs pos="100000">
                  <a:schemeClr val="bg1"/>
                </a:gs>
              </a:gsLst>
              <a:lin ang="0" scaled="1"/>
            </a:gradFill>
            <a:ln w="9525" algn="ctr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>
                <a:spcBef>
                  <a:spcPct val="50000"/>
                </a:spcBef>
              </a:pPr>
              <a:r>
                <a:rPr lang="zh-CN" altLang="en-US" sz="2000" dirty="0" smtClean="0">
                  <a:solidFill>
                    <a:schemeClr val="accent2"/>
                  </a:solidFill>
                  <a:ea typeface="黑体" pitchFamily="2" charset="-122"/>
                </a:rPr>
                <a:t>      表笔插入测量电源接线板</a:t>
              </a:r>
              <a:endParaRPr lang="zh-CN" altLang="en-US" sz="2000" dirty="0">
                <a:solidFill>
                  <a:schemeClr val="accent2"/>
                </a:solidFill>
                <a:ea typeface="黑体" pitchFamily="2" charset="-122"/>
              </a:endParaRPr>
            </a:p>
          </p:txBody>
        </p:sp>
        <p:grpSp>
          <p:nvGrpSpPr>
            <p:cNvPr id="50" name="Group 16"/>
            <p:cNvGrpSpPr>
              <a:grpSpLocks/>
            </p:cNvGrpSpPr>
            <p:nvPr/>
          </p:nvGrpSpPr>
          <p:grpSpPr bwMode="auto">
            <a:xfrm>
              <a:off x="5376545" y="1377951"/>
              <a:ext cx="762000" cy="762000"/>
              <a:chOff x="864" y="1046"/>
              <a:chExt cx="480" cy="480"/>
            </a:xfrm>
          </p:grpSpPr>
          <p:sp>
            <p:nvSpPr>
              <p:cNvPr id="51" name="Oval 17"/>
              <p:cNvSpPr>
                <a:spLocks noChangeArrowheads="1"/>
              </p:cNvSpPr>
              <p:nvPr/>
            </p:nvSpPr>
            <p:spPr bwMode="auto">
              <a:xfrm>
                <a:off x="864" y="1046"/>
                <a:ext cx="480" cy="480"/>
              </a:xfrm>
              <a:prstGeom prst="ellipse">
                <a:avLst/>
              </a:prstGeom>
              <a:gradFill rotWithShape="0">
                <a:gsLst>
                  <a:gs pos="0">
                    <a:srgbClr val="00FFCC"/>
                  </a:gs>
                  <a:gs pos="100000">
                    <a:srgbClr val="009900"/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52" name="Oval 18"/>
              <p:cNvSpPr>
                <a:spLocks noChangeArrowheads="1"/>
              </p:cNvSpPr>
              <p:nvPr/>
            </p:nvSpPr>
            <p:spPr bwMode="auto">
              <a:xfrm>
                <a:off x="926" y="1095"/>
                <a:ext cx="355" cy="355"/>
              </a:xfrm>
              <a:prstGeom prst="ellipse">
                <a:avLst/>
              </a:prstGeom>
              <a:gradFill rotWithShape="0">
                <a:gsLst>
                  <a:gs pos="0">
                    <a:srgbClr val="009900"/>
                  </a:gs>
                  <a:gs pos="100000">
                    <a:srgbClr val="00FFCC"/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/>
                <a:r>
                  <a:rPr lang="en-US" altLang="ko-KR" sz="2400" b="1" dirty="0" smtClean="0">
                    <a:latin typeface="Verdana" pitchFamily="34" charset="0"/>
                    <a:ea typeface="Gulim" pitchFamily="34" charset="-127"/>
                  </a:rPr>
                  <a:t>3</a:t>
                </a:r>
                <a:endParaRPr lang="ko-KR" altLang="en-US" sz="2400" b="1" dirty="0">
                  <a:latin typeface="Verdana" pitchFamily="34" charset="0"/>
                  <a:ea typeface="Gulim" pitchFamily="34" charset="-127"/>
                </a:endParaRPr>
              </a:p>
            </p:txBody>
          </p:sp>
        </p:grpSp>
      </p:grpSp>
      <p:grpSp>
        <p:nvGrpSpPr>
          <p:cNvPr id="53" name="组合 44"/>
          <p:cNvGrpSpPr>
            <a:grpSpLocks/>
          </p:cNvGrpSpPr>
          <p:nvPr/>
        </p:nvGrpSpPr>
        <p:grpSpPr bwMode="auto">
          <a:xfrm>
            <a:off x="3046149" y="2684104"/>
            <a:ext cx="643159" cy="643179"/>
            <a:chOff x="924049" y="2057400"/>
            <a:chExt cx="642938" cy="642938"/>
          </a:xfrm>
        </p:grpSpPr>
        <p:grpSp>
          <p:nvGrpSpPr>
            <p:cNvPr id="54" name="Group 58"/>
            <p:cNvGrpSpPr>
              <a:grpSpLocks/>
            </p:cNvGrpSpPr>
            <p:nvPr/>
          </p:nvGrpSpPr>
          <p:grpSpPr bwMode="auto">
            <a:xfrm>
              <a:off x="924049" y="2057400"/>
              <a:ext cx="642938" cy="642938"/>
              <a:chOff x="1289" y="582"/>
              <a:chExt cx="668" cy="668"/>
            </a:xfrm>
          </p:grpSpPr>
          <p:sp>
            <p:nvSpPr>
              <p:cNvPr id="56" name="Oval 59"/>
              <p:cNvSpPr>
                <a:spLocks noChangeArrowheads="1"/>
              </p:cNvSpPr>
              <p:nvPr/>
            </p:nvSpPr>
            <p:spPr bwMode="gray">
              <a:xfrm>
                <a:off x="1289" y="582"/>
                <a:ext cx="668" cy="668"/>
              </a:xfrm>
              <a:prstGeom prst="ellipse">
                <a:avLst/>
              </a:prstGeom>
              <a:solidFill>
                <a:srgbClr val="3333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3810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>
                <a:spAutoFit/>
              </a:bodyPr>
              <a:lstStyle/>
              <a:p>
                <a:endParaRPr lang="zh-CN" altLang="en-US"/>
              </a:p>
            </p:txBody>
          </p:sp>
          <p:sp>
            <p:nvSpPr>
              <p:cNvPr id="57" name="Oval 60"/>
              <p:cNvSpPr>
                <a:spLocks noChangeArrowheads="1"/>
              </p:cNvSpPr>
              <p:nvPr/>
            </p:nvSpPr>
            <p:spPr bwMode="gray">
              <a:xfrm>
                <a:off x="1296" y="587"/>
                <a:ext cx="646" cy="647"/>
              </a:xfrm>
              <a:prstGeom prst="ellipse">
                <a:avLst/>
              </a:prstGeom>
              <a:gradFill rotWithShape="1">
                <a:gsLst>
                  <a:gs pos="0">
                    <a:srgbClr val="636869"/>
                  </a:gs>
                  <a:gs pos="100000">
                    <a:srgbClr val="D6E1E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eaVert" wrap="none" anchor="ctr"/>
              <a:lstStyle/>
              <a:p>
                <a:endParaRPr lang="zh-CN" altLang="en-US"/>
              </a:p>
            </p:txBody>
          </p:sp>
          <p:sp>
            <p:nvSpPr>
              <p:cNvPr id="58" name="Oval 61"/>
              <p:cNvSpPr>
                <a:spLocks noChangeArrowheads="1"/>
              </p:cNvSpPr>
              <p:nvPr/>
            </p:nvSpPr>
            <p:spPr bwMode="gray">
              <a:xfrm>
                <a:off x="1304" y="591"/>
                <a:ext cx="631" cy="631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alpha val="0"/>
                    </a:srgbClr>
                  </a:gs>
                  <a:gs pos="100000">
                    <a:srgbClr val="F1F5F5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eaVert" wrap="none" anchor="ctr"/>
              <a:lstStyle/>
              <a:p>
                <a:endParaRPr lang="zh-CN" altLang="en-US"/>
              </a:p>
            </p:txBody>
          </p:sp>
          <p:sp>
            <p:nvSpPr>
              <p:cNvPr id="59" name="Oval 62"/>
              <p:cNvSpPr>
                <a:spLocks noChangeArrowheads="1"/>
              </p:cNvSpPr>
              <p:nvPr/>
            </p:nvSpPr>
            <p:spPr bwMode="gray">
              <a:xfrm>
                <a:off x="1311" y="597"/>
                <a:ext cx="600" cy="589"/>
              </a:xfrm>
              <a:prstGeom prst="ellipse">
                <a:avLst/>
              </a:prstGeom>
              <a:gradFill rotWithShape="1">
                <a:gsLst>
                  <a:gs pos="0">
                    <a:srgbClr val="AAB2B3"/>
                  </a:gs>
                  <a:gs pos="100000">
                    <a:srgbClr val="D6E1E2">
                      <a:alpha val="48000"/>
                    </a:srgb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eaVert" wrap="none" anchor="ctr"/>
              <a:lstStyle/>
              <a:p>
                <a:endParaRPr lang="zh-CN" altLang="en-US"/>
              </a:p>
            </p:txBody>
          </p:sp>
          <p:sp>
            <p:nvSpPr>
              <p:cNvPr id="60" name="Oval 63"/>
              <p:cNvSpPr>
                <a:spLocks noChangeArrowheads="1"/>
              </p:cNvSpPr>
              <p:nvPr/>
            </p:nvSpPr>
            <p:spPr bwMode="gray">
              <a:xfrm>
                <a:off x="1346" y="613"/>
                <a:ext cx="533" cy="479"/>
              </a:xfrm>
              <a:prstGeom prst="ellipse">
                <a:avLst/>
              </a:prstGeom>
              <a:gradFill rotWithShape="1">
                <a:gsLst>
                  <a:gs pos="0">
                    <a:srgbClr val="FFFFFF"/>
                  </a:gs>
                  <a:gs pos="100000">
                    <a:srgbClr val="D6E1E2">
                      <a:alpha val="37999"/>
                    </a:srgb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eaVert" wrap="none" anchor="ctr"/>
              <a:lstStyle/>
              <a:p>
                <a:endParaRPr lang="zh-CN" altLang="en-US"/>
              </a:p>
            </p:txBody>
          </p:sp>
        </p:grpSp>
        <p:sp>
          <p:nvSpPr>
            <p:cNvPr id="55" name="Text Box 64"/>
            <p:cNvSpPr txBox="1">
              <a:spLocks noChangeArrowheads="1"/>
            </p:cNvSpPr>
            <p:nvPr/>
          </p:nvSpPr>
          <p:spPr bwMode="gray">
            <a:xfrm>
              <a:off x="1062162" y="2149475"/>
              <a:ext cx="354012" cy="457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9pPr>
            </a:lstStyle>
            <a:p>
              <a:pPr algn="ctr" eaLnBrk="1" hangingPunct="1"/>
              <a:r>
                <a:rPr lang="en-US" altLang="zh-CN" sz="2400" dirty="0" smtClean="0">
                  <a:solidFill>
                    <a:srgbClr val="000000"/>
                  </a:solidFill>
                  <a:latin typeface="Arial" pitchFamily="34" charset="0"/>
                </a:rPr>
                <a:t>3</a:t>
              </a:r>
              <a:endParaRPr lang="en-US" altLang="zh-CN" dirty="0">
                <a:latin typeface="Arial" pitchFamily="34" charset="0"/>
              </a:endParaRPr>
            </a:p>
          </p:txBody>
        </p:sp>
      </p:grpSp>
      <p:grpSp>
        <p:nvGrpSpPr>
          <p:cNvPr id="61" name="组合 44"/>
          <p:cNvGrpSpPr>
            <a:grpSpLocks/>
          </p:cNvGrpSpPr>
          <p:nvPr/>
        </p:nvGrpSpPr>
        <p:grpSpPr bwMode="auto">
          <a:xfrm>
            <a:off x="3294266" y="4835668"/>
            <a:ext cx="643159" cy="643179"/>
            <a:chOff x="924049" y="2057400"/>
            <a:chExt cx="642938" cy="642938"/>
          </a:xfrm>
        </p:grpSpPr>
        <p:grpSp>
          <p:nvGrpSpPr>
            <p:cNvPr id="62" name="Group 58"/>
            <p:cNvGrpSpPr>
              <a:grpSpLocks/>
            </p:cNvGrpSpPr>
            <p:nvPr/>
          </p:nvGrpSpPr>
          <p:grpSpPr bwMode="auto">
            <a:xfrm>
              <a:off x="924049" y="2057400"/>
              <a:ext cx="642938" cy="642938"/>
              <a:chOff x="1289" y="582"/>
              <a:chExt cx="668" cy="668"/>
            </a:xfrm>
          </p:grpSpPr>
          <p:sp>
            <p:nvSpPr>
              <p:cNvPr id="64" name="Oval 59"/>
              <p:cNvSpPr>
                <a:spLocks noChangeArrowheads="1"/>
              </p:cNvSpPr>
              <p:nvPr/>
            </p:nvSpPr>
            <p:spPr bwMode="gray">
              <a:xfrm>
                <a:off x="1289" y="582"/>
                <a:ext cx="668" cy="668"/>
              </a:xfrm>
              <a:prstGeom prst="ellipse">
                <a:avLst/>
              </a:prstGeom>
              <a:solidFill>
                <a:srgbClr val="3333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3810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>
                <a:spAutoFit/>
              </a:bodyPr>
              <a:lstStyle/>
              <a:p>
                <a:endParaRPr lang="zh-CN" altLang="en-US"/>
              </a:p>
            </p:txBody>
          </p:sp>
          <p:sp>
            <p:nvSpPr>
              <p:cNvPr id="65" name="Oval 60"/>
              <p:cNvSpPr>
                <a:spLocks noChangeArrowheads="1"/>
              </p:cNvSpPr>
              <p:nvPr/>
            </p:nvSpPr>
            <p:spPr bwMode="gray">
              <a:xfrm>
                <a:off x="1296" y="587"/>
                <a:ext cx="646" cy="647"/>
              </a:xfrm>
              <a:prstGeom prst="ellipse">
                <a:avLst/>
              </a:prstGeom>
              <a:gradFill rotWithShape="1">
                <a:gsLst>
                  <a:gs pos="0">
                    <a:srgbClr val="636869"/>
                  </a:gs>
                  <a:gs pos="100000">
                    <a:srgbClr val="D6E1E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eaVert" wrap="none" anchor="ctr"/>
              <a:lstStyle/>
              <a:p>
                <a:endParaRPr lang="zh-CN" altLang="en-US"/>
              </a:p>
            </p:txBody>
          </p:sp>
          <p:sp>
            <p:nvSpPr>
              <p:cNvPr id="66" name="Oval 61"/>
              <p:cNvSpPr>
                <a:spLocks noChangeArrowheads="1"/>
              </p:cNvSpPr>
              <p:nvPr/>
            </p:nvSpPr>
            <p:spPr bwMode="gray">
              <a:xfrm>
                <a:off x="1304" y="591"/>
                <a:ext cx="631" cy="631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alpha val="0"/>
                    </a:srgbClr>
                  </a:gs>
                  <a:gs pos="100000">
                    <a:srgbClr val="F1F5F5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eaVert" wrap="none" anchor="ctr"/>
              <a:lstStyle/>
              <a:p>
                <a:endParaRPr lang="zh-CN" altLang="en-US"/>
              </a:p>
            </p:txBody>
          </p:sp>
          <p:sp>
            <p:nvSpPr>
              <p:cNvPr id="67" name="Oval 62"/>
              <p:cNvSpPr>
                <a:spLocks noChangeArrowheads="1"/>
              </p:cNvSpPr>
              <p:nvPr/>
            </p:nvSpPr>
            <p:spPr bwMode="gray">
              <a:xfrm>
                <a:off x="1311" y="597"/>
                <a:ext cx="600" cy="589"/>
              </a:xfrm>
              <a:prstGeom prst="ellipse">
                <a:avLst/>
              </a:prstGeom>
              <a:gradFill rotWithShape="1">
                <a:gsLst>
                  <a:gs pos="0">
                    <a:srgbClr val="AAB2B3"/>
                  </a:gs>
                  <a:gs pos="100000">
                    <a:srgbClr val="D6E1E2">
                      <a:alpha val="48000"/>
                    </a:srgb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eaVert" wrap="none" anchor="ctr"/>
              <a:lstStyle/>
              <a:p>
                <a:endParaRPr lang="zh-CN" altLang="en-US"/>
              </a:p>
            </p:txBody>
          </p:sp>
          <p:sp>
            <p:nvSpPr>
              <p:cNvPr id="68" name="Oval 63"/>
              <p:cNvSpPr>
                <a:spLocks noChangeArrowheads="1"/>
              </p:cNvSpPr>
              <p:nvPr/>
            </p:nvSpPr>
            <p:spPr bwMode="gray">
              <a:xfrm>
                <a:off x="1346" y="613"/>
                <a:ext cx="533" cy="479"/>
              </a:xfrm>
              <a:prstGeom prst="ellipse">
                <a:avLst/>
              </a:prstGeom>
              <a:gradFill rotWithShape="1">
                <a:gsLst>
                  <a:gs pos="0">
                    <a:srgbClr val="FFFFFF"/>
                  </a:gs>
                  <a:gs pos="100000">
                    <a:srgbClr val="D6E1E2">
                      <a:alpha val="37999"/>
                    </a:srgb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eaVert" wrap="none" anchor="ctr"/>
              <a:lstStyle/>
              <a:p>
                <a:endParaRPr lang="zh-CN" altLang="en-US"/>
              </a:p>
            </p:txBody>
          </p:sp>
        </p:grpSp>
        <p:sp>
          <p:nvSpPr>
            <p:cNvPr id="63" name="Text Box 64"/>
            <p:cNvSpPr txBox="1">
              <a:spLocks noChangeArrowheads="1"/>
            </p:cNvSpPr>
            <p:nvPr/>
          </p:nvSpPr>
          <p:spPr bwMode="gray">
            <a:xfrm>
              <a:off x="1062162" y="2149475"/>
              <a:ext cx="354012" cy="457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9pPr>
            </a:lstStyle>
            <a:p>
              <a:pPr algn="ctr" eaLnBrk="1" hangingPunct="1"/>
              <a:r>
                <a:rPr lang="en-US" altLang="zh-CN" sz="2400" dirty="0" smtClean="0">
                  <a:solidFill>
                    <a:srgbClr val="000000"/>
                  </a:solidFill>
                  <a:latin typeface="Arial" pitchFamily="34" charset="0"/>
                </a:rPr>
                <a:t>4</a:t>
              </a:r>
              <a:endParaRPr lang="en-US" altLang="zh-CN" dirty="0">
                <a:latin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7781817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2500"/>
                            </p:stCondLst>
                            <p:childTnLst>
                              <p:par>
                                <p:cTn id="4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500"/>
                            </p:stCondLst>
                            <p:childTnLst>
                              <p:par>
                                <p:cTn id="50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2500"/>
                            </p:stCondLst>
                            <p:childTnLst>
                              <p:par>
                                <p:cTn id="6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4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500"/>
                            </p:stCondLst>
                            <p:childTnLst>
                              <p:par>
                                <p:cTn id="76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2500"/>
                            </p:stCondLst>
                            <p:childTnLst>
                              <p:par>
                                <p:cTn id="9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0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500"/>
                            </p:stCondLst>
                            <p:childTnLst>
                              <p:par>
                                <p:cTn id="102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1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1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1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1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1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8" fill="hold">
                            <p:stCondLst>
                              <p:cond delay="2500"/>
                            </p:stCondLst>
                            <p:childTnLst>
                              <p:par>
                                <p:cTn id="11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1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4" name="Picture 6" descr="E:\农村实用技术\新\第2课图\2-27.t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9922" y="5096117"/>
            <a:ext cx="2100005" cy="122646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pic>
        <p:nvPicPr>
          <p:cNvPr id="2057" name="Picture 9" descr="E:\农村实用技术\新\第2课图\2-26.ti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96962" y="2916534"/>
            <a:ext cx="2000250" cy="143986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pic>
        <p:nvPicPr>
          <p:cNvPr id="2055" name="Picture 7" descr="E:\农村实用技术\新\第2课图\2-24.ti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7490" y="4665218"/>
            <a:ext cx="2136775" cy="143986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pic>
        <p:nvPicPr>
          <p:cNvPr id="2056" name="Picture 8" descr="E:\农村实用技术\新\第2课图\2-25.tif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2705" y="2532295"/>
            <a:ext cx="1917700" cy="143986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cxnSp>
        <p:nvCxnSpPr>
          <p:cNvPr id="5" name="直接连接符 4"/>
          <p:cNvCxnSpPr/>
          <p:nvPr/>
        </p:nvCxnSpPr>
        <p:spPr>
          <a:xfrm>
            <a:off x="0" y="981075"/>
            <a:ext cx="6300788" cy="0"/>
          </a:xfrm>
          <a:prstGeom prst="line">
            <a:avLst/>
          </a:prstGeom>
          <a:ln w="28575">
            <a:solidFill>
              <a:schemeClr val="bg1">
                <a:lumMod val="6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矩形 5"/>
          <p:cNvSpPr/>
          <p:nvPr/>
        </p:nvSpPr>
        <p:spPr>
          <a:xfrm>
            <a:off x="6372200" y="692696"/>
            <a:ext cx="2664296" cy="338554"/>
          </a:xfrm>
          <a:prstGeom prst="rect">
            <a:avLst/>
          </a:prstGeom>
          <a:noFill/>
        </p:spPr>
        <p:txBody>
          <a:bodyPr>
            <a:prstTxWarp prst="textPlain">
              <a:avLst/>
            </a:prstTxWarp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600" b="1" spc="150" dirty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幼圆" pitchFamily="49" charset="-122"/>
                <a:ea typeface="幼圆" pitchFamily="49" charset="-122"/>
              </a:rPr>
              <a:t>贵州省初中学生实用技能</a:t>
            </a:r>
          </a:p>
        </p:txBody>
      </p:sp>
      <p:sp>
        <p:nvSpPr>
          <p:cNvPr id="5124" name="TextBox 9"/>
          <p:cNvSpPr txBox="1">
            <a:spLocks noChangeArrowheads="1"/>
          </p:cNvSpPr>
          <p:nvPr/>
        </p:nvSpPr>
        <p:spPr bwMode="auto">
          <a:xfrm>
            <a:off x="6300788" y="209550"/>
            <a:ext cx="2843212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9pPr>
          </a:lstStyle>
          <a:p>
            <a:pPr algn="dist" eaLnBrk="1" hangingPunct="1"/>
            <a:r>
              <a:rPr lang="zh-CN" altLang="en-US" sz="1600">
                <a:solidFill>
                  <a:srgbClr val="4A6717"/>
                </a:solidFill>
                <a:latin typeface="黑体" pitchFamily="2" charset="-122"/>
                <a:ea typeface="黑体" pitchFamily="2" charset="-122"/>
              </a:rPr>
              <a:t>简易家电维修技术</a:t>
            </a:r>
          </a:p>
        </p:txBody>
      </p:sp>
      <p:sp>
        <p:nvSpPr>
          <p:cNvPr id="11" name="标题 10"/>
          <p:cNvSpPr>
            <a:spLocks noGrp="1"/>
          </p:cNvSpPr>
          <p:nvPr>
            <p:ph type="title"/>
          </p:nvPr>
        </p:nvSpPr>
        <p:spPr>
          <a:xfrm>
            <a:off x="0" y="44450"/>
            <a:ext cx="6300788" cy="936625"/>
          </a:xfrm>
          <a:extLst/>
        </p:spPr>
        <p:txBody>
          <a:bodyPr rtlCol="0">
            <a:normAutofit/>
          </a:bodyPr>
          <a:lstStyle/>
          <a:p>
            <a:pPr algn="l" eaLnBrk="1" fontAlgn="auto" hangingPunct="1">
              <a:spcAft>
                <a:spcPts val="0"/>
              </a:spcAft>
              <a:defRPr/>
            </a:pPr>
            <a:r>
              <a:rPr lang="zh-CN" altLang="en-US" sz="4600" b="1" dirty="0" smtClean="0">
                <a:solidFill>
                  <a:srgbClr val="1AB39F">
                    <a:lumMod val="75000"/>
                  </a:srgbClr>
                </a:solidFill>
                <a:effectLst>
                  <a:reflection blurRad="6350" stA="55000" endA="300" endPos="45500" dir="5400000" sy="-100000" algn="bl" rotWithShape="0"/>
                </a:effectLst>
                <a:latin typeface="微软雅黑" pitchFamily="34" charset="-122"/>
                <a:ea typeface="微软雅黑" pitchFamily="34" charset="-122"/>
              </a:rPr>
              <a:t>五、</a:t>
            </a:r>
            <a:r>
              <a:rPr lang="zh-CN" altLang="en-US" sz="4600" b="1" dirty="0">
                <a:solidFill>
                  <a:srgbClr val="1AB39F">
                    <a:lumMod val="75000"/>
                  </a:srgbClr>
                </a:solidFill>
                <a:effectLst>
                  <a:reflection blurRad="6350" stA="55000" endA="300" endPos="45500" dir="5400000" sy="-100000" algn="bl" rotWithShape="0"/>
                </a:effectLst>
                <a:latin typeface="微软雅黑" pitchFamily="34" charset="-122"/>
                <a:ea typeface="微软雅黑" pitchFamily="34" charset="-122"/>
              </a:rPr>
              <a:t>测量直流电流</a:t>
            </a:r>
            <a:endParaRPr lang="zh-CN" altLang="en-US" dirty="0" smtClean="0">
              <a:solidFill>
                <a:schemeClr val="accent6">
                  <a:lumMod val="75000"/>
                </a:schemeClr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30" name="流程图: 手动输入 29"/>
          <p:cNvSpPr/>
          <p:nvPr/>
        </p:nvSpPr>
        <p:spPr>
          <a:xfrm>
            <a:off x="539552" y="1340768"/>
            <a:ext cx="2828177" cy="590946"/>
          </a:xfrm>
          <a:prstGeom prst="flowChartManualInput">
            <a:avLst/>
          </a:prstGeom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zh-CN" altLang="en-US" dirty="0" smtClean="0">
                <a:solidFill>
                  <a:prstClr val="white"/>
                </a:solidFill>
                <a:latin typeface="幼圆" pitchFamily="49" charset="-122"/>
                <a:ea typeface="幼圆" pitchFamily="49" charset="-122"/>
              </a:rPr>
              <a:t>测量方法</a:t>
            </a:r>
            <a:endParaRPr lang="zh-CN" altLang="en-US" dirty="0">
              <a:solidFill>
                <a:prstClr val="white"/>
              </a:solidFill>
              <a:latin typeface="幼圆" pitchFamily="49" charset="-122"/>
              <a:ea typeface="幼圆" pitchFamily="49" charset="-122"/>
            </a:endParaRPr>
          </a:p>
        </p:txBody>
      </p:sp>
      <p:grpSp>
        <p:nvGrpSpPr>
          <p:cNvPr id="8" name="组合 7"/>
          <p:cNvGrpSpPr/>
          <p:nvPr/>
        </p:nvGrpSpPr>
        <p:grpSpPr>
          <a:xfrm>
            <a:off x="5777966" y="2580307"/>
            <a:ext cx="1728197" cy="453463"/>
            <a:chOff x="5777966" y="2580307"/>
            <a:chExt cx="1728197" cy="453463"/>
          </a:xfrm>
        </p:grpSpPr>
        <p:sp>
          <p:nvSpPr>
            <p:cNvPr id="15" name="AutoShape 5"/>
            <p:cNvSpPr>
              <a:spLocks noChangeArrowheads="1"/>
            </p:cNvSpPr>
            <p:nvPr/>
          </p:nvSpPr>
          <p:spPr bwMode="auto">
            <a:xfrm>
              <a:off x="5777966" y="2580307"/>
              <a:ext cx="1728197" cy="453463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chemeClr val="accent5">
                    <a:lumMod val="60000"/>
                    <a:lumOff val="40000"/>
                  </a:schemeClr>
                </a:gs>
                <a:gs pos="100000">
                  <a:schemeClr val="bg1"/>
                </a:gs>
              </a:gsLst>
              <a:lin ang="0" scaled="1"/>
            </a:gradFill>
            <a:ln w="9525" algn="ctr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>
                <a:spcBef>
                  <a:spcPct val="50000"/>
                </a:spcBef>
              </a:pPr>
              <a:r>
                <a:rPr lang="zh-CN" altLang="en-US" sz="2000" dirty="0" smtClean="0">
                  <a:solidFill>
                    <a:schemeClr val="accent2"/>
                  </a:solidFill>
                  <a:ea typeface="黑体" pitchFamily="2" charset="-122"/>
                </a:rPr>
                <a:t>      接通</a:t>
              </a:r>
              <a:r>
                <a:rPr lang="zh-CN" altLang="en-US" sz="2000" dirty="0" smtClean="0">
                  <a:solidFill>
                    <a:schemeClr val="accent2"/>
                  </a:solidFill>
                  <a:ea typeface="黑体" pitchFamily="2" charset="-122"/>
                </a:rPr>
                <a:t>手电筒</a:t>
              </a:r>
              <a:r>
                <a:rPr lang="zh-CN" altLang="en-US" sz="2000" dirty="0" smtClean="0">
                  <a:solidFill>
                    <a:schemeClr val="accent2"/>
                  </a:solidFill>
                  <a:ea typeface="黑体" pitchFamily="2" charset="-122"/>
                </a:rPr>
                <a:t>，拧下后盖</a:t>
              </a:r>
              <a:endParaRPr lang="zh-CN" altLang="en-US" sz="2000" dirty="0">
                <a:solidFill>
                  <a:schemeClr val="accent2"/>
                </a:solidFill>
                <a:ea typeface="黑体" pitchFamily="2" charset="-122"/>
              </a:endParaRPr>
            </a:p>
          </p:txBody>
        </p:sp>
        <p:grpSp>
          <p:nvGrpSpPr>
            <p:cNvPr id="16" name="Group 6"/>
            <p:cNvGrpSpPr>
              <a:grpSpLocks/>
            </p:cNvGrpSpPr>
            <p:nvPr/>
          </p:nvGrpSpPr>
          <p:grpSpPr bwMode="auto">
            <a:xfrm>
              <a:off x="5854983" y="2635730"/>
              <a:ext cx="345495" cy="345496"/>
              <a:chOff x="864" y="1046"/>
              <a:chExt cx="480" cy="480"/>
            </a:xfrm>
          </p:grpSpPr>
          <p:sp>
            <p:nvSpPr>
              <p:cNvPr id="17" name="Oval 7"/>
              <p:cNvSpPr>
                <a:spLocks noChangeArrowheads="1"/>
              </p:cNvSpPr>
              <p:nvPr/>
            </p:nvSpPr>
            <p:spPr bwMode="auto">
              <a:xfrm>
                <a:off x="864" y="1046"/>
                <a:ext cx="480" cy="480"/>
              </a:xfrm>
              <a:prstGeom prst="ellipse">
                <a:avLst/>
              </a:prstGeom>
              <a:gradFill rotWithShape="0">
                <a:gsLst>
                  <a:gs pos="0">
                    <a:srgbClr val="FFCC66"/>
                  </a:gs>
                  <a:gs pos="100000">
                    <a:srgbClr val="FF0000"/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20" name="Oval 8"/>
              <p:cNvSpPr>
                <a:spLocks noChangeArrowheads="1"/>
              </p:cNvSpPr>
              <p:nvPr/>
            </p:nvSpPr>
            <p:spPr bwMode="auto">
              <a:xfrm>
                <a:off x="926" y="1095"/>
                <a:ext cx="355" cy="355"/>
              </a:xfrm>
              <a:prstGeom prst="ellipse">
                <a:avLst/>
              </a:prstGeom>
              <a:gradFill rotWithShape="0">
                <a:gsLst>
                  <a:gs pos="0">
                    <a:srgbClr val="FF0000"/>
                  </a:gs>
                  <a:gs pos="100000">
                    <a:srgbClr val="FFCC66"/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/>
                <a:r>
                  <a:rPr lang="ko-KR" altLang="en-US" sz="2400" b="1" dirty="0">
                    <a:latin typeface="Verdana" pitchFamily="34" charset="0"/>
                    <a:ea typeface="Gulim" pitchFamily="34" charset="-127"/>
                  </a:rPr>
                  <a:t>2</a:t>
                </a:r>
              </a:p>
            </p:txBody>
          </p:sp>
        </p:grpSp>
      </p:grpSp>
      <p:grpSp>
        <p:nvGrpSpPr>
          <p:cNvPr id="21" name="组合 20"/>
          <p:cNvGrpSpPr/>
          <p:nvPr/>
        </p:nvGrpSpPr>
        <p:grpSpPr>
          <a:xfrm>
            <a:off x="5777967" y="1903959"/>
            <a:ext cx="1926381" cy="505464"/>
            <a:chOff x="5219382" y="1276351"/>
            <a:chExt cx="3811588" cy="1000125"/>
          </a:xfrm>
        </p:grpSpPr>
        <p:sp>
          <p:nvSpPr>
            <p:cNvPr id="22" name="AutoShape 15"/>
            <p:cNvSpPr>
              <a:spLocks noChangeArrowheads="1"/>
            </p:cNvSpPr>
            <p:nvPr/>
          </p:nvSpPr>
          <p:spPr bwMode="auto">
            <a:xfrm>
              <a:off x="5219382" y="1276351"/>
              <a:ext cx="3811588" cy="1000125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chemeClr val="accent5">
                    <a:lumMod val="60000"/>
                    <a:lumOff val="40000"/>
                  </a:schemeClr>
                </a:gs>
                <a:gs pos="100000">
                  <a:schemeClr val="bg1"/>
                </a:gs>
              </a:gsLst>
              <a:lin ang="0" scaled="1"/>
            </a:gradFill>
            <a:ln w="9525" algn="ctr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>
                <a:spcBef>
                  <a:spcPct val="50000"/>
                </a:spcBef>
              </a:pPr>
              <a:r>
                <a:rPr lang="zh-CN" altLang="en-US" sz="2000" dirty="0" smtClean="0">
                  <a:solidFill>
                    <a:schemeClr val="accent2"/>
                  </a:solidFill>
                  <a:ea typeface="黑体" pitchFamily="2" charset="-122"/>
                </a:rPr>
                <a:t>      插入表笔，</a:t>
              </a:r>
              <a:r>
                <a:rPr lang="zh-CN" altLang="en-US" sz="2000" dirty="0" smtClean="0">
                  <a:solidFill>
                    <a:schemeClr val="accent2"/>
                  </a:solidFill>
                  <a:ea typeface="黑体" pitchFamily="2" charset="-122"/>
                </a:rPr>
                <a:t>选择量程</a:t>
              </a:r>
              <a:endParaRPr lang="zh-CN" altLang="en-US" sz="2000" dirty="0">
                <a:solidFill>
                  <a:schemeClr val="accent2"/>
                </a:solidFill>
                <a:ea typeface="黑体" pitchFamily="2" charset="-122"/>
              </a:endParaRPr>
            </a:p>
          </p:txBody>
        </p:sp>
        <p:grpSp>
          <p:nvGrpSpPr>
            <p:cNvPr id="23" name="Group 16"/>
            <p:cNvGrpSpPr>
              <a:grpSpLocks/>
            </p:cNvGrpSpPr>
            <p:nvPr/>
          </p:nvGrpSpPr>
          <p:grpSpPr bwMode="auto">
            <a:xfrm>
              <a:off x="5376545" y="1377951"/>
              <a:ext cx="762000" cy="762000"/>
              <a:chOff x="864" y="1046"/>
              <a:chExt cx="480" cy="480"/>
            </a:xfrm>
          </p:grpSpPr>
          <p:sp>
            <p:nvSpPr>
              <p:cNvPr id="24" name="Oval 17"/>
              <p:cNvSpPr>
                <a:spLocks noChangeArrowheads="1"/>
              </p:cNvSpPr>
              <p:nvPr/>
            </p:nvSpPr>
            <p:spPr bwMode="auto">
              <a:xfrm>
                <a:off x="864" y="1046"/>
                <a:ext cx="480" cy="480"/>
              </a:xfrm>
              <a:prstGeom prst="ellipse">
                <a:avLst/>
              </a:prstGeom>
              <a:gradFill rotWithShape="0">
                <a:gsLst>
                  <a:gs pos="0">
                    <a:srgbClr val="00FFCC"/>
                  </a:gs>
                  <a:gs pos="100000">
                    <a:srgbClr val="009900"/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25" name="Oval 18"/>
              <p:cNvSpPr>
                <a:spLocks noChangeArrowheads="1"/>
              </p:cNvSpPr>
              <p:nvPr/>
            </p:nvSpPr>
            <p:spPr bwMode="auto">
              <a:xfrm>
                <a:off x="926" y="1095"/>
                <a:ext cx="355" cy="355"/>
              </a:xfrm>
              <a:prstGeom prst="ellipse">
                <a:avLst/>
              </a:prstGeom>
              <a:gradFill rotWithShape="0">
                <a:gsLst>
                  <a:gs pos="0">
                    <a:srgbClr val="009900"/>
                  </a:gs>
                  <a:gs pos="100000">
                    <a:srgbClr val="00FFCC"/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/>
                <a:r>
                  <a:rPr lang="ko-KR" altLang="en-US" sz="2400" b="1">
                    <a:latin typeface="Verdana" pitchFamily="34" charset="0"/>
                    <a:ea typeface="Gulim" pitchFamily="34" charset="-127"/>
                  </a:rPr>
                  <a:t>1</a:t>
                </a:r>
              </a:p>
            </p:txBody>
          </p:sp>
        </p:grpSp>
      </p:grpSp>
      <p:grpSp>
        <p:nvGrpSpPr>
          <p:cNvPr id="26" name="组合 44"/>
          <p:cNvGrpSpPr>
            <a:grpSpLocks/>
          </p:cNvGrpSpPr>
          <p:nvPr/>
        </p:nvGrpSpPr>
        <p:grpSpPr bwMode="auto">
          <a:xfrm>
            <a:off x="175196" y="2175023"/>
            <a:ext cx="643159" cy="643179"/>
            <a:chOff x="924049" y="2057400"/>
            <a:chExt cx="642938" cy="642938"/>
          </a:xfrm>
        </p:grpSpPr>
        <p:grpSp>
          <p:nvGrpSpPr>
            <p:cNvPr id="27" name="Group 58"/>
            <p:cNvGrpSpPr>
              <a:grpSpLocks/>
            </p:cNvGrpSpPr>
            <p:nvPr/>
          </p:nvGrpSpPr>
          <p:grpSpPr bwMode="auto">
            <a:xfrm>
              <a:off x="924049" y="2057400"/>
              <a:ext cx="642938" cy="642938"/>
              <a:chOff x="1289" y="582"/>
              <a:chExt cx="668" cy="668"/>
            </a:xfrm>
          </p:grpSpPr>
          <p:sp>
            <p:nvSpPr>
              <p:cNvPr id="29" name="Oval 59"/>
              <p:cNvSpPr>
                <a:spLocks noChangeArrowheads="1"/>
              </p:cNvSpPr>
              <p:nvPr/>
            </p:nvSpPr>
            <p:spPr bwMode="gray">
              <a:xfrm>
                <a:off x="1289" y="582"/>
                <a:ext cx="668" cy="668"/>
              </a:xfrm>
              <a:prstGeom prst="ellipse">
                <a:avLst/>
              </a:prstGeom>
              <a:solidFill>
                <a:srgbClr val="3333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3810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>
                <a:spAutoFit/>
              </a:bodyPr>
              <a:lstStyle/>
              <a:p>
                <a:endParaRPr lang="zh-CN" altLang="en-US"/>
              </a:p>
            </p:txBody>
          </p:sp>
          <p:sp>
            <p:nvSpPr>
              <p:cNvPr id="31" name="Oval 60"/>
              <p:cNvSpPr>
                <a:spLocks noChangeArrowheads="1"/>
              </p:cNvSpPr>
              <p:nvPr/>
            </p:nvSpPr>
            <p:spPr bwMode="gray">
              <a:xfrm>
                <a:off x="1296" y="587"/>
                <a:ext cx="646" cy="647"/>
              </a:xfrm>
              <a:prstGeom prst="ellipse">
                <a:avLst/>
              </a:prstGeom>
              <a:gradFill rotWithShape="1">
                <a:gsLst>
                  <a:gs pos="0">
                    <a:srgbClr val="636869"/>
                  </a:gs>
                  <a:gs pos="100000">
                    <a:srgbClr val="D6E1E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eaVert" wrap="none" anchor="ctr"/>
              <a:lstStyle/>
              <a:p>
                <a:endParaRPr lang="zh-CN" altLang="en-US"/>
              </a:p>
            </p:txBody>
          </p:sp>
          <p:sp>
            <p:nvSpPr>
              <p:cNvPr id="32" name="Oval 61"/>
              <p:cNvSpPr>
                <a:spLocks noChangeArrowheads="1"/>
              </p:cNvSpPr>
              <p:nvPr/>
            </p:nvSpPr>
            <p:spPr bwMode="gray">
              <a:xfrm>
                <a:off x="1304" y="591"/>
                <a:ext cx="631" cy="631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alpha val="0"/>
                    </a:srgbClr>
                  </a:gs>
                  <a:gs pos="100000">
                    <a:srgbClr val="F1F5F5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eaVert" wrap="none" anchor="ctr"/>
              <a:lstStyle/>
              <a:p>
                <a:endParaRPr lang="zh-CN" altLang="en-US"/>
              </a:p>
            </p:txBody>
          </p:sp>
          <p:sp>
            <p:nvSpPr>
              <p:cNvPr id="33" name="Oval 62"/>
              <p:cNvSpPr>
                <a:spLocks noChangeArrowheads="1"/>
              </p:cNvSpPr>
              <p:nvPr/>
            </p:nvSpPr>
            <p:spPr bwMode="gray">
              <a:xfrm>
                <a:off x="1311" y="597"/>
                <a:ext cx="600" cy="589"/>
              </a:xfrm>
              <a:prstGeom prst="ellipse">
                <a:avLst/>
              </a:prstGeom>
              <a:gradFill rotWithShape="1">
                <a:gsLst>
                  <a:gs pos="0">
                    <a:srgbClr val="AAB2B3"/>
                  </a:gs>
                  <a:gs pos="100000">
                    <a:srgbClr val="D6E1E2">
                      <a:alpha val="48000"/>
                    </a:srgb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eaVert" wrap="none" anchor="ctr"/>
              <a:lstStyle/>
              <a:p>
                <a:endParaRPr lang="zh-CN" altLang="en-US"/>
              </a:p>
            </p:txBody>
          </p:sp>
          <p:sp>
            <p:nvSpPr>
              <p:cNvPr id="34" name="Oval 63"/>
              <p:cNvSpPr>
                <a:spLocks noChangeArrowheads="1"/>
              </p:cNvSpPr>
              <p:nvPr/>
            </p:nvSpPr>
            <p:spPr bwMode="gray">
              <a:xfrm>
                <a:off x="1346" y="613"/>
                <a:ext cx="533" cy="479"/>
              </a:xfrm>
              <a:prstGeom prst="ellipse">
                <a:avLst/>
              </a:prstGeom>
              <a:gradFill rotWithShape="1">
                <a:gsLst>
                  <a:gs pos="0">
                    <a:srgbClr val="FFFFFF"/>
                  </a:gs>
                  <a:gs pos="100000">
                    <a:srgbClr val="D6E1E2">
                      <a:alpha val="37999"/>
                    </a:srgb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eaVert" wrap="none" anchor="ctr"/>
              <a:lstStyle/>
              <a:p>
                <a:endParaRPr lang="zh-CN" altLang="en-US"/>
              </a:p>
            </p:txBody>
          </p:sp>
        </p:grpSp>
        <p:sp>
          <p:nvSpPr>
            <p:cNvPr id="28" name="Text Box 64"/>
            <p:cNvSpPr txBox="1">
              <a:spLocks noChangeArrowheads="1"/>
            </p:cNvSpPr>
            <p:nvPr/>
          </p:nvSpPr>
          <p:spPr bwMode="gray">
            <a:xfrm>
              <a:off x="1062162" y="2149475"/>
              <a:ext cx="354012" cy="457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9pPr>
            </a:lstStyle>
            <a:p>
              <a:pPr algn="ctr" eaLnBrk="1" hangingPunct="1"/>
              <a:r>
                <a:rPr lang="en-US" altLang="zh-CN" sz="2400" dirty="0">
                  <a:solidFill>
                    <a:srgbClr val="000000"/>
                  </a:solidFill>
                  <a:latin typeface="Arial" pitchFamily="34" charset="0"/>
                </a:rPr>
                <a:t>1</a:t>
              </a:r>
              <a:endParaRPr lang="en-US" altLang="zh-CN" dirty="0">
                <a:latin typeface="Arial" pitchFamily="34" charset="0"/>
              </a:endParaRPr>
            </a:p>
          </p:txBody>
        </p:sp>
      </p:grpSp>
      <p:grpSp>
        <p:nvGrpSpPr>
          <p:cNvPr id="35" name="组合 44"/>
          <p:cNvGrpSpPr>
            <a:grpSpLocks/>
          </p:cNvGrpSpPr>
          <p:nvPr/>
        </p:nvGrpSpPr>
        <p:grpSpPr bwMode="auto">
          <a:xfrm>
            <a:off x="238070" y="4200752"/>
            <a:ext cx="643159" cy="643179"/>
            <a:chOff x="924049" y="2057400"/>
            <a:chExt cx="642938" cy="642938"/>
          </a:xfrm>
        </p:grpSpPr>
        <p:grpSp>
          <p:nvGrpSpPr>
            <p:cNvPr id="36" name="Group 58"/>
            <p:cNvGrpSpPr>
              <a:grpSpLocks/>
            </p:cNvGrpSpPr>
            <p:nvPr/>
          </p:nvGrpSpPr>
          <p:grpSpPr bwMode="auto">
            <a:xfrm>
              <a:off x="924049" y="2057400"/>
              <a:ext cx="642938" cy="642938"/>
              <a:chOff x="1289" y="582"/>
              <a:chExt cx="668" cy="668"/>
            </a:xfrm>
          </p:grpSpPr>
          <p:sp>
            <p:nvSpPr>
              <p:cNvPr id="38" name="Oval 59"/>
              <p:cNvSpPr>
                <a:spLocks noChangeArrowheads="1"/>
              </p:cNvSpPr>
              <p:nvPr/>
            </p:nvSpPr>
            <p:spPr bwMode="gray">
              <a:xfrm>
                <a:off x="1289" y="582"/>
                <a:ext cx="668" cy="668"/>
              </a:xfrm>
              <a:prstGeom prst="ellipse">
                <a:avLst/>
              </a:prstGeom>
              <a:solidFill>
                <a:srgbClr val="3333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3810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>
                <a:spAutoFit/>
              </a:bodyPr>
              <a:lstStyle/>
              <a:p>
                <a:endParaRPr lang="zh-CN" altLang="en-US"/>
              </a:p>
            </p:txBody>
          </p:sp>
          <p:sp>
            <p:nvSpPr>
              <p:cNvPr id="39" name="Oval 60"/>
              <p:cNvSpPr>
                <a:spLocks noChangeArrowheads="1"/>
              </p:cNvSpPr>
              <p:nvPr/>
            </p:nvSpPr>
            <p:spPr bwMode="gray">
              <a:xfrm>
                <a:off x="1296" y="587"/>
                <a:ext cx="646" cy="647"/>
              </a:xfrm>
              <a:prstGeom prst="ellipse">
                <a:avLst/>
              </a:prstGeom>
              <a:gradFill rotWithShape="1">
                <a:gsLst>
                  <a:gs pos="0">
                    <a:srgbClr val="636869"/>
                  </a:gs>
                  <a:gs pos="100000">
                    <a:srgbClr val="D6E1E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eaVert" wrap="none" anchor="ctr"/>
              <a:lstStyle/>
              <a:p>
                <a:endParaRPr lang="zh-CN" altLang="en-US"/>
              </a:p>
            </p:txBody>
          </p:sp>
          <p:sp>
            <p:nvSpPr>
              <p:cNvPr id="40" name="Oval 61"/>
              <p:cNvSpPr>
                <a:spLocks noChangeArrowheads="1"/>
              </p:cNvSpPr>
              <p:nvPr/>
            </p:nvSpPr>
            <p:spPr bwMode="gray">
              <a:xfrm>
                <a:off x="1304" y="591"/>
                <a:ext cx="631" cy="631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alpha val="0"/>
                    </a:srgbClr>
                  </a:gs>
                  <a:gs pos="100000">
                    <a:srgbClr val="F1F5F5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eaVert" wrap="none" anchor="ctr"/>
              <a:lstStyle/>
              <a:p>
                <a:endParaRPr lang="zh-CN" altLang="en-US"/>
              </a:p>
            </p:txBody>
          </p:sp>
          <p:sp>
            <p:nvSpPr>
              <p:cNvPr id="41" name="Oval 62"/>
              <p:cNvSpPr>
                <a:spLocks noChangeArrowheads="1"/>
              </p:cNvSpPr>
              <p:nvPr/>
            </p:nvSpPr>
            <p:spPr bwMode="gray">
              <a:xfrm>
                <a:off x="1311" y="597"/>
                <a:ext cx="600" cy="589"/>
              </a:xfrm>
              <a:prstGeom prst="ellipse">
                <a:avLst/>
              </a:prstGeom>
              <a:gradFill rotWithShape="1">
                <a:gsLst>
                  <a:gs pos="0">
                    <a:srgbClr val="AAB2B3"/>
                  </a:gs>
                  <a:gs pos="100000">
                    <a:srgbClr val="D6E1E2">
                      <a:alpha val="48000"/>
                    </a:srgb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eaVert" wrap="none" anchor="ctr"/>
              <a:lstStyle/>
              <a:p>
                <a:endParaRPr lang="zh-CN" altLang="en-US"/>
              </a:p>
            </p:txBody>
          </p:sp>
          <p:sp>
            <p:nvSpPr>
              <p:cNvPr id="42" name="Oval 63"/>
              <p:cNvSpPr>
                <a:spLocks noChangeArrowheads="1"/>
              </p:cNvSpPr>
              <p:nvPr/>
            </p:nvSpPr>
            <p:spPr bwMode="gray">
              <a:xfrm>
                <a:off x="1346" y="613"/>
                <a:ext cx="533" cy="479"/>
              </a:xfrm>
              <a:prstGeom prst="ellipse">
                <a:avLst/>
              </a:prstGeom>
              <a:gradFill rotWithShape="1">
                <a:gsLst>
                  <a:gs pos="0">
                    <a:srgbClr val="FFFFFF"/>
                  </a:gs>
                  <a:gs pos="100000">
                    <a:srgbClr val="D6E1E2">
                      <a:alpha val="37999"/>
                    </a:srgb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eaVert" wrap="none" anchor="ctr"/>
              <a:lstStyle/>
              <a:p>
                <a:endParaRPr lang="zh-CN" altLang="en-US"/>
              </a:p>
            </p:txBody>
          </p:sp>
        </p:grpSp>
        <p:sp>
          <p:nvSpPr>
            <p:cNvPr id="37" name="Text Box 64"/>
            <p:cNvSpPr txBox="1">
              <a:spLocks noChangeArrowheads="1"/>
            </p:cNvSpPr>
            <p:nvPr/>
          </p:nvSpPr>
          <p:spPr bwMode="gray">
            <a:xfrm>
              <a:off x="1062162" y="2149475"/>
              <a:ext cx="354012" cy="457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9pPr>
            </a:lstStyle>
            <a:p>
              <a:pPr algn="ctr" eaLnBrk="1" hangingPunct="1"/>
              <a:r>
                <a:rPr lang="en-US" altLang="zh-CN" sz="2400" dirty="0" smtClean="0">
                  <a:solidFill>
                    <a:srgbClr val="000000"/>
                  </a:solidFill>
                  <a:latin typeface="Arial" pitchFamily="34" charset="0"/>
                </a:rPr>
                <a:t>2</a:t>
              </a:r>
              <a:endParaRPr lang="en-US" altLang="zh-CN" dirty="0">
                <a:latin typeface="Arial" pitchFamily="34" charset="0"/>
              </a:endParaRPr>
            </a:p>
          </p:txBody>
        </p:sp>
      </p:grpSp>
      <p:grpSp>
        <p:nvGrpSpPr>
          <p:cNvPr id="43" name="组合 42"/>
          <p:cNvGrpSpPr/>
          <p:nvPr/>
        </p:nvGrpSpPr>
        <p:grpSpPr>
          <a:xfrm>
            <a:off x="5777966" y="3916734"/>
            <a:ext cx="1728197" cy="453463"/>
            <a:chOff x="5219382" y="2382839"/>
            <a:chExt cx="3811588" cy="1000125"/>
          </a:xfrm>
        </p:grpSpPr>
        <p:sp>
          <p:nvSpPr>
            <p:cNvPr id="44" name="AutoShape 5"/>
            <p:cNvSpPr>
              <a:spLocks noChangeArrowheads="1"/>
            </p:cNvSpPr>
            <p:nvPr/>
          </p:nvSpPr>
          <p:spPr bwMode="auto">
            <a:xfrm>
              <a:off x="5219382" y="2382839"/>
              <a:ext cx="3811588" cy="1000125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chemeClr val="accent5">
                    <a:lumMod val="60000"/>
                    <a:lumOff val="40000"/>
                  </a:schemeClr>
                </a:gs>
                <a:gs pos="100000">
                  <a:schemeClr val="bg1"/>
                </a:gs>
              </a:gsLst>
              <a:lin ang="0" scaled="1"/>
            </a:gradFill>
            <a:ln w="9525" algn="ctr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>
                <a:spcBef>
                  <a:spcPct val="50000"/>
                </a:spcBef>
              </a:pPr>
              <a:r>
                <a:rPr lang="zh-CN" altLang="en-US" sz="2000" dirty="0">
                  <a:solidFill>
                    <a:schemeClr val="accent2"/>
                  </a:solidFill>
                  <a:ea typeface="黑体" pitchFamily="2" charset="-122"/>
                </a:rPr>
                <a:t>      </a:t>
              </a:r>
              <a:r>
                <a:rPr lang="zh-CN" altLang="en-US" sz="2000" dirty="0" smtClean="0">
                  <a:solidFill>
                    <a:schemeClr val="accent2"/>
                  </a:solidFill>
                  <a:ea typeface="黑体" pitchFamily="2" charset="-122"/>
                </a:rPr>
                <a:t>读数</a:t>
              </a:r>
              <a:endParaRPr lang="zh-CN" altLang="en-US" sz="2000" dirty="0">
                <a:solidFill>
                  <a:schemeClr val="accent2"/>
                </a:solidFill>
                <a:ea typeface="黑体" pitchFamily="2" charset="-122"/>
              </a:endParaRPr>
            </a:p>
          </p:txBody>
        </p:sp>
        <p:grpSp>
          <p:nvGrpSpPr>
            <p:cNvPr id="45" name="Group 6"/>
            <p:cNvGrpSpPr>
              <a:grpSpLocks/>
            </p:cNvGrpSpPr>
            <p:nvPr/>
          </p:nvGrpSpPr>
          <p:grpSpPr bwMode="auto">
            <a:xfrm>
              <a:off x="5389245" y="2505076"/>
              <a:ext cx="762000" cy="762000"/>
              <a:chOff x="864" y="1046"/>
              <a:chExt cx="480" cy="480"/>
            </a:xfrm>
          </p:grpSpPr>
          <p:sp>
            <p:nvSpPr>
              <p:cNvPr id="46" name="Oval 7"/>
              <p:cNvSpPr>
                <a:spLocks noChangeArrowheads="1"/>
              </p:cNvSpPr>
              <p:nvPr/>
            </p:nvSpPr>
            <p:spPr bwMode="auto">
              <a:xfrm>
                <a:off x="864" y="1046"/>
                <a:ext cx="480" cy="480"/>
              </a:xfrm>
              <a:prstGeom prst="ellipse">
                <a:avLst/>
              </a:prstGeom>
              <a:gradFill rotWithShape="0">
                <a:gsLst>
                  <a:gs pos="0">
                    <a:srgbClr val="FFCC66"/>
                  </a:gs>
                  <a:gs pos="100000">
                    <a:srgbClr val="FF0000"/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47" name="Oval 8"/>
              <p:cNvSpPr>
                <a:spLocks noChangeArrowheads="1"/>
              </p:cNvSpPr>
              <p:nvPr/>
            </p:nvSpPr>
            <p:spPr bwMode="auto">
              <a:xfrm>
                <a:off x="926" y="1095"/>
                <a:ext cx="355" cy="355"/>
              </a:xfrm>
              <a:prstGeom prst="ellipse">
                <a:avLst/>
              </a:prstGeom>
              <a:gradFill rotWithShape="0">
                <a:gsLst>
                  <a:gs pos="0">
                    <a:srgbClr val="FF0000"/>
                  </a:gs>
                  <a:gs pos="100000">
                    <a:srgbClr val="FFCC66"/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/>
                <a:r>
                  <a:rPr lang="en-US" altLang="ko-KR" sz="2400" b="1" dirty="0" smtClean="0">
                    <a:latin typeface="Verdana" pitchFamily="34" charset="0"/>
                    <a:ea typeface="Gulim" pitchFamily="34" charset="-127"/>
                  </a:rPr>
                  <a:t>4</a:t>
                </a:r>
                <a:endParaRPr lang="ko-KR" altLang="en-US" sz="2400" b="1" dirty="0">
                  <a:latin typeface="Verdana" pitchFamily="34" charset="0"/>
                  <a:ea typeface="Gulim" pitchFamily="34" charset="-127"/>
                </a:endParaRPr>
              </a:p>
            </p:txBody>
          </p:sp>
        </p:grpSp>
      </p:grpSp>
      <p:grpSp>
        <p:nvGrpSpPr>
          <p:cNvPr id="48" name="组合 47"/>
          <p:cNvGrpSpPr/>
          <p:nvPr/>
        </p:nvGrpSpPr>
        <p:grpSpPr>
          <a:xfrm>
            <a:off x="5777967" y="3240386"/>
            <a:ext cx="1926381" cy="505464"/>
            <a:chOff x="5219382" y="1276351"/>
            <a:chExt cx="3811588" cy="1000125"/>
          </a:xfrm>
        </p:grpSpPr>
        <p:sp>
          <p:nvSpPr>
            <p:cNvPr id="49" name="AutoShape 15"/>
            <p:cNvSpPr>
              <a:spLocks noChangeArrowheads="1"/>
            </p:cNvSpPr>
            <p:nvPr/>
          </p:nvSpPr>
          <p:spPr bwMode="auto">
            <a:xfrm>
              <a:off x="5219382" y="1276351"/>
              <a:ext cx="3811588" cy="1000125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chemeClr val="accent5">
                    <a:lumMod val="60000"/>
                    <a:lumOff val="40000"/>
                  </a:schemeClr>
                </a:gs>
                <a:gs pos="100000">
                  <a:schemeClr val="bg1"/>
                </a:gs>
              </a:gsLst>
              <a:lin ang="0" scaled="1"/>
            </a:gradFill>
            <a:ln w="9525" algn="ctr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>
                <a:spcBef>
                  <a:spcPct val="50000"/>
                </a:spcBef>
              </a:pPr>
              <a:r>
                <a:rPr lang="zh-CN" altLang="en-US" sz="2000" dirty="0" smtClean="0">
                  <a:solidFill>
                    <a:schemeClr val="accent2"/>
                  </a:solidFill>
                  <a:ea typeface="黑体" pitchFamily="2" charset="-122"/>
                </a:rPr>
                <a:t>      </a:t>
              </a:r>
              <a:r>
                <a:rPr lang="zh-CN" altLang="en-US" sz="2000" dirty="0" smtClean="0">
                  <a:solidFill>
                    <a:schemeClr val="accent2"/>
                  </a:solidFill>
                  <a:ea typeface="黑体" pitchFamily="2" charset="-122"/>
                </a:rPr>
                <a:t>表笔测量外壳和负极</a:t>
              </a:r>
              <a:endParaRPr lang="zh-CN" altLang="en-US" sz="2000" dirty="0">
                <a:solidFill>
                  <a:schemeClr val="accent2"/>
                </a:solidFill>
                <a:ea typeface="黑体" pitchFamily="2" charset="-122"/>
              </a:endParaRPr>
            </a:p>
          </p:txBody>
        </p:sp>
        <p:grpSp>
          <p:nvGrpSpPr>
            <p:cNvPr id="50" name="Group 16"/>
            <p:cNvGrpSpPr>
              <a:grpSpLocks/>
            </p:cNvGrpSpPr>
            <p:nvPr/>
          </p:nvGrpSpPr>
          <p:grpSpPr bwMode="auto">
            <a:xfrm>
              <a:off x="5376545" y="1377951"/>
              <a:ext cx="762000" cy="762000"/>
              <a:chOff x="864" y="1046"/>
              <a:chExt cx="480" cy="480"/>
            </a:xfrm>
          </p:grpSpPr>
          <p:sp>
            <p:nvSpPr>
              <p:cNvPr id="51" name="Oval 17"/>
              <p:cNvSpPr>
                <a:spLocks noChangeArrowheads="1"/>
              </p:cNvSpPr>
              <p:nvPr/>
            </p:nvSpPr>
            <p:spPr bwMode="auto">
              <a:xfrm>
                <a:off x="864" y="1046"/>
                <a:ext cx="480" cy="480"/>
              </a:xfrm>
              <a:prstGeom prst="ellipse">
                <a:avLst/>
              </a:prstGeom>
              <a:gradFill rotWithShape="0">
                <a:gsLst>
                  <a:gs pos="0">
                    <a:srgbClr val="00FFCC"/>
                  </a:gs>
                  <a:gs pos="100000">
                    <a:srgbClr val="009900"/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52" name="Oval 18"/>
              <p:cNvSpPr>
                <a:spLocks noChangeArrowheads="1"/>
              </p:cNvSpPr>
              <p:nvPr/>
            </p:nvSpPr>
            <p:spPr bwMode="auto">
              <a:xfrm>
                <a:off x="926" y="1095"/>
                <a:ext cx="355" cy="355"/>
              </a:xfrm>
              <a:prstGeom prst="ellipse">
                <a:avLst/>
              </a:prstGeom>
              <a:gradFill rotWithShape="0">
                <a:gsLst>
                  <a:gs pos="0">
                    <a:srgbClr val="009900"/>
                  </a:gs>
                  <a:gs pos="100000">
                    <a:srgbClr val="00FFCC"/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/>
                <a:r>
                  <a:rPr lang="en-US" altLang="ko-KR" sz="2400" b="1" dirty="0" smtClean="0">
                    <a:latin typeface="Verdana" pitchFamily="34" charset="0"/>
                    <a:ea typeface="Gulim" pitchFamily="34" charset="-127"/>
                  </a:rPr>
                  <a:t>3</a:t>
                </a:r>
                <a:endParaRPr lang="ko-KR" altLang="en-US" sz="2400" b="1" dirty="0">
                  <a:latin typeface="Verdana" pitchFamily="34" charset="0"/>
                  <a:ea typeface="Gulim" pitchFamily="34" charset="-127"/>
                </a:endParaRPr>
              </a:p>
            </p:txBody>
          </p:sp>
        </p:grpSp>
      </p:grpSp>
      <p:grpSp>
        <p:nvGrpSpPr>
          <p:cNvPr id="53" name="组合 44"/>
          <p:cNvGrpSpPr>
            <a:grpSpLocks/>
          </p:cNvGrpSpPr>
          <p:nvPr/>
        </p:nvGrpSpPr>
        <p:grpSpPr bwMode="auto">
          <a:xfrm>
            <a:off x="3046149" y="2684104"/>
            <a:ext cx="643159" cy="643179"/>
            <a:chOff x="924049" y="2057400"/>
            <a:chExt cx="642938" cy="642938"/>
          </a:xfrm>
        </p:grpSpPr>
        <p:grpSp>
          <p:nvGrpSpPr>
            <p:cNvPr id="54" name="Group 58"/>
            <p:cNvGrpSpPr>
              <a:grpSpLocks/>
            </p:cNvGrpSpPr>
            <p:nvPr/>
          </p:nvGrpSpPr>
          <p:grpSpPr bwMode="auto">
            <a:xfrm>
              <a:off x="924049" y="2057400"/>
              <a:ext cx="642938" cy="642938"/>
              <a:chOff x="1289" y="582"/>
              <a:chExt cx="668" cy="668"/>
            </a:xfrm>
          </p:grpSpPr>
          <p:sp>
            <p:nvSpPr>
              <p:cNvPr id="56" name="Oval 59"/>
              <p:cNvSpPr>
                <a:spLocks noChangeArrowheads="1"/>
              </p:cNvSpPr>
              <p:nvPr/>
            </p:nvSpPr>
            <p:spPr bwMode="gray">
              <a:xfrm>
                <a:off x="1289" y="582"/>
                <a:ext cx="668" cy="668"/>
              </a:xfrm>
              <a:prstGeom prst="ellipse">
                <a:avLst/>
              </a:prstGeom>
              <a:solidFill>
                <a:srgbClr val="3333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3810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>
                <a:spAutoFit/>
              </a:bodyPr>
              <a:lstStyle/>
              <a:p>
                <a:endParaRPr lang="zh-CN" altLang="en-US"/>
              </a:p>
            </p:txBody>
          </p:sp>
          <p:sp>
            <p:nvSpPr>
              <p:cNvPr id="57" name="Oval 60"/>
              <p:cNvSpPr>
                <a:spLocks noChangeArrowheads="1"/>
              </p:cNvSpPr>
              <p:nvPr/>
            </p:nvSpPr>
            <p:spPr bwMode="gray">
              <a:xfrm>
                <a:off x="1296" y="587"/>
                <a:ext cx="646" cy="647"/>
              </a:xfrm>
              <a:prstGeom prst="ellipse">
                <a:avLst/>
              </a:prstGeom>
              <a:gradFill rotWithShape="1">
                <a:gsLst>
                  <a:gs pos="0">
                    <a:srgbClr val="636869"/>
                  </a:gs>
                  <a:gs pos="100000">
                    <a:srgbClr val="D6E1E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eaVert" wrap="none" anchor="ctr"/>
              <a:lstStyle/>
              <a:p>
                <a:endParaRPr lang="zh-CN" altLang="en-US"/>
              </a:p>
            </p:txBody>
          </p:sp>
          <p:sp>
            <p:nvSpPr>
              <p:cNvPr id="58" name="Oval 61"/>
              <p:cNvSpPr>
                <a:spLocks noChangeArrowheads="1"/>
              </p:cNvSpPr>
              <p:nvPr/>
            </p:nvSpPr>
            <p:spPr bwMode="gray">
              <a:xfrm>
                <a:off x="1304" y="591"/>
                <a:ext cx="631" cy="631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alpha val="0"/>
                    </a:srgbClr>
                  </a:gs>
                  <a:gs pos="100000">
                    <a:srgbClr val="F1F5F5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eaVert" wrap="none" anchor="ctr"/>
              <a:lstStyle/>
              <a:p>
                <a:endParaRPr lang="zh-CN" altLang="en-US"/>
              </a:p>
            </p:txBody>
          </p:sp>
          <p:sp>
            <p:nvSpPr>
              <p:cNvPr id="59" name="Oval 62"/>
              <p:cNvSpPr>
                <a:spLocks noChangeArrowheads="1"/>
              </p:cNvSpPr>
              <p:nvPr/>
            </p:nvSpPr>
            <p:spPr bwMode="gray">
              <a:xfrm>
                <a:off x="1311" y="597"/>
                <a:ext cx="600" cy="589"/>
              </a:xfrm>
              <a:prstGeom prst="ellipse">
                <a:avLst/>
              </a:prstGeom>
              <a:gradFill rotWithShape="1">
                <a:gsLst>
                  <a:gs pos="0">
                    <a:srgbClr val="AAB2B3"/>
                  </a:gs>
                  <a:gs pos="100000">
                    <a:srgbClr val="D6E1E2">
                      <a:alpha val="48000"/>
                    </a:srgb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eaVert" wrap="none" anchor="ctr"/>
              <a:lstStyle/>
              <a:p>
                <a:endParaRPr lang="zh-CN" altLang="en-US"/>
              </a:p>
            </p:txBody>
          </p:sp>
          <p:sp>
            <p:nvSpPr>
              <p:cNvPr id="60" name="Oval 63"/>
              <p:cNvSpPr>
                <a:spLocks noChangeArrowheads="1"/>
              </p:cNvSpPr>
              <p:nvPr/>
            </p:nvSpPr>
            <p:spPr bwMode="gray">
              <a:xfrm>
                <a:off x="1346" y="613"/>
                <a:ext cx="533" cy="479"/>
              </a:xfrm>
              <a:prstGeom prst="ellipse">
                <a:avLst/>
              </a:prstGeom>
              <a:gradFill rotWithShape="1">
                <a:gsLst>
                  <a:gs pos="0">
                    <a:srgbClr val="FFFFFF"/>
                  </a:gs>
                  <a:gs pos="100000">
                    <a:srgbClr val="D6E1E2">
                      <a:alpha val="37999"/>
                    </a:srgb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eaVert" wrap="none" anchor="ctr"/>
              <a:lstStyle/>
              <a:p>
                <a:endParaRPr lang="zh-CN" altLang="en-US"/>
              </a:p>
            </p:txBody>
          </p:sp>
        </p:grpSp>
        <p:sp>
          <p:nvSpPr>
            <p:cNvPr id="55" name="Text Box 64"/>
            <p:cNvSpPr txBox="1">
              <a:spLocks noChangeArrowheads="1"/>
            </p:cNvSpPr>
            <p:nvPr/>
          </p:nvSpPr>
          <p:spPr bwMode="gray">
            <a:xfrm>
              <a:off x="1062162" y="2149475"/>
              <a:ext cx="354012" cy="457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9pPr>
            </a:lstStyle>
            <a:p>
              <a:pPr algn="ctr" eaLnBrk="1" hangingPunct="1"/>
              <a:r>
                <a:rPr lang="en-US" altLang="zh-CN" sz="2400" dirty="0" smtClean="0">
                  <a:solidFill>
                    <a:srgbClr val="000000"/>
                  </a:solidFill>
                  <a:latin typeface="Arial" pitchFamily="34" charset="0"/>
                </a:rPr>
                <a:t>3</a:t>
              </a:r>
              <a:endParaRPr lang="en-US" altLang="zh-CN" dirty="0">
                <a:latin typeface="Arial" pitchFamily="34" charset="0"/>
              </a:endParaRPr>
            </a:p>
          </p:txBody>
        </p:sp>
      </p:grpSp>
      <p:grpSp>
        <p:nvGrpSpPr>
          <p:cNvPr id="61" name="组合 44"/>
          <p:cNvGrpSpPr>
            <a:grpSpLocks/>
          </p:cNvGrpSpPr>
          <p:nvPr/>
        </p:nvGrpSpPr>
        <p:grpSpPr bwMode="auto">
          <a:xfrm>
            <a:off x="3294266" y="4835668"/>
            <a:ext cx="643159" cy="643179"/>
            <a:chOff x="924049" y="2057400"/>
            <a:chExt cx="642938" cy="642938"/>
          </a:xfrm>
        </p:grpSpPr>
        <p:grpSp>
          <p:nvGrpSpPr>
            <p:cNvPr id="62" name="Group 58"/>
            <p:cNvGrpSpPr>
              <a:grpSpLocks/>
            </p:cNvGrpSpPr>
            <p:nvPr/>
          </p:nvGrpSpPr>
          <p:grpSpPr bwMode="auto">
            <a:xfrm>
              <a:off x="924049" y="2057400"/>
              <a:ext cx="642938" cy="642938"/>
              <a:chOff x="1289" y="582"/>
              <a:chExt cx="668" cy="668"/>
            </a:xfrm>
          </p:grpSpPr>
          <p:sp>
            <p:nvSpPr>
              <p:cNvPr id="64" name="Oval 59"/>
              <p:cNvSpPr>
                <a:spLocks noChangeArrowheads="1"/>
              </p:cNvSpPr>
              <p:nvPr/>
            </p:nvSpPr>
            <p:spPr bwMode="gray">
              <a:xfrm>
                <a:off x="1289" y="582"/>
                <a:ext cx="668" cy="668"/>
              </a:xfrm>
              <a:prstGeom prst="ellipse">
                <a:avLst/>
              </a:prstGeom>
              <a:solidFill>
                <a:srgbClr val="3333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3810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>
                <a:spAutoFit/>
              </a:bodyPr>
              <a:lstStyle/>
              <a:p>
                <a:endParaRPr lang="zh-CN" altLang="en-US"/>
              </a:p>
            </p:txBody>
          </p:sp>
          <p:sp>
            <p:nvSpPr>
              <p:cNvPr id="65" name="Oval 60"/>
              <p:cNvSpPr>
                <a:spLocks noChangeArrowheads="1"/>
              </p:cNvSpPr>
              <p:nvPr/>
            </p:nvSpPr>
            <p:spPr bwMode="gray">
              <a:xfrm>
                <a:off x="1296" y="587"/>
                <a:ext cx="646" cy="647"/>
              </a:xfrm>
              <a:prstGeom prst="ellipse">
                <a:avLst/>
              </a:prstGeom>
              <a:gradFill rotWithShape="1">
                <a:gsLst>
                  <a:gs pos="0">
                    <a:srgbClr val="636869"/>
                  </a:gs>
                  <a:gs pos="100000">
                    <a:srgbClr val="D6E1E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eaVert" wrap="none" anchor="ctr"/>
              <a:lstStyle/>
              <a:p>
                <a:endParaRPr lang="zh-CN" altLang="en-US"/>
              </a:p>
            </p:txBody>
          </p:sp>
          <p:sp>
            <p:nvSpPr>
              <p:cNvPr id="66" name="Oval 61"/>
              <p:cNvSpPr>
                <a:spLocks noChangeArrowheads="1"/>
              </p:cNvSpPr>
              <p:nvPr/>
            </p:nvSpPr>
            <p:spPr bwMode="gray">
              <a:xfrm>
                <a:off x="1304" y="591"/>
                <a:ext cx="631" cy="631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alpha val="0"/>
                    </a:srgbClr>
                  </a:gs>
                  <a:gs pos="100000">
                    <a:srgbClr val="F1F5F5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eaVert" wrap="none" anchor="ctr"/>
              <a:lstStyle/>
              <a:p>
                <a:endParaRPr lang="zh-CN" altLang="en-US"/>
              </a:p>
            </p:txBody>
          </p:sp>
          <p:sp>
            <p:nvSpPr>
              <p:cNvPr id="67" name="Oval 62"/>
              <p:cNvSpPr>
                <a:spLocks noChangeArrowheads="1"/>
              </p:cNvSpPr>
              <p:nvPr/>
            </p:nvSpPr>
            <p:spPr bwMode="gray">
              <a:xfrm>
                <a:off x="1311" y="597"/>
                <a:ext cx="600" cy="589"/>
              </a:xfrm>
              <a:prstGeom prst="ellipse">
                <a:avLst/>
              </a:prstGeom>
              <a:gradFill rotWithShape="1">
                <a:gsLst>
                  <a:gs pos="0">
                    <a:srgbClr val="AAB2B3"/>
                  </a:gs>
                  <a:gs pos="100000">
                    <a:srgbClr val="D6E1E2">
                      <a:alpha val="48000"/>
                    </a:srgb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eaVert" wrap="none" anchor="ctr"/>
              <a:lstStyle/>
              <a:p>
                <a:endParaRPr lang="zh-CN" altLang="en-US"/>
              </a:p>
            </p:txBody>
          </p:sp>
          <p:sp>
            <p:nvSpPr>
              <p:cNvPr id="68" name="Oval 63"/>
              <p:cNvSpPr>
                <a:spLocks noChangeArrowheads="1"/>
              </p:cNvSpPr>
              <p:nvPr/>
            </p:nvSpPr>
            <p:spPr bwMode="gray">
              <a:xfrm>
                <a:off x="1346" y="613"/>
                <a:ext cx="533" cy="479"/>
              </a:xfrm>
              <a:prstGeom prst="ellipse">
                <a:avLst/>
              </a:prstGeom>
              <a:gradFill rotWithShape="1">
                <a:gsLst>
                  <a:gs pos="0">
                    <a:srgbClr val="FFFFFF"/>
                  </a:gs>
                  <a:gs pos="100000">
                    <a:srgbClr val="D6E1E2">
                      <a:alpha val="37999"/>
                    </a:srgb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eaVert" wrap="none" anchor="ctr"/>
              <a:lstStyle/>
              <a:p>
                <a:endParaRPr lang="zh-CN" altLang="en-US"/>
              </a:p>
            </p:txBody>
          </p:sp>
        </p:grpSp>
        <p:sp>
          <p:nvSpPr>
            <p:cNvPr id="63" name="Text Box 64"/>
            <p:cNvSpPr txBox="1">
              <a:spLocks noChangeArrowheads="1"/>
            </p:cNvSpPr>
            <p:nvPr/>
          </p:nvSpPr>
          <p:spPr bwMode="gray">
            <a:xfrm>
              <a:off x="1062162" y="2149475"/>
              <a:ext cx="354012" cy="457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9pPr>
            </a:lstStyle>
            <a:p>
              <a:pPr algn="ctr" eaLnBrk="1" hangingPunct="1"/>
              <a:r>
                <a:rPr lang="en-US" altLang="zh-CN" sz="2400" dirty="0" smtClean="0">
                  <a:solidFill>
                    <a:srgbClr val="000000"/>
                  </a:solidFill>
                  <a:latin typeface="Arial" pitchFamily="34" charset="0"/>
                </a:rPr>
                <a:t>4</a:t>
              </a:r>
              <a:endParaRPr lang="en-US" altLang="zh-CN" dirty="0">
                <a:latin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731938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2500"/>
                            </p:stCondLst>
                            <p:childTnLst>
                              <p:par>
                                <p:cTn id="4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0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500"/>
                            </p:stCondLst>
                            <p:childTnLst>
                              <p:par>
                                <p:cTn id="50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2500"/>
                            </p:stCondLst>
                            <p:childTnLst>
                              <p:par>
                                <p:cTn id="6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20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4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500"/>
                            </p:stCondLst>
                            <p:childTnLst>
                              <p:par>
                                <p:cTn id="76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2500"/>
                            </p:stCondLst>
                            <p:childTnLst>
                              <p:par>
                                <p:cTn id="9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20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0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500"/>
                            </p:stCondLst>
                            <p:childTnLst>
                              <p:par>
                                <p:cTn id="102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1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1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1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1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1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8" fill="hold">
                            <p:stCondLst>
                              <p:cond delay="2500"/>
                            </p:stCondLst>
                            <p:childTnLst>
                              <p:par>
                                <p:cTn id="11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1" dur="5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290" name="组合 63"/>
          <p:cNvGrpSpPr>
            <a:grpSpLocks/>
          </p:cNvGrpSpPr>
          <p:nvPr/>
        </p:nvGrpSpPr>
        <p:grpSpPr bwMode="auto">
          <a:xfrm>
            <a:off x="1376796" y="1484784"/>
            <a:ext cx="2280330" cy="4697022"/>
            <a:chOff x="251520" y="1704169"/>
            <a:chExt cx="2028541" cy="4179911"/>
          </a:xfrm>
        </p:grpSpPr>
        <p:sp>
          <p:nvSpPr>
            <p:cNvPr id="56" name="圆角矩形 55"/>
            <p:cNvSpPr/>
            <p:nvPr/>
          </p:nvSpPr>
          <p:spPr>
            <a:xfrm>
              <a:off x="251520" y="2020343"/>
              <a:ext cx="2016224" cy="3863737"/>
            </a:xfrm>
            <a:prstGeom prst="roundRect">
              <a:avLst/>
            </a:prstGeom>
            <a:gradFill flip="none" rotWithShape="1">
              <a:gsLst>
                <a:gs pos="0">
                  <a:srgbClr val="BDE0F7"/>
                </a:gs>
                <a:gs pos="17999">
                  <a:srgbClr val="3CA1E6"/>
                </a:gs>
                <a:gs pos="36000">
                  <a:srgbClr val="3CA1E6"/>
                </a:gs>
                <a:gs pos="61000">
                  <a:srgbClr val="3CA1E6"/>
                </a:gs>
                <a:gs pos="82001">
                  <a:srgbClr val="3CA1E6"/>
                </a:gs>
                <a:gs pos="100000">
                  <a:srgbClr val="BDE0F7"/>
                </a:gs>
              </a:gsLst>
              <a:lin ang="5400000" scaled="1"/>
              <a:tileRect/>
            </a:gradFill>
            <a:ln w="38100">
              <a:solidFill>
                <a:srgbClr val="4486BF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  <a:reflection blurRad="6350" stA="50000" endA="300" endPos="55000" dir="5400000" sy="-100000" algn="bl" rotWithShape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  <p:sp>
          <p:nvSpPr>
            <p:cNvPr id="12328" name="Text Box 65"/>
            <p:cNvSpPr txBox="1">
              <a:spLocks noChangeArrowheads="1"/>
            </p:cNvSpPr>
            <p:nvPr/>
          </p:nvSpPr>
          <p:spPr bwMode="gray">
            <a:xfrm>
              <a:off x="263837" y="2414301"/>
              <a:ext cx="2016224" cy="9449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charset="-122"/>
                </a:defRPr>
              </a:lvl9pPr>
            </a:lstStyle>
            <a:p>
              <a:pPr eaLnBrk="1" hangingPunct="1">
                <a:lnSpc>
                  <a:spcPct val="150000"/>
                </a:lnSpc>
              </a:pPr>
              <a:r>
                <a:rPr lang="zh-CN" altLang="en-US" sz="1400" dirty="0">
                  <a:solidFill>
                    <a:srgbClr val="000000"/>
                  </a:solidFill>
                  <a:latin typeface="微软雅黑" pitchFamily="34" charset="-122"/>
                  <a:ea typeface="微软雅黑" pitchFamily="34" charset="-122"/>
                </a:rPr>
                <a:t>取出手电筒</a:t>
              </a:r>
              <a:r>
                <a:rPr lang="zh-CN" altLang="en-US" sz="1400" dirty="0" smtClean="0">
                  <a:solidFill>
                    <a:srgbClr val="000000"/>
                  </a:solidFill>
                  <a:latin typeface="微软雅黑" pitchFamily="34" charset="-122"/>
                  <a:ea typeface="微软雅黑" pitchFamily="34" charset="-122"/>
                </a:rPr>
                <a:t>电池，用</a:t>
              </a:r>
              <a:r>
                <a:rPr lang="zh-CN" altLang="en-US" sz="1400" dirty="0">
                  <a:solidFill>
                    <a:srgbClr val="000000"/>
                  </a:solidFill>
                  <a:latin typeface="微软雅黑" pitchFamily="34" charset="-122"/>
                  <a:ea typeface="微软雅黑" pitchFamily="34" charset="-122"/>
                </a:rPr>
                <a:t>万用表直流电压挡测它们的</a:t>
              </a:r>
              <a:r>
                <a:rPr lang="zh-CN" altLang="en-US" sz="1400" dirty="0" smtClean="0">
                  <a:solidFill>
                    <a:srgbClr val="000000"/>
                  </a:solidFill>
                  <a:latin typeface="微软雅黑" pitchFamily="34" charset="-122"/>
                  <a:ea typeface="微软雅黑" pitchFamily="34" charset="-122"/>
                </a:rPr>
                <a:t>电压。</a:t>
              </a:r>
              <a:endParaRPr lang="en-US" altLang="zh-CN" sz="1400" dirty="0">
                <a:latin typeface="微软雅黑" pitchFamily="34" charset="-122"/>
                <a:ea typeface="微软雅黑" pitchFamily="34" charset="-122"/>
              </a:endParaRPr>
            </a:p>
          </p:txBody>
        </p:sp>
        <p:grpSp>
          <p:nvGrpSpPr>
            <p:cNvPr id="12329" name="组合 44"/>
            <p:cNvGrpSpPr>
              <a:grpSpLocks/>
            </p:cNvGrpSpPr>
            <p:nvPr/>
          </p:nvGrpSpPr>
          <p:grpSpPr bwMode="auto">
            <a:xfrm>
              <a:off x="938163" y="1704169"/>
              <a:ext cx="642938" cy="642938"/>
              <a:chOff x="924049" y="2057400"/>
              <a:chExt cx="642938" cy="642938"/>
            </a:xfrm>
          </p:grpSpPr>
          <p:grpSp>
            <p:nvGrpSpPr>
              <p:cNvPr id="12330" name="Group 58"/>
              <p:cNvGrpSpPr>
                <a:grpSpLocks/>
              </p:cNvGrpSpPr>
              <p:nvPr/>
            </p:nvGrpSpPr>
            <p:grpSpPr bwMode="auto">
              <a:xfrm>
                <a:off x="924049" y="2057400"/>
                <a:ext cx="642938" cy="642938"/>
                <a:chOff x="1289" y="582"/>
                <a:chExt cx="668" cy="668"/>
              </a:xfrm>
            </p:grpSpPr>
            <p:sp>
              <p:nvSpPr>
                <p:cNvPr id="12332" name="Oval 59"/>
                <p:cNvSpPr>
                  <a:spLocks noChangeArrowheads="1"/>
                </p:cNvSpPr>
                <p:nvPr/>
              </p:nvSpPr>
              <p:spPr bwMode="gray">
                <a:xfrm>
                  <a:off x="1289" y="582"/>
                  <a:ext cx="668" cy="668"/>
                </a:xfrm>
                <a:prstGeom prst="ellipse">
                  <a:avLst/>
                </a:prstGeom>
                <a:solidFill>
                  <a:srgbClr val="333333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38100" algn="ctr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ctr">
                  <a:spAutoFit/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12333" name="Oval 60"/>
                <p:cNvSpPr>
                  <a:spLocks noChangeArrowheads="1"/>
                </p:cNvSpPr>
                <p:nvPr/>
              </p:nvSpPr>
              <p:spPr bwMode="gray">
                <a:xfrm>
                  <a:off x="1296" y="587"/>
                  <a:ext cx="646" cy="647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636869"/>
                    </a:gs>
                    <a:gs pos="100000">
                      <a:srgbClr val="D6E1E2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algn="ctr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eaVert"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12334" name="Oval 61"/>
                <p:cNvSpPr>
                  <a:spLocks noChangeArrowheads="1"/>
                </p:cNvSpPr>
                <p:nvPr/>
              </p:nvSpPr>
              <p:spPr bwMode="gray">
                <a:xfrm>
                  <a:off x="1304" y="591"/>
                  <a:ext cx="631" cy="631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D6E1E2">
                        <a:alpha val="0"/>
                      </a:srgbClr>
                    </a:gs>
                    <a:gs pos="100000">
                      <a:srgbClr val="F1F5F5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algn="ctr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eaVert"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12335" name="Oval 62"/>
                <p:cNvSpPr>
                  <a:spLocks noChangeArrowheads="1"/>
                </p:cNvSpPr>
                <p:nvPr/>
              </p:nvSpPr>
              <p:spPr bwMode="gray">
                <a:xfrm>
                  <a:off x="1311" y="597"/>
                  <a:ext cx="600" cy="589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AAB2B3"/>
                    </a:gs>
                    <a:gs pos="100000">
                      <a:srgbClr val="D6E1E2">
                        <a:alpha val="48000"/>
                      </a:srgbClr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algn="ctr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eaVert"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12336" name="Oval 63"/>
                <p:cNvSpPr>
                  <a:spLocks noChangeArrowheads="1"/>
                </p:cNvSpPr>
                <p:nvPr/>
              </p:nvSpPr>
              <p:spPr bwMode="gray">
                <a:xfrm>
                  <a:off x="1346" y="613"/>
                  <a:ext cx="533" cy="479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FFFFFF"/>
                    </a:gs>
                    <a:gs pos="100000">
                      <a:srgbClr val="D6E1E2">
                        <a:alpha val="37999"/>
                      </a:srgbClr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algn="ctr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eaVert" wrap="none" anchor="ctr"/>
                <a:lstStyle/>
                <a:p>
                  <a:endParaRPr lang="zh-CN" altLang="en-US"/>
                </a:p>
              </p:txBody>
            </p:sp>
          </p:grpSp>
          <p:sp>
            <p:nvSpPr>
              <p:cNvPr id="12331" name="Text Box 64"/>
              <p:cNvSpPr txBox="1">
                <a:spLocks noChangeArrowheads="1"/>
              </p:cNvSpPr>
              <p:nvPr/>
            </p:nvSpPr>
            <p:spPr bwMode="gray">
              <a:xfrm>
                <a:off x="1018847" y="2149475"/>
                <a:ext cx="440644" cy="53880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Calibri" pitchFamily="34" charset="0"/>
                    <a:ea typeface="宋体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ea typeface="宋体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ea typeface="宋体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ea typeface="宋体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ea typeface="宋体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ea typeface="宋体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ea typeface="宋体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ea typeface="宋体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ea typeface="宋体" charset="-122"/>
                  </a:defRPr>
                </a:lvl9pPr>
              </a:lstStyle>
              <a:p>
                <a:pPr algn="ctr" eaLnBrk="1" hangingPunct="1"/>
                <a:r>
                  <a:rPr lang="en-US" altLang="zh-CN" sz="2000" dirty="0">
                    <a:solidFill>
                      <a:srgbClr val="000000"/>
                    </a:solidFill>
                    <a:latin typeface="Arial" charset="0"/>
                  </a:rPr>
                  <a:t>1</a:t>
                </a:r>
                <a:endParaRPr lang="en-US" altLang="zh-CN" sz="2000" dirty="0">
                  <a:latin typeface="Arial" charset="0"/>
                </a:endParaRPr>
              </a:p>
            </p:txBody>
          </p:sp>
        </p:grpSp>
      </p:grpSp>
      <p:grpSp>
        <p:nvGrpSpPr>
          <p:cNvPr id="12291" name="组合 64"/>
          <p:cNvGrpSpPr>
            <a:grpSpLocks/>
          </p:cNvGrpSpPr>
          <p:nvPr/>
        </p:nvGrpSpPr>
        <p:grpSpPr bwMode="auto">
          <a:xfrm>
            <a:off x="4886626" y="1490192"/>
            <a:ext cx="2277179" cy="4697021"/>
            <a:chOff x="2404342" y="1704169"/>
            <a:chExt cx="2028132" cy="4179911"/>
          </a:xfrm>
        </p:grpSpPr>
        <p:sp>
          <p:nvSpPr>
            <p:cNvPr id="58" name="圆角矩形 57"/>
            <p:cNvSpPr/>
            <p:nvPr/>
          </p:nvSpPr>
          <p:spPr>
            <a:xfrm>
              <a:off x="2416250" y="2020343"/>
              <a:ext cx="2016224" cy="3863737"/>
            </a:xfrm>
            <a:prstGeom prst="roundRect">
              <a:avLst/>
            </a:prstGeom>
            <a:gradFill flip="none" rotWithShape="1">
              <a:gsLst>
                <a:gs pos="0">
                  <a:srgbClr val="D0F7D4"/>
                </a:gs>
                <a:gs pos="17999">
                  <a:srgbClr val="73E77E"/>
                </a:gs>
                <a:gs pos="36000">
                  <a:srgbClr val="73E77E"/>
                </a:gs>
                <a:gs pos="61000">
                  <a:srgbClr val="73E77E"/>
                </a:gs>
                <a:gs pos="82001">
                  <a:srgbClr val="73E77E"/>
                </a:gs>
                <a:gs pos="100000">
                  <a:srgbClr val="CFF7D4"/>
                </a:gs>
              </a:gsLst>
              <a:lin ang="5400000" scaled="1"/>
              <a:tileRect/>
            </a:gradFill>
            <a:ln w="38100">
              <a:solidFill>
                <a:srgbClr val="3C9844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  <a:reflection blurRad="6350" stA="50000" endA="300" endPos="55000" dir="5400000" sy="-100000" algn="bl" rotWithShape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  <p:grpSp>
          <p:nvGrpSpPr>
            <p:cNvPr id="12319" name="组合 45"/>
            <p:cNvGrpSpPr>
              <a:grpSpLocks/>
            </p:cNvGrpSpPr>
            <p:nvPr/>
          </p:nvGrpSpPr>
          <p:grpSpPr bwMode="auto">
            <a:xfrm>
              <a:off x="3102893" y="1704169"/>
              <a:ext cx="642938" cy="642938"/>
              <a:chOff x="3286249" y="2057400"/>
              <a:chExt cx="642938" cy="642938"/>
            </a:xfrm>
          </p:grpSpPr>
          <p:sp>
            <p:nvSpPr>
              <p:cNvPr id="12321" name="Oval 71"/>
              <p:cNvSpPr>
                <a:spLocks noChangeArrowheads="1"/>
              </p:cNvSpPr>
              <p:nvPr/>
            </p:nvSpPr>
            <p:spPr bwMode="gray">
              <a:xfrm>
                <a:off x="3286249" y="2057400"/>
                <a:ext cx="642938" cy="642938"/>
              </a:xfrm>
              <a:prstGeom prst="ellipse">
                <a:avLst/>
              </a:prstGeom>
              <a:solidFill>
                <a:srgbClr val="3333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3810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>
                <a:spAutoFit/>
              </a:bodyPr>
              <a:lstStyle/>
              <a:p>
                <a:endParaRPr lang="zh-CN" altLang="en-US"/>
              </a:p>
            </p:txBody>
          </p:sp>
          <p:sp>
            <p:nvSpPr>
              <p:cNvPr id="12322" name="Oval 72"/>
              <p:cNvSpPr>
                <a:spLocks noChangeArrowheads="1"/>
              </p:cNvSpPr>
              <p:nvPr/>
            </p:nvSpPr>
            <p:spPr bwMode="gray">
              <a:xfrm>
                <a:off x="3292599" y="2062163"/>
                <a:ext cx="622300" cy="622300"/>
              </a:xfrm>
              <a:prstGeom prst="ellipse">
                <a:avLst/>
              </a:prstGeom>
              <a:gradFill rotWithShape="1">
                <a:gsLst>
                  <a:gs pos="0">
                    <a:srgbClr val="636869"/>
                  </a:gs>
                  <a:gs pos="100000">
                    <a:srgbClr val="D6E1E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eaVert" wrap="none" anchor="ctr"/>
              <a:lstStyle/>
              <a:p>
                <a:endParaRPr lang="zh-CN" altLang="en-US"/>
              </a:p>
            </p:txBody>
          </p:sp>
          <p:sp>
            <p:nvSpPr>
              <p:cNvPr id="12323" name="Oval 73"/>
              <p:cNvSpPr>
                <a:spLocks noChangeArrowheads="1"/>
              </p:cNvSpPr>
              <p:nvPr/>
            </p:nvSpPr>
            <p:spPr bwMode="gray">
              <a:xfrm>
                <a:off x="3300537" y="2065338"/>
                <a:ext cx="608012" cy="608012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alpha val="0"/>
                    </a:srgbClr>
                  </a:gs>
                  <a:gs pos="100000">
                    <a:srgbClr val="F1F5F5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eaVert" wrap="none" anchor="ctr"/>
              <a:lstStyle/>
              <a:p>
                <a:endParaRPr lang="zh-CN" altLang="en-US"/>
              </a:p>
            </p:txBody>
          </p:sp>
          <p:sp>
            <p:nvSpPr>
              <p:cNvPr id="12324" name="Oval 74"/>
              <p:cNvSpPr>
                <a:spLocks noChangeArrowheads="1"/>
              </p:cNvSpPr>
              <p:nvPr/>
            </p:nvSpPr>
            <p:spPr bwMode="gray">
              <a:xfrm>
                <a:off x="3306887" y="2071688"/>
                <a:ext cx="577850" cy="566737"/>
              </a:xfrm>
              <a:prstGeom prst="ellipse">
                <a:avLst/>
              </a:prstGeom>
              <a:gradFill rotWithShape="1">
                <a:gsLst>
                  <a:gs pos="0">
                    <a:srgbClr val="AAB2B3"/>
                  </a:gs>
                  <a:gs pos="100000">
                    <a:srgbClr val="D6E1E2">
                      <a:alpha val="48000"/>
                    </a:srgb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eaVert" wrap="none" anchor="ctr"/>
              <a:lstStyle/>
              <a:p>
                <a:endParaRPr lang="zh-CN" altLang="en-US"/>
              </a:p>
            </p:txBody>
          </p:sp>
          <p:sp>
            <p:nvSpPr>
              <p:cNvPr id="12325" name="Oval 75"/>
              <p:cNvSpPr>
                <a:spLocks noChangeArrowheads="1"/>
              </p:cNvSpPr>
              <p:nvPr/>
            </p:nvSpPr>
            <p:spPr bwMode="gray">
              <a:xfrm>
                <a:off x="3341812" y="2087563"/>
                <a:ext cx="512762" cy="460375"/>
              </a:xfrm>
              <a:prstGeom prst="ellipse">
                <a:avLst/>
              </a:prstGeom>
              <a:gradFill rotWithShape="1">
                <a:gsLst>
                  <a:gs pos="0">
                    <a:srgbClr val="FFFFFF"/>
                  </a:gs>
                  <a:gs pos="100000">
                    <a:srgbClr val="D6E1E2">
                      <a:alpha val="37999"/>
                    </a:srgb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eaVert" wrap="none" anchor="ctr"/>
              <a:lstStyle/>
              <a:p>
                <a:endParaRPr lang="zh-CN" altLang="en-US"/>
              </a:p>
            </p:txBody>
          </p:sp>
          <p:sp>
            <p:nvSpPr>
              <p:cNvPr id="12326" name="Text Box 76"/>
              <p:cNvSpPr txBox="1">
                <a:spLocks noChangeArrowheads="1"/>
              </p:cNvSpPr>
              <p:nvPr/>
            </p:nvSpPr>
            <p:spPr bwMode="gray">
              <a:xfrm>
                <a:off x="3380787" y="2149475"/>
                <a:ext cx="441164" cy="53880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Calibri" pitchFamily="34" charset="0"/>
                    <a:ea typeface="宋体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ea typeface="宋体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ea typeface="宋体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ea typeface="宋体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ea typeface="宋体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ea typeface="宋体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ea typeface="宋体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ea typeface="宋体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ea typeface="宋体" charset="-122"/>
                  </a:defRPr>
                </a:lvl9pPr>
              </a:lstStyle>
              <a:p>
                <a:pPr algn="ctr" eaLnBrk="1" hangingPunct="1"/>
                <a:r>
                  <a:rPr lang="en-US" altLang="zh-CN" sz="2000" dirty="0">
                    <a:solidFill>
                      <a:srgbClr val="000000"/>
                    </a:solidFill>
                    <a:latin typeface="Arial" charset="0"/>
                  </a:rPr>
                  <a:t>2</a:t>
                </a:r>
                <a:endParaRPr lang="en-US" altLang="zh-CN" sz="2000" dirty="0">
                  <a:latin typeface="Arial" charset="0"/>
                </a:endParaRPr>
              </a:p>
            </p:txBody>
          </p:sp>
        </p:grpSp>
        <p:sp>
          <p:nvSpPr>
            <p:cNvPr id="12320" name="Text Box 65"/>
            <p:cNvSpPr txBox="1">
              <a:spLocks noChangeArrowheads="1"/>
            </p:cNvSpPr>
            <p:nvPr/>
          </p:nvSpPr>
          <p:spPr bwMode="gray">
            <a:xfrm>
              <a:off x="2404342" y="2414301"/>
              <a:ext cx="2016224" cy="20952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charset="-122"/>
                </a:defRPr>
              </a:lvl9pPr>
            </a:lstStyle>
            <a:p>
              <a:pPr eaLnBrk="1" hangingPunct="1">
                <a:lnSpc>
                  <a:spcPct val="150000"/>
                </a:lnSpc>
              </a:pPr>
              <a:r>
                <a:rPr lang="zh-CN" altLang="en-US" sz="1400" dirty="0">
                  <a:solidFill>
                    <a:srgbClr val="000000"/>
                  </a:solidFill>
                  <a:latin typeface="微软雅黑" pitchFamily="34" charset="-122"/>
                  <a:ea typeface="微软雅黑" pitchFamily="34" charset="-122"/>
                </a:rPr>
                <a:t>你家的电子挂钟不走</a:t>
              </a:r>
              <a:r>
                <a:rPr lang="zh-CN" altLang="en-US" sz="1400" dirty="0" smtClean="0">
                  <a:solidFill>
                    <a:srgbClr val="000000"/>
                  </a:solidFill>
                  <a:latin typeface="微软雅黑" pitchFamily="34" charset="-122"/>
                  <a:ea typeface="微软雅黑" pitchFamily="34" charset="-122"/>
                </a:rPr>
                <a:t>了，先</a:t>
              </a:r>
              <a:r>
                <a:rPr lang="zh-CN" altLang="en-US" sz="1400" dirty="0">
                  <a:solidFill>
                    <a:srgbClr val="000000"/>
                  </a:solidFill>
                  <a:latin typeface="微软雅黑" pitchFamily="34" charset="-122"/>
                  <a:ea typeface="微软雅黑" pitchFamily="34" charset="-122"/>
                </a:rPr>
                <a:t>用万用表直流电压挡测一下</a:t>
              </a:r>
              <a:r>
                <a:rPr lang="zh-CN" altLang="en-US" sz="1400" dirty="0" smtClean="0">
                  <a:solidFill>
                    <a:srgbClr val="000000"/>
                  </a:solidFill>
                  <a:latin typeface="微软雅黑" pitchFamily="34" charset="-122"/>
                  <a:ea typeface="微软雅黑" pitchFamily="34" charset="-122"/>
                </a:rPr>
                <a:t>电池还有</a:t>
              </a:r>
              <a:r>
                <a:rPr lang="zh-CN" altLang="en-US" sz="1400" dirty="0">
                  <a:solidFill>
                    <a:srgbClr val="000000"/>
                  </a:solidFill>
                  <a:latin typeface="微软雅黑" pitchFamily="34" charset="-122"/>
                  <a:ea typeface="微软雅黑" pitchFamily="34" charset="-122"/>
                </a:rPr>
                <a:t>多少</a:t>
              </a:r>
              <a:r>
                <a:rPr lang="zh-CN" altLang="en-US" sz="1400" dirty="0" smtClean="0">
                  <a:solidFill>
                    <a:srgbClr val="000000"/>
                  </a:solidFill>
                  <a:latin typeface="微软雅黑" pitchFamily="34" charset="-122"/>
                  <a:ea typeface="微软雅黑" pitchFamily="34" charset="-122"/>
                </a:rPr>
                <a:t>电压，如果</a:t>
              </a:r>
              <a:r>
                <a:rPr lang="zh-CN" altLang="en-US" sz="1400" dirty="0">
                  <a:solidFill>
                    <a:srgbClr val="000000"/>
                  </a:solidFill>
                  <a:latin typeface="微软雅黑" pitchFamily="34" charset="-122"/>
                  <a:ea typeface="微软雅黑" pitchFamily="34" charset="-122"/>
                </a:rPr>
                <a:t>你判断是由于电池电量不足造成</a:t>
              </a:r>
              <a:r>
                <a:rPr lang="zh-CN" altLang="en-US" sz="1400" dirty="0" smtClean="0">
                  <a:solidFill>
                    <a:srgbClr val="000000"/>
                  </a:solidFill>
                  <a:latin typeface="微软雅黑" pitchFamily="34" charset="-122"/>
                  <a:ea typeface="微软雅黑" pitchFamily="34" charset="-122"/>
                </a:rPr>
                <a:t>的话，请</a:t>
              </a:r>
              <a:r>
                <a:rPr lang="zh-CN" altLang="en-US" sz="1400" dirty="0">
                  <a:solidFill>
                    <a:srgbClr val="000000"/>
                  </a:solidFill>
                  <a:latin typeface="微软雅黑" pitchFamily="34" charset="-122"/>
                  <a:ea typeface="微软雅黑" pitchFamily="34" charset="-122"/>
                </a:rPr>
                <a:t>换一</a:t>
              </a:r>
              <a:r>
                <a:rPr lang="zh-CN" altLang="en-US" sz="1400" dirty="0" smtClean="0">
                  <a:solidFill>
                    <a:srgbClr val="000000"/>
                  </a:solidFill>
                  <a:latin typeface="微软雅黑" pitchFamily="34" charset="-122"/>
                  <a:ea typeface="微软雅黑" pitchFamily="34" charset="-122"/>
                </a:rPr>
                <a:t>节电池试一试，再</a:t>
              </a:r>
              <a:r>
                <a:rPr lang="zh-CN" altLang="en-US" sz="1400" dirty="0">
                  <a:solidFill>
                    <a:srgbClr val="000000"/>
                  </a:solidFill>
                  <a:latin typeface="微软雅黑" pitchFamily="34" charset="-122"/>
                  <a:ea typeface="微软雅黑" pitchFamily="34" charset="-122"/>
                </a:rPr>
                <a:t>测一测新电池的电压是</a:t>
              </a:r>
              <a:r>
                <a:rPr lang="zh-CN" altLang="en-US" sz="1400" dirty="0" smtClean="0">
                  <a:solidFill>
                    <a:srgbClr val="000000"/>
                  </a:solidFill>
                  <a:latin typeface="微软雅黑" pitchFamily="34" charset="-122"/>
                  <a:ea typeface="微软雅黑" pitchFamily="34" charset="-122"/>
                </a:rPr>
                <a:t>多少。</a:t>
              </a:r>
              <a:endParaRPr lang="en-US" altLang="zh-CN" sz="1400" dirty="0">
                <a:latin typeface="微软雅黑" pitchFamily="34" charset="-122"/>
                <a:ea typeface="微软雅黑" pitchFamily="34" charset="-122"/>
              </a:endParaRPr>
            </a:p>
          </p:txBody>
        </p:sp>
      </p:grpSp>
      <p:cxnSp>
        <p:nvCxnSpPr>
          <p:cNvPr id="68" name="直接连接符 67"/>
          <p:cNvCxnSpPr/>
          <p:nvPr/>
        </p:nvCxnSpPr>
        <p:spPr>
          <a:xfrm>
            <a:off x="0" y="1003300"/>
            <a:ext cx="6300788" cy="0"/>
          </a:xfrm>
          <a:prstGeom prst="line">
            <a:avLst/>
          </a:prstGeom>
          <a:ln w="28575">
            <a:solidFill>
              <a:schemeClr val="bg1">
                <a:lumMod val="6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9" name="矩形 68"/>
          <p:cNvSpPr/>
          <p:nvPr/>
        </p:nvSpPr>
        <p:spPr>
          <a:xfrm>
            <a:off x="6372200" y="714182"/>
            <a:ext cx="2664296" cy="338554"/>
          </a:xfrm>
          <a:prstGeom prst="rect">
            <a:avLst/>
          </a:prstGeom>
          <a:noFill/>
        </p:spPr>
        <p:txBody>
          <a:bodyPr>
            <a:prstTxWarp prst="textPlain">
              <a:avLst/>
            </a:prstTxWarp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600" b="1" spc="150" dirty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幼圆" pitchFamily="49" charset="-122"/>
                <a:ea typeface="幼圆" pitchFamily="49" charset="-122"/>
              </a:rPr>
              <a:t>贵州省初中学生实用技能</a:t>
            </a:r>
          </a:p>
        </p:txBody>
      </p:sp>
      <p:sp>
        <p:nvSpPr>
          <p:cNvPr id="70" name="TextBox 69"/>
          <p:cNvSpPr txBox="1"/>
          <p:nvPr/>
        </p:nvSpPr>
        <p:spPr>
          <a:xfrm>
            <a:off x="6300788" y="231775"/>
            <a:ext cx="2843212" cy="3397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di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600" dirty="0">
                <a:solidFill>
                  <a:schemeClr val="accent5">
                    <a:lumMod val="75000"/>
                  </a:schemeClr>
                </a:solidFill>
                <a:latin typeface="黑体" pitchFamily="2" charset="-122"/>
                <a:ea typeface="黑体" pitchFamily="2" charset="-122"/>
              </a:rPr>
              <a:t>劳动力转移常识</a:t>
            </a:r>
          </a:p>
        </p:txBody>
      </p:sp>
      <p:sp>
        <p:nvSpPr>
          <p:cNvPr id="71" name="标题 10"/>
          <p:cNvSpPr txBox="1">
            <a:spLocks/>
          </p:cNvSpPr>
          <p:nvPr/>
        </p:nvSpPr>
        <p:spPr>
          <a:xfrm>
            <a:off x="0" y="66675"/>
            <a:ext cx="6300788" cy="936625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tabLst>
                <a:tab pos="3767138" algn="l"/>
              </a:tabLst>
              <a:defRPr/>
            </a:pPr>
            <a:r>
              <a:rPr lang="zh-CN" altLang="en-US" dirty="0" smtClean="0">
                <a:solidFill>
                  <a:schemeClr val="accent6">
                    <a:lumMod val="75000"/>
                  </a:schemeClr>
                </a:solidFill>
                <a:latin typeface="微软雅黑" pitchFamily="34" charset="-122"/>
                <a:ea typeface="微软雅黑" pitchFamily="34" charset="-122"/>
              </a:rPr>
              <a:t>思考与实践</a:t>
            </a:r>
          </a:p>
        </p:txBody>
      </p:sp>
    </p:spTree>
    <p:extLst>
      <p:ext uri="{BB962C8B-B14F-4D97-AF65-F5344CB8AC3E}">
        <p14:creationId xmlns:p14="http://schemas.microsoft.com/office/powerpoint/2010/main" val="34628008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22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22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22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229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229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229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229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229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229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229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229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流程图: 手动输入 25"/>
          <p:cNvSpPr/>
          <p:nvPr/>
        </p:nvSpPr>
        <p:spPr>
          <a:xfrm>
            <a:off x="539552" y="1340768"/>
            <a:ext cx="2828177" cy="590946"/>
          </a:xfrm>
          <a:prstGeom prst="flowChartManualInput">
            <a:avLst/>
          </a:prstGeom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zh-CN" altLang="en-US" dirty="0" smtClean="0">
                <a:solidFill>
                  <a:prstClr val="white"/>
                </a:solidFill>
                <a:latin typeface="幼圆" pitchFamily="49" charset="-122"/>
                <a:ea typeface="幼圆" pitchFamily="49" charset="-122"/>
              </a:rPr>
              <a:t>万用表的种类</a:t>
            </a:r>
            <a:endParaRPr lang="zh-CN" altLang="en-US" dirty="0">
              <a:solidFill>
                <a:prstClr val="white"/>
              </a:solidFill>
              <a:latin typeface="幼圆" pitchFamily="49" charset="-122"/>
              <a:ea typeface="幼圆" pitchFamily="49" charset="-122"/>
            </a:endParaRPr>
          </a:p>
        </p:txBody>
      </p:sp>
      <p:cxnSp>
        <p:nvCxnSpPr>
          <p:cNvPr id="5" name="直接连接符 4"/>
          <p:cNvCxnSpPr/>
          <p:nvPr/>
        </p:nvCxnSpPr>
        <p:spPr>
          <a:xfrm>
            <a:off x="0" y="981075"/>
            <a:ext cx="6300788" cy="0"/>
          </a:xfrm>
          <a:prstGeom prst="line">
            <a:avLst/>
          </a:prstGeom>
          <a:ln w="28575">
            <a:solidFill>
              <a:schemeClr val="bg1">
                <a:lumMod val="6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矩形 5"/>
          <p:cNvSpPr/>
          <p:nvPr/>
        </p:nvSpPr>
        <p:spPr>
          <a:xfrm>
            <a:off x="6372200" y="692696"/>
            <a:ext cx="2664296" cy="338554"/>
          </a:xfrm>
          <a:prstGeom prst="rect">
            <a:avLst/>
          </a:prstGeom>
          <a:noFill/>
        </p:spPr>
        <p:txBody>
          <a:bodyPr>
            <a:prstTxWarp prst="textPlain">
              <a:avLst/>
            </a:prstTxWarp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600" b="1" spc="150" dirty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幼圆" pitchFamily="49" charset="-122"/>
                <a:ea typeface="幼圆" pitchFamily="49" charset="-122"/>
              </a:rPr>
              <a:t>贵州省初中学生实用技能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300788" y="209550"/>
            <a:ext cx="2843212" cy="3397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di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600" dirty="0">
                <a:solidFill>
                  <a:schemeClr val="accent5">
                    <a:lumMod val="75000"/>
                  </a:schemeClr>
                </a:solidFill>
                <a:latin typeface="黑体" pitchFamily="2" charset="-122"/>
                <a:ea typeface="黑体" pitchFamily="2" charset="-122"/>
              </a:rPr>
              <a:t>简易家电维修技术</a:t>
            </a:r>
          </a:p>
        </p:txBody>
      </p:sp>
      <p:sp>
        <p:nvSpPr>
          <p:cNvPr id="11" name="标题 10"/>
          <p:cNvSpPr>
            <a:spLocks noGrp="1"/>
          </p:cNvSpPr>
          <p:nvPr>
            <p:ph type="title"/>
          </p:nvPr>
        </p:nvSpPr>
        <p:spPr>
          <a:xfrm>
            <a:off x="0" y="44450"/>
            <a:ext cx="6300788" cy="936625"/>
          </a:xfrm>
          <a:extLst/>
        </p:spPr>
        <p:txBody>
          <a:bodyPr rtlCol="0">
            <a:normAutofit/>
          </a:bodyPr>
          <a:lstStyle/>
          <a:p>
            <a:pPr algn="l" eaLnBrk="1" fontAlgn="auto" hangingPunct="1">
              <a:spcAft>
                <a:spcPts val="0"/>
              </a:spcAft>
              <a:defRPr/>
            </a:pPr>
            <a:r>
              <a:rPr lang="zh-CN" altLang="en-US" sz="4600" b="1" dirty="0" smtClean="0">
                <a:solidFill>
                  <a:srgbClr val="1AB39F">
                    <a:lumMod val="75000"/>
                  </a:srgbClr>
                </a:solidFill>
                <a:effectLst>
                  <a:reflection blurRad="6350" stA="55000" endA="300" endPos="45500" dir="5400000" sy="-100000" algn="bl" rotWithShape="0"/>
                </a:effectLst>
                <a:latin typeface="微软雅黑" pitchFamily="34" charset="-122"/>
                <a:ea typeface="微软雅黑" pitchFamily="34" charset="-122"/>
              </a:rPr>
              <a:t>一、认识</a:t>
            </a:r>
            <a:r>
              <a:rPr lang="zh-CN" altLang="en-US" sz="4600" b="1" dirty="0">
                <a:solidFill>
                  <a:srgbClr val="1AB39F">
                    <a:lumMod val="75000"/>
                  </a:srgbClr>
                </a:solidFill>
                <a:effectLst>
                  <a:reflection blurRad="6350" stA="55000" endA="300" endPos="45500" dir="5400000" sy="-100000" algn="bl" rotWithShape="0"/>
                </a:effectLst>
                <a:latin typeface="微软雅黑" pitchFamily="34" charset="-122"/>
                <a:ea typeface="微软雅黑" pitchFamily="34" charset="-122"/>
              </a:rPr>
              <a:t>万用表</a:t>
            </a:r>
            <a:endParaRPr lang="zh-CN" altLang="en-US" dirty="0" smtClean="0">
              <a:solidFill>
                <a:schemeClr val="accent6">
                  <a:lumMod val="75000"/>
                </a:schemeClr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4105" name="AutoShape 5"/>
          <p:cNvSpPr>
            <a:spLocks noChangeAspect="1" noChangeArrowheads="1" noTextEdit="1"/>
          </p:cNvSpPr>
          <p:nvPr/>
        </p:nvSpPr>
        <p:spPr bwMode="auto">
          <a:xfrm>
            <a:off x="677863" y="2636838"/>
            <a:ext cx="5008562" cy="4032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5" name="TextBox 24"/>
          <p:cNvSpPr txBox="1">
            <a:spLocks noChangeArrowheads="1"/>
          </p:cNvSpPr>
          <p:nvPr/>
        </p:nvSpPr>
        <p:spPr bwMode="auto">
          <a:xfrm>
            <a:off x="1763689" y="5718268"/>
            <a:ext cx="1872208" cy="400110"/>
          </a:xfrm>
          <a:prstGeom prst="rect">
            <a:avLst/>
          </a:prstGeom>
          <a:ln/>
        </p:spPr>
        <p:style>
          <a:lnRef idx="1">
            <a:schemeClr val="accent3"/>
          </a:lnRef>
          <a:fillRef idx="1002">
            <a:schemeClr val="lt1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9pPr>
          </a:lstStyle>
          <a:p>
            <a:pPr algn="ctr" eaLnBrk="1" hangingPunct="1"/>
            <a:r>
              <a:rPr lang="zh-CN" altLang="en-US" sz="2000" dirty="0">
                <a:latin typeface="隶书" pitchFamily="49" charset="-122"/>
                <a:ea typeface="隶书" pitchFamily="49" charset="-122"/>
              </a:rPr>
              <a:t>指针式万用表</a:t>
            </a:r>
          </a:p>
        </p:txBody>
      </p:sp>
      <p:sp>
        <p:nvSpPr>
          <p:cNvPr id="27" name="TextBox 26"/>
          <p:cNvSpPr txBox="1">
            <a:spLocks noChangeArrowheads="1"/>
          </p:cNvSpPr>
          <p:nvPr/>
        </p:nvSpPr>
        <p:spPr bwMode="auto">
          <a:xfrm>
            <a:off x="5054457" y="5740302"/>
            <a:ext cx="2006662" cy="400110"/>
          </a:xfrm>
          <a:prstGeom prst="rect">
            <a:avLst/>
          </a:prstGeom>
          <a:ln/>
        </p:spPr>
        <p:style>
          <a:lnRef idx="1">
            <a:schemeClr val="accent3"/>
          </a:lnRef>
          <a:fillRef idx="1002">
            <a:schemeClr val="lt1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9pPr>
          </a:lstStyle>
          <a:p>
            <a:pPr algn="ctr" eaLnBrk="1" hangingPunct="1"/>
            <a:r>
              <a:rPr lang="zh-CN" altLang="en-US" sz="2000" dirty="0">
                <a:latin typeface="隶书" pitchFamily="49" charset="-122"/>
                <a:ea typeface="隶书" pitchFamily="49" charset="-122"/>
              </a:rPr>
              <a:t>数字式万用表</a:t>
            </a:r>
          </a:p>
        </p:txBody>
      </p:sp>
      <p:pic>
        <p:nvPicPr>
          <p:cNvPr id="1026" name="Picture 2" descr="E:\农村实用技术\新\第2课图\2-1.tif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E7E6F2"/>
              </a:clrFrom>
              <a:clrTo>
                <a:srgbClr val="E7E6F2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0255" y="2566786"/>
            <a:ext cx="1845642" cy="27669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E:\农村实用技术\新\第2课图\2-5.ti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73650" y="2636839"/>
            <a:ext cx="1368277" cy="28205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" name="组合 1"/>
          <p:cNvGrpSpPr/>
          <p:nvPr/>
        </p:nvGrpSpPr>
        <p:grpSpPr>
          <a:xfrm>
            <a:off x="751651" y="2866083"/>
            <a:ext cx="1348529" cy="307777"/>
            <a:chOff x="751651" y="2866083"/>
            <a:chExt cx="1348529" cy="307777"/>
          </a:xfrm>
        </p:grpSpPr>
        <p:cxnSp>
          <p:nvCxnSpPr>
            <p:cNvPr id="21" name="直接连接符 20"/>
            <p:cNvCxnSpPr/>
            <p:nvPr/>
          </p:nvCxnSpPr>
          <p:spPr>
            <a:xfrm flipH="1" flipV="1">
              <a:off x="1285643" y="3019972"/>
              <a:ext cx="814537" cy="134144"/>
            </a:xfrm>
            <a:prstGeom prst="line">
              <a:avLst/>
            </a:prstGeom>
            <a:ln w="19050">
              <a:solidFill>
                <a:srgbClr val="FF0000"/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sp>
          <p:nvSpPr>
            <p:cNvPr id="22" name="TextBox 21"/>
            <p:cNvSpPr txBox="1"/>
            <p:nvPr/>
          </p:nvSpPr>
          <p:spPr>
            <a:xfrm>
              <a:off x="751651" y="2866083"/>
              <a:ext cx="663012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1400" dirty="0"/>
                <a:t>表头</a:t>
              </a:r>
            </a:p>
          </p:txBody>
        </p:sp>
      </p:grpSp>
      <p:grpSp>
        <p:nvGrpSpPr>
          <p:cNvPr id="3" name="组合 2"/>
          <p:cNvGrpSpPr/>
          <p:nvPr/>
        </p:nvGrpSpPr>
        <p:grpSpPr>
          <a:xfrm>
            <a:off x="954137" y="3221967"/>
            <a:ext cx="1335994" cy="307778"/>
            <a:chOff x="954137" y="3221967"/>
            <a:chExt cx="1335994" cy="307778"/>
          </a:xfrm>
        </p:grpSpPr>
        <p:cxnSp>
          <p:nvCxnSpPr>
            <p:cNvPr id="23" name="直接连接符 22"/>
            <p:cNvCxnSpPr/>
            <p:nvPr/>
          </p:nvCxnSpPr>
          <p:spPr>
            <a:xfrm flipH="1" flipV="1">
              <a:off x="1453765" y="3395601"/>
              <a:ext cx="836366" cy="134144"/>
            </a:xfrm>
            <a:prstGeom prst="line">
              <a:avLst/>
            </a:prstGeom>
            <a:ln w="19050">
              <a:solidFill>
                <a:srgbClr val="FF0000"/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sp>
          <p:nvSpPr>
            <p:cNvPr id="24" name="TextBox 23"/>
            <p:cNvSpPr txBox="1"/>
            <p:nvPr/>
          </p:nvSpPr>
          <p:spPr>
            <a:xfrm>
              <a:off x="954137" y="3221967"/>
              <a:ext cx="663012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1400" dirty="0"/>
                <a:t>指针</a:t>
              </a:r>
            </a:p>
          </p:txBody>
        </p:sp>
      </p:grpSp>
      <p:grpSp>
        <p:nvGrpSpPr>
          <p:cNvPr id="4" name="组合 3"/>
          <p:cNvGrpSpPr/>
          <p:nvPr/>
        </p:nvGrpSpPr>
        <p:grpSpPr>
          <a:xfrm>
            <a:off x="323527" y="3529744"/>
            <a:ext cx="2376266" cy="420511"/>
            <a:chOff x="323527" y="3529744"/>
            <a:chExt cx="2376266" cy="420511"/>
          </a:xfrm>
        </p:grpSpPr>
        <p:cxnSp>
          <p:nvCxnSpPr>
            <p:cNvPr id="28" name="直接连接符 27"/>
            <p:cNvCxnSpPr/>
            <p:nvPr/>
          </p:nvCxnSpPr>
          <p:spPr>
            <a:xfrm flipH="1" flipV="1">
              <a:off x="1453765" y="3703379"/>
              <a:ext cx="1246028" cy="246876"/>
            </a:xfrm>
            <a:prstGeom prst="line">
              <a:avLst/>
            </a:prstGeom>
            <a:ln w="19050">
              <a:solidFill>
                <a:srgbClr val="FF0000"/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sp>
          <p:nvSpPr>
            <p:cNvPr id="29" name="TextBox 28"/>
            <p:cNvSpPr txBox="1"/>
            <p:nvPr/>
          </p:nvSpPr>
          <p:spPr>
            <a:xfrm>
              <a:off x="323527" y="3529744"/>
              <a:ext cx="1293621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1400" dirty="0"/>
                <a:t>机械调零旋钮</a:t>
              </a:r>
            </a:p>
          </p:txBody>
        </p:sp>
      </p:grpSp>
      <p:grpSp>
        <p:nvGrpSpPr>
          <p:cNvPr id="7" name="组合 6"/>
          <p:cNvGrpSpPr/>
          <p:nvPr/>
        </p:nvGrpSpPr>
        <p:grpSpPr>
          <a:xfrm>
            <a:off x="179512" y="3907899"/>
            <a:ext cx="3096344" cy="420511"/>
            <a:chOff x="179512" y="3907899"/>
            <a:chExt cx="3096344" cy="420511"/>
          </a:xfrm>
        </p:grpSpPr>
        <p:cxnSp>
          <p:nvCxnSpPr>
            <p:cNvPr id="30" name="直接连接符 29"/>
            <p:cNvCxnSpPr/>
            <p:nvPr/>
          </p:nvCxnSpPr>
          <p:spPr>
            <a:xfrm flipH="1" flipV="1">
              <a:off x="1477166" y="4081534"/>
              <a:ext cx="1798690" cy="246876"/>
            </a:xfrm>
            <a:prstGeom prst="line">
              <a:avLst/>
            </a:prstGeom>
            <a:ln w="19050">
              <a:solidFill>
                <a:srgbClr val="FF0000"/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sp>
          <p:nvSpPr>
            <p:cNvPr id="31" name="TextBox 30"/>
            <p:cNvSpPr txBox="1"/>
            <p:nvPr/>
          </p:nvSpPr>
          <p:spPr>
            <a:xfrm>
              <a:off x="179512" y="3907899"/>
              <a:ext cx="1461037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1400" dirty="0"/>
                <a:t>欧姆挡调零旋钮</a:t>
              </a:r>
            </a:p>
          </p:txBody>
        </p:sp>
      </p:grpSp>
      <p:grpSp>
        <p:nvGrpSpPr>
          <p:cNvPr id="8" name="组合 7"/>
          <p:cNvGrpSpPr/>
          <p:nvPr/>
        </p:nvGrpSpPr>
        <p:grpSpPr>
          <a:xfrm>
            <a:off x="625037" y="4232452"/>
            <a:ext cx="1930739" cy="307777"/>
            <a:chOff x="625037" y="4232452"/>
            <a:chExt cx="1930739" cy="307777"/>
          </a:xfrm>
        </p:grpSpPr>
        <p:cxnSp>
          <p:nvCxnSpPr>
            <p:cNvPr id="33" name="直接连接符 32"/>
            <p:cNvCxnSpPr/>
            <p:nvPr/>
          </p:nvCxnSpPr>
          <p:spPr>
            <a:xfrm flipH="1" flipV="1">
              <a:off x="1569039" y="4406087"/>
              <a:ext cx="986737" cy="134142"/>
            </a:xfrm>
            <a:prstGeom prst="line">
              <a:avLst/>
            </a:prstGeom>
            <a:ln w="19050">
              <a:solidFill>
                <a:srgbClr val="FF0000"/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sp>
          <p:nvSpPr>
            <p:cNvPr id="34" name="TextBox 33"/>
            <p:cNvSpPr txBox="1"/>
            <p:nvPr/>
          </p:nvSpPr>
          <p:spPr>
            <a:xfrm>
              <a:off x="625037" y="4232452"/>
              <a:ext cx="916239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1400" dirty="0"/>
                <a:t>量程开关</a:t>
              </a:r>
            </a:p>
          </p:txBody>
        </p:sp>
      </p:grpSp>
      <p:grpSp>
        <p:nvGrpSpPr>
          <p:cNvPr id="9" name="组合 8"/>
          <p:cNvGrpSpPr/>
          <p:nvPr/>
        </p:nvGrpSpPr>
        <p:grpSpPr>
          <a:xfrm>
            <a:off x="255540" y="4528552"/>
            <a:ext cx="1806867" cy="307777"/>
            <a:chOff x="255540" y="4528552"/>
            <a:chExt cx="1806867" cy="307777"/>
          </a:xfrm>
        </p:grpSpPr>
        <p:cxnSp>
          <p:nvCxnSpPr>
            <p:cNvPr id="36" name="直接连接符 35"/>
            <p:cNvCxnSpPr/>
            <p:nvPr/>
          </p:nvCxnSpPr>
          <p:spPr>
            <a:xfrm flipH="1" flipV="1">
              <a:off x="1199543" y="4702187"/>
              <a:ext cx="862864" cy="134142"/>
            </a:xfrm>
            <a:prstGeom prst="line">
              <a:avLst/>
            </a:prstGeom>
            <a:ln w="19050">
              <a:solidFill>
                <a:srgbClr val="FF0000"/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sp>
          <p:nvSpPr>
            <p:cNvPr id="37" name="TextBox 36"/>
            <p:cNvSpPr txBox="1"/>
            <p:nvPr/>
          </p:nvSpPr>
          <p:spPr>
            <a:xfrm>
              <a:off x="255540" y="4528552"/>
              <a:ext cx="1159123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1400" dirty="0" smtClean="0"/>
                <a:t>正表笔插孔</a:t>
              </a:r>
              <a:endParaRPr lang="zh-CN" altLang="en-US" sz="1400" dirty="0"/>
            </a:p>
          </p:txBody>
        </p:sp>
      </p:grpSp>
      <p:grpSp>
        <p:nvGrpSpPr>
          <p:cNvPr id="12" name="组合 11"/>
          <p:cNvGrpSpPr/>
          <p:nvPr/>
        </p:nvGrpSpPr>
        <p:grpSpPr>
          <a:xfrm>
            <a:off x="265114" y="4802233"/>
            <a:ext cx="1806867" cy="307777"/>
            <a:chOff x="265114" y="4802233"/>
            <a:chExt cx="1806867" cy="307777"/>
          </a:xfrm>
        </p:grpSpPr>
        <p:cxnSp>
          <p:nvCxnSpPr>
            <p:cNvPr id="39" name="直接连接符 38"/>
            <p:cNvCxnSpPr/>
            <p:nvPr/>
          </p:nvCxnSpPr>
          <p:spPr>
            <a:xfrm flipH="1" flipV="1">
              <a:off x="1209117" y="4975868"/>
              <a:ext cx="862864" cy="134142"/>
            </a:xfrm>
            <a:prstGeom prst="line">
              <a:avLst/>
            </a:prstGeom>
            <a:ln w="19050">
              <a:solidFill>
                <a:srgbClr val="FF0000"/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sp>
          <p:nvSpPr>
            <p:cNvPr id="40" name="TextBox 39"/>
            <p:cNvSpPr txBox="1"/>
            <p:nvPr/>
          </p:nvSpPr>
          <p:spPr>
            <a:xfrm>
              <a:off x="265114" y="4802233"/>
              <a:ext cx="1159123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1400" dirty="0" smtClean="0"/>
                <a:t>负表笔插孔</a:t>
              </a:r>
              <a:endParaRPr lang="zh-CN" altLang="en-US" sz="1400" dirty="0"/>
            </a:p>
          </p:txBody>
        </p:sp>
      </p:grpSp>
      <p:grpSp>
        <p:nvGrpSpPr>
          <p:cNvPr id="13" name="组合 12"/>
          <p:cNvGrpSpPr/>
          <p:nvPr/>
        </p:nvGrpSpPr>
        <p:grpSpPr>
          <a:xfrm>
            <a:off x="6057788" y="2697697"/>
            <a:ext cx="2474652" cy="400363"/>
            <a:chOff x="6057788" y="2697697"/>
            <a:chExt cx="2474652" cy="400363"/>
          </a:xfrm>
        </p:grpSpPr>
        <p:cxnSp>
          <p:nvCxnSpPr>
            <p:cNvPr id="42" name="直接连接符 41"/>
            <p:cNvCxnSpPr/>
            <p:nvPr/>
          </p:nvCxnSpPr>
          <p:spPr>
            <a:xfrm flipV="1">
              <a:off x="6057788" y="2845400"/>
              <a:ext cx="1192976" cy="252660"/>
            </a:xfrm>
            <a:prstGeom prst="line">
              <a:avLst/>
            </a:prstGeom>
            <a:ln w="19050">
              <a:solidFill>
                <a:srgbClr val="FF0000"/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sp>
          <p:nvSpPr>
            <p:cNvPr id="43" name="TextBox 42"/>
            <p:cNvSpPr txBox="1"/>
            <p:nvPr/>
          </p:nvSpPr>
          <p:spPr>
            <a:xfrm>
              <a:off x="7250764" y="2697697"/>
              <a:ext cx="1281676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1400" dirty="0"/>
                <a:t>数字显示屏</a:t>
              </a:r>
            </a:p>
          </p:txBody>
        </p:sp>
      </p:grpSp>
      <p:grpSp>
        <p:nvGrpSpPr>
          <p:cNvPr id="14" name="组合 13"/>
          <p:cNvGrpSpPr/>
          <p:nvPr/>
        </p:nvGrpSpPr>
        <p:grpSpPr>
          <a:xfrm>
            <a:off x="5686425" y="3374419"/>
            <a:ext cx="2918023" cy="307777"/>
            <a:chOff x="5686425" y="3374419"/>
            <a:chExt cx="2918023" cy="307777"/>
          </a:xfrm>
        </p:grpSpPr>
        <p:cxnSp>
          <p:nvCxnSpPr>
            <p:cNvPr id="45" name="直接连接符 44"/>
            <p:cNvCxnSpPr/>
            <p:nvPr/>
          </p:nvCxnSpPr>
          <p:spPr>
            <a:xfrm flipV="1">
              <a:off x="5686425" y="3522122"/>
              <a:ext cx="1477863" cy="63165"/>
            </a:xfrm>
            <a:prstGeom prst="line">
              <a:avLst/>
            </a:prstGeom>
            <a:ln w="19050">
              <a:solidFill>
                <a:srgbClr val="FF0000"/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sp>
          <p:nvSpPr>
            <p:cNvPr id="46" name="TextBox 45"/>
            <p:cNvSpPr txBox="1"/>
            <p:nvPr/>
          </p:nvSpPr>
          <p:spPr>
            <a:xfrm>
              <a:off x="7164288" y="3374419"/>
              <a:ext cx="144016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1400" dirty="0"/>
                <a:t>万用表电源开关</a:t>
              </a:r>
            </a:p>
          </p:txBody>
        </p:sp>
      </p:grpSp>
      <p:grpSp>
        <p:nvGrpSpPr>
          <p:cNvPr id="15" name="组合 14"/>
          <p:cNvGrpSpPr/>
          <p:nvPr/>
        </p:nvGrpSpPr>
        <p:grpSpPr>
          <a:xfrm>
            <a:off x="5974457" y="3950255"/>
            <a:ext cx="2557983" cy="307777"/>
            <a:chOff x="5974457" y="3950255"/>
            <a:chExt cx="2557983" cy="307777"/>
          </a:xfrm>
        </p:grpSpPr>
        <p:cxnSp>
          <p:nvCxnSpPr>
            <p:cNvPr id="49" name="直接连接符 48"/>
            <p:cNvCxnSpPr/>
            <p:nvPr/>
          </p:nvCxnSpPr>
          <p:spPr>
            <a:xfrm flipV="1">
              <a:off x="5974457" y="4097958"/>
              <a:ext cx="1477863" cy="63165"/>
            </a:xfrm>
            <a:prstGeom prst="line">
              <a:avLst/>
            </a:prstGeom>
            <a:ln w="19050">
              <a:solidFill>
                <a:srgbClr val="FF0000"/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sp>
          <p:nvSpPr>
            <p:cNvPr id="50" name="TextBox 49"/>
            <p:cNvSpPr txBox="1"/>
            <p:nvPr/>
          </p:nvSpPr>
          <p:spPr>
            <a:xfrm>
              <a:off x="7452320" y="3950255"/>
              <a:ext cx="108012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1400" dirty="0"/>
                <a:t>量程开关</a:t>
              </a:r>
            </a:p>
          </p:txBody>
        </p:sp>
      </p:grpSp>
      <p:grpSp>
        <p:nvGrpSpPr>
          <p:cNvPr id="16" name="组合 15"/>
          <p:cNvGrpSpPr/>
          <p:nvPr/>
        </p:nvGrpSpPr>
        <p:grpSpPr>
          <a:xfrm>
            <a:off x="6425356" y="4371346"/>
            <a:ext cx="2359112" cy="738664"/>
            <a:chOff x="6425356" y="4371346"/>
            <a:chExt cx="2359112" cy="738664"/>
          </a:xfrm>
        </p:grpSpPr>
        <p:cxnSp>
          <p:nvCxnSpPr>
            <p:cNvPr id="51" name="直接连接符 50"/>
            <p:cNvCxnSpPr>
              <a:endCxn id="52" idx="1"/>
            </p:cNvCxnSpPr>
            <p:nvPr/>
          </p:nvCxnSpPr>
          <p:spPr>
            <a:xfrm flipV="1">
              <a:off x="6425356" y="4740678"/>
              <a:ext cx="1278992" cy="144497"/>
            </a:xfrm>
            <a:prstGeom prst="line">
              <a:avLst/>
            </a:prstGeom>
            <a:ln w="19050">
              <a:solidFill>
                <a:srgbClr val="FF0000"/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sp>
          <p:nvSpPr>
            <p:cNvPr id="52" name="TextBox 51"/>
            <p:cNvSpPr txBox="1"/>
            <p:nvPr/>
          </p:nvSpPr>
          <p:spPr>
            <a:xfrm>
              <a:off x="7704348" y="4371346"/>
              <a:ext cx="1080120" cy="7386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1400" dirty="0"/>
                <a:t>正表笔插孔</a:t>
              </a:r>
            </a:p>
            <a:p>
              <a:r>
                <a:rPr lang="zh-CN" altLang="en-US" sz="1400" dirty="0" smtClean="0"/>
                <a:t>（测电阻、电压）</a:t>
              </a:r>
              <a:endParaRPr lang="zh-CN" altLang="en-US" sz="1400" dirty="0"/>
            </a:p>
          </p:txBody>
        </p:sp>
      </p:grpSp>
      <p:grpSp>
        <p:nvGrpSpPr>
          <p:cNvPr id="17" name="组合 16"/>
          <p:cNvGrpSpPr/>
          <p:nvPr/>
        </p:nvGrpSpPr>
        <p:grpSpPr>
          <a:xfrm>
            <a:off x="6228184" y="4956121"/>
            <a:ext cx="2436572" cy="477964"/>
            <a:chOff x="6228184" y="4956121"/>
            <a:chExt cx="2436572" cy="477964"/>
          </a:xfrm>
        </p:grpSpPr>
        <p:cxnSp>
          <p:nvCxnSpPr>
            <p:cNvPr id="53" name="直接连接符 52"/>
            <p:cNvCxnSpPr/>
            <p:nvPr/>
          </p:nvCxnSpPr>
          <p:spPr>
            <a:xfrm>
              <a:off x="6228184" y="4956121"/>
              <a:ext cx="1356452" cy="189843"/>
            </a:xfrm>
            <a:prstGeom prst="line">
              <a:avLst/>
            </a:prstGeom>
            <a:ln w="19050">
              <a:solidFill>
                <a:srgbClr val="FF0000"/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sp>
          <p:nvSpPr>
            <p:cNvPr id="54" name="TextBox 53"/>
            <p:cNvSpPr txBox="1"/>
            <p:nvPr/>
          </p:nvSpPr>
          <p:spPr>
            <a:xfrm>
              <a:off x="7584636" y="5126308"/>
              <a:ext cx="108012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1400" dirty="0"/>
                <a:t>负</a:t>
              </a:r>
              <a:r>
                <a:rPr lang="zh-CN" altLang="en-US" sz="1400" dirty="0" smtClean="0"/>
                <a:t>表笔插孔</a:t>
              </a:r>
              <a:endParaRPr lang="zh-CN" altLang="en-US" sz="1400" dirty="0"/>
            </a:p>
          </p:txBody>
        </p:sp>
      </p:grpSp>
      <p:grpSp>
        <p:nvGrpSpPr>
          <p:cNvPr id="18" name="组合 17"/>
          <p:cNvGrpSpPr/>
          <p:nvPr/>
        </p:nvGrpSpPr>
        <p:grpSpPr>
          <a:xfrm>
            <a:off x="4208443" y="4781329"/>
            <a:ext cx="1659701" cy="523220"/>
            <a:chOff x="4208443" y="4781329"/>
            <a:chExt cx="1659701" cy="523220"/>
          </a:xfrm>
        </p:grpSpPr>
        <p:sp>
          <p:nvSpPr>
            <p:cNvPr id="59" name="TextBox 58"/>
            <p:cNvSpPr txBox="1"/>
            <p:nvPr/>
          </p:nvSpPr>
          <p:spPr>
            <a:xfrm>
              <a:off x="4208443" y="4781329"/>
              <a:ext cx="108012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1400" dirty="0"/>
                <a:t>正表笔插孔</a:t>
              </a:r>
            </a:p>
            <a:p>
              <a:r>
                <a:rPr lang="zh-CN" altLang="en-US" sz="1400" dirty="0" smtClean="0"/>
                <a:t>（测电流）</a:t>
              </a:r>
              <a:endParaRPr lang="zh-CN" altLang="en-US" sz="1400" dirty="0"/>
            </a:p>
          </p:txBody>
        </p:sp>
        <p:cxnSp>
          <p:nvCxnSpPr>
            <p:cNvPr id="60" name="直接连接符 59"/>
            <p:cNvCxnSpPr/>
            <p:nvPr/>
          </p:nvCxnSpPr>
          <p:spPr>
            <a:xfrm flipV="1">
              <a:off x="5054457" y="4908579"/>
              <a:ext cx="631968" cy="217729"/>
            </a:xfrm>
            <a:prstGeom prst="line">
              <a:avLst/>
            </a:prstGeom>
            <a:ln w="19050">
              <a:solidFill>
                <a:srgbClr val="FF0000"/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63" name="直接连接符 62"/>
            <p:cNvCxnSpPr/>
            <p:nvPr/>
          </p:nvCxnSpPr>
          <p:spPr>
            <a:xfrm flipV="1">
              <a:off x="5054457" y="4908579"/>
              <a:ext cx="813687" cy="217730"/>
            </a:xfrm>
            <a:prstGeom prst="line">
              <a:avLst/>
            </a:prstGeom>
            <a:ln w="19050">
              <a:solidFill>
                <a:srgbClr val="FF0000"/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1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25" grpId="0" animBg="1"/>
      <p:bldP spid="27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9" name="Picture 5" descr="E:\shiyongjineng\PPT\2-8.t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5727" y="4582110"/>
            <a:ext cx="2114550" cy="143986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cxnSp>
        <p:nvCxnSpPr>
          <p:cNvPr id="5" name="直接连接符 4"/>
          <p:cNvCxnSpPr/>
          <p:nvPr/>
        </p:nvCxnSpPr>
        <p:spPr>
          <a:xfrm>
            <a:off x="0" y="981075"/>
            <a:ext cx="6300788" cy="0"/>
          </a:xfrm>
          <a:prstGeom prst="line">
            <a:avLst/>
          </a:prstGeom>
          <a:ln w="28575">
            <a:solidFill>
              <a:schemeClr val="bg1">
                <a:lumMod val="6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矩形 5"/>
          <p:cNvSpPr/>
          <p:nvPr/>
        </p:nvSpPr>
        <p:spPr>
          <a:xfrm>
            <a:off x="6372200" y="692696"/>
            <a:ext cx="2664296" cy="338554"/>
          </a:xfrm>
          <a:prstGeom prst="rect">
            <a:avLst/>
          </a:prstGeom>
          <a:noFill/>
        </p:spPr>
        <p:txBody>
          <a:bodyPr>
            <a:prstTxWarp prst="textPlain">
              <a:avLst/>
            </a:prstTxWarp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600" b="1" spc="150" dirty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幼圆" pitchFamily="49" charset="-122"/>
                <a:ea typeface="幼圆" pitchFamily="49" charset="-122"/>
              </a:rPr>
              <a:t>贵州省初中学生实用技能</a:t>
            </a:r>
          </a:p>
        </p:txBody>
      </p:sp>
      <p:sp>
        <p:nvSpPr>
          <p:cNvPr id="5124" name="TextBox 9"/>
          <p:cNvSpPr txBox="1">
            <a:spLocks noChangeArrowheads="1"/>
          </p:cNvSpPr>
          <p:nvPr/>
        </p:nvSpPr>
        <p:spPr bwMode="auto">
          <a:xfrm>
            <a:off x="6300788" y="209550"/>
            <a:ext cx="2843212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9pPr>
          </a:lstStyle>
          <a:p>
            <a:pPr algn="dist" eaLnBrk="1" hangingPunct="1"/>
            <a:r>
              <a:rPr lang="zh-CN" altLang="en-US" sz="1600">
                <a:solidFill>
                  <a:srgbClr val="4A6717"/>
                </a:solidFill>
                <a:latin typeface="黑体" pitchFamily="2" charset="-122"/>
                <a:ea typeface="黑体" pitchFamily="2" charset="-122"/>
              </a:rPr>
              <a:t>简易家电维修技术</a:t>
            </a:r>
          </a:p>
        </p:txBody>
      </p:sp>
      <p:sp>
        <p:nvSpPr>
          <p:cNvPr id="11" name="标题 10"/>
          <p:cNvSpPr>
            <a:spLocks noGrp="1"/>
          </p:cNvSpPr>
          <p:nvPr>
            <p:ph type="title"/>
          </p:nvPr>
        </p:nvSpPr>
        <p:spPr>
          <a:xfrm>
            <a:off x="0" y="44450"/>
            <a:ext cx="6300788" cy="936625"/>
          </a:xfrm>
          <a:extLst/>
        </p:spPr>
        <p:txBody>
          <a:bodyPr rtlCol="0">
            <a:normAutofit/>
          </a:bodyPr>
          <a:lstStyle/>
          <a:p>
            <a:pPr algn="l" eaLnBrk="1" fontAlgn="auto" hangingPunct="1">
              <a:spcAft>
                <a:spcPts val="0"/>
              </a:spcAft>
              <a:defRPr/>
            </a:pPr>
            <a:r>
              <a:rPr lang="zh-CN" altLang="en-US" sz="4600" b="1" dirty="0">
                <a:solidFill>
                  <a:srgbClr val="1AB39F">
                    <a:lumMod val="75000"/>
                  </a:srgbClr>
                </a:solidFill>
                <a:effectLst>
                  <a:reflection blurRad="6350" stA="55000" endA="300" endPos="45500" dir="5400000" sy="-100000" algn="bl" rotWithShape="0"/>
                </a:effectLst>
                <a:latin typeface="微软雅黑" pitchFamily="34" charset="-122"/>
                <a:ea typeface="微软雅黑" pitchFamily="34" charset="-122"/>
              </a:rPr>
              <a:t>二、测量电阻</a:t>
            </a:r>
            <a:endParaRPr lang="zh-CN" altLang="en-US" dirty="0" smtClean="0">
              <a:solidFill>
                <a:schemeClr val="accent6">
                  <a:lumMod val="75000"/>
                </a:schemeClr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5126" name="AutoShape 5"/>
          <p:cNvSpPr>
            <a:spLocks noChangeAspect="1" noChangeArrowheads="1" noTextEdit="1"/>
          </p:cNvSpPr>
          <p:nvPr/>
        </p:nvSpPr>
        <p:spPr bwMode="auto">
          <a:xfrm>
            <a:off x="677863" y="2636838"/>
            <a:ext cx="5008562" cy="4032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30" name="流程图: 手动输入 29"/>
          <p:cNvSpPr/>
          <p:nvPr/>
        </p:nvSpPr>
        <p:spPr>
          <a:xfrm>
            <a:off x="539552" y="1340768"/>
            <a:ext cx="2828177" cy="590946"/>
          </a:xfrm>
          <a:prstGeom prst="flowChartManualInput">
            <a:avLst/>
          </a:prstGeom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zh-CN" altLang="en-US" dirty="0" smtClean="0">
                <a:solidFill>
                  <a:prstClr val="white"/>
                </a:solidFill>
                <a:latin typeface="幼圆" pitchFamily="49" charset="-122"/>
                <a:ea typeface="幼圆" pitchFamily="49" charset="-122"/>
              </a:rPr>
              <a:t>测量方法</a:t>
            </a:r>
            <a:endParaRPr lang="zh-CN" altLang="en-US" dirty="0">
              <a:solidFill>
                <a:prstClr val="white"/>
              </a:solidFill>
              <a:latin typeface="幼圆" pitchFamily="49" charset="-122"/>
              <a:ea typeface="幼圆" pitchFamily="49" charset="-122"/>
            </a:endParaRPr>
          </a:p>
        </p:txBody>
      </p:sp>
      <p:grpSp>
        <p:nvGrpSpPr>
          <p:cNvPr id="14" name="组合 13"/>
          <p:cNvGrpSpPr/>
          <p:nvPr/>
        </p:nvGrpSpPr>
        <p:grpSpPr>
          <a:xfrm>
            <a:off x="5800133" y="2589133"/>
            <a:ext cx="1728197" cy="453463"/>
            <a:chOff x="5219382" y="2382839"/>
            <a:chExt cx="3811588" cy="1000125"/>
          </a:xfrm>
        </p:grpSpPr>
        <p:sp>
          <p:nvSpPr>
            <p:cNvPr id="15" name="AutoShape 5"/>
            <p:cNvSpPr>
              <a:spLocks noChangeArrowheads="1"/>
            </p:cNvSpPr>
            <p:nvPr/>
          </p:nvSpPr>
          <p:spPr bwMode="auto">
            <a:xfrm>
              <a:off x="5219382" y="2382839"/>
              <a:ext cx="3811588" cy="1000125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chemeClr val="accent5">
                    <a:lumMod val="60000"/>
                    <a:lumOff val="40000"/>
                  </a:schemeClr>
                </a:gs>
                <a:gs pos="100000">
                  <a:schemeClr val="bg1"/>
                </a:gs>
              </a:gsLst>
              <a:lin ang="0" scaled="1"/>
            </a:gradFill>
            <a:ln w="9525" algn="ctr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>
                <a:spcBef>
                  <a:spcPct val="50000"/>
                </a:spcBef>
              </a:pPr>
              <a:r>
                <a:rPr lang="zh-CN" altLang="en-US" sz="2000" dirty="0" smtClean="0">
                  <a:solidFill>
                    <a:schemeClr val="accent2"/>
                  </a:solidFill>
                  <a:ea typeface="黑体" pitchFamily="2" charset="-122"/>
                </a:rPr>
                <a:t>       指针调零</a:t>
              </a:r>
              <a:endParaRPr lang="zh-CN" altLang="en-US" sz="2000" dirty="0">
                <a:solidFill>
                  <a:schemeClr val="accent2"/>
                </a:solidFill>
                <a:ea typeface="黑体" pitchFamily="2" charset="-122"/>
              </a:endParaRPr>
            </a:p>
          </p:txBody>
        </p:sp>
        <p:grpSp>
          <p:nvGrpSpPr>
            <p:cNvPr id="16" name="Group 6"/>
            <p:cNvGrpSpPr>
              <a:grpSpLocks/>
            </p:cNvGrpSpPr>
            <p:nvPr/>
          </p:nvGrpSpPr>
          <p:grpSpPr bwMode="auto">
            <a:xfrm>
              <a:off x="5389245" y="2505076"/>
              <a:ext cx="762000" cy="762000"/>
              <a:chOff x="864" y="1046"/>
              <a:chExt cx="480" cy="480"/>
            </a:xfrm>
          </p:grpSpPr>
          <p:sp>
            <p:nvSpPr>
              <p:cNvPr id="17" name="Oval 7"/>
              <p:cNvSpPr>
                <a:spLocks noChangeArrowheads="1"/>
              </p:cNvSpPr>
              <p:nvPr/>
            </p:nvSpPr>
            <p:spPr bwMode="auto">
              <a:xfrm>
                <a:off x="864" y="1046"/>
                <a:ext cx="480" cy="480"/>
              </a:xfrm>
              <a:prstGeom prst="ellipse">
                <a:avLst/>
              </a:prstGeom>
              <a:gradFill rotWithShape="0">
                <a:gsLst>
                  <a:gs pos="0">
                    <a:srgbClr val="FFCC66"/>
                  </a:gs>
                  <a:gs pos="100000">
                    <a:srgbClr val="FF0000"/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20" name="Oval 8"/>
              <p:cNvSpPr>
                <a:spLocks noChangeArrowheads="1"/>
              </p:cNvSpPr>
              <p:nvPr/>
            </p:nvSpPr>
            <p:spPr bwMode="auto">
              <a:xfrm>
                <a:off x="926" y="1095"/>
                <a:ext cx="355" cy="355"/>
              </a:xfrm>
              <a:prstGeom prst="ellipse">
                <a:avLst/>
              </a:prstGeom>
              <a:gradFill rotWithShape="0">
                <a:gsLst>
                  <a:gs pos="0">
                    <a:srgbClr val="FF0000"/>
                  </a:gs>
                  <a:gs pos="100000">
                    <a:srgbClr val="FFCC66"/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/>
                <a:r>
                  <a:rPr lang="ko-KR" altLang="en-US" sz="2400" b="1" dirty="0">
                    <a:latin typeface="Verdana" pitchFamily="34" charset="0"/>
                    <a:ea typeface="Gulim" pitchFamily="34" charset="-127"/>
                  </a:rPr>
                  <a:t>2</a:t>
                </a:r>
              </a:p>
            </p:txBody>
          </p:sp>
        </p:grpSp>
      </p:grpSp>
      <p:grpSp>
        <p:nvGrpSpPr>
          <p:cNvPr id="21" name="组合 20"/>
          <p:cNvGrpSpPr/>
          <p:nvPr/>
        </p:nvGrpSpPr>
        <p:grpSpPr>
          <a:xfrm>
            <a:off x="5800134" y="1912785"/>
            <a:ext cx="1926381" cy="505464"/>
            <a:chOff x="5219382" y="1276351"/>
            <a:chExt cx="3811588" cy="1000125"/>
          </a:xfrm>
        </p:grpSpPr>
        <p:sp>
          <p:nvSpPr>
            <p:cNvPr id="22" name="AutoShape 15"/>
            <p:cNvSpPr>
              <a:spLocks noChangeArrowheads="1"/>
            </p:cNvSpPr>
            <p:nvPr/>
          </p:nvSpPr>
          <p:spPr bwMode="auto">
            <a:xfrm>
              <a:off x="5219382" y="1276351"/>
              <a:ext cx="3811588" cy="1000125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chemeClr val="accent5">
                    <a:lumMod val="60000"/>
                    <a:lumOff val="40000"/>
                  </a:schemeClr>
                </a:gs>
                <a:gs pos="100000">
                  <a:schemeClr val="bg1"/>
                </a:gs>
              </a:gsLst>
              <a:lin ang="0" scaled="1"/>
            </a:gradFill>
            <a:ln w="9525" algn="ctr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>
                <a:spcBef>
                  <a:spcPct val="50000"/>
                </a:spcBef>
              </a:pPr>
              <a:r>
                <a:rPr lang="zh-CN" altLang="en-US" sz="2400" dirty="0" smtClean="0">
                  <a:solidFill>
                    <a:schemeClr val="accent2"/>
                  </a:solidFill>
                  <a:ea typeface="黑体" pitchFamily="2" charset="-122"/>
                </a:rPr>
                <a:t>      </a:t>
              </a:r>
              <a:r>
                <a:rPr lang="zh-CN" altLang="en-US" sz="2000" dirty="0" smtClean="0">
                  <a:solidFill>
                    <a:schemeClr val="accent2"/>
                  </a:solidFill>
                  <a:ea typeface="黑体" pitchFamily="2" charset="-122"/>
                </a:rPr>
                <a:t>估算并选择量程挡</a:t>
              </a:r>
              <a:endParaRPr lang="zh-CN" altLang="en-US" sz="2000" dirty="0">
                <a:solidFill>
                  <a:schemeClr val="accent2"/>
                </a:solidFill>
                <a:ea typeface="黑体" pitchFamily="2" charset="-122"/>
              </a:endParaRPr>
            </a:p>
          </p:txBody>
        </p:sp>
        <p:grpSp>
          <p:nvGrpSpPr>
            <p:cNvPr id="23" name="Group 16"/>
            <p:cNvGrpSpPr>
              <a:grpSpLocks/>
            </p:cNvGrpSpPr>
            <p:nvPr/>
          </p:nvGrpSpPr>
          <p:grpSpPr bwMode="auto">
            <a:xfrm>
              <a:off x="5376545" y="1377951"/>
              <a:ext cx="762000" cy="762000"/>
              <a:chOff x="864" y="1046"/>
              <a:chExt cx="480" cy="480"/>
            </a:xfrm>
          </p:grpSpPr>
          <p:sp>
            <p:nvSpPr>
              <p:cNvPr id="24" name="Oval 17"/>
              <p:cNvSpPr>
                <a:spLocks noChangeArrowheads="1"/>
              </p:cNvSpPr>
              <p:nvPr/>
            </p:nvSpPr>
            <p:spPr bwMode="auto">
              <a:xfrm>
                <a:off x="864" y="1046"/>
                <a:ext cx="480" cy="480"/>
              </a:xfrm>
              <a:prstGeom prst="ellipse">
                <a:avLst/>
              </a:prstGeom>
              <a:gradFill rotWithShape="0">
                <a:gsLst>
                  <a:gs pos="0">
                    <a:srgbClr val="00FFCC"/>
                  </a:gs>
                  <a:gs pos="100000">
                    <a:srgbClr val="009900"/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25" name="Oval 18"/>
              <p:cNvSpPr>
                <a:spLocks noChangeArrowheads="1"/>
              </p:cNvSpPr>
              <p:nvPr/>
            </p:nvSpPr>
            <p:spPr bwMode="auto">
              <a:xfrm>
                <a:off x="926" y="1095"/>
                <a:ext cx="355" cy="355"/>
              </a:xfrm>
              <a:prstGeom prst="ellipse">
                <a:avLst/>
              </a:prstGeom>
              <a:gradFill rotWithShape="0">
                <a:gsLst>
                  <a:gs pos="0">
                    <a:srgbClr val="009900"/>
                  </a:gs>
                  <a:gs pos="100000">
                    <a:srgbClr val="00FFCC"/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/>
                <a:r>
                  <a:rPr lang="ko-KR" altLang="en-US" sz="2400" b="1">
                    <a:latin typeface="Verdana" pitchFamily="34" charset="0"/>
                    <a:ea typeface="Gulim" pitchFamily="34" charset="-127"/>
                  </a:rPr>
                  <a:t>1</a:t>
                </a:r>
              </a:p>
            </p:txBody>
          </p:sp>
        </p:grpSp>
      </p:grpSp>
      <p:grpSp>
        <p:nvGrpSpPr>
          <p:cNvPr id="26" name="组合 44"/>
          <p:cNvGrpSpPr>
            <a:grpSpLocks/>
          </p:cNvGrpSpPr>
          <p:nvPr/>
        </p:nvGrpSpPr>
        <p:grpSpPr bwMode="auto">
          <a:xfrm>
            <a:off x="175196" y="2175023"/>
            <a:ext cx="643159" cy="643179"/>
            <a:chOff x="924049" y="2057400"/>
            <a:chExt cx="642938" cy="642938"/>
          </a:xfrm>
        </p:grpSpPr>
        <p:grpSp>
          <p:nvGrpSpPr>
            <p:cNvPr id="27" name="Group 58"/>
            <p:cNvGrpSpPr>
              <a:grpSpLocks/>
            </p:cNvGrpSpPr>
            <p:nvPr/>
          </p:nvGrpSpPr>
          <p:grpSpPr bwMode="auto">
            <a:xfrm>
              <a:off x="924049" y="2057400"/>
              <a:ext cx="642938" cy="642938"/>
              <a:chOff x="1289" y="582"/>
              <a:chExt cx="668" cy="668"/>
            </a:xfrm>
          </p:grpSpPr>
          <p:sp>
            <p:nvSpPr>
              <p:cNvPr id="29" name="Oval 59"/>
              <p:cNvSpPr>
                <a:spLocks noChangeArrowheads="1"/>
              </p:cNvSpPr>
              <p:nvPr/>
            </p:nvSpPr>
            <p:spPr bwMode="gray">
              <a:xfrm>
                <a:off x="1289" y="582"/>
                <a:ext cx="668" cy="668"/>
              </a:xfrm>
              <a:prstGeom prst="ellipse">
                <a:avLst/>
              </a:prstGeom>
              <a:solidFill>
                <a:srgbClr val="3333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3810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>
                <a:spAutoFit/>
              </a:bodyPr>
              <a:lstStyle/>
              <a:p>
                <a:endParaRPr lang="zh-CN" altLang="en-US"/>
              </a:p>
            </p:txBody>
          </p:sp>
          <p:sp>
            <p:nvSpPr>
              <p:cNvPr id="31" name="Oval 60"/>
              <p:cNvSpPr>
                <a:spLocks noChangeArrowheads="1"/>
              </p:cNvSpPr>
              <p:nvPr/>
            </p:nvSpPr>
            <p:spPr bwMode="gray">
              <a:xfrm>
                <a:off x="1296" y="587"/>
                <a:ext cx="646" cy="647"/>
              </a:xfrm>
              <a:prstGeom prst="ellipse">
                <a:avLst/>
              </a:prstGeom>
              <a:gradFill rotWithShape="1">
                <a:gsLst>
                  <a:gs pos="0">
                    <a:srgbClr val="636869"/>
                  </a:gs>
                  <a:gs pos="100000">
                    <a:srgbClr val="D6E1E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eaVert" wrap="none" anchor="ctr"/>
              <a:lstStyle/>
              <a:p>
                <a:endParaRPr lang="zh-CN" altLang="en-US"/>
              </a:p>
            </p:txBody>
          </p:sp>
          <p:sp>
            <p:nvSpPr>
              <p:cNvPr id="32" name="Oval 61"/>
              <p:cNvSpPr>
                <a:spLocks noChangeArrowheads="1"/>
              </p:cNvSpPr>
              <p:nvPr/>
            </p:nvSpPr>
            <p:spPr bwMode="gray">
              <a:xfrm>
                <a:off x="1304" y="591"/>
                <a:ext cx="631" cy="631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alpha val="0"/>
                    </a:srgbClr>
                  </a:gs>
                  <a:gs pos="100000">
                    <a:srgbClr val="F1F5F5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eaVert" wrap="none" anchor="ctr"/>
              <a:lstStyle/>
              <a:p>
                <a:endParaRPr lang="zh-CN" altLang="en-US"/>
              </a:p>
            </p:txBody>
          </p:sp>
          <p:sp>
            <p:nvSpPr>
              <p:cNvPr id="33" name="Oval 62"/>
              <p:cNvSpPr>
                <a:spLocks noChangeArrowheads="1"/>
              </p:cNvSpPr>
              <p:nvPr/>
            </p:nvSpPr>
            <p:spPr bwMode="gray">
              <a:xfrm>
                <a:off x="1311" y="597"/>
                <a:ext cx="600" cy="589"/>
              </a:xfrm>
              <a:prstGeom prst="ellipse">
                <a:avLst/>
              </a:prstGeom>
              <a:gradFill rotWithShape="1">
                <a:gsLst>
                  <a:gs pos="0">
                    <a:srgbClr val="AAB2B3"/>
                  </a:gs>
                  <a:gs pos="100000">
                    <a:srgbClr val="D6E1E2">
                      <a:alpha val="48000"/>
                    </a:srgb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eaVert" wrap="none" anchor="ctr"/>
              <a:lstStyle/>
              <a:p>
                <a:endParaRPr lang="zh-CN" altLang="en-US"/>
              </a:p>
            </p:txBody>
          </p:sp>
          <p:sp>
            <p:nvSpPr>
              <p:cNvPr id="34" name="Oval 63"/>
              <p:cNvSpPr>
                <a:spLocks noChangeArrowheads="1"/>
              </p:cNvSpPr>
              <p:nvPr/>
            </p:nvSpPr>
            <p:spPr bwMode="gray">
              <a:xfrm>
                <a:off x="1346" y="613"/>
                <a:ext cx="533" cy="479"/>
              </a:xfrm>
              <a:prstGeom prst="ellipse">
                <a:avLst/>
              </a:prstGeom>
              <a:gradFill rotWithShape="1">
                <a:gsLst>
                  <a:gs pos="0">
                    <a:srgbClr val="FFFFFF"/>
                  </a:gs>
                  <a:gs pos="100000">
                    <a:srgbClr val="D6E1E2">
                      <a:alpha val="37999"/>
                    </a:srgb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eaVert" wrap="none" anchor="ctr"/>
              <a:lstStyle/>
              <a:p>
                <a:endParaRPr lang="zh-CN" altLang="en-US"/>
              </a:p>
            </p:txBody>
          </p:sp>
        </p:grpSp>
        <p:sp>
          <p:nvSpPr>
            <p:cNvPr id="28" name="Text Box 64"/>
            <p:cNvSpPr txBox="1">
              <a:spLocks noChangeArrowheads="1"/>
            </p:cNvSpPr>
            <p:nvPr/>
          </p:nvSpPr>
          <p:spPr bwMode="gray">
            <a:xfrm>
              <a:off x="1062162" y="2149475"/>
              <a:ext cx="354012" cy="457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9pPr>
            </a:lstStyle>
            <a:p>
              <a:pPr algn="ctr" eaLnBrk="1" hangingPunct="1"/>
              <a:r>
                <a:rPr lang="en-US" altLang="zh-CN" sz="2400" dirty="0">
                  <a:solidFill>
                    <a:srgbClr val="000000"/>
                  </a:solidFill>
                  <a:latin typeface="Arial" pitchFamily="34" charset="0"/>
                </a:rPr>
                <a:t>1</a:t>
              </a:r>
              <a:endParaRPr lang="en-US" altLang="zh-CN" dirty="0">
                <a:latin typeface="Arial" pitchFamily="34" charset="0"/>
              </a:endParaRPr>
            </a:p>
          </p:txBody>
        </p:sp>
      </p:grpSp>
      <p:grpSp>
        <p:nvGrpSpPr>
          <p:cNvPr id="35" name="组合 44"/>
          <p:cNvGrpSpPr>
            <a:grpSpLocks/>
          </p:cNvGrpSpPr>
          <p:nvPr/>
        </p:nvGrpSpPr>
        <p:grpSpPr bwMode="auto">
          <a:xfrm>
            <a:off x="238070" y="4200752"/>
            <a:ext cx="643159" cy="643179"/>
            <a:chOff x="924049" y="2057400"/>
            <a:chExt cx="642938" cy="642938"/>
          </a:xfrm>
        </p:grpSpPr>
        <p:grpSp>
          <p:nvGrpSpPr>
            <p:cNvPr id="36" name="Group 58"/>
            <p:cNvGrpSpPr>
              <a:grpSpLocks/>
            </p:cNvGrpSpPr>
            <p:nvPr/>
          </p:nvGrpSpPr>
          <p:grpSpPr bwMode="auto">
            <a:xfrm>
              <a:off x="924049" y="2057400"/>
              <a:ext cx="642938" cy="642938"/>
              <a:chOff x="1289" y="582"/>
              <a:chExt cx="668" cy="668"/>
            </a:xfrm>
          </p:grpSpPr>
          <p:sp>
            <p:nvSpPr>
              <p:cNvPr id="38" name="Oval 59"/>
              <p:cNvSpPr>
                <a:spLocks noChangeArrowheads="1"/>
              </p:cNvSpPr>
              <p:nvPr/>
            </p:nvSpPr>
            <p:spPr bwMode="gray">
              <a:xfrm>
                <a:off x="1289" y="582"/>
                <a:ext cx="668" cy="668"/>
              </a:xfrm>
              <a:prstGeom prst="ellipse">
                <a:avLst/>
              </a:prstGeom>
              <a:solidFill>
                <a:srgbClr val="3333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3810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>
                <a:spAutoFit/>
              </a:bodyPr>
              <a:lstStyle/>
              <a:p>
                <a:endParaRPr lang="zh-CN" altLang="en-US"/>
              </a:p>
            </p:txBody>
          </p:sp>
          <p:sp>
            <p:nvSpPr>
              <p:cNvPr id="39" name="Oval 60"/>
              <p:cNvSpPr>
                <a:spLocks noChangeArrowheads="1"/>
              </p:cNvSpPr>
              <p:nvPr/>
            </p:nvSpPr>
            <p:spPr bwMode="gray">
              <a:xfrm>
                <a:off x="1296" y="587"/>
                <a:ext cx="646" cy="647"/>
              </a:xfrm>
              <a:prstGeom prst="ellipse">
                <a:avLst/>
              </a:prstGeom>
              <a:gradFill rotWithShape="1">
                <a:gsLst>
                  <a:gs pos="0">
                    <a:srgbClr val="636869"/>
                  </a:gs>
                  <a:gs pos="100000">
                    <a:srgbClr val="D6E1E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eaVert" wrap="none" anchor="ctr"/>
              <a:lstStyle/>
              <a:p>
                <a:endParaRPr lang="zh-CN" altLang="en-US"/>
              </a:p>
            </p:txBody>
          </p:sp>
          <p:sp>
            <p:nvSpPr>
              <p:cNvPr id="40" name="Oval 61"/>
              <p:cNvSpPr>
                <a:spLocks noChangeArrowheads="1"/>
              </p:cNvSpPr>
              <p:nvPr/>
            </p:nvSpPr>
            <p:spPr bwMode="gray">
              <a:xfrm>
                <a:off x="1304" y="591"/>
                <a:ext cx="631" cy="631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alpha val="0"/>
                    </a:srgbClr>
                  </a:gs>
                  <a:gs pos="100000">
                    <a:srgbClr val="F1F5F5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eaVert" wrap="none" anchor="ctr"/>
              <a:lstStyle/>
              <a:p>
                <a:endParaRPr lang="zh-CN" altLang="en-US"/>
              </a:p>
            </p:txBody>
          </p:sp>
          <p:sp>
            <p:nvSpPr>
              <p:cNvPr id="41" name="Oval 62"/>
              <p:cNvSpPr>
                <a:spLocks noChangeArrowheads="1"/>
              </p:cNvSpPr>
              <p:nvPr/>
            </p:nvSpPr>
            <p:spPr bwMode="gray">
              <a:xfrm>
                <a:off x="1311" y="597"/>
                <a:ext cx="600" cy="589"/>
              </a:xfrm>
              <a:prstGeom prst="ellipse">
                <a:avLst/>
              </a:prstGeom>
              <a:gradFill rotWithShape="1">
                <a:gsLst>
                  <a:gs pos="0">
                    <a:srgbClr val="AAB2B3"/>
                  </a:gs>
                  <a:gs pos="100000">
                    <a:srgbClr val="D6E1E2">
                      <a:alpha val="48000"/>
                    </a:srgb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eaVert" wrap="none" anchor="ctr"/>
              <a:lstStyle/>
              <a:p>
                <a:endParaRPr lang="zh-CN" altLang="en-US"/>
              </a:p>
            </p:txBody>
          </p:sp>
          <p:sp>
            <p:nvSpPr>
              <p:cNvPr id="42" name="Oval 63"/>
              <p:cNvSpPr>
                <a:spLocks noChangeArrowheads="1"/>
              </p:cNvSpPr>
              <p:nvPr/>
            </p:nvSpPr>
            <p:spPr bwMode="gray">
              <a:xfrm>
                <a:off x="1346" y="613"/>
                <a:ext cx="533" cy="479"/>
              </a:xfrm>
              <a:prstGeom prst="ellipse">
                <a:avLst/>
              </a:prstGeom>
              <a:gradFill rotWithShape="1">
                <a:gsLst>
                  <a:gs pos="0">
                    <a:srgbClr val="FFFFFF"/>
                  </a:gs>
                  <a:gs pos="100000">
                    <a:srgbClr val="D6E1E2">
                      <a:alpha val="37999"/>
                    </a:srgb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eaVert" wrap="none" anchor="ctr"/>
              <a:lstStyle/>
              <a:p>
                <a:endParaRPr lang="zh-CN" altLang="en-US"/>
              </a:p>
            </p:txBody>
          </p:sp>
        </p:grpSp>
        <p:sp>
          <p:nvSpPr>
            <p:cNvPr id="37" name="Text Box 64"/>
            <p:cNvSpPr txBox="1">
              <a:spLocks noChangeArrowheads="1"/>
            </p:cNvSpPr>
            <p:nvPr/>
          </p:nvSpPr>
          <p:spPr bwMode="gray">
            <a:xfrm>
              <a:off x="1062162" y="2149475"/>
              <a:ext cx="354012" cy="457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9pPr>
            </a:lstStyle>
            <a:p>
              <a:pPr algn="ctr" eaLnBrk="1" hangingPunct="1"/>
              <a:r>
                <a:rPr lang="en-US" altLang="zh-CN" sz="2400" dirty="0" smtClean="0">
                  <a:solidFill>
                    <a:srgbClr val="000000"/>
                  </a:solidFill>
                  <a:latin typeface="Arial" pitchFamily="34" charset="0"/>
                </a:rPr>
                <a:t>2</a:t>
              </a:r>
              <a:endParaRPr lang="en-US" altLang="zh-CN" dirty="0">
                <a:latin typeface="Arial" pitchFamily="34" charset="0"/>
              </a:endParaRPr>
            </a:p>
          </p:txBody>
        </p:sp>
      </p:grpSp>
      <p:grpSp>
        <p:nvGrpSpPr>
          <p:cNvPr id="43" name="组合 42"/>
          <p:cNvGrpSpPr/>
          <p:nvPr/>
        </p:nvGrpSpPr>
        <p:grpSpPr>
          <a:xfrm>
            <a:off x="5800133" y="3925560"/>
            <a:ext cx="1728197" cy="453463"/>
            <a:chOff x="5219382" y="2382839"/>
            <a:chExt cx="3811588" cy="1000125"/>
          </a:xfrm>
        </p:grpSpPr>
        <p:sp>
          <p:nvSpPr>
            <p:cNvPr id="44" name="AutoShape 5"/>
            <p:cNvSpPr>
              <a:spLocks noChangeArrowheads="1"/>
            </p:cNvSpPr>
            <p:nvPr/>
          </p:nvSpPr>
          <p:spPr bwMode="auto">
            <a:xfrm>
              <a:off x="5219382" y="2382839"/>
              <a:ext cx="3811588" cy="1000125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chemeClr val="accent5">
                    <a:lumMod val="60000"/>
                    <a:lumOff val="40000"/>
                  </a:schemeClr>
                </a:gs>
                <a:gs pos="100000">
                  <a:schemeClr val="bg1"/>
                </a:gs>
              </a:gsLst>
              <a:lin ang="0" scaled="1"/>
            </a:gradFill>
            <a:ln w="9525" algn="ctr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>
                <a:spcBef>
                  <a:spcPct val="50000"/>
                </a:spcBef>
              </a:pPr>
              <a:r>
                <a:rPr lang="zh-CN" altLang="en-US" sz="2000" dirty="0">
                  <a:solidFill>
                    <a:schemeClr val="accent2"/>
                  </a:solidFill>
                  <a:ea typeface="黑体" pitchFamily="2" charset="-122"/>
                </a:rPr>
                <a:t>      </a:t>
              </a:r>
              <a:r>
                <a:rPr lang="zh-CN" altLang="en-US" sz="2000" dirty="0" smtClean="0">
                  <a:solidFill>
                    <a:schemeClr val="accent2"/>
                  </a:solidFill>
                  <a:ea typeface="黑体" pitchFamily="2" charset="-122"/>
                </a:rPr>
                <a:t> 读数</a:t>
              </a:r>
              <a:endParaRPr lang="zh-CN" altLang="en-US" sz="2000" dirty="0">
                <a:solidFill>
                  <a:schemeClr val="accent2"/>
                </a:solidFill>
                <a:ea typeface="黑体" pitchFamily="2" charset="-122"/>
              </a:endParaRPr>
            </a:p>
          </p:txBody>
        </p:sp>
        <p:grpSp>
          <p:nvGrpSpPr>
            <p:cNvPr id="45" name="Group 6"/>
            <p:cNvGrpSpPr>
              <a:grpSpLocks/>
            </p:cNvGrpSpPr>
            <p:nvPr/>
          </p:nvGrpSpPr>
          <p:grpSpPr bwMode="auto">
            <a:xfrm>
              <a:off x="5389245" y="2505076"/>
              <a:ext cx="762000" cy="762000"/>
              <a:chOff x="864" y="1046"/>
              <a:chExt cx="480" cy="480"/>
            </a:xfrm>
          </p:grpSpPr>
          <p:sp>
            <p:nvSpPr>
              <p:cNvPr id="46" name="Oval 7"/>
              <p:cNvSpPr>
                <a:spLocks noChangeArrowheads="1"/>
              </p:cNvSpPr>
              <p:nvPr/>
            </p:nvSpPr>
            <p:spPr bwMode="auto">
              <a:xfrm>
                <a:off x="864" y="1046"/>
                <a:ext cx="480" cy="480"/>
              </a:xfrm>
              <a:prstGeom prst="ellipse">
                <a:avLst/>
              </a:prstGeom>
              <a:gradFill rotWithShape="0">
                <a:gsLst>
                  <a:gs pos="0">
                    <a:srgbClr val="FFCC66"/>
                  </a:gs>
                  <a:gs pos="100000">
                    <a:srgbClr val="FF0000"/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47" name="Oval 8"/>
              <p:cNvSpPr>
                <a:spLocks noChangeArrowheads="1"/>
              </p:cNvSpPr>
              <p:nvPr/>
            </p:nvSpPr>
            <p:spPr bwMode="auto">
              <a:xfrm>
                <a:off x="926" y="1095"/>
                <a:ext cx="355" cy="355"/>
              </a:xfrm>
              <a:prstGeom prst="ellipse">
                <a:avLst/>
              </a:prstGeom>
              <a:gradFill rotWithShape="0">
                <a:gsLst>
                  <a:gs pos="0">
                    <a:srgbClr val="FF0000"/>
                  </a:gs>
                  <a:gs pos="100000">
                    <a:srgbClr val="FFCC66"/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/>
                <a:r>
                  <a:rPr lang="en-US" altLang="ko-KR" sz="2400" b="1" dirty="0" smtClean="0">
                    <a:latin typeface="Verdana" pitchFamily="34" charset="0"/>
                    <a:ea typeface="Gulim" pitchFamily="34" charset="-127"/>
                  </a:rPr>
                  <a:t>4</a:t>
                </a:r>
                <a:endParaRPr lang="ko-KR" altLang="en-US" sz="2400" b="1" dirty="0">
                  <a:latin typeface="Verdana" pitchFamily="34" charset="0"/>
                  <a:ea typeface="Gulim" pitchFamily="34" charset="-127"/>
                </a:endParaRPr>
              </a:p>
            </p:txBody>
          </p:sp>
        </p:grpSp>
      </p:grpSp>
      <p:grpSp>
        <p:nvGrpSpPr>
          <p:cNvPr id="48" name="组合 47"/>
          <p:cNvGrpSpPr/>
          <p:nvPr/>
        </p:nvGrpSpPr>
        <p:grpSpPr>
          <a:xfrm>
            <a:off x="5800134" y="3249212"/>
            <a:ext cx="1926381" cy="505464"/>
            <a:chOff x="5219382" y="1276351"/>
            <a:chExt cx="3811588" cy="1000125"/>
          </a:xfrm>
        </p:grpSpPr>
        <p:sp>
          <p:nvSpPr>
            <p:cNvPr id="49" name="AutoShape 15"/>
            <p:cNvSpPr>
              <a:spLocks noChangeArrowheads="1"/>
            </p:cNvSpPr>
            <p:nvPr/>
          </p:nvSpPr>
          <p:spPr bwMode="auto">
            <a:xfrm>
              <a:off x="5219382" y="1276351"/>
              <a:ext cx="3811588" cy="1000125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chemeClr val="accent5">
                    <a:lumMod val="60000"/>
                    <a:lumOff val="40000"/>
                  </a:schemeClr>
                </a:gs>
                <a:gs pos="100000">
                  <a:schemeClr val="bg1"/>
                </a:gs>
              </a:gsLst>
              <a:lin ang="0" scaled="1"/>
            </a:gradFill>
            <a:ln w="9525" algn="ctr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>
                <a:spcBef>
                  <a:spcPct val="50000"/>
                </a:spcBef>
              </a:pPr>
              <a:r>
                <a:rPr lang="zh-CN" altLang="en-US" sz="2000" dirty="0" smtClean="0">
                  <a:solidFill>
                    <a:schemeClr val="accent2"/>
                  </a:solidFill>
                  <a:ea typeface="黑体" pitchFamily="2" charset="-122"/>
                </a:rPr>
                <a:t>       表笔测量电阻两端</a:t>
              </a:r>
              <a:endParaRPr lang="zh-CN" altLang="en-US" sz="2000" dirty="0">
                <a:solidFill>
                  <a:schemeClr val="accent2"/>
                </a:solidFill>
                <a:ea typeface="黑体" pitchFamily="2" charset="-122"/>
              </a:endParaRPr>
            </a:p>
          </p:txBody>
        </p:sp>
        <p:grpSp>
          <p:nvGrpSpPr>
            <p:cNvPr id="50" name="Group 16"/>
            <p:cNvGrpSpPr>
              <a:grpSpLocks/>
            </p:cNvGrpSpPr>
            <p:nvPr/>
          </p:nvGrpSpPr>
          <p:grpSpPr bwMode="auto">
            <a:xfrm>
              <a:off x="5376545" y="1377951"/>
              <a:ext cx="762000" cy="762000"/>
              <a:chOff x="864" y="1046"/>
              <a:chExt cx="480" cy="480"/>
            </a:xfrm>
          </p:grpSpPr>
          <p:sp>
            <p:nvSpPr>
              <p:cNvPr id="51" name="Oval 17"/>
              <p:cNvSpPr>
                <a:spLocks noChangeArrowheads="1"/>
              </p:cNvSpPr>
              <p:nvPr/>
            </p:nvSpPr>
            <p:spPr bwMode="auto">
              <a:xfrm>
                <a:off x="864" y="1046"/>
                <a:ext cx="480" cy="480"/>
              </a:xfrm>
              <a:prstGeom prst="ellipse">
                <a:avLst/>
              </a:prstGeom>
              <a:gradFill rotWithShape="0">
                <a:gsLst>
                  <a:gs pos="0">
                    <a:srgbClr val="00FFCC"/>
                  </a:gs>
                  <a:gs pos="100000">
                    <a:srgbClr val="009900"/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52" name="Oval 18"/>
              <p:cNvSpPr>
                <a:spLocks noChangeArrowheads="1"/>
              </p:cNvSpPr>
              <p:nvPr/>
            </p:nvSpPr>
            <p:spPr bwMode="auto">
              <a:xfrm>
                <a:off x="926" y="1095"/>
                <a:ext cx="355" cy="355"/>
              </a:xfrm>
              <a:prstGeom prst="ellipse">
                <a:avLst/>
              </a:prstGeom>
              <a:gradFill rotWithShape="0">
                <a:gsLst>
                  <a:gs pos="0">
                    <a:srgbClr val="009900"/>
                  </a:gs>
                  <a:gs pos="100000">
                    <a:srgbClr val="00FFCC"/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/>
                <a:r>
                  <a:rPr lang="en-US" altLang="ko-KR" sz="2400" b="1" dirty="0" smtClean="0">
                    <a:latin typeface="Verdana" pitchFamily="34" charset="0"/>
                    <a:ea typeface="Gulim" pitchFamily="34" charset="-127"/>
                  </a:rPr>
                  <a:t>3</a:t>
                </a:r>
                <a:endParaRPr lang="ko-KR" altLang="en-US" sz="2400" b="1" dirty="0">
                  <a:latin typeface="Verdana" pitchFamily="34" charset="0"/>
                  <a:ea typeface="Gulim" pitchFamily="34" charset="-127"/>
                </a:endParaRPr>
              </a:p>
            </p:txBody>
          </p:sp>
        </p:grpSp>
      </p:grpSp>
      <p:pic>
        <p:nvPicPr>
          <p:cNvPr id="1026" name="Picture 2" descr="E:\shiyongjineng\PPT\2-9.ti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2399" y="3073332"/>
            <a:ext cx="1970087" cy="143986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pic>
        <p:nvPicPr>
          <p:cNvPr id="1027" name="Picture 3" descr="E:\shiyongjineng\PPT\2-10.ti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80555" y="5298209"/>
            <a:ext cx="2037842" cy="117279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pic>
        <p:nvPicPr>
          <p:cNvPr id="1028" name="Picture 4" descr="E:\shiyongjineng\PPT\2-7.tif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1048" y="2354185"/>
            <a:ext cx="1825625" cy="143986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grpSp>
        <p:nvGrpSpPr>
          <p:cNvPr id="53" name="组合 44"/>
          <p:cNvGrpSpPr>
            <a:grpSpLocks/>
          </p:cNvGrpSpPr>
          <p:nvPr/>
        </p:nvGrpSpPr>
        <p:grpSpPr bwMode="auto">
          <a:xfrm>
            <a:off x="3030819" y="2694649"/>
            <a:ext cx="643159" cy="643179"/>
            <a:chOff x="924049" y="2057400"/>
            <a:chExt cx="642938" cy="642938"/>
          </a:xfrm>
        </p:grpSpPr>
        <p:grpSp>
          <p:nvGrpSpPr>
            <p:cNvPr id="54" name="Group 58"/>
            <p:cNvGrpSpPr>
              <a:grpSpLocks/>
            </p:cNvGrpSpPr>
            <p:nvPr/>
          </p:nvGrpSpPr>
          <p:grpSpPr bwMode="auto">
            <a:xfrm>
              <a:off x="924049" y="2057400"/>
              <a:ext cx="642938" cy="642938"/>
              <a:chOff x="1289" y="582"/>
              <a:chExt cx="668" cy="668"/>
            </a:xfrm>
          </p:grpSpPr>
          <p:sp>
            <p:nvSpPr>
              <p:cNvPr id="56" name="Oval 59"/>
              <p:cNvSpPr>
                <a:spLocks noChangeArrowheads="1"/>
              </p:cNvSpPr>
              <p:nvPr/>
            </p:nvSpPr>
            <p:spPr bwMode="gray">
              <a:xfrm>
                <a:off x="1289" y="582"/>
                <a:ext cx="668" cy="668"/>
              </a:xfrm>
              <a:prstGeom prst="ellipse">
                <a:avLst/>
              </a:prstGeom>
              <a:solidFill>
                <a:srgbClr val="3333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3810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>
                <a:spAutoFit/>
              </a:bodyPr>
              <a:lstStyle/>
              <a:p>
                <a:endParaRPr lang="zh-CN" altLang="en-US"/>
              </a:p>
            </p:txBody>
          </p:sp>
          <p:sp>
            <p:nvSpPr>
              <p:cNvPr id="57" name="Oval 60"/>
              <p:cNvSpPr>
                <a:spLocks noChangeArrowheads="1"/>
              </p:cNvSpPr>
              <p:nvPr/>
            </p:nvSpPr>
            <p:spPr bwMode="gray">
              <a:xfrm>
                <a:off x="1296" y="587"/>
                <a:ext cx="646" cy="647"/>
              </a:xfrm>
              <a:prstGeom prst="ellipse">
                <a:avLst/>
              </a:prstGeom>
              <a:gradFill rotWithShape="1">
                <a:gsLst>
                  <a:gs pos="0">
                    <a:srgbClr val="636869"/>
                  </a:gs>
                  <a:gs pos="100000">
                    <a:srgbClr val="D6E1E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eaVert" wrap="none" anchor="ctr"/>
              <a:lstStyle/>
              <a:p>
                <a:endParaRPr lang="zh-CN" altLang="en-US"/>
              </a:p>
            </p:txBody>
          </p:sp>
          <p:sp>
            <p:nvSpPr>
              <p:cNvPr id="58" name="Oval 61"/>
              <p:cNvSpPr>
                <a:spLocks noChangeArrowheads="1"/>
              </p:cNvSpPr>
              <p:nvPr/>
            </p:nvSpPr>
            <p:spPr bwMode="gray">
              <a:xfrm>
                <a:off x="1304" y="591"/>
                <a:ext cx="631" cy="631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alpha val="0"/>
                    </a:srgbClr>
                  </a:gs>
                  <a:gs pos="100000">
                    <a:srgbClr val="F1F5F5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eaVert" wrap="none" anchor="ctr"/>
              <a:lstStyle/>
              <a:p>
                <a:endParaRPr lang="zh-CN" altLang="en-US"/>
              </a:p>
            </p:txBody>
          </p:sp>
          <p:sp>
            <p:nvSpPr>
              <p:cNvPr id="59" name="Oval 62"/>
              <p:cNvSpPr>
                <a:spLocks noChangeArrowheads="1"/>
              </p:cNvSpPr>
              <p:nvPr/>
            </p:nvSpPr>
            <p:spPr bwMode="gray">
              <a:xfrm>
                <a:off x="1311" y="597"/>
                <a:ext cx="600" cy="589"/>
              </a:xfrm>
              <a:prstGeom prst="ellipse">
                <a:avLst/>
              </a:prstGeom>
              <a:gradFill rotWithShape="1">
                <a:gsLst>
                  <a:gs pos="0">
                    <a:srgbClr val="AAB2B3"/>
                  </a:gs>
                  <a:gs pos="100000">
                    <a:srgbClr val="D6E1E2">
                      <a:alpha val="48000"/>
                    </a:srgb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eaVert" wrap="none" anchor="ctr"/>
              <a:lstStyle/>
              <a:p>
                <a:endParaRPr lang="zh-CN" altLang="en-US"/>
              </a:p>
            </p:txBody>
          </p:sp>
          <p:sp>
            <p:nvSpPr>
              <p:cNvPr id="60" name="Oval 63"/>
              <p:cNvSpPr>
                <a:spLocks noChangeArrowheads="1"/>
              </p:cNvSpPr>
              <p:nvPr/>
            </p:nvSpPr>
            <p:spPr bwMode="gray">
              <a:xfrm>
                <a:off x="1346" y="613"/>
                <a:ext cx="533" cy="479"/>
              </a:xfrm>
              <a:prstGeom prst="ellipse">
                <a:avLst/>
              </a:prstGeom>
              <a:gradFill rotWithShape="1">
                <a:gsLst>
                  <a:gs pos="0">
                    <a:srgbClr val="FFFFFF"/>
                  </a:gs>
                  <a:gs pos="100000">
                    <a:srgbClr val="D6E1E2">
                      <a:alpha val="37999"/>
                    </a:srgb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eaVert" wrap="none" anchor="ctr"/>
              <a:lstStyle/>
              <a:p>
                <a:endParaRPr lang="zh-CN" altLang="en-US"/>
              </a:p>
            </p:txBody>
          </p:sp>
        </p:grpSp>
        <p:sp>
          <p:nvSpPr>
            <p:cNvPr id="55" name="Text Box 64"/>
            <p:cNvSpPr txBox="1">
              <a:spLocks noChangeArrowheads="1"/>
            </p:cNvSpPr>
            <p:nvPr/>
          </p:nvSpPr>
          <p:spPr bwMode="gray">
            <a:xfrm>
              <a:off x="1062162" y="2149475"/>
              <a:ext cx="354012" cy="457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9pPr>
            </a:lstStyle>
            <a:p>
              <a:pPr algn="ctr" eaLnBrk="1" hangingPunct="1"/>
              <a:r>
                <a:rPr lang="en-US" altLang="zh-CN" sz="2400" dirty="0" smtClean="0">
                  <a:solidFill>
                    <a:srgbClr val="000000"/>
                  </a:solidFill>
                  <a:latin typeface="Arial" pitchFamily="34" charset="0"/>
                </a:rPr>
                <a:t>3</a:t>
              </a:r>
              <a:endParaRPr lang="en-US" altLang="zh-CN" dirty="0">
                <a:latin typeface="Arial" pitchFamily="34" charset="0"/>
              </a:endParaRPr>
            </a:p>
          </p:txBody>
        </p:sp>
      </p:grpSp>
      <p:grpSp>
        <p:nvGrpSpPr>
          <p:cNvPr id="61" name="组合 44"/>
          <p:cNvGrpSpPr>
            <a:grpSpLocks/>
          </p:cNvGrpSpPr>
          <p:nvPr/>
        </p:nvGrpSpPr>
        <p:grpSpPr bwMode="auto">
          <a:xfrm>
            <a:off x="3608826" y="4996331"/>
            <a:ext cx="643159" cy="643179"/>
            <a:chOff x="924049" y="2057400"/>
            <a:chExt cx="642938" cy="642938"/>
          </a:xfrm>
        </p:grpSpPr>
        <p:grpSp>
          <p:nvGrpSpPr>
            <p:cNvPr id="62" name="Group 58"/>
            <p:cNvGrpSpPr>
              <a:grpSpLocks/>
            </p:cNvGrpSpPr>
            <p:nvPr/>
          </p:nvGrpSpPr>
          <p:grpSpPr bwMode="auto">
            <a:xfrm>
              <a:off x="924049" y="2057400"/>
              <a:ext cx="642938" cy="642938"/>
              <a:chOff x="1289" y="582"/>
              <a:chExt cx="668" cy="668"/>
            </a:xfrm>
          </p:grpSpPr>
          <p:sp>
            <p:nvSpPr>
              <p:cNvPr id="64" name="Oval 59"/>
              <p:cNvSpPr>
                <a:spLocks noChangeArrowheads="1"/>
              </p:cNvSpPr>
              <p:nvPr/>
            </p:nvSpPr>
            <p:spPr bwMode="gray">
              <a:xfrm>
                <a:off x="1289" y="582"/>
                <a:ext cx="668" cy="668"/>
              </a:xfrm>
              <a:prstGeom prst="ellipse">
                <a:avLst/>
              </a:prstGeom>
              <a:solidFill>
                <a:srgbClr val="3333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3810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>
                <a:spAutoFit/>
              </a:bodyPr>
              <a:lstStyle/>
              <a:p>
                <a:endParaRPr lang="zh-CN" altLang="en-US"/>
              </a:p>
            </p:txBody>
          </p:sp>
          <p:sp>
            <p:nvSpPr>
              <p:cNvPr id="65" name="Oval 60"/>
              <p:cNvSpPr>
                <a:spLocks noChangeArrowheads="1"/>
              </p:cNvSpPr>
              <p:nvPr/>
            </p:nvSpPr>
            <p:spPr bwMode="gray">
              <a:xfrm>
                <a:off x="1296" y="587"/>
                <a:ext cx="646" cy="647"/>
              </a:xfrm>
              <a:prstGeom prst="ellipse">
                <a:avLst/>
              </a:prstGeom>
              <a:gradFill rotWithShape="1">
                <a:gsLst>
                  <a:gs pos="0">
                    <a:srgbClr val="636869"/>
                  </a:gs>
                  <a:gs pos="100000">
                    <a:srgbClr val="D6E1E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eaVert" wrap="none" anchor="ctr"/>
              <a:lstStyle/>
              <a:p>
                <a:endParaRPr lang="zh-CN" altLang="en-US"/>
              </a:p>
            </p:txBody>
          </p:sp>
          <p:sp>
            <p:nvSpPr>
              <p:cNvPr id="66" name="Oval 61"/>
              <p:cNvSpPr>
                <a:spLocks noChangeArrowheads="1"/>
              </p:cNvSpPr>
              <p:nvPr/>
            </p:nvSpPr>
            <p:spPr bwMode="gray">
              <a:xfrm>
                <a:off x="1304" y="591"/>
                <a:ext cx="631" cy="631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alpha val="0"/>
                    </a:srgbClr>
                  </a:gs>
                  <a:gs pos="100000">
                    <a:srgbClr val="F1F5F5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eaVert" wrap="none" anchor="ctr"/>
              <a:lstStyle/>
              <a:p>
                <a:endParaRPr lang="zh-CN" altLang="en-US"/>
              </a:p>
            </p:txBody>
          </p:sp>
          <p:sp>
            <p:nvSpPr>
              <p:cNvPr id="67" name="Oval 62"/>
              <p:cNvSpPr>
                <a:spLocks noChangeArrowheads="1"/>
              </p:cNvSpPr>
              <p:nvPr/>
            </p:nvSpPr>
            <p:spPr bwMode="gray">
              <a:xfrm>
                <a:off x="1311" y="597"/>
                <a:ext cx="600" cy="589"/>
              </a:xfrm>
              <a:prstGeom prst="ellipse">
                <a:avLst/>
              </a:prstGeom>
              <a:gradFill rotWithShape="1">
                <a:gsLst>
                  <a:gs pos="0">
                    <a:srgbClr val="AAB2B3"/>
                  </a:gs>
                  <a:gs pos="100000">
                    <a:srgbClr val="D6E1E2">
                      <a:alpha val="48000"/>
                    </a:srgb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eaVert" wrap="none" anchor="ctr"/>
              <a:lstStyle/>
              <a:p>
                <a:endParaRPr lang="zh-CN" altLang="en-US"/>
              </a:p>
            </p:txBody>
          </p:sp>
          <p:sp>
            <p:nvSpPr>
              <p:cNvPr id="68" name="Oval 63"/>
              <p:cNvSpPr>
                <a:spLocks noChangeArrowheads="1"/>
              </p:cNvSpPr>
              <p:nvPr/>
            </p:nvSpPr>
            <p:spPr bwMode="gray">
              <a:xfrm>
                <a:off x="1346" y="613"/>
                <a:ext cx="533" cy="479"/>
              </a:xfrm>
              <a:prstGeom prst="ellipse">
                <a:avLst/>
              </a:prstGeom>
              <a:gradFill rotWithShape="1">
                <a:gsLst>
                  <a:gs pos="0">
                    <a:srgbClr val="FFFFFF"/>
                  </a:gs>
                  <a:gs pos="100000">
                    <a:srgbClr val="D6E1E2">
                      <a:alpha val="37999"/>
                    </a:srgb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eaVert" wrap="none" anchor="ctr"/>
              <a:lstStyle/>
              <a:p>
                <a:endParaRPr lang="zh-CN" altLang="en-US"/>
              </a:p>
            </p:txBody>
          </p:sp>
        </p:grpSp>
        <p:sp>
          <p:nvSpPr>
            <p:cNvPr id="63" name="Text Box 64"/>
            <p:cNvSpPr txBox="1">
              <a:spLocks noChangeArrowheads="1"/>
            </p:cNvSpPr>
            <p:nvPr/>
          </p:nvSpPr>
          <p:spPr bwMode="gray">
            <a:xfrm>
              <a:off x="1062162" y="2149475"/>
              <a:ext cx="354012" cy="457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9pPr>
            </a:lstStyle>
            <a:p>
              <a:pPr algn="ctr" eaLnBrk="1" hangingPunct="1"/>
              <a:r>
                <a:rPr lang="en-US" altLang="zh-CN" sz="2400" dirty="0" smtClean="0">
                  <a:solidFill>
                    <a:srgbClr val="000000"/>
                  </a:solidFill>
                  <a:latin typeface="Arial" pitchFamily="34" charset="0"/>
                </a:rPr>
                <a:t>4</a:t>
              </a:r>
              <a:endParaRPr lang="en-US" altLang="zh-CN" dirty="0">
                <a:latin typeface="Arial" pitchFamily="34" charset="0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2500"/>
                            </p:stCondLst>
                            <p:childTnLst>
                              <p:par>
                                <p:cTn id="4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500"/>
                            </p:stCondLst>
                            <p:childTnLst>
                              <p:par>
                                <p:cTn id="50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2500"/>
                            </p:stCondLst>
                            <p:childTnLst>
                              <p:par>
                                <p:cTn id="6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4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500"/>
                            </p:stCondLst>
                            <p:childTnLst>
                              <p:par>
                                <p:cTn id="76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2500"/>
                            </p:stCondLst>
                            <p:childTnLst>
                              <p:par>
                                <p:cTn id="9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0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500"/>
                            </p:stCondLst>
                            <p:childTnLst>
                              <p:par>
                                <p:cTn id="102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1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1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1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1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1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8" fill="hold">
                            <p:stCondLst>
                              <p:cond delay="2500"/>
                            </p:stCondLst>
                            <p:childTnLst>
                              <p:par>
                                <p:cTn id="11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1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1" name="直接连接符 80"/>
          <p:cNvCxnSpPr/>
          <p:nvPr/>
        </p:nvCxnSpPr>
        <p:spPr>
          <a:xfrm>
            <a:off x="0" y="981075"/>
            <a:ext cx="6300788" cy="0"/>
          </a:xfrm>
          <a:prstGeom prst="line">
            <a:avLst/>
          </a:prstGeom>
          <a:ln w="28575">
            <a:solidFill>
              <a:schemeClr val="bg1">
                <a:lumMod val="6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2" name="矩形 81"/>
          <p:cNvSpPr/>
          <p:nvPr/>
        </p:nvSpPr>
        <p:spPr>
          <a:xfrm>
            <a:off x="6372200" y="692696"/>
            <a:ext cx="2664296" cy="338554"/>
          </a:xfrm>
          <a:prstGeom prst="rect">
            <a:avLst/>
          </a:prstGeom>
          <a:noFill/>
        </p:spPr>
        <p:txBody>
          <a:bodyPr>
            <a:prstTxWarp prst="textPlain">
              <a:avLst/>
            </a:prstTxWarp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600" b="1" spc="150" dirty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幼圆" pitchFamily="49" charset="-122"/>
                <a:ea typeface="幼圆" pitchFamily="49" charset="-122"/>
              </a:rPr>
              <a:t>贵州省初中学生实用技能</a:t>
            </a:r>
          </a:p>
        </p:txBody>
      </p:sp>
      <p:sp>
        <p:nvSpPr>
          <p:cNvPr id="83" name="TextBox 82"/>
          <p:cNvSpPr txBox="1"/>
          <p:nvPr/>
        </p:nvSpPr>
        <p:spPr>
          <a:xfrm>
            <a:off x="6300788" y="209550"/>
            <a:ext cx="2843212" cy="3397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di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600" dirty="0">
                <a:solidFill>
                  <a:schemeClr val="accent5">
                    <a:lumMod val="75000"/>
                  </a:schemeClr>
                </a:solidFill>
                <a:latin typeface="黑体" pitchFamily="2" charset="-122"/>
                <a:ea typeface="黑体" pitchFamily="2" charset="-122"/>
              </a:rPr>
              <a:t>简易家电维修技术</a:t>
            </a:r>
          </a:p>
        </p:txBody>
      </p:sp>
      <p:sp>
        <p:nvSpPr>
          <p:cNvPr id="84" name="标题 10"/>
          <p:cNvSpPr>
            <a:spLocks noGrp="1"/>
          </p:cNvSpPr>
          <p:nvPr>
            <p:ph type="title"/>
          </p:nvPr>
        </p:nvSpPr>
        <p:spPr>
          <a:xfrm>
            <a:off x="0" y="44450"/>
            <a:ext cx="6300788" cy="936625"/>
          </a:xfrm>
          <a:extLst/>
        </p:spPr>
        <p:txBody>
          <a:bodyPr rtlCol="0">
            <a:normAutofit/>
          </a:bodyPr>
          <a:lstStyle/>
          <a:p>
            <a:pPr algn="l" eaLnBrk="1" fontAlgn="auto" hangingPunct="1">
              <a:spcAft>
                <a:spcPts val="0"/>
              </a:spcAft>
              <a:defRPr/>
            </a:pPr>
            <a:r>
              <a:rPr lang="zh-CN" altLang="en-US" sz="4600" b="1" dirty="0">
                <a:solidFill>
                  <a:srgbClr val="1AB39F">
                    <a:lumMod val="75000"/>
                  </a:srgbClr>
                </a:solidFill>
                <a:effectLst>
                  <a:reflection blurRad="6350" stA="55000" endA="300" endPos="45500" dir="5400000" sy="-100000" algn="bl" rotWithShape="0"/>
                </a:effectLst>
                <a:latin typeface="微软雅黑" pitchFamily="34" charset="-122"/>
                <a:ea typeface="微软雅黑" pitchFamily="34" charset="-122"/>
              </a:rPr>
              <a:t>二、测量电阻</a:t>
            </a:r>
            <a:endParaRPr lang="zh-CN" altLang="en-US" dirty="0" smtClean="0">
              <a:solidFill>
                <a:schemeClr val="accent6">
                  <a:lumMod val="75000"/>
                </a:schemeClr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86" name="流程图: 手动输入 85"/>
          <p:cNvSpPr/>
          <p:nvPr/>
        </p:nvSpPr>
        <p:spPr>
          <a:xfrm>
            <a:off x="539552" y="1340768"/>
            <a:ext cx="2828177" cy="590946"/>
          </a:xfrm>
          <a:prstGeom prst="flowChartManualInput">
            <a:avLst/>
          </a:prstGeom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zh-CN" altLang="en-US" dirty="0" smtClean="0">
                <a:solidFill>
                  <a:prstClr val="white"/>
                </a:solidFill>
                <a:latin typeface="幼圆" pitchFamily="49" charset="-122"/>
                <a:ea typeface="幼圆" pitchFamily="49" charset="-122"/>
              </a:rPr>
              <a:t>注意事项</a:t>
            </a:r>
            <a:endParaRPr lang="zh-CN" altLang="en-US" dirty="0">
              <a:solidFill>
                <a:prstClr val="white"/>
              </a:solidFill>
              <a:latin typeface="幼圆" pitchFamily="49" charset="-122"/>
              <a:ea typeface="幼圆" pitchFamily="49" charset="-122"/>
            </a:endParaRPr>
          </a:p>
        </p:txBody>
      </p:sp>
      <p:grpSp>
        <p:nvGrpSpPr>
          <p:cNvPr id="3" name="组合 2"/>
          <p:cNvGrpSpPr/>
          <p:nvPr/>
        </p:nvGrpSpPr>
        <p:grpSpPr>
          <a:xfrm>
            <a:off x="835026" y="2174146"/>
            <a:ext cx="8201470" cy="4293224"/>
            <a:chOff x="835026" y="2174146"/>
            <a:chExt cx="8201470" cy="4293224"/>
          </a:xfrm>
        </p:grpSpPr>
        <p:grpSp>
          <p:nvGrpSpPr>
            <p:cNvPr id="57" name="Group 96"/>
            <p:cNvGrpSpPr>
              <a:grpSpLocks/>
            </p:cNvGrpSpPr>
            <p:nvPr/>
          </p:nvGrpSpPr>
          <p:grpSpPr bwMode="auto">
            <a:xfrm>
              <a:off x="1785938" y="2220406"/>
              <a:ext cx="1041400" cy="722312"/>
              <a:chOff x="1016388" y="913002"/>
              <a:chExt cx="731924" cy="428904"/>
            </a:xfrm>
          </p:grpSpPr>
          <p:sp>
            <p:nvSpPr>
              <p:cNvPr id="58" name="Parallelogram 6"/>
              <p:cNvSpPr/>
              <p:nvPr/>
            </p:nvSpPr>
            <p:spPr bwMode="auto">
              <a:xfrm>
                <a:off x="1016388" y="913002"/>
                <a:ext cx="731924" cy="428904"/>
              </a:xfrm>
              <a:prstGeom prst="parallelogram">
                <a:avLst>
                  <a:gd name="adj" fmla="val 28140"/>
                </a:avLst>
              </a:prstGeom>
              <a:gradFill flip="none" rotWithShape="1">
                <a:gsLst>
                  <a:gs pos="0">
                    <a:srgbClr val="5AF300"/>
                  </a:gs>
                  <a:gs pos="100000">
                    <a:srgbClr val="208A00"/>
                  </a:gs>
                </a:gsLst>
                <a:path path="shape">
                  <a:fillToRect l="50000" t="50000" r="50000" b="50000"/>
                </a:path>
                <a:tileRect/>
              </a:gradFill>
              <a:ln w="25400">
                <a:solidFill>
                  <a:srgbClr val="00B050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457200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4800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59" name="TextBox 7"/>
              <p:cNvSpPr txBox="1">
                <a:spLocks noChangeArrowheads="1"/>
              </p:cNvSpPr>
              <p:nvPr/>
            </p:nvSpPr>
            <p:spPr bwMode="auto">
              <a:xfrm>
                <a:off x="1246510" y="954850"/>
                <a:ext cx="279015" cy="34750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defTabSz="457200"/>
                <a:r>
                  <a:rPr lang="en-US" sz="3200">
                    <a:solidFill>
                      <a:prstClr val="white"/>
                    </a:solidFill>
                    <a:latin typeface="Calibri" pitchFamily="-108" charset="0"/>
                    <a:ea typeface="ＭＳ Ｐゴシック" pitchFamily="-108" charset="-128"/>
                  </a:rPr>
                  <a:t>1</a:t>
                </a:r>
              </a:p>
            </p:txBody>
          </p:sp>
        </p:grpSp>
        <p:grpSp>
          <p:nvGrpSpPr>
            <p:cNvPr id="61" name="Group 96"/>
            <p:cNvGrpSpPr>
              <a:grpSpLocks/>
            </p:cNvGrpSpPr>
            <p:nvPr/>
          </p:nvGrpSpPr>
          <p:grpSpPr bwMode="auto">
            <a:xfrm>
              <a:off x="1557338" y="3090356"/>
              <a:ext cx="1041400" cy="720725"/>
              <a:chOff x="1016388" y="913002"/>
              <a:chExt cx="731924" cy="428904"/>
            </a:xfrm>
          </p:grpSpPr>
          <p:sp>
            <p:nvSpPr>
              <p:cNvPr id="62" name="Parallelogram 11"/>
              <p:cNvSpPr/>
              <p:nvPr/>
            </p:nvSpPr>
            <p:spPr bwMode="auto">
              <a:xfrm>
                <a:off x="1016388" y="913002"/>
                <a:ext cx="731924" cy="428904"/>
              </a:xfrm>
              <a:prstGeom prst="parallelogram">
                <a:avLst>
                  <a:gd name="adj" fmla="val 28140"/>
                </a:avLst>
              </a:prstGeom>
              <a:gradFill flip="none" rotWithShape="1">
                <a:gsLst>
                  <a:gs pos="0">
                    <a:srgbClr val="5AF300"/>
                  </a:gs>
                  <a:gs pos="100000">
                    <a:srgbClr val="208A00"/>
                  </a:gs>
                </a:gsLst>
                <a:path path="shape">
                  <a:fillToRect l="50000" t="50000" r="50000" b="50000"/>
                </a:path>
                <a:tileRect/>
              </a:gradFill>
              <a:ln w="25400">
                <a:solidFill>
                  <a:srgbClr val="00B050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457200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4800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63" name="TextBox 7"/>
              <p:cNvSpPr txBox="1">
                <a:spLocks noChangeArrowheads="1"/>
              </p:cNvSpPr>
              <p:nvPr/>
            </p:nvSpPr>
            <p:spPr bwMode="auto">
              <a:xfrm>
                <a:off x="1246510" y="954850"/>
                <a:ext cx="279015" cy="34750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defTabSz="457200"/>
                <a:r>
                  <a:rPr lang="en-US" sz="3200">
                    <a:solidFill>
                      <a:prstClr val="white"/>
                    </a:solidFill>
                    <a:latin typeface="Calibri" pitchFamily="-108" charset="0"/>
                    <a:ea typeface="ＭＳ Ｐゴシック" pitchFamily="-108" charset="-128"/>
                  </a:rPr>
                  <a:t>2</a:t>
                </a:r>
              </a:p>
            </p:txBody>
          </p:sp>
        </p:grpSp>
        <p:sp>
          <p:nvSpPr>
            <p:cNvPr id="64" name="Parallelogram 13"/>
            <p:cNvSpPr/>
            <p:nvPr/>
          </p:nvSpPr>
          <p:spPr bwMode="auto">
            <a:xfrm>
              <a:off x="2540467" y="3078349"/>
              <a:ext cx="6019800" cy="742832"/>
            </a:xfrm>
            <a:prstGeom prst="parallelogram">
              <a:avLst/>
            </a:prstGeom>
            <a:gradFill flip="none" rotWithShape="1">
              <a:gsLst>
                <a:gs pos="0">
                  <a:srgbClr val="FBDDF5"/>
                </a:gs>
                <a:gs pos="100000">
                  <a:srgbClr val="FBDDF5"/>
                </a:gs>
              </a:gsLst>
              <a:lin ang="16200000" scaled="0"/>
              <a:tileRect/>
            </a:gradFill>
            <a:ln w="3175">
              <a:noFill/>
            </a:ln>
            <a:effectLst>
              <a:innerShdw blurRad="63500" dist="50800" dir="13500000">
                <a:prstClr val="black">
                  <a:alpha val="36000"/>
                </a:prstClr>
              </a:inn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45720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rgbClr val="F4A6E6"/>
                </a:solidFill>
              </a:endParaRPr>
            </a:p>
          </p:txBody>
        </p:sp>
        <p:sp>
          <p:nvSpPr>
            <p:cNvPr id="65" name="Rektangel 76"/>
            <p:cNvSpPr>
              <a:spLocks noChangeArrowheads="1"/>
            </p:cNvSpPr>
            <p:nvPr/>
          </p:nvSpPr>
          <p:spPr bwMode="auto">
            <a:xfrm>
              <a:off x="2808288" y="3117343"/>
              <a:ext cx="5408613" cy="5847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zh-CN" altLang="en-US" sz="1600" i="1" noProof="1">
                  <a:solidFill>
                    <a:srgbClr val="171717"/>
                  </a:solidFill>
                  <a:latin typeface="+mn-ea"/>
                  <a:ea typeface="+mn-ea"/>
                  <a:cs typeface="Arial" charset="0"/>
                </a:rPr>
                <a:t>由于人体具有一定的电阻，测试时不要双手同时触及表笔和电阻的导电部分，以免影响读数的准确性。</a:t>
              </a:r>
              <a:endParaRPr lang="da-DK" sz="1600" i="1" dirty="0">
                <a:solidFill>
                  <a:srgbClr val="171717"/>
                </a:solidFill>
                <a:latin typeface="+mn-ea"/>
                <a:ea typeface="+mn-ea"/>
                <a:cs typeface="Arial" charset="0"/>
              </a:endParaRPr>
            </a:p>
          </p:txBody>
        </p:sp>
        <p:grpSp>
          <p:nvGrpSpPr>
            <p:cNvPr id="66" name="Group 96"/>
            <p:cNvGrpSpPr>
              <a:grpSpLocks/>
            </p:cNvGrpSpPr>
            <p:nvPr/>
          </p:nvGrpSpPr>
          <p:grpSpPr bwMode="auto">
            <a:xfrm>
              <a:off x="1311276" y="3958718"/>
              <a:ext cx="1041400" cy="722313"/>
              <a:chOff x="1016388" y="913002"/>
              <a:chExt cx="731924" cy="428904"/>
            </a:xfrm>
          </p:grpSpPr>
          <p:sp>
            <p:nvSpPr>
              <p:cNvPr id="67" name="Parallelogram 16"/>
              <p:cNvSpPr/>
              <p:nvPr/>
            </p:nvSpPr>
            <p:spPr bwMode="auto">
              <a:xfrm>
                <a:off x="1016388" y="913002"/>
                <a:ext cx="731924" cy="428904"/>
              </a:xfrm>
              <a:prstGeom prst="parallelogram">
                <a:avLst>
                  <a:gd name="adj" fmla="val 28140"/>
                </a:avLst>
              </a:prstGeom>
              <a:gradFill flip="none" rotWithShape="1">
                <a:gsLst>
                  <a:gs pos="0">
                    <a:srgbClr val="5AF300"/>
                  </a:gs>
                  <a:gs pos="100000">
                    <a:srgbClr val="208A00"/>
                  </a:gs>
                </a:gsLst>
                <a:path path="shape">
                  <a:fillToRect l="50000" t="50000" r="50000" b="50000"/>
                </a:path>
                <a:tileRect/>
              </a:gradFill>
              <a:ln w="25400">
                <a:solidFill>
                  <a:srgbClr val="00B050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457200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4800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68" name="TextBox 7"/>
              <p:cNvSpPr txBox="1">
                <a:spLocks noChangeArrowheads="1"/>
              </p:cNvSpPr>
              <p:nvPr/>
            </p:nvSpPr>
            <p:spPr bwMode="auto">
              <a:xfrm>
                <a:off x="1246510" y="954850"/>
                <a:ext cx="279015" cy="34750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defTabSz="457200"/>
                <a:r>
                  <a:rPr lang="en-US" sz="3200">
                    <a:solidFill>
                      <a:prstClr val="white"/>
                    </a:solidFill>
                    <a:latin typeface="Calibri" pitchFamily="-108" charset="0"/>
                    <a:ea typeface="ＭＳ Ｐゴシック" pitchFamily="-108" charset="-128"/>
                  </a:rPr>
                  <a:t>3</a:t>
                </a:r>
              </a:p>
            </p:txBody>
          </p:sp>
        </p:grpSp>
        <p:sp>
          <p:nvSpPr>
            <p:cNvPr id="69" name="Parallelogram 18"/>
            <p:cNvSpPr/>
            <p:nvPr/>
          </p:nvSpPr>
          <p:spPr bwMode="auto">
            <a:xfrm>
              <a:off x="2293579" y="3947030"/>
              <a:ext cx="6019800" cy="742832"/>
            </a:xfrm>
            <a:prstGeom prst="parallelogram">
              <a:avLst/>
            </a:prstGeom>
            <a:gradFill flip="none" rotWithShape="1">
              <a:gsLst>
                <a:gs pos="0">
                  <a:srgbClr val="FBDDF5"/>
                </a:gs>
                <a:gs pos="100000">
                  <a:srgbClr val="FBDDF5"/>
                </a:gs>
              </a:gsLst>
              <a:lin ang="16200000" scaled="0"/>
              <a:tileRect/>
            </a:gradFill>
            <a:ln w="3175">
              <a:noFill/>
            </a:ln>
            <a:effectLst>
              <a:innerShdw blurRad="63500" dist="50800" dir="13500000">
                <a:prstClr val="black">
                  <a:alpha val="36000"/>
                </a:prstClr>
              </a:inn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457200" fontAlgn="auto">
                <a:spcBef>
                  <a:spcPts val="0"/>
                </a:spcBef>
                <a:spcAft>
                  <a:spcPts val="0"/>
                </a:spcAft>
              </a:pPr>
              <a:endParaRPr lang="en-US" dirty="0">
                <a:solidFill>
                  <a:srgbClr val="F4A6E6"/>
                </a:solidFill>
              </a:endParaRPr>
            </a:p>
          </p:txBody>
        </p:sp>
        <p:sp>
          <p:nvSpPr>
            <p:cNvPr id="70" name="Rektangel 76"/>
            <p:cNvSpPr>
              <a:spLocks noChangeArrowheads="1"/>
            </p:cNvSpPr>
            <p:nvPr/>
          </p:nvSpPr>
          <p:spPr bwMode="auto">
            <a:xfrm>
              <a:off x="2560638" y="3985706"/>
              <a:ext cx="5408613" cy="5847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zh-CN" altLang="en-US" sz="1600" i="1" noProof="1">
                  <a:solidFill>
                    <a:srgbClr val="171717"/>
                  </a:solidFill>
                  <a:latin typeface="+mn-ea"/>
                  <a:ea typeface="+mn-ea"/>
                  <a:cs typeface="Arial" charset="0"/>
                </a:rPr>
                <a:t>根据被测电阻所标注的阻值大小来选择量程，使万用表指针尽可能落在刻度线的中间位置，以提高测量的准确性。</a:t>
              </a:r>
              <a:endParaRPr lang="da-DK" sz="1600" i="1" dirty="0">
                <a:solidFill>
                  <a:srgbClr val="171717"/>
                </a:solidFill>
                <a:latin typeface="+mn-ea"/>
                <a:ea typeface="+mn-ea"/>
                <a:cs typeface="Arial" charset="0"/>
              </a:endParaRPr>
            </a:p>
          </p:txBody>
        </p:sp>
        <p:grpSp>
          <p:nvGrpSpPr>
            <p:cNvPr id="71" name="Group 96"/>
            <p:cNvGrpSpPr>
              <a:grpSpLocks/>
            </p:cNvGrpSpPr>
            <p:nvPr/>
          </p:nvGrpSpPr>
          <p:grpSpPr bwMode="auto">
            <a:xfrm>
              <a:off x="1073151" y="4817556"/>
              <a:ext cx="1041400" cy="722312"/>
              <a:chOff x="1016388" y="913002"/>
              <a:chExt cx="731924" cy="428904"/>
            </a:xfrm>
          </p:grpSpPr>
          <p:sp>
            <p:nvSpPr>
              <p:cNvPr id="72" name="Parallelogram 21"/>
              <p:cNvSpPr/>
              <p:nvPr/>
            </p:nvSpPr>
            <p:spPr bwMode="auto">
              <a:xfrm>
                <a:off x="1016388" y="913002"/>
                <a:ext cx="731924" cy="428904"/>
              </a:xfrm>
              <a:prstGeom prst="parallelogram">
                <a:avLst>
                  <a:gd name="adj" fmla="val 28140"/>
                </a:avLst>
              </a:prstGeom>
              <a:gradFill flip="none" rotWithShape="1">
                <a:gsLst>
                  <a:gs pos="0">
                    <a:srgbClr val="5AF300"/>
                  </a:gs>
                  <a:gs pos="100000">
                    <a:srgbClr val="208A00"/>
                  </a:gs>
                </a:gsLst>
                <a:path path="shape">
                  <a:fillToRect l="50000" t="50000" r="50000" b="50000"/>
                </a:path>
                <a:tileRect/>
              </a:gradFill>
              <a:ln w="25400">
                <a:solidFill>
                  <a:srgbClr val="00B050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457200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4800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73" name="TextBox 7"/>
              <p:cNvSpPr txBox="1">
                <a:spLocks noChangeArrowheads="1"/>
              </p:cNvSpPr>
              <p:nvPr/>
            </p:nvSpPr>
            <p:spPr bwMode="auto">
              <a:xfrm>
                <a:off x="1246510" y="954850"/>
                <a:ext cx="279015" cy="34750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defTabSz="457200"/>
                <a:r>
                  <a:rPr lang="en-US" sz="3200">
                    <a:solidFill>
                      <a:prstClr val="white"/>
                    </a:solidFill>
                    <a:latin typeface="Calibri" pitchFamily="-108" charset="0"/>
                    <a:ea typeface="ＭＳ Ｐゴシック" pitchFamily="-108" charset="-128"/>
                  </a:rPr>
                  <a:t>4</a:t>
                </a:r>
              </a:p>
            </p:txBody>
          </p:sp>
        </p:grpSp>
        <p:sp>
          <p:nvSpPr>
            <p:cNvPr id="74" name="Parallelogram 23"/>
            <p:cNvSpPr/>
            <p:nvPr/>
          </p:nvSpPr>
          <p:spPr bwMode="auto">
            <a:xfrm>
              <a:off x="2055835" y="4806566"/>
              <a:ext cx="6019800" cy="742832"/>
            </a:xfrm>
            <a:prstGeom prst="parallelogram">
              <a:avLst/>
            </a:prstGeom>
            <a:gradFill flip="none" rotWithShape="1">
              <a:gsLst>
                <a:gs pos="0">
                  <a:srgbClr val="FBDDF5"/>
                </a:gs>
                <a:gs pos="100000">
                  <a:srgbClr val="FBDDF5"/>
                </a:gs>
              </a:gsLst>
              <a:lin ang="16200000" scaled="0"/>
              <a:tileRect/>
            </a:gradFill>
            <a:ln w="3175">
              <a:noFill/>
            </a:ln>
            <a:effectLst>
              <a:innerShdw blurRad="63500" dist="50800" dir="13500000">
                <a:prstClr val="black">
                  <a:alpha val="36000"/>
                </a:prstClr>
              </a:inn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457200" fontAlgn="auto">
                <a:spcBef>
                  <a:spcPts val="0"/>
                </a:spcBef>
                <a:spcAft>
                  <a:spcPts val="0"/>
                </a:spcAft>
              </a:pPr>
              <a:endParaRPr lang="en-US" dirty="0">
                <a:solidFill>
                  <a:srgbClr val="F4A6E6"/>
                </a:solidFill>
              </a:endParaRPr>
            </a:p>
          </p:txBody>
        </p:sp>
        <p:sp>
          <p:nvSpPr>
            <p:cNvPr id="75" name="Rektangel 76"/>
            <p:cNvSpPr>
              <a:spLocks noChangeArrowheads="1"/>
            </p:cNvSpPr>
            <p:nvPr/>
          </p:nvSpPr>
          <p:spPr bwMode="auto">
            <a:xfrm>
              <a:off x="2352676" y="4786160"/>
              <a:ext cx="5408613" cy="83099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zh-CN" altLang="en-US" sz="1600" i="1" noProof="1">
                  <a:solidFill>
                    <a:srgbClr val="171717"/>
                  </a:solidFill>
                  <a:latin typeface="+mn-ea"/>
                  <a:ea typeface="+mn-ea"/>
                  <a:cs typeface="Arial" charset="0"/>
                </a:rPr>
                <a:t>如果无法预知被测电流、电压或电阻的大概数值，应遵循“宁高不低，先测后调整”的原则，先将万用表的量程开关放到较大挡位，然后根据试测情况调整挡位。</a:t>
              </a:r>
              <a:endParaRPr lang="da-DK" sz="1600" i="1" dirty="0">
                <a:solidFill>
                  <a:srgbClr val="171717"/>
                </a:solidFill>
                <a:latin typeface="+mn-ea"/>
                <a:ea typeface="+mn-ea"/>
                <a:cs typeface="Arial" charset="0"/>
              </a:endParaRPr>
            </a:p>
          </p:txBody>
        </p:sp>
        <p:grpSp>
          <p:nvGrpSpPr>
            <p:cNvPr id="76" name="Group 96"/>
            <p:cNvGrpSpPr>
              <a:grpSpLocks/>
            </p:cNvGrpSpPr>
            <p:nvPr/>
          </p:nvGrpSpPr>
          <p:grpSpPr bwMode="auto">
            <a:xfrm>
              <a:off x="835026" y="5676393"/>
              <a:ext cx="1041400" cy="720725"/>
              <a:chOff x="1016388" y="913002"/>
              <a:chExt cx="731924" cy="428904"/>
            </a:xfrm>
          </p:grpSpPr>
          <p:sp>
            <p:nvSpPr>
              <p:cNvPr id="77" name="Parallelogram 26"/>
              <p:cNvSpPr/>
              <p:nvPr/>
            </p:nvSpPr>
            <p:spPr bwMode="auto">
              <a:xfrm>
                <a:off x="1016388" y="913002"/>
                <a:ext cx="731924" cy="428904"/>
              </a:xfrm>
              <a:prstGeom prst="parallelogram">
                <a:avLst>
                  <a:gd name="adj" fmla="val 28140"/>
                </a:avLst>
              </a:prstGeom>
              <a:gradFill flip="none" rotWithShape="1">
                <a:gsLst>
                  <a:gs pos="0">
                    <a:srgbClr val="5AF300"/>
                  </a:gs>
                  <a:gs pos="100000">
                    <a:srgbClr val="208A00"/>
                  </a:gs>
                </a:gsLst>
                <a:path path="shape">
                  <a:fillToRect l="50000" t="50000" r="50000" b="50000"/>
                </a:path>
                <a:tileRect/>
              </a:gradFill>
              <a:ln w="25400">
                <a:solidFill>
                  <a:srgbClr val="00B050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457200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4800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78" name="TextBox 7"/>
              <p:cNvSpPr txBox="1">
                <a:spLocks noChangeArrowheads="1"/>
              </p:cNvSpPr>
              <p:nvPr/>
            </p:nvSpPr>
            <p:spPr bwMode="auto">
              <a:xfrm>
                <a:off x="1246510" y="954850"/>
                <a:ext cx="279015" cy="34750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defTabSz="457200"/>
                <a:r>
                  <a:rPr lang="en-US" sz="3200">
                    <a:solidFill>
                      <a:prstClr val="white"/>
                    </a:solidFill>
                    <a:latin typeface="Calibri" pitchFamily="-108" charset="0"/>
                    <a:ea typeface="ＭＳ Ｐゴシック" pitchFamily="-108" charset="-128"/>
                  </a:rPr>
                  <a:t>5</a:t>
                </a:r>
              </a:p>
            </p:txBody>
          </p:sp>
        </p:grpSp>
        <p:sp>
          <p:nvSpPr>
            <p:cNvPr id="79" name="Parallelogram 28"/>
            <p:cNvSpPr/>
            <p:nvPr/>
          </p:nvSpPr>
          <p:spPr bwMode="auto">
            <a:xfrm>
              <a:off x="1818091" y="5664377"/>
              <a:ext cx="6019800" cy="742832"/>
            </a:xfrm>
            <a:prstGeom prst="parallelogram">
              <a:avLst/>
            </a:prstGeom>
            <a:gradFill flip="none" rotWithShape="1">
              <a:gsLst>
                <a:gs pos="0">
                  <a:srgbClr val="FBDDF5"/>
                </a:gs>
                <a:gs pos="100000">
                  <a:srgbClr val="FBDDF5"/>
                </a:gs>
              </a:gsLst>
              <a:lin ang="16200000" scaled="0"/>
              <a:tileRect/>
            </a:gradFill>
            <a:ln w="3175">
              <a:noFill/>
            </a:ln>
            <a:effectLst>
              <a:innerShdw blurRad="63500" dist="50800" dir="13500000">
                <a:prstClr val="black">
                  <a:alpha val="36000"/>
                </a:prstClr>
              </a:inn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457200" fontAlgn="auto">
                <a:spcBef>
                  <a:spcPts val="0"/>
                </a:spcBef>
                <a:spcAft>
                  <a:spcPts val="0"/>
                </a:spcAft>
              </a:pPr>
              <a:endParaRPr lang="en-US" dirty="0">
                <a:solidFill>
                  <a:srgbClr val="F4A6E6"/>
                </a:solidFill>
              </a:endParaRPr>
            </a:p>
          </p:txBody>
        </p:sp>
        <p:sp>
          <p:nvSpPr>
            <p:cNvPr id="80" name="Rektangel 76"/>
            <p:cNvSpPr>
              <a:spLocks noChangeArrowheads="1"/>
            </p:cNvSpPr>
            <p:nvPr/>
          </p:nvSpPr>
          <p:spPr bwMode="auto">
            <a:xfrm>
              <a:off x="2126333" y="5636373"/>
              <a:ext cx="5408612" cy="83099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zh-CN" altLang="en-US" sz="1600" i="1" noProof="1">
                  <a:solidFill>
                    <a:srgbClr val="171717"/>
                  </a:solidFill>
                  <a:latin typeface="+mn-ea"/>
                  <a:ea typeface="+mn-ea"/>
                  <a:cs typeface="Arial" charset="0"/>
                </a:rPr>
                <a:t>万用表的读数与电阻上所标注的阻值应相符。如果超出电阻值规定的误差范围，说明该电阻已损坏。如果读数为∞，则表示电阻发生了断路，不能再使用。</a:t>
              </a:r>
              <a:endParaRPr lang="da-DK" sz="1600" i="1" dirty="0">
                <a:solidFill>
                  <a:srgbClr val="171717"/>
                </a:solidFill>
                <a:latin typeface="+mn-ea"/>
                <a:ea typeface="+mn-ea"/>
                <a:cs typeface="Arial" charset="0"/>
              </a:endParaRPr>
            </a:p>
          </p:txBody>
        </p:sp>
        <p:grpSp>
          <p:nvGrpSpPr>
            <p:cNvPr id="2" name="组合 1"/>
            <p:cNvGrpSpPr/>
            <p:nvPr/>
          </p:nvGrpSpPr>
          <p:grpSpPr>
            <a:xfrm>
              <a:off x="835026" y="2174146"/>
              <a:ext cx="8201470" cy="4239374"/>
              <a:chOff x="293689" y="1478801"/>
              <a:chExt cx="8201470" cy="4239374"/>
            </a:xfrm>
          </p:grpSpPr>
          <p:grpSp>
            <p:nvGrpSpPr>
              <p:cNvPr id="21506" name="Group 29"/>
              <p:cNvGrpSpPr>
                <a:grpSpLocks/>
              </p:cNvGrpSpPr>
              <p:nvPr/>
            </p:nvGrpSpPr>
            <p:grpSpPr bwMode="auto">
              <a:xfrm>
                <a:off x="1179513" y="1478801"/>
                <a:ext cx="7315646" cy="825419"/>
                <a:chOff x="1695450" y="1381926"/>
                <a:chExt cx="6581981" cy="742832"/>
              </a:xfrm>
            </p:grpSpPr>
            <p:sp>
              <p:nvSpPr>
                <p:cNvPr id="9" name="Parallelogram 8"/>
                <p:cNvSpPr/>
                <p:nvPr/>
              </p:nvSpPr>
              <p:spPr bwMode="auto">
                <a:xfrm>
                  <a:off x="2666317" y="1381926"/>
                  <a:ext cx="5611114" cy="742832"/>
                </a:xfrm>
                <a:prstGeom prst="parallelogram">
                  <a:avLst/>
                </a:prstGeom>
                <a:gradFill flip="none" rotWithShape="1">
                  <a:gsLst>
                    <a:gs pos="50000">
                      <a:srgbClr val="03C6ED"/>
                    </a:gs>
                    <a:gs pos="100000">
                      <a:srgbClr val="004D86"/>
                    </a:gs>
                    <a:gs pos="0">
                      <a:srgbClr val="004D86"/>
                    </a:gs>
                  </a:gsLst>
                  <a:lin ang="16200000" scaled="0"/>
                  <a:tileRect/>
                </a:gradFill>
                <a:ln w="3175">
                  <a:noFill/>
                </a:ln>
                <a:effectLst>
                  <a:innerShdw blurRad="63500" dist="50800" dir="13500000">
                    <a:prstClr val="black">
                      <a:alpha val="36000"/>
                    </a:prstClr>
                  </a:innerShdw>
                </a:effectLst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defTabSz="457200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dirty="0">
                    <a:solidFill>
                      <a:srgbClr val="FFFFFF"/>
                    </a:solidFill>
                  </a:endParaRPr>
                </a:p>
              </p:txBody>
            </p:sp>
            <p:grpSp>
              <p:nvGrpSpPr>
                <p:cNvPr id="21536" name="Group 96"/>
                <p:cNvGrpSpPr>
                  <a:grpSpLocks/>
                </p:cNvGrpSpPr>
                <p:nvPr/>
              </p:nvGrpSpPr>
              <p:grpSpPr bwMode="auto">
                <a:xfrm>
                  <a:off x="1695450" y="1392238"/>
                  <a:ext cx="1041400" cy="722312"/>
                  <a:chOff x="1016388" y="913002"/>
                  <a:chExt cx="731924" cy="428904"/>
                </a:xfrm>
              </p:grpSpPr>
              <p:sp>
                <p:nvSpPr>
                  <p:cNvPr id="7" name="Parallelogram 6"/>
                  <p:cNvSpPr/>
                  <p:nvPr/>
                </p:nvSpPr>
                <p:spPr bwMode="auto">
                  <a:xfrm>
                    <a:off x="1016388" y="913219"/>
                    <a:ext cx="731802" cy="428408"/>
                  </a:xfrm>
                  <a:prstGeom prst="parallelogram">
                    <a:avLst>
                      <a:gd name="adj" fmla="val 28140"/>
                    </a:avLst>
                  </a:prstGeom>
                  <a:gradFill flip="none" rotWithShape="1">
                    <a:gsLst>
                      <a:gs pos="0">
                        <a:srgbClr val="03C6ED"/>
                      </a:gs>
                      <a:gs pos="100000">
                        <a:srgbClr val="004D86"/>
                      </a:gs>
                    </a:gsLst>
                    <a:path path="shape">
                      <a:fillToRect l="50000" t="50000" r="50000" b="50000"/>
                    </a:path>
                    <a:tileRect/>
                  </a:gradFill>
                  <a:ln w="25400">
                    <a:solidFill>
                      <a:srgbClr val="004D86"/>
                    </a:solidFill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 defTabSz="457200"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 sz="4800" dirty="0">
                      <a:solidFill>
                        <a:prstClr val="white"/>
                      </a:solidFill>
                    </a:endParaRPr>
                  </a:p>
                </p:txBody>
              </p:sp>
              <p:sp>
                <p:nvSpPr>
                  <p:cNvPr id="21542" name="TextBox 7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1246510" y="954850"/>
                    <a:ext cx="279015" cy="309572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>
                    <a:spAutoFit/>
                  </a:bodyPr>
                  <a:lstStyle/>
                  <a:p>
                    <a:pPr defTabSz="457200"/>
                    <a:r>
                      <a:rPr lang="en-US" sz="3200">
                        <a:solidFill>
                          <a:prstClr val="white"/>
                        </a:solidFill>
                        <a:latin typeface="Calibri" pitchFamily="-108" charset="0"/>
                        <a:ea typeface="ＭＳ Ｐゴシック" pitchFamily="-108" charset="-128"/>
                      </a:rPr>
                      <a:t>1</a:t>
                    </a:r>
                  </a:p>
                </p:txBody>
              </p:sp>
            </p:grpSp>
          </p:grpSp>
          <p:sp>
            <p:nvSpPr>
              <p:cNvPr id="21535" name="TextBox 7"/>
              <p:cNvSpPr txBox="1">
                <a:spLocks noChangeArrowheads="1"/>
              </p:cNvSpPr>
              <p:nvPr/>
            </p:nvSpPr>
            <p:spPr bwMode="auto">
              <a:xfrm>
                <a:off x="1343425" y="2481733"/>
                <a:ext cx="396990" cy="58394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defTabSz="457200"/>
                <a:r>
                  <a:rPr lang="en-US" sz="3200" dirty="0">
                    <a:solidFill>
                      <a:prstClr val="white"/>
                    </a:solidFill>
                    <a:latin typeface="Calibri" pitchFamily="-108" charset="0"/>
                    <a:ea typeface="ＭＳ Ｐゴシック" pitchFamily="-108" charset="-128"/>
                  </a:rPr>
                  <a:t>2</a:t>
                </a:r>
              </a:p>
            </p:txBody>
          </p:sp>
          <p:grpSp>
            <p:nvGrpSpPr>
              <p:cNvPr id="21511" name="Group 96"/>
              <p:cNvGrpSpPr>
                <a:grpSpLocks/>
              </p:cNvGrpSpPr>
              <p:nvPr/>
            </p:nvGrpSpPr>
            <p:grpSpPr bwMode="auto">
              <a:xfrm>
                <a:off x="769939" y="3279775"/>
                <a:ext cx="1041401" cy="722313"/>
                <a:chOff x="1016388" y="913002"/>
                <a:chExt cx="731924" cy="428904"/>
              </a:xfrm>
            </p:grpSpPr>
            <p:sp>
              <p:nvSpPr>
                <p:cNvPr id="17" name="Parallelogram 16"/>
                <p:cNvSpPr/>
                <p:nvPr/>
              </p:nvSpPr>
              <p:spPr bwMode="auto">
                <a:xfrm>
                  <a:off x="1016388" y="913002"/>
                  <a:ext cx="731924" cy="428904"/>
                </a:xfrm>
                <a:prstGeom prst="parallelogram">
                  <a:avLst>
                    <a:gd name="adj" fmla="val 28140"/>
                  </a:avLst>
                </a:prstGeom>
                <a:gradFill flip="none" rotWithShape="1">
                  <a:gsLst>
                    <a:gs pos="0">
                      <a:srgbClr val="5AF300"/>
                    </a:gs>
                    <a:gs pos="100000">
                      <a:srgbClr val="208A00"/>
                    </a:gs>
                  </a:gsLst>
                  <a:path path="shape">
                    <a:fillToRect l="50000" t="50000" r="50000" b="50000"/>
                  </a:path>
                  <a:tileRect/>
                </a:gradFill>
                <a:ln w="25400">
                  <a:solidFill>
                    <a:srgbClr val="00B050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defTabSz="457200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4800" dirty="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21533" name="TextBox 7"/>
                <p:cNvSpPr txBox="1">
                  <a:spLocks noChangeArrowheads="1"/>
                </p:cNvSpPr>
                <p:nvPr/>
              </p:nvSpPr>
              <p:spPr bwMode="auto">
                <a:xfrm>
                  <a:off x="1246510" y="954850"/>
                  <a:ext cx="279015" cy="34750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>
                  <a:spAutoFit/>
                </a:bodyPr>
                <a:lstStyle/>
                <a:p>
                  <a:pPr defTabSz="457200"/>
                  <a:r>
                    <a:rPr lang="en-US" sz="3200" dirty="0">
                      <a:solidFill>
                        <a:prstClr val="white"/>
                      </a:solidFill>
                      <a:latin typeface="Calibri" pitchFamily="-108" charset="0"/>
                      <a:ea typeface="ＭＳ Ｐゴシック" pitchFamily="-108" charset="-128"/>
                    </a:rPr>
                    <a:t>3</a:t>
                  </a:r>
                </a:p>
              </p:txBody>
            </p:sp>
          </p:grpSp>
          <p:grpSp>
            <p:nvGrpSpPr>
              <p:cNvPr id="21515" name="Group 96"/>
              <p:cNvGrpSpPr>
                <a:grpSpLocks/>
              </p:cNvGrpSpPr>
              <p:nvPr/>
            </p:nvGrpSpPr>
            <p:grpSpPr bwMode="auto">
              <a:xfrm>
                <a:off x="531814" y="4138613"/>
                <a:ext cx="1041401" cy="722312"/>
                <a:chOff x="1016388" y="913002"/>
                <a:chExt cx="731924" cy="428904"/>
              </a:xfrm>
            </p:grpSpPr>
            <p:sp>
              <p:nvSpPr>
                <p:cNvPr id="22" name="Parallelogram 21"/>
                <p:cNvSpPr/>
                <p:nvPr/>
              </p:nvSpPr>
              <p:spPr bwMode="auto">
                <a:xfrm>
                  <a:off x="1016388" y="913002"/>
                  <a:ext cx="731924" cy="428904"/>
                </a:xfrm>
                <a:prstGeom prst="parallelogram">
                  <a:avLst>
                    <a:gd name="adj" fmla="val 28140"/>
                  </a:avLst>
                </a:prstGeom>
                <a:gradFill flip="none" rotWithShape="1">
                  <a:gsLst>
                    <a:gs pos="0">
                      <a:srgbClr val="5AF300"/>
                    </a:gs>
                    <a:gs pos="100000">
                      <a:srgbClr val="208A00"/>
                    </a:gs>
                  </a:gsLst>
                  <a:path path="shape">
                    <a:fillToRect l="50000" t="50000" r="50000" b="50000"/>
                  </a:path>
                  <a:tileRect/>
                </a:gradFill>
                <a:ln w="25400">
                  <a:solidFill>
                    <a:srgbClr val="00B050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defTabSz="457200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4800" dirty="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21531" name="TextBox 7"/>
                <p:cNvSpPr txBox="1">
                  <a:spLocks noChangeArrowheads="1"/>
                </p:cNvSpPr>
                <p:nvPr/>
              </p:nvSpPr>
              <p:spPr bwMode="auto">
                <a:xfrm>
                  <a:off x="1246510" y="954850"/>
                  <a:ext cx="279015" cy="34750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>
                  <a:spAutoFit/>
                </a:bodyPr>
                <a:lstStyle/>
                <a:p>
                  <a:pPr defTabSz="457200"/>
                  <a:r>
                    <a:rPr lang="en-US" sz="3200">
                      <a:solidFill>
                        <a:prstClr val="white"/>
                      </a:solidFill>
                      <a:latin typeface="Calibri" pitchFamily="-108" charset="0"/>
                      <a:ea typeface="ＭＳ Ｐゴシック" pitchFamily="-108" charset="-128"/>
                    </a:rPr>
                    <a:t>4</a:t>
                  </a:r>
                </a:p>
              </p:txBody>
            </p:sp>
          </p:grpSp>
          <p:grpSp>
            <p:nvGrpSpPr>
              <p:cNvPr id="21519" name="Group 96"/>
              <p:cNvGrpSpPr>
                <a:grpSpLocks/>
              </p:cNvGrpSpPr>
              <p:nvPr/>
            </p:nvGrpSpPr>
            <p:grpSpPr bwMode="auto">
              <a:xfrm>
                <a:off x="293689" y="4997450"/>
                <a:ext cx="1041401" cy="720725"/>
                <a:chOff x="1016388" y="913002"/>
                <a:chExt cx="731924" cy="428904"/>
              </a:xfrm>
            </p:grpSpPr>
            <p:sp>
              <p:nvSpPr>
                <p:cNvPr id="27" name="Parallelogram 26"/>
                <p:cNvSpPr/>
                <p:nvPr/>
              </p:nvSpPr>
              <p:spPr bwMode="auto">
                <a:xfrm>
                  <a:off x="1016388" y="913002"/>
                  <a:ext cx="731924" cy="428904"/>
                </a:xfrm>
                <a:prstGeom prst="parallelogram">
                  <a:avLst>
                    <a:gd name="adj" fmla="val 28140"/>
                  </a:avLst>
                </a:prstGeom>
                <a:gradFill flip="none" rotWithShape="1">
                  <a:gsLst>
                    <a:gs pos="0">
                      <a:srgbClr val="5AF300"/>
                    </a:gs>
                    <a:gs pos="100000">
                      <a:srgbClr val="208A00"/>
                    </a:gs>
                  </a:gsLst>
                  <a:path path="shape">
                    <a:fillToRect l="50000" t="50000" r="50000" b="50000"/>
                  </a:path>
                  <a:tileRect/>
                </a:gradFill>
                <a:ln w="25400">
                  <a:solidFill>
                    <a:srgbClr val="00B050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defTabSz="457200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4800" dirty="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21529" name="TextBox 7"/>
                <p:cNvSpPr txBox="1">
                  <a:spLocks noChangeArrowheads="1"/>
                </p:cNvSpPr>
                <p:nvPr/>
              </p:nvSpPr>
              <p:spPr bwMode="auto">
                <a:xfrm>
                  <a:off x="1246510" y="954850"/>
                  <a:ext cx="279015" cy="34750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>
                  <a:spAutoFit/>
                </a:bodyPr>
                <a:lstStyle/>
                <a:p>
                  <a:pPr defTabSz="457200"/>
                  <a:r>
                    <a:rPr lang="en-US" sz="3200">
                      <a:solidFill>
                        <a:prstClr val="white"/>
                      </a:solidFill>
                      <a:latin typeface="Calibri" pitchFamily="-108" charset="0"/>
                      <a:ea typeface="ＭＳ Ｐゴシック" pitchFamily="-108" charset="-128"/>
                    </a:rPr>
                    <a:t>5</a:t>
                  </a:r>
                </a:p>
              </p:txBody>
            </p:sp>
          </p:grpSp>
        </p:grpSp>
        <p:sp>
          <p:nvSpPr>
            <p:cNvPr id="85" name="Rektangel 76"/>
            <p:cNvSpPr>
              <a:spLocks noChangeArrowheads="1"/>
            </p:cNvSpPr>
            <p:nvPr/>
          </p:nvSpPr>
          <p:spPr bwMode="auto">
            <a:xfrm>
              <a:off x="3036888" y="2247393"/>
              <a:ext cx="5408613" cy="5847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zh-CN" altLang="en-US" sz="1600" noProof="1">
                  <a:solidFill>
                    <a:schemeClr val="bg1"/>
                  </a:solidFill>
                  <a:latin typeface="+mn-ea"/>
                  <a:ea typeface="+mn-ea"/>
                  <a:cs typeface="Arial" charset="0"/>
                </a:rPr>
                <a:t>被测量的电阻必须从电路中焊</a:t>
              </a:r>
              <a:r>
                <a:rPr lang="zh-CN" altLang="en-US" sz="1600" noProof="1" smtClean="0">
                  <a:solidFill>
                    <a:schemeClr val="bg1"/>
                  </a:solidFill>
                  <a:latin typeface="+mn-ea"/>
                  <a:ea typeface="+mn-ea"/>
                  <a:cs typeface="Arial" charset="0"/>
                </a:rPr>
                <a:t>下来（至少</a:t>
              </a:r>
              <a:r>
                <a:rPr lang="zh-CN" altLang="en-US" sz="1600" noProof="1">
                  <a:solidFill>
                    <a:schemeClr val="bg1"/>
                  </a:solidFill>
                  <a:latin typeface="+mn-ea"/>
                  <a:ea typeface="+mn-ea"/>
                  <a:cs typeface="Arial" charset="0"/>
                </a:rPr>
                <a:t>要焊开一</a:t>
              </a:r>
              <a:r>
                <a:rPr lang="zh-CN" altLang="en-US" sz="1600" noProof="1" smtClean="0">
                  <a:solidFill>
                    <a:schemeClr val="bg1"/>
                  </a:solidFill>
                  <a:latin typeface="+mn-ea"/>
                  <a:ea typeface="+mn-ea"/>
                  <a:cs typeface="Arial" charset="0"/>
                </a:rPr>
                <a:t>个头），以免</a:t>
              </a:r>
              <a:r>
                <a:rPr lang="zh-CN" altLang="en-US" sz="1600" noProof="1">
                  <a:solidFill>
                    <a:schemeClr val="bg1"/>
                  </a:solidFill>
                  <a:latin typeface="+mn-ea"/>
                  <a:ea typeface="+mn-ea"/>
                  <a:cs typeface="Arial" charset="0"/>
                </a:rPr>
                <a:t>电路</a:t>
              </a:r>
              <a:r>
                <a:rPr lang="zh-CN" altLang="en-US" sz="1600" noProof="1" smtClean="0">
                  <a:solidFill>
                    <a:schemeClr val="bg1"/>
                  </a:solidFill>
                  <a:latin typeface="+mn-ea"/>
                  <a:ea typeface="+mn-ea"/>
                  <a:cs typeface="Arial" charset="0"/>
                </a:rPr>
                <a:t>中其他</a:t>
              </a:r>
              <a:r>
                <a:rPr lang="zh-CN" altLang="en-US" sz="1600" noProof="1">
                  <a:solidFill>
                    <a:schemeClr val="bg1"/>
                  </a:solidFill>
                  <a:latin typeface="+mn-ea"/>
                  <a:ea typeface="+mn-ea"/>
                  <a:cs typeface="Arial" charset="0"/>
                </a:rPr>
                <a:t>元件对测试造成</a:t>
              </a:r>
              <a:r>
                <a:rPr lang="zh-CN" altLang="en-US" sz="1600" noProof="1" smtClean="0">
                  <a:solidFill>
                    <a:schemeClr val="bg1"/>
                  </a:solidFill>
                  <a:latin typeface="+mn-ea"/>
                  <a:ea typeface="+mn-ea"/>
                  <a:cs typeface="Arial" charset="0"/>
                </a:rPr>
                <a:t>干扰。</a:t>
              </a:r>
              <a:endParaRPr lang="da-DK" dirty="0">
                <a:solidFill>
                  <a:schemeClr val="bg1"/>
                </a:solidFill>
                <a:latin typeface="+mn-ea"/>
                <a:ea typeface="+mn-ea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652935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530" name="Group 96"/>
          <p:cNvGrpSpPr>
            <a:grpSpLocks/>
          </p:cNvGrpSpPr>
          <p:nvPr/>
        </p:nvGrpSpPr>
        <p:grpSpPr bwMode="auto">
          <a:xfrm>
            <a:off x="1483945" y="3068420"/>
            <a:ext cx="1143839" cy="803275"/>
            <a:chOff x="1016388" y="913002"/>
            <a:chExt cx="731924" cy="428904"/>
          </a:xfrm>
        </p:grpSpPr>
        <p:sp>
          <p:nvSpPr>
            <p:cNvPr id="7" name="Parallelogram 6"/>
            <p:cNvSpPr/>
            <p:nvPr/>
          </p:nvSpPr>
          <p:spPr bwMode="auto">
            <a:xfrm>
              <a:off x="1016388" y="913002"/>
              <a:ext cx="731924" cy="428904"/>
            </a:xfrm>
            <a:prstGeom prst="parallelogram">
              <a:avLst>
                <a:gd name="adj" fmla="val 28140"/>
              </a:avLst>
            </a:prstGeom>
            <a:gradFill flip="none" rotWithShape="1">
              <a:gsLst>
                <a:gs pos="0">
                  <a:srgbClr val="03C6ED"/>
                </a:gs>
                <a:gs pos="100000">
                  <a:srgbClr val="004D86"/>
                </a:gs>
              </a:gsLst>
              <a:path path="shape">
                <a:fillToRect l="50000" t="50000" r="50000" b="50000"/>
              </a:path>
              <a:tileRect/>
            </a:gradFill>
            <a:ln w="25400">
              <a:solidFill>
                <a:srgbClr val="004D86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45720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4800" dirty="0">
                <a:solidFill>
                  <a:prstClr val="white"/>
                </a:solidFill>
              </a:endParaRPr>
            </a:p>
          </p:txBody>
        </p:sp>
        <p:sp>
          <p:nvSpPr>
            <p:cNvPr id="22562" name="TextBox 7"/>
            <p:cNvSpPr txBox="1">
              <a:spLocks noChangeArrowheads="1"/>
            </p:cNvSpPr>
            <p:nvPr/>
          </p:nvSpPr>
          <p:spPr bwMode="auto">
            <a:xfrm>
              <a:off x="1246510" y="954850"/>
              <a:ext cx="279015" cy="30957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defTabSz="457200"/>
              <a:r>
                <a:rPr lang="en-US" sz="3200" dirty="0">
                  <a:solidFill>
                    <a:prstClr val="white"/>
                  </a:solidFill>
                  <a:latin typeface="Calibri" pitchFamily="-108" charset="0"/>
                  <a:ea typeface="ＭＳ Ｐゴシック" pitchFamily="-108" charset="-128"/>
                </a:rPr>
                <a:t>2</a:t>
              </a:r>
            </a:p>
          </p:txBody>
        </p:sp>
      </p:grpSp>
      <p:sp>
        <p:nvSpPr>
          <p:cNvPr id="9" name="Parallelogram 8"/>
          <p:cNvSpPr/>
          <p:nvPr/>
        </p:nvSpPr>
        <p:spPr bwMode="auto">
          <a:xfrm>
            <a:off x="2526015" y="3056267"/>
            <a:ext cx="6308056" cy="825569"/>
          </a:xfrm>
          <a:prstGeom prst="parallelogram">
            <a:avLst/>
          </a:prstGeom>
          <a:gradFill flip="none" rotWithShape="1">
            <a:gsLst>
              <a:gs pos="50000">
                <a:srgbClr val="03C6ED"/>
              </a:gs>
              <a:gs pos="100000">
                <a:srgbClr val="004D86"/>
              </a:gs>
              <a:gs pos="0">
                <a:srgbClr val="004D86"/>
              </a:gs>
            </a:gsLst>
            <a:lin ang="16200000" scaled="0"/>
            <a:tileRect/>
          </a:gradFill>
          <a:ln w="3175">
            <a:noFill/>
          </a:ln>
          <a:effectLst>
            <a:innerShdw blurRad="63500" dist="50800" dir="13500000">
              <a:prstClr val="black">
                <a:alpha val="36000"/>
              </a:prstClr>
            </a:inn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22534" name="Rektangel 76"/>
          <p:cNvSpPr>
            <a:spLocks noChangeArrowheads="1"/>
          </p:cNvSpPr>
          <p:nvPr/>
        </p:nvSpPr>
        <p:spPr bwMode="auto">
          <a:xfrm>
            <a:off x="2823796" y="3123982"/>
            <a:ext cx="566689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zh-CN" altLang="en-US" sz="1600" noProof="1">
                <a:solidFill>
                  <a:schemeClr val="bg1"/>
                </a:solidFill>
                <a:latin typeface="+mn-ea"/>
                <a:cs typeface="Arial" charset="0"/>
              </a:rPr>
              <a:t>由于人体具有一定的电阻，测试时不要双手同时触及表笔和电阻的导电部分，以免影响读数的</a:t>
            </a:r>
            <a:r>
              <a:rPr lang="zh-CN" altLang="en-US" sz="1600" noProof="1" smtClean="0">
                <a:solidFill>
                  <a:schemeClr val="bg1"/>
                </a:solidFill>
                <a:latin typeface="+mn-ea"/>
                <a:cs typeface="Arial" charset="0"/>
              </a:rPr>
              <a:t>准确性</a:t>
            </a:r>
            <a:r>
              <a:rPr lang="zh-CN" altLang="en-US" sz="1600" noProof="1">
                <a:solidFill>
                  <a:schemeClr val="bg1"/>
                </a:solidFill>
                <a:latin typeface="+mn-ea"/>
                <a:cs typeface="Arial" charset="0"/>
              </a:rPr>
              <a:t>。</a:t>
            </a:r>
            <a:endParaRPr lang="en-US" sz="1600" dirty="0">
              <a:solidFill>
                <a:schemeClr val="bg1"/>
              </a:solidFill>
              <a:latin typeface="Calibri" pitchFamily="-108" charset="0"/>
              <a:ea typeface="ＭＳ Ｐゴシック" pitchFamily="-108" charset="-128"/>
            </a:endParaRPr>
          </a:p>
        </p:txBody>
      </p:sp>
      <p:grpSp>
        <p:nvGrpSpPr>
          <p:cNvPr id="26" name="Group 96"/>
          <p:cNvGrpSpPr>
            <a:grpSpLocks/>
          </p:cNvGrpSpPr>
          <p:nvPr/>
        </p:nvGrpSpPr>
        <p:grpSpPr bwMode="auto">
          <a:xfrm>
            <a:off x="1785938" y="2220406"/>
            <a:ext cx="1041400" cy="722312"/>
            <a:chOff x="1016388" y="913002"/>
            <a:chExt cx="731924" cy="428904"/>
          </a:xfrm>
        </p:grpSpPr>
        <p:sp>
          <p:nvSpPr>
            <p:cNvPr id="28" name="Parallelogram 6"/>
            <p:cNvSpPr/>
            <p:nvPr/>
          </p:nvSpPr>
          <p:spPr bwMode="auto">
            <a:xfrm>
              <a:off x="1016388" y="913002"/>
              <a:ext cx="731924" cy="428904"/>
            </a:xfrm>
            <a:prstGeom prst="parallelogram">
              <a:avLst>
                <a:gd name="adj" fmla="val 28140"/>
              </a:avLst>
            </a:prstGeom>
            <a:gradFill flip="none" rotWithShape="1">
              <a:gsLst>
                <a:gs pos="0">
                  <a:srgbClr val="5AF300"/>
                </a:gs>
                <a:gs pos="100000">
                  <a:srgbClr val="208A00"/>
                </a:gs>
              </a:gsLst>
              <a:path path="shape">
                <a:fillToRect l="50000" t="50000" r="50000" b="50000"/>
              </a:path>
              <a:tileRect/>
            </a:gradFill>
            <a:ln w="25400">
              <a:solidFill>
                <a:srgbClr val="00B05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45720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4800" dirty="0">
                <a:solidFill>
                  <a:prstClr val="white"/>
                </a:solidFill>
              </a:endParaRPr>
            </a:p>
          </p:txBody>
        </p:sp>
        <p:sp>
          <p:nvSpPr>
            <p:cNvPr id="30" name="TextBox 7"/>
            <p:cNvSpPr txBox="1">
              <a:spLocks noChangeArrowheads="1"/>
            </p:cNvSpPr>
            <p:nvPr/>
          </p:nvSpPr>
          <p:spPr bwMode="auto">
            <a:xfrm>
              <a:off x="1246510" y="954850"/>
              <a:ext cx="279015" cy="34750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defTabSz="457200"/>
              <a:r>
                <a:rPr lang="en-US" sz="3200">
                  <a:solidFill>
                    <a:prstClr val="white"/>
                  </a:solidFill>
                  <a:latin typeface="Calibri" pitchFamily="-108" charset="0"/>
                  <a:ea typeface="ＭＳ Ｐゴシック" pitchFamily="-108" charset="-128"/>
                </a:rPr>
                <a:t>1</a:t>
              </a:r>
            </a:p>
          </p:txBody>
        </p:sp>
      </p:grpSp>
      <p:grpSp>
        <p:nvGrpSpPr>
          <p:cNvPr id="36" name="Group 96"/>
          <p:cNvGrpSpPr>
            <a:grpSpLocks/>
          </p:cNvGrpSpPr>
          <p:nvPr/>
        </p:nvGrpSpPr>
        <p:grpSpPr bwMode="auto">
          <a:xfrm>
            <a:off x="1311276" y="3958718"/>
            <a:ext cx="1041400" cy="722313"/>
            <a:chOff x="1016388" y="913002"/>
            <a:chExt cx="731924" cy="428904"/>
          </a:xfrm>
        </p:grpSpPr>
        <p:sp>
          <p:nvSpPr>
            <p:cNvPr id="37" name="Parallelogram 16"/>
            <p:cNvSpPr/>
            <p:nvPr/>
          </p:nvSpPr>
          <p:spPr bwMode="auto">
            <a:xfrm>
              <a:off x="1016388" y="913002"/>
              <a:ext cx="731924" cy="428904"/>
            </a:xfrm>
            <a:prstGeom prst="parallelogram">
              <a:avLst>
                <a:gd name="adj" fmla="val 28140"/>
              </a:avLst>
            </a:prstGeom>
            <a:gradFill flip="none" rotWithShape="1">
              <a:gsLst>
                <a:gs pos="0">
                  <a:srgbClr val="5AF300"/>
                </a:gs>
                <a:gs pos="100000">
                  <a:srgbClr val="208A00"/>
                </a:gs>
              </a:gsLst>
              <a:path path="shape">
                <a:fillToRect l="50000" t="50000" r="50000" b="50000"/>
              </a:path>
              <a:tileRect/>
            </a:gradFill>
            <a:ln w="25400">
              <a:solidFill>
                <a:srgbClr val="00B05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45720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4800" dirty="0">
                <a:solidFill>
                  <a:prstClr val="white"/>
                </a:solidFill>
              </a:endParaRPr>
            </a:p>
          </p:txBody>
        </p:sp>
        <p:sp>
          <p:nvSpPr>
            <p:cNvPr id="38" name="TextBox 7"/>
            <p:cNvSpPr txBox="1">
              <a:spLocks noChangeArrowheads="1"/>
            </p:cNvSpPr>
            <p:nvPr/>
          </p:nvSpPr>
          <p:spPr bwMode="auto">
            <a:xfrm>
              <a:off x="1246510" y="954850"/>
              <a:ext cx="279015" cy="34750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defTabSz="457200"/>
              <a:r>
                <a:rPr lang="en-US" sz="3200">
                  <a:solidFill>
                    <a:prstClr val="white"/>
                  </a:solidFill>
                  <a:latin typeface="Calibri" pitchFamily="-108" charset="0"/>
                  <a:ea typeface="ＭＳ Ｐゴシック" pitchFamily="-108" charset="-128"/>
                </a:rPr>
                <a:t>3</a:t>
              </a:r>
            </a:p>
          </p:txBody>
        </p:sp>
      </p:grpSp>
      <p:sp>
        <p:nvSpPr>
          <p:cNvPr id="39" name="Parallelogram 18"/>
          <p:cNvSpPr/>
          <p:nvPr/>
        </p:nvSpPr>
        <p:spPr bwMode="auto">
          <a:xfrm>
            <a:off x="2293579" y="3947030"/>
            <a:ext cx="6019800" cy="742832"/>
          </a:xfrm>
          <a:prstGeom prst="parallelogram">
            <a:avLst/>
          </a:prstGeom>
          <a:gradFill flip="none" rotWithShape="1">
            <a:gsLst>
              <a:gs pos="0">
                <a:srgbClr val="FBDDF5"/>
              </a:gs>
              <a:gs pos="100000">
                <a:srgbClr val="FBDDF5"/>
              </a:gs>
            </a:gsLst>
            <a:lin ang="16200000" scaled="0"/>
            <a:tileRect/>
          </a:gradFill>
          <a:ln w="3175">
            <a:noFill/>
          </a:ln>
          <a:effectLst>
            <a:innerShdw blurRad="63500" dist="50800" dir="13500000">
              <a:prstClr val="black">
                <a:alpha val="36000"/>
              </a:prstClr>
            </a:inn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srgbClr val="F4A6E6"/>
              </a:solidFill>
            </a:endParaRPr>
          </a:p>
        </p:txBody>
      </p:sp>
      <p:sp>
        <p:nvSpPr>
          <p:cNvPr id="40" name="Rektangel 76"/>
          <p:cNvSpPr>
            <a:spLocks noChangeArrowheads="1"/>
          </p:cNvSpPr>
          <p:nvPr/>
        </p:nvSpPr>
        <p:spPr bwMode="auto">
          <a:xfrm>
            <a:off x="2560638" y="3985706"/>
            <a:ext cx="5408613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zh-CN" altLang="en-US" sz="1600" i="1" noProof="1">
                <a:solidFill>
                  <a:srgbClr val="171717"/>
                </a:solidFill>
                <a:latin typeface="+mn-ea"/>
                <a:ea typeface="+mn-ea"/>
                <a:cs typeface="Arial" charset="0"/>
              </a:rPr>
              <a:t>根据被测电阻所标注的阻值大小来选择量程，使万用表指针尽可能落在刻度线的中间位置，以提高测量的准确性。</a:t>
            </a:r>
            <a:endParaRPr lang="da-DK" sz="1600" i="1" dirty="0">
              <a:solidFill>
                <a:srgbClr val="171717"/>
              </a:solidFill>
              <a:latin typeface="+mn-ea"/>
              <a:ea typeface="+mn-ea"/>
              <a:cs typeface="Arial" charset="0"/>
            </a:endParaRPr>
          </a:p>
        </p:txBody>
      </p:sp>
      <p:grpSp>
        <p:nvGrpSpPr>
          <p:cNvPr id="41" name="Group 96"/>
          <p:cNvGrpSpPr>
            <a:grpSpLocks/>
          </p:cNvGrpSpPr>
          <p:nvPr/>
        </p:nvGrpSpPr>
        <p:grpSpPr bwMode="auto">
          <a:xfrm>
            <a:off x="1073151" y="4817556"/>
            <a:ext cx="1041400" cy="722312"/>
            <a:chOff x="1016388" y="913002"/>
            <a:chExt cx="731924" cy="428904"/>
          </a:xfrm>
        </p:grpSpPr>
        <p:sp>
          <p:nvSpPr>
            <p:cNvPr id="42" name="Parallelogram 21"/>
            <p:cNvSpPr/>
            <p:nvPr/>
          </p:nvSpPr>
          <p:spPr bwMode="auto">
            <a:xfrm>
              <a:off x="1016388" y="913002"/>
              <a:ext cx="731924" cy="428904"/>
            </a:xfrm>
            <a:prstGeom prst="parallelogram">
              <a:avLst>
                <a:gd name="adj" fmla="val 28140"/>
              </a:avLst>
            </a:prstGeom>
            <a:gradFill flip="none" rotWithShape="1">
              <a:gsLst>
                <a:gs pos="0">
                  <a:srgbClr val="5AF300"/>
                </a:gs>
                <a:gs pos="100000">
                  <a:srgbClr val="208A00"/>
                </a:gs>
              </a:gsLst>
              <a:path path="shape">
                <a:fillToRect l="50000" t="50000" r="50000" b="50000"/>
              </a:path>
              <a:tileRect/>
            </a:gradFill>
            <a:ln w="25400">
              <a:solidFill>
                <a:srgbClr val="00B05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45720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4800" dirty="0">
                <a:solidFill>
                  <a:prstClr val="white"/>
                </a:solidFill>
              </a:endParaRPr>
            </a:p>
          </p:txBody>
        </p:sp>
        <p:sp>
          <p:nvSpPr>
            <p:cNvPr id="43" name="TextBox 7"/>
            <p:cNvSpPr txBox="1">
              <a:spLocks noChangeArrowheads="1"/>
            </p:cNvSpPr>
            <p:nvPr/>
          </p:nvSpPr>
          <p:spPr bwMode="auto">
            <a:xfrm>
              <a:off x="1246510" y="954850"/>
              <a:ext cx="279015" cy="34750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defTabSz="457200"/>
              <a:r>
                <a:rPr lang="en-US" sz="3200">
                  <a:solidFill>
                    <a:prstClr val="white"/>
                  </a:solidFill>
                  <a:latin typeface="Calibri" pitchFamily="-108" charset="0"/>
                  <a:ea typeface="ＭＳ Ｐゴシック" pitchFamily="-108" charset="-128"/>
                </a:rPr>
                <a:t>4</a:t>
              </a:r>
            </a:p>
          </p:txBody>
        </p:sp>
      </p:grpSp>
      <p:sp>
        <p:nvSpPr>
          <p:cNvPr id="44" name="Parallelogram 23"/>
          <p:cNvSpPr/>
          <p:nvPr/>
        </p:nvSpPr>
        <p:spPr bwMode="auto">
          <a:xfrm>
            <a:off x="2055835" y="4806566"/>
            <a:ext cx="6019800" cy="742832"/>
          </a:xfrm>
          <a:prstGeom prst="parallelogram">
            <a:avLst/>
          </a:prstGeom>
          <a:gradFill flip="none" rotWithShape="1">
            <a:gsLst>
              <a:gs pos="0">
                <a:srgbClr val="FBDDF5"/>
              </a:gs>
              <a:gs pos="100000">
                <a:srgbClr val="FBDDF5"/>
              </a:gs>
            </a:gsLst>
            <a:lin ang="16200000" scaled="0"/>
            <a:tileRect/>
          </a:gradFill>
          <a:ln w="3175">
            <a:noFill/>
          </a:ln>
          <a:effectLst>
            <a:innerShdw blurRad="63500" dist="50800" dir="13500000">
              <a:prstClr val="black">
                <a:alpha val="36000"/>
              </a:prstClr>
            </a:inn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srgbClr val="F4A6E6"/>
              </a:solidFill>
            </a:endParaRPr>
          </a:p>
        </p:txBody>
      </p:sp>
      <p:sp>
        <p:nvSpPr>
          <p:cNvPr id="45" name="Rektangel 76"/>
          <p:cNvSpPr>
            <a:spLocks noChangeArrowheads="1"/>
          </p:cNvSpPr>
          <p:nvPr/>
        </p:nvSpPr>
        <p:spPr bwMode="auto">
          <a:xfrm>
            <a:off x="2352676" y="4786160"/>
            <a:ext cx="5408613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zh-CN" altLang="en-US" sz="1600" i="1" noProof="1">
                <a:solidFill>
                  <a:srgbClr val="171717"/>
                </a:solidFill>
                <a:latin typeface="+mn-ea"/>
                <a:ea typeface="+mn-ea"/>
                <a:cs typeface="Arial" charset="0"/>
              </a:rPr>
              <a:t>如果无法预知被测电流、电压或电阻的大概数值，应遵循“宁高不低，先测后调整”的原则，先将万用表的量程开关放到较大挡位，然后根据试测情况调整挡位。</a:t>
            </a:r>
            <a:endParaRPr lang="da-DK" sz="1600" i="1" dirty="0">
              <a:solidFill>
                <a:srgbClr val="171717"/>
              </a:solidFill>
              <a:latin typeface="+mn-ea"/>
              <a:ea typeface="+mn-ea"/>
              <a:cs typeface="Arial" charset="0"/>
            </a:endParaRPr>
          </a:p>
        </p:txBody>
      </p:sp>
      <p:grpSp>
        <p:nvGrpSpPr>
          <p:cNvPr id="46" name="Group 96"/>
          <p:cNvGrpSpPr>
            <a:grpSpLocks/>
          </p:cNvGrpSpPr>
          <p:nvPr/>
        </p:nvGrpSpPr>
        <p:grpSpPr bwMode="auto">
          <a:xfrm>
            <a:off x="835026" y="5676393"/>
            <a:ext cx="1041400" cy="720725"/>
            <a:chOff x="1016388" y="913002"/>
            <a:chExt cx="731924" cy="428904"/>
          </a:xfrm>
        </p:grpSpPr>
        <p:sp>
          <p:nvSpPr>
            <p:cNvPr id="47" name="Parallelogram 26"/>
            <p:cNvSpPr/>
            <p:nvPr/>
          </p:nvSpPr>
          <p:spPr bwMode="auto">
            <a:xfrm>
              <a:off x="1016388" y="913002"/>
              <a:ext cx="731924" cy="428904"/>
            </a:xfrm>
            <a:prstGeom prst="parallelogram">
              <a:avLst>
                <a:gd name="adj" fmla="val 28140"/>
              </a:avLst>
            </a:prstGeom>
            <a:gradFill flip="none" rotWithShape="1">
              <a:gsLst>
                <a:gs pos="0">
                  <a:srgbClr val="5AF300"/>
                </a:gs>
                <a:gs pos="100000">
                  <a:srgbClr val="208A00"/>
                </a:gs>
              </a:gsLst>
              <a:path path="shape">
                <a:fillToRect l="50000" t="50000" r="50000" b="50000"/>
              </a:path>
              <a:tileRect/>
            </a:gradFill>
            <a:ln w="25400">
              <a:solidFill>
                <a:srgbClr val="00B05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45720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4800" dirty="0">
                <a:solidFill>
                  <a:prstClr val="white"/>
                </a:solidFill>
              </a:endParaRPr>
            </a:p>
          </p:txBody>
        </p:sp>
        <p:sp>
          <p:nvSpPr>
            <p:cNvPr id="48" name="TextBox 7"/>
            <p:cNvSpPr txBox="1">
              <a:spLocks noChangeArrowheads="1"/>
            </p:cNvSpPr>
            <p:nvPr/>
          </p:nvSpPr>
          <p:spPr bwMode="auto">
            <a:xfrm>
              <a:off x="1246510" y="954850"/>
              <a:ext cx="279015" cy="34750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defTabSz="457200"/>
              <a:r>
                <a:rPr lang="en-US" sz="3200">
                  <a:solidFill>
                    <a:prstClr val="white"/>
                  </a:solidFill>
                  <a:latin typeface="Calibri" pitchFamily="-108" charset="0"/>
                  <a:ea typeface="ＭＳ Ｐゴシック" pitchFamily="-108" charset="-128"/>
                </a:rPr>
                <a:t>5</a:t>
              </a:r>
            </a:p>
          </p:txBody>
        </p:sp>
      </p:grpSp>
      <p:sp>
        <p:nvSpPr>
          <p:cNvPr id="49" name="Parallelogram 28"/>
          <p:cNvSpPr/>
          <p:nvPr/>
        </p:nvSpPr>
        <p:spPr bwMode="auto">
          <a:xfrm>
            <a:off x="1818091" y="5664377"/>
            <a:ext cx="6019800" cy="742832"/>
          </a:xfrm>
          <a:prstGeom prst="parallelogram">
            <a:avLst/>
          </a:prstGeom>
          <a:gradFill flip="none" rotWithShape="1">
            <a:gsLst>
              <a:gs pos="0">
                <a:srgbClr val="FBDDF5"/>
              </a:gs>
              <a:gs pos="100000">
                <a:srgbClr val="FBDDF5"/>
              </a:gs>
            </a:gsLst>
            <a:lin ang="16200000" scaled="0"/>
            <a:tileRect/>
          </a:gradFill>
          <a:ln w="3175">
            <a:noFill/>
          </a:ln>
          <a:effectLst>
            <a:innerShdw blurRad="63500" dist="50800" dir="13500000">
              <a:prstClr val="black">
                <a:alpha val="36000"/>
              </a:prstClr>
            </a:inn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srgbClr val="F4A6E6"/>
              </a:solidFill>
            </a:endParaRPr>
          </a:p>
        </p:txBody>
      </p:sp>
      <p:sp>
        <p:nvSpPr>
          <p:cNvPr id="50" name="Rektangel 76"/>
          <p:cNvSpPr>
            <a:spLocks noChangeArrowheads="1"/>
          </p:cNvSpPr>
          <p:nvPr/>
        </p:nvSpPr>
        <p:spPr bwMode="auto">
          <a:xfrm>
            <a:off x="2126333" y="5636373"/>
            <a:ext cx="5408612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zh-CN" altLang="en-US" sz="1600" i="1" noProof="1">
                <a:solidFill>
                  <a:srgbClr val="171717"/>
                </a:solidFill>
                <a:latin typeface="+mn-ea"/>
                <a:ea typeface="+mn-ea"/>
                <a:cs typeface="Arial" charset="0"/>
              </a:rPr>
              <a:t>万用表的读数与电阻上所标注的阻值应相符。如果超出电阻值规定的误差范围，说明该电阻已损坏。如果读数为∞，则表示电阻发生了断路，不能再使用。</a:t>
            </a:r>
            <a:endParaRPr lang="da-DK" sz="1600" i="1" dirty="0">
              <a:solidFill>
                <a:srgbClr val="171717"/>
              </a:solidFill>
              <a:latin typeface="+mn-ea"/>
              <a:ea typeface="+mn-ea"/>
              <a:cs typeface="Arial" charset="0"/>
            </a:endParaRPr>
          </a:p>
        </p:txBody>
      </p:sp>
      <p:cxnSp>
        <p:nvCxnSpPr>
          <p:cNvPr id="51" name="直接连接符 50"/>
          <p:cNvCxnSpPr/>
          <p:nvPr/>
        </p:nvCxnSpPr>
        <p:spPr>
          <a:xfrm>
            <a:off x="0" y="981075"/>
            <a:ext cx="6300788" cy="0"/>
          </a:xfrm>
          <a:prstGeom prst="line">
            <a:avLst/>
          </a:prstGeom>
          <a:ln w="28575">
            <a:solidFill>
              <a:schemeClr val="bg1">
                <a:lumMod val="6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矩形 51"/>
          <p:cNvSpPr/>
          <p:nvPr/>
        </p:nvSpPr>
        <p:spPr>
          <a:xfrm>
            <a:off x="6372200" y="692696"/>
            <a:ext cx="2664296" cy="338554"/>
          </a:xfrm>
          <a:prstGeom prst="rect">
            <a:avLst/>
          </a:prstGeom>
          <a:noFill/>
        </p:spPr>
        <p:txBody>
          <a:bodyPr>
            <a:prstTxWarp prst="textPlain">
              <a:avLst/>
            </a:prstTxWarp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600" b="1" spc="150" dirty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幼圆" pitchFamily="49" charset="-122"/>
                <a:ea typeface="幼圆" pitchFamily="49" charset="-122"/>
              </a:rPr>
              <a:t>贵州省初中学生实用技能</a:t>
            </a:r>
          </a:p>
        </p:txBody>
      </p:sp>
      <p:sp>
        <p:nvSpPr>
          <p:cNvPr id="53" name="TextBox 52"/>
          <p:cNvSpPr txBox="1"/>
          <p:nvPr/>
        </p:nvSpPr>
        <p:spPr>
          <a:xfrm>
            <a:off x="6300788" y="209550"/>
            <a:ext cx="2843212" cy="3397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di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600" dirty="0">
                <a:solidFill>
                  <a:schemeClr val="accent5">
                    <a:lumMod val="75000"/>
                  </a:schemeClr>
                </a:solidFill>
                <a:latin typeface="黑体" pitchFamily="2" charset="-122"/>
                <a:ea typeface="黑体" pitchFamily="2" charset="-122"/>
              </a:rPr>
              <a:t>简易家电维修技术</a:t>
            </a:r>
          </a:p>
        </p:txBody>
      </p:sp>
      <p:sp>
        <p:nvSpPr>
          <p:cNvPr id="54" name="标题 10"/>
          <p:cNvSpPr>
            <a:spLocks noGrp="1"/>
          </p:cNvSpPr>
          <p:nvPr>
            <p:ph type="title"/>
          </p:nvPr>
        </p:nvSpPr>
        <p:spPr>
          <a:xfrm>
            <a:off x="0" y="44450"/>
            <a:ext cx="6300788" cy="936625"/>
          </a:xfrm>
          <a:extLst/>
        </p:spPr>
        <p:txBody>
          <a:bodyPr rtlCol="0">
            <a:normAutofit/>
          </a:bodyPr>
          <a:lstStyle/>
          <a:p>
            <a:pPr algn="l" eaLnBrk="1" fontAlgn="auto" hangingPunct="1">
              <a:spcAft>
                <a:spcPts val="0"/>
              </a:spcAft>
              <a:defRPr/>
            </a:pPr>
            <a:r>
              <a:rPr lang="zh-CN" altLang="en-US" sz="4600" b="1" dirty="0">
                <a:solidFill>
                  <a:srgbClr val="1AB39F">
                    <a:lumMod val="75000"/>
                  </a:srgbClr>
                </a:solidFill>
                <a:effectLst>
                  <a:reflection blurRad="6350" stA="55000" endA="300" endPos="45500" dir="5400000" sy="-100000" algn="bl" rotWithShape="0"/>
                </a:effectLst>
                <a:latin typeface="微软雅黑" pitchFamily="34" charset="-122"/>
                <a:ea typeface="微软雅黑" pitchFamily="34" charset="-122"/>
              </a:rPr>
              <a:t>二、测量电阻</a:t>
            </a:r>
            <a:endParaRPr lang="zh-CN" altLang="en-US" dirty="0" smtClean="0">
              <a:solidFill>
                <a:schemeClr val="accent6">
                  <a:lumMod val="75000"/>
                </a:schemeClr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55" name="流程图: 手动输入 54"/>
          <p:cNvSpPr/>
          <p:nvPr/>
        </p:nvSpPr>
        <p:spPr>
          <a:xfrm>
            <a:off x="539552" y="1340768"/>
            <a:ext cx="2828177" cy="590946"/>
          </a:xfrm>
          <a:prstGeom prst="flowChartManualInput">
            <a:avLst/>
          </a:prstGeom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zh-CN" altLang="en-US" dirty="0" smtClean="0">
                <a:solidFill>
                  <a:prstClr val="white"/>
                </a:solidFill>
                <a:latin typeface="幼圆" pitchFamily="49" charset="-122"/>
                <a:ea typeface="幼圆" pitchFamily="49" charset="-122"/>
              </a:rPr>
              <a:t>注意事项</a:t>
            </a:r>
            <a:endParaRPr lang="zh-CN" altLang="en-US" dirty="0">
              <a:solidFill>
                <a:prstClr val="white"/>
              </a:solidFill>
              <a:latin typeface="幼圆" pitchFamily="49" charset="-122"/>
              <a:ea typeface="幼圆" pitchFamily="49" charset="-122"/>
            </a:endParaRPr>
          </a:p>
        </p:txBody>
      </p:sp>
      <p:grpSp>
        <p:nvGrpSpPr>
          <p:cNvPr id="56" name="组合 55"/>
          <p:cNvGrpSpPr/>
          <p:nvPr/>
        </p:nvGrpSpPr>
        <p:grpSpPr>
          <a:xfrm>
            <a:off x="835026" y="2263915"/>
            <a:ext cx="1690988" cy="4149605"/>
            <a:chOff x="293689" y="1568570"/>
            <a:chExt cx="1690988" cy="4149605"/>
          </a:xfrm>
        </p:grpSpPr>
        <p:sp>
          <p:nvSpPr>
            <p:cNvPr id="71" name="TextBox 7"/>
            <p:cNvSpPr txBox="1">
              <a:spLocks noChangeArrowheads="1"/>
            </p:cNvSpPr>
            <p:nvPr/>
          </p:nvSpPr>
          <p:spPr bwMode="auto">
            <a:xfrm>
              <a:off x="1543436" y="1568570"/>
              <a:ext cx="441241" cy="57930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defTabSz="457200"/>
              <a:r>
                <a:rPr lang="en-US" sz="3200" dirty="0">
                  <a:solidFill>
                    <a:prstClr val="white"/>
                  </a:solidFill>
                  <a:latin typeface="Calibri" pitchFamily="-108" charset="0"/>
                  <a:ea typeface="ＭＳ Ｐゴシック" pitchFamily="-108" charset="-128"/>
                </a:rPr>
                <a:t>1</a:t>
              </a:r>
            </a:p>
          </p:txBody>
        </p:sp>
        <p:grpSp>
          <p:nvGrpSpPr>
            <p:cNvPr id="59" name="Group 96"/>
            <p:cNvGrpSpPr>
              <a:grpSpLocks/>
            </p:cNvGrpSpPr>
            <p:nvPr/>
          </p:nvGrpSpPr>
          <p:grpSpPr bwMode="auto">
            <a:xfrm>
              <a:off x="769939" y="3279775"/>
              <a:ext cx="1041401" cy="722313"/>
              <a:chOff x="1016388" y="913002"/>
              <a:chExt cx="731924" cy="428904"/>
            </a:xfrm>
          </p:grpSpPr>
          <p:sp>
            <p:nvSpPr>
              <p:cNvPr id="66" name="Parallelogram 16"/>
              <p:cNvSpPr/>
              <p:nvPr/>
            </p:nvSpPr>
            <p:spPr bwMode="auto">
              <a:xfrm>
                <a:off x="1016388" y="913002"/>
                <a:ext cx="731924" cy="428904"/>
              </a:xfrm>
              <a:prstGeom prst="parallelogram">
                <a:avLst>
                  <a:gd name="adj" fmla="val 28140"/>
                </a:avLst>
              </a:prstGeom>
              <a:gradFill flip="none" rotWithShape="1">
                <a:gsLst>
                  <a:gs pos="0">
                    <a:srgbClr val="5AF300"/>
                  </a:gs>
                  <a:gs pos="100000">
                    <a:srgbClr val="208A00"/>
                  </a:gs>
                </a:gsLst>
                <a:path path="shape">
                  <a:fillToRect l="50000" t="50000" r="50000" b="50000"/>
                </a:path>
                <a:tileRect/>
              </a:gradFill>
              <a:ln w="25400">
                <a:solidFill>
                  <a:srgbClr val="00B050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457200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4800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67" name="TextBox 7"/>
              <p:cNvSpPr txBox="1">
                <a:spLocks noChangeArrowheads="1"/>
              </p:cNvSpPr>
              <p:nvPr/>
            </p:nvSpPr>
            <p:spPr bwMode="auto">
              <a:xfrm>
                <a:off x="1246510" y="954850"/>
                <a:ext cx="279015" cy="34750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defTabSz="457200"/>
                <a:r>
                  <a:rPr lang="en-US" sz="3200" dirty="0">
                    <a:solidFill>
                      <a:prstClr val="white"/>
                    </a:solidFill>
                    <a:latin typeface="Calibri" pitchFamily="-108" charset="0"/>
                    <a:ea typeface="ＭＳ Ｐゴシック" pitchFamily="-108" charset="-128"/>
                  </a:rPr>
                  <a:t>3</a:t>
                </a:r>
              </a:p>
            </p:txBody>
          </p:sp>
        </p:grpSp>
        <p:grpSp>
          <p:nvGrpSpPr>
            <p:cNvPr id="60" name="Group 96"/>
            <p:cNvGrpSpPr>
              <a:grpSpLocks/>
            </p:cNvGrpSpPr>
            <p:nvPr/>
          </p:nvGrpSpPr>
          <p:grpSpPr bwMode="auto">
            <a:xfrm>
              <a:off x="531814" y="4138613"/>
              <a:ext cx="1041401" cy="722312"/>
              <a:chOff x="1016388" y="913002"/>
              <a:chExt cx="731924" cy="428904"/>
            </a:xfrm>
          </p:grpSpPr>
          <p:sp>
            <p:nvSpPr>
              <p:cNvPr id="64" name="Parallelogram 21"/>
              <p:cNvSpPr/>
              <p:nvPr/>
            </p:nvSpPr>
            <p:spPr bwMode="auto">
              <a:xfrm>
                <a:off x="1016388" y="913002"/>
                <a:ext cx="731924" cy="428904"/>
              </a:xfrm>
              <a:prstGeom prst="parallelogram">
                <a:avLst>
                  <a:gd name="adj" fmla="val 28140"/>
                </a:avLst>
              </a:prstGeom>
              <a:gradFill flip="none" rotWithShape="1">
                <a:gsLst>
                  <a:gs pos="0">
                    <a:srgbClr val="5AF300"/>
                  </a:gs>
                  <a:gs pos="100000">
                    <a:srgbClr val="208A00"/>
                  </a:gs>
                </a:gsLst>
                <a:path path="shape">
                  <a:fillToRect l="50000" t="50000" r="50000" b="50000"/>
                </a:path>
                <a:tileRect/>
              </a:gradFill>
              <a:ln w="25400">
                <a:solidFill>
                  <a:srgbClr val="00B050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457200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4800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65" name="TextBox 7"/>
              <p:cNvSpPr txBox="1">
                <a:spLocks noChangeArrowheads="1"/>
              </p:cNvSpPr>
              <p:nvPr/>
            </p:nvSpPr>
            <p:spPr bwMode="auto">
              <a:xfrm>
                <a:off x="1246510" y="954850"/>
                <a:ext cx="279015" cy="34750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defTabSz="457200"/>
                <a:r>
                  <a:rPr lang="en-US" sz="3200">
                    <a:solidFill>
                      <a:prstClr val="white"/>
                    </a:solidFill>
                    <a:latin typeface="Calibri" pitchFamily="-108" charset="0"/>
                    <a:ea typeface="ＭＳ Ｐゴシック" pitchFamily="-108" charset="-128"/>
                  </a:rPr>
                  <a:t>4</a:t>
                </a:r>
              </a:p>
            </p:txBody>
          </p:sp>
        </p:grpSp>
        <p:grpSp>
          <p:nvGrpSpPr>
            <p:cNvPr id="61" name="Group 96"/>
            <p:cNvGrpSpPr>
              <a:grpSpLocks/>
            </p:cNvGrpSpPr>
            <p:nvPr/>
          </p:nvGrpSpPr>
          <p:grpSpPr bwMode="auto">
            <a:xfrm>
              <a:off x="293689" y="4997450"/>
              <a:ext cx="1041401" cy="720725"/>
              <a:chOff x="1016388" y="913002"/>
              <a:chExt cx="731924" cy="428904"/>
            </a:xfrm>
          </p:grpSpPr>
          <p:sp>
            <p:nvSpPr>
              <p:cNvPr id="62" name="Parallelogram 26"/>
              <p:cNvSpPr/>
              <p:nvPr/>
            </p:nvSpPr>
            <p:spPr bwMode="auto">
              <a:xfrm>
                <a:off x="1016388" y="913002"/>
                <a:ext cx="731924" cy="428904"/>
              </a:xfrm>
              <a:prstGeom prst="parallelogram">
                <a:avLst>
                  <a:gd name="adj" fmla="val 28140"/>
                </a:avLst>
              </a:prstGeom>
              <a:gradFill flip="none" rotWithShape="1">
                <a:gsLst>
                  <a:gs pos="0">
                    <a:srgbClr val="5AF300"/>
                  </a:gs>
                  <a:gs pos="100000">
                    <a:srgbClr val="208A00"/>
                  </a:gs>
                </a:gsLst>
                <a:path path="shape">
                  <a:fillToRect l="50000" t="50000" r="50000" b="50000"/>
                </a:path>
                <a:tileRect/>
              </a:gradFill>
              <a:ln w="25400">
                <a:solidFill>
                  <a:srgbClr val="00B050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457200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4800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63" name="TextBox 7"/>
              <p:cNvSpPr txBox="1">
                <a:spLocks noChangeArrowheads="1"/>
              </p:cNvSpPr>
              <p:nvPr/>
            </p:nvSpPr>
            <p:spPr bwMode="auto">
              <a:xfrm>
                <a:off x="1246510" y="954850"/>
                <a:ext cx="279015" cy="34750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defTabSz="457200"/>
                <a:r>
                  <a:rPr lang="en-US" sz="3200">
                    <a:solidFill>
                      <a:prstClr val="white"/>
                    </a:solidFill>
                    <a:latin typeface="Calibri" pitchFamily="-108" charset="0"/>
                    <a:ea typeface="ＭＳ Ｐゴシック" pitchFamily="-108" charset="-128"/>
                  </a:rPr>
                  <a:t>5</a:t>
                </a:r>
              </a:p>
            </p:txBody>
          </p:sp>
        </p:grpSp>
      </p:grpSp>
      <p:grpSp>
        <p:nvGrpSpPr>
          <p:cNvPr id="73" name="Group 96"/>
          <p:cNvGrpSpPr>
            <a:grpSpLocks/>
          </p:cNvGrpSpPr>
          <p:nvPr/>
        </p:nvGrpSpPr>
        <p:grpSpPr bwMode="auto">
          <a:xfrm>
            <a:off x="1785938" y="2220406"/>
            <a:ext cx="1041400" cy="722312"/>
            <a:chOff x="1016388" y="913002"/>
            <a:chExt cx="731924" cy="428904"/>
          </a:xfrm>
        </p:grpSpPr>
        <p:sp>
          <p:nvSpPr>
            <p:cNvPr id="74" name="Parallelogram 6"/>
            <p:cNvSpPr/>
            <p:nvPr/>
          </p:nvSpPr>
          <p:spPr bwMode="auto">
            <a:xfrm>
              <a:off x="1016388" y="913002"/>
              <a:ext cx="731924" cy="428904"/>
            </a:xfrm>
            <a:prstGeom prst="parallelogram">
              <a:avLst>
                <a:gd name="adj" fmla="val 28140"/>
              </a:avLst>
            </a:prstGeom>
            <a:gradFill flip="none" rotWithShape="1">
              <a:gsLst>
                <a:gs pos="0">
                  <a:srgbClr val="5AF300"/>
                </a:gs>
                <a:gs pos="100000">
                  <a:srgbClr val="208A00"/>
                </a:gs>
              </a:gsLst>
              <a:path path="shape">
                <a:fillToRect l="50000" t="50000" r="50000" b="50000"/>
              </a:path>
              <a:tileRect/>
            </a:gradFill>
            <a:ln w="25400">
              <a:solidFill>
                <a:srgbClr val="00B05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45720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4800" dirty="0">
                <a:solidFill>
                  <a:prstClr val="white"/>
                </a:solidFill>
              </a:endParaRPr>
            </a:p>
          </p:txBody>
        </p:sp>
        <p:sp>
          <p:nvSpPr>
            <p:cNvPr id="75" name="TextBox 7"/>
            <p:cNvSpPr txBox="1">
              <a:spLocks noChangeArrowheads="1"/>
            </p:cNvSpPr>
            <p:nvPr/>
          </p:nvSpPr>
          <p:spPr bwMode="auto">
            <a:xfrm>
              <a:off x="1246510" y="954850"/>
              <a:ext cx="279015" cy="34750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defTabSz="457200"/>
              <a:r>
                <a:rPr lang="en-US" sz="3200">
                  <a:solidFill>
                    <a:prstClr val="white"/>
                  </a:solidFill>
                  <a:latin typeface="Calibri" pitchFamily="-108" charset="0"/>
                  <a:ea typeface="ＭＳ Ｐゴシック" pitchFamily="-108" charset="-128"/>
                </a:rPr>
                <a:t>1</a:t>
              </a:r>
            </a:p>
          </p:txBody>
        </p:sp>
      </p:grpSp>
      <p:sp>
        <p:nvSpPr>
          <p:cNvPr id="76" name="Parallelogram 8"/>
          <p:cNvSpPr/>
          <p:nvPr/>
        </p:nvSpPr>
        <p:spPr bwMode="auto">
          <a:xfrm>
            <a:off x="2769067" y="2209342"/>
            <a:ext cx="6019800" cy="742832"/>
          </a:xfrm>
          <a:prstGeom prst="parallelogram">
            <a:avLst/>
          </a:prstGeom>
          <a:gradFill flip="none" rotWithShape="1">
            <a:gsLst>
              <a:gs pos="0">
                <a:srgbClr val="FBDDF5"/>
              </a:gs>
              <a:gs pos="100000">
                <a:srgbClr val="FBDDF5"/>
              </a:gs>
            </a:gsLst>
            <a:lin ang="16200000" scaled="0"/>
            <a:tileRect/>
          </a:gradFill>
          <a:ln w="3175">
            <a:noFill/>
          </a:ln>
          <a:effectLst>
            <a:innerShdw blurRad="63500" dist="50800" dir="13500000">
              <a:prstClr val="black">
                <a:alpha val="36000"/>
              </a:prstClr>
            </a:inn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srgbClr val="F4A6E6"/>
              </a:solidFill>
            </a:endParaRPr>
          </a:p>
        </p:txBody>
      </p:sp>
      <p:sp>
        <p:nvSpPr>
          <p:cNvPr id="77" name="Rektangel 76"/>
          <p:cNvSpPr>
            <a:spLocks noChangeArrowheads="1"/>
          </p:cNvSpPr>
          <p:nvPr/>
        </p:nvSpPr>
        <p:spPr bwMode="auto">
          <a:xfrm>
            <a:off x="3036888" y="2247393"/>
            <a:ext cx="5408613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zh-CN" altLang="en-US" sz="1600" i="1" noProof="1">
                <a:solidFill>
                  <a:srgbClr val="171717"/>
                </a:solidFill>
                <a:latin typeface="+mn-ea"/>
                <a:ea typeface="+mn-ea"/>
                <a:cs typeface="Arial" charset="0"/>
              </a:rPr>
              <a:t>被测量的电阻必须从电路中焊</a:t>
            </a:r>
            <a:r>
              <a:rPr lang="zh-CN" altLang="en-US" sz="1600" i="1" noProof="1" smtClean="0">
                <a:solidFill>
                  <a:srgbClr val="171717"/>
                </a:solidFill>
                <a:latin typeface="+mn-ea"/>
                <a:ea typeface="+mn-ea"/>
                <a:cs typeface="Arial" charset="0"/>
              </a:rPr>
              <a:t>下来（至少</a:t>
            </a:r>
            <a:r>
              <a:rPr lang="zh-CN" altLang="en-US" sz="1600" i="1" noProof="1">
                <a:solidFill>
                  <a:srgbClr val="171717"/>
                </a:solidFill>
                <a:latin typeface="+mn-ea"/>
                <a:ea typeface="+mn-ea"/>
                <a:cs typeface="Arial" charset="0"/>
              </a:rPr>
              <a:t>要焊开一</a:t>
            </a:r>
            <a:r>
              <a:rPr lang="zh-CN" altLang="en-US" sz="1600" i="1" noProof="1" smtClean="0">
                <a:solidFill>
                  <a:srgbClr val="171717"/>
                </a:solidFill>
                <a:latin typeface="+mn-ea"/>
                <a:ea typeface="+mn-ea"/>
                <a:cs typeface="Arial" charset="0"/>
              </a:rPr>
              <a:t>个头），以免</a:t>
            </a:r>
            <a:r>
              <a:rPr lang="zh-CN" altLang="en-US" sz="1600" i="1" noProof="1">
                <a:solidFill>
                  <a:srgbClr val="171717"/>
                </a:solidFill>
                <a:latin typeface="+mn-ea"/>
                <a:ea typeface="+mn-ea"/>
                <a:cs typeface="Arial" charset="0"/>
              </a:rPr>
              <a:t>电路</a:t>
            </a:r>
            <a:r>
              <a:rPr lang="zh-CN" altLang="en-US" sz="1600" i="1" noProof="1" smtClean="0">
                <a:solidFill>
                  <a:srgbClr val="171717"/>
                </a:solidFill>
                <a:latin typeface="+mn-ea"/>
                <a:ea typeface="+mn-ea"/>
                <a:cs typeface="Arial" charset="0"/>
              </a:rPr>
              <a:t>中其他</a:t>
            </a:r>
            <a:r>
              <a:rPr lang="zh-CN" altLang="en-US" sz="1600" i="1" noProof="1">
                <a:solidFill>
                  <a:srgbClr val="171717"/>
                </a:solidFill>
                <a:latin typeface="+mn-ea"/>
                <a:ea typeface="+mn-ea"/>
                <a:cs typeface="Arial" charset="0"/>
              </a:rPr>
              <a:t>元件对测试造成</a:t>
            </a:r>
            <a:r>
              <a:rPr lang="zh-CN" altLang="en-US" sz="1600" i="1" noProof="1" smtClean="0">
                <a:solidFill>
                  <a:srgbClr val="171717"/>
                </a:solidFill>
                <a:latin typeface="+mn-ea"/>
                <a:ea typeface="+mn-ea"/>
                <a:cs typeface="Arial" charset="0"/>
              </a:rPr>
              <a:t>干扰。</a:t>
            </a:r>
            <a:endParaRPr lang="da-DK" i="1" dirty="0">
              <a:solidFill>
                <a:srgbClr val="171717"/>
              </a:solidFill>
              <a:latin typeface="+mn-ea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29203962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554" name="Group 96"/>
          <p:cNvGrpSpPr>
            <a:grpSpLocks/>
          </p:cNvGrpSpPr>
          <p:nvPr/>
        </p:nvGrpSpPr>
        <p:grpSpPr bwMode="auto">
          <a:xfrm>
            <a:off x="1239682" y="3921782"/>
            <a:ext cx="1157287" cy="801687"/>
            <a:chOff x="1016388" y="913002"/>
            <a:chExt cx="731924" cy="428904"/>
          </a:xfrm>
        </p:grpSpPr>
        <p:sp>
          <p:nvSpPr>
            <p:cNvPr id="7" name="Parallelogram 6"/>
            <p:cNvSpPr/>
            <p:nvPr/>
          </p:nvSpPr>
          <p:spPr bwMode="auto">
            <a:xfrm>
              <a:off x="1016388" y="913002"/>
              <a:ext cx="731924" cy="428904"/>
            </a:xfrm>
            <a:prstGeom prst="parallelogram">
              <a:avLst>
                <a:gd name="adj" fmla="val 28140"/>
              </a:avLst>
            </a:prstGeom>
            <a:gradFill flip="none" rotWithShape="1">
              <a:gsLst>
                <a:gs pos="0">
                  <a:srgbClr val="03C6ED"/>
                </a:gs>
                <a:gs pos="100000">
                  <a:srgbClr val="004D86"/>
                </a:gs>
              </a:gsLst>
              <a:path path="shape">
                <a:fillToRect l="50000" t="50000" r="50000" b="50000"/>
              </a:path>
              <a:tileRect/>
            </a:gradFill>
            <a:ln w="25400">
              <a:solidFill>
                <a:srgbClr val="004D86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45720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4800" dirty="0">
                <a:solidFill>
                  <a:prstClr val="white"/>
                </a:solidFill>
              </a:endParaRPr>
            </a:p>
          </p:txBody>
        </p:sp>
        <p:sp>
          <p:nvSpPr>
            <p:cNvPr id="23589" name="TextBox 7"/>
            <p:cNvSpPr txBox="1">
              <a:spLocks noChangeArrowheads="1"/>
            </p:cNvSpPr>
            <p:nvPr/>
          </p:nvSpPr>
          <p:spPr bwMode="auto">
            <a:xfrm>
              <a:off x="1246510" y="954850"/>
              <a:ext cx="279015" cy="30957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defTabSz="457200"/>
              <a:r>
                <a:rPr lang="en-US" sz="3200">
                  <a:solidFill>
                    <a:prstClr val="white"/>
                  </a:solidFill>
                  <a:latin typeface="Calibri" pitchFamily="-108" charset="0"/>
                  <a:ea typeface="ＭＳ Ｐゴシック" pitchFamily="-108" charset="-128"/>
                </a:rPr>
                <a:t>3</a:t>
              </a:r>
            </a:p>
          </p:txBody>
        </p:sp>
      </p:grpSp>
      <p:sp>
        <p:nvSpPr>
          <p:cNvPr id="9" name="Parallelogram 8"/>
          <p:cNvSpPr/>
          <p:nvPr/>
        </p:nvSpPr>
        <p:spPr bwMode="auto">
          <a:xfrm>
            <a:off x="2281752" y="3909026"/>
            <a:ext cx="6394704" cy="825569"/>
          </a:xfrm>
          <a:prstGeom prst="parallelogram">
            <a:avLst/>
          </a:prstGeom>
          <a:gradFill flip="none" rotWithShape="1">
            <a:gsLst>
              <a:gs pos="50000">
                <a:srgbClr val="03C6ED"/>
              </a:gs>
              <a:gs pos="100000">
                <a:srgbClr val="004D86"/>
              </a:gs>
              <a:gs pos="0">
                <a:srgbClr val="004D86"/>
              </a:gs>
            </a:gsLst>
            <a:lin ang="16200000" scaled="0"/>
            <a:tileRect/>
          </a:gradFill>
          <a:ln w="3175">
            <a:noFill/>
          </a:ln>
          <a:effectLst>
            <a:innerShdw blurRad="63500" dist="50800" dir="13500000">
              <a:prstClr val="black">
                <a:alpha val="36000"/>
              </a:prstClr>
            </a:inn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rgbClr val="171717"/>
              </a:solidFill>
            </a:endParaRPr>
          </a:p>
        </p:txBody>
      </p:sp>
      <p:sp>
        <p:nvSpPr>
          <p:cNvPr id="23558" name="Rektangel 76"/>
          <p:cNvSpPr>
            <a:spLocks noChangeArrowheads="1"/>
          </p:cNvSpPr>
          <p:nvPr/>
        </p:nvSpPr>
        <p:spPr bwMode="auto">
          <a:xfrm>
            <a:off x="2058988" y="3273425"/>
            <a:ext cx="6010275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600" noProof="1">
                <a:solidFill>
                  <a:srgbClr val="FFFFFF"/>
                </a:solidFill>
                <a:latin typeface="Calibri" pitchFamily="-108" charset="0"/>
                <a:ea typeface="ＭＳ Ｐゴシック" pitchFamily="-108" charset="-128"/>
                <a:cs typeface="Arial" charset="0"/>
              </a:rPr>
              <a:t>Go ahead and replace it with your own text. This is an example text. </a:t>
            </a:r>
          </a:p>
          <a:p>
            <a:r>
              <a:rPr lang="en-US" sz="1600" noProof="1">
                <a:solidFill>
                  <a:srgbClr val="FFFFFF"/>
                </a:solidFill>
                <a:latin typeface="Calibri" pitchFamily="-108" charset="0"/>
                <a:ea typeface="ＭＳ Ｐゴシック" pitchFamily="-108" charset="-128"/>
                <a:cs typeface="Arial" charset="0"/>
              </a:rPr>
              <a:t>Go ahead and replace it with your own text. This is an example text. </a:t>
            </a:r>
            <a:endParaRPr lang="en-US" sz="1600" dirty="0">
              <a:solidFill>
                <a:srgbClr val="FFFFFF"/>
              </a:solidFill>
              <a:latin typeface="Calibri" pitchFamily="-108" charset="0"/>
              <a:ea typeface="ＭＳ Ｐゴシック" pitchFamily="-108" charset="-128"/>
            </a:endParaRPr>
          </a:p>
          <a:p>
            <a:endParaRPr lang="en-US" sz="1600" dirty="0">
              <a:solidFill>
                <a:srgbClr val="FFFFFF"/>
              </a:solidFill>
              <a:latin typeface="Calibri" pitchFamily="-108" charset="0"/>
              <a:ea typeface="ＭＳ Ｐゴシック" pitchFamily="-108" charset="-128"/>
            </a:endParaRPr>
          </a:p>
        </p:txBody>
      </p:sp>
      <p:grpSp>
        <p:nvGrpSpPr>
          <p:cNvPr id="30" name="Group 96"/>
          <p:cNvGrpSpPr>
            <a:grpSpLocks/>
          </p:cNvGrpSpPr>
          <p:nvPr/>
        </p:nvGrpSpPr>
        <p:grpSpPr bwMode="auto">
          <a:xfrm>
            <a:off x="1785938" y="2220406"/>
            <a:ext cx="1041400" cy="722312"/>
            <a:chOff x="1016388" y="913002"/>
            <a:chExt cx="731924" cy="428904"/>
          </a:xfrm>
        </p:grpSpPr>
        <p:sp>
          <p:nvSpPr>
            <p:cNvPr id="31" name="Parallelogram 6"/>
            <p:cNvSpPr/>
            <p:nvPr/>
          </p:nvSpPr>
          <p:spPr bwMode="auto">
            <a:xfrm>
              <a:off x="1016388" y="913002"/>
              <a:ext cx="731924" cy="428904"/>
            </a:xfrm>
            <a:prstGeom prst="parallelogram">
              <a:avLst>
                <a:gd name="adj" fmla="val 28140"/>
              </a:avLst>
            </a:prstGeom>
            <a:gradFill flip="none" rotWithShape="1">
              <a:gsLst>
                <a:gs pos="0">
                  <a:srgbClr val="5AF300"/>
                </a:gs>
                <a:gs pos="100000">
                  <a:srgbClr val="208A00"/>
                </a:gs>
              </a:gsLst>
              <a:path path="shape">
                <a:fillToRect l="50000" t="50000" r="50000" b="50000"/>
              </a:path>
              <a:tileRect/>
            </a:gradFill>
            <a:ln w="25400">
              <a:solidFill>
                <a:srgbClr val="00B05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45720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4800" dirty="0">
                <a:solidFill>
                  <a:prstClr val="white"/>
                </a:solidFill>
              </a:endParaRPr>
            </a:p>
          </p:txBody>
        </p:sp>
        <p:sp>
          <p:nvSpPr>
            <p:cNvPr id="32" name="TextBox 7"/>
            <p:cNvSpPr txBox="1">
              <a:spLocks noChangeArrowheads="1"/>
            </p:cNvSpPr>
            <p:nvPr/>
          </p:nvSpPr>
          <p:spPr bwMode="auto">
            <a:xfrm>
              <a:off x="1246510" y="954850"/>
              <a:ext cx="279015" cy="34750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defTabSz="457200"/>
              <a:r>
                <a:rPr lang="en-US" sz="3200">
                  <a:solidFill>
                    <a:prstClr val="white"/>
                  </a:solidFill>
                  <a:latin typeface="Calibri" pitchFamily="-108" charset="0"/>
                  <a:ea typeface="ＭＳ Ｐゴシック" pitchFamily="-108" charset="-128"/>
                </a:rPr>
                <a:t>1</a:t>
              </a:r>
            </a:p>
          </p:txBody>
        </p:sp>
      </p:grpSp>
      <p:sp>
        <p:nvSpPr>
          <p:cNvPr id="33" name="Parallelogram 8"/>
          <p:cNvSpPr/>
          <p:nvPr/>
        </p:nvSpPr>
        <p:spPr bwMode="auto">
          <a:xfrm>
            <a:off x="2769067" y="2209342"/>
            <a:ext cx="6019800" cy="742832"/>
          </a:xfrm>
          <a:prstGeom prst="parallelogram">
            <a:avLst/>
          </a:prstGeom>
          <a:gradFill flip="none" rotWithShape="1">
            <a:gsLst>
              <a:gs pos="0">
                <a:srgbClr val="FBDDF5"/>
              </a:gs>
              <a:gs pos="100000">
                <a:srgbClr val="FBDDF5"/>
              </a:gs>
            </a:gsLst>
            <a:lin ang="16200000" scaled="0"/>
            <a:tileRect/>
          </a:gradFill>
          <a:ln w="3175">
            <a:noFill/>
          </a:ln>
          <a:effectLst>
            <a:innerShdw blurRad="63500" dist="50800" dir="13500000">
              <a:prstClr val="black">
                <a:alpha val="36000"/>
              </a:prstClr>
            </a:inn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srgbClr val="F4A6E6"/>
              </a:solidFill>
            </a:endParaRPr>
          </a:p>
        </p:txBody>
      </p:sp>
      <p:grpSp>
        <p:nvGrpSpPr>
          <p:cNvPr id="34" name="Group 96"/>
          <p:cNvGrpSpPr>
            <a:grpSpLocks/>
          </p:cNvGrpSpPr>
          <p:nvPr/>
        </p:nvGrpSpPr>
        <p:grpSpPr bwMode="auto">
          <a:xfrm>
            <a:off x="1557338" y="3090356"/>
            <a:ext cx="1041400" cy="720725"/>
            <a:chOff x="1016388" y="913002"/>
            <a:chExt cx="731924" cy="428904"/>
          </a:xfrm>
        </p:grpSpPr>
        <p:sp>
          <p:nvSpPr>
            <p:cNvPr id="35" name="Parallelogram 11"/>
            <p:cNvSpPr/>
            <p:nvPr/>
          </p:nvSpPr>
          <p:spPr bwMode="auto">
            <a:xfrm>
              <a:off x="1016388" y="913002"/>
              <a:ext cx="731924" cy="428904"/>
            </a:xfrm>
            <a:prstGeom prst="parallelogram">
              <a:avLst>
                <a:gd name="adj" fmla="val 28140"/>
              </a:avLst>
            </a:prstGeom>
            <a:gradFill flip="none" rotWithShape="1">
              <a:gsLst>
                <a:gs pos="0">
                  <a:srgbClr val="5AF300"/>
                </a:gs>
                <a:gs pos="100000">
                  <a:srgbClr val="208A00"/>
                </a:gs>
              </a:gsLst>
              <a:path path="shape">
                <a:fillToRect l="50000" t="50000" r="50000" b="50000"/>
              </a:path>
              <a:tileRect/>
            </a:gradFill>
            <a:ln w="25400">
              <a:solidFill>
                <a:srgbClr val="00B05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45720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4800" dirty="0">
                <a:solidFill>
                  <a:prstClr val="white"/>
                </a:solidFill>
              </a:endParaRPr>
            </a:p>
          </p:txBody>
        </p:sp>
        <p:sp>
          <p:nvSpPr>
            <p:cNvPr id="36" name="TextBox 7"/>
            <p:cNvSpPr txBox="1">
              <a:spLocks noChangeArrowheads="1"/>
            </p:cNvSpPr>
            <p:nvPr/>
          </p:nvSpPr>
          <p:spPr bwMode="auto">
            <a:xfrm>
              <a:off x="1246510" y="954850"/>
              <a:ext cx="279015" cy="34750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defTabSz="457200"/>
              <a:r>
                <a:rPr lang="en-US" sz="3200">
                  <a:solidFill>
                    <a:prstClr val="white"/>
                  </a:solidFill>
                  <a:latin typeface="Calibri" pitchFamily="-108" charset="0"/>
                  <a:ea typeface="ＭＳ Ｐゴシック" pitchFamily="-108" charset="-128"/>
                </a:rPr>
                <a:t>2</a:t>
              </a:r>
            </a:p>
          </p:txBody>
        </p:sp>
      </p:grpSp>
      <p:sp>
        <p:nvSpPr>
          <p:cNvPr id="37" name="Parallelogram 13"/>
          <p:cNvSpPr/>
          <p:nvPr/>
        </p:nvSpPr>
        <p:spPr bwMode="auto">
          <a:xfrm>
            <a:off x="2540467" y="3078349"/>
            <a:ext cx="6019800" cy="742832"/>
          </a:xfrm>
          <a:prstGeom prst="parallelogram">
            <a:avLst/>
          </a:prstGeom>
          <a:gradFill flip="none" rotWithShape="1">
            <a:gsLst>
              <a:gs pos="0">
                <a:srgbClr val="FBDDF5"/>
              </a:gs>
              <a:gs pos="100000">
                <a:srgbClr val="FBDDF5"/>
              </a:gs>
            </a:gsLst>
            <a:lin ang="16200000" scaled="0"/>
            <a:tileRect/>
          </a:gradFill>
          <a:ln w="3175">
            <a:noFill/>
          </a:ln>
          <a:effectLst>
            <a:innerShdw blurRad="63500" dist="50800" dir="13500000">
              <a:prstClr val="black">
                <a:alpha val="36000"/>
              </a:prstClr>
            </a:inn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srgbClr val="F4A6E6"/>
              </a:solidFill>
            </a:endParaRPr>
          </a:p>
        </p:txBody>
      </p:sp>
      <p:sp>
        <p:nvSpPr>
          <p:cNvPr id="38" name="Rektangel 76"/>
          <p:cNvSpPr>
            <a:spLocks noChangeArrowheads="1"/>
          </p:cNvSpPr>
          <p:nvPr/>
        </p:nvSpPr>
        <p:spPr bwMode="auto">
          <a:xfrm>
            <a:off x="2808288" y="3117343"/>
            <a:ext cx="5408613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zh-CN" altLang="en-US" sz="1600" i="1" noProof="1">
                <a:solidFill>
                  <a:srgbClr val="171717"/>
                </a:solidFill>
                <a:latin typeface="+mn-ea"/>
                <a:ea typeface="+mn-ea"/>
                <a:cs typeface="Arial" charset="0"/>
              </a:rPr>
              <a:t>由于人体具有一定的电阻，测试时不要双手同时触及表笔和电阻的导电部分，以免影响读数的准确性。</a:t>
            </a:r>
            <a:endParaRPr lang="da-DK" sz="1600" i="1" dirty="0">
              <a:solidFill>
                <a:srgbClr val="171717"/>
              </a:solidFill>
              <a:latin typeface="+mn-ea"/>
              <a:ea typeface="+mn-ea"/>
              <a:cs typeface="Arial" charset="0"/>
            </a:endParaRPr>
          </a:p>
        </p:txBody>
      </p:sp>
      <p:sp>
        <p:nvSpPr>
          <p:cNvPr id="43" name="Rektangel 76"/>
          <p:cNvSpPr>
            <a:spLocks noChangeArrowheads="1"/>
          </p:cNvSpPr>
          <p:nvPr/>
        </p:nvSpPr>
        <p:spPr bwMode="auto">
          <a:xfrm>
            <a:off x="2560638" y="3985706"/>
            <a:ext cx="5408613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zh-CN" altLang="en-US" sz="1600" noProof="1">
                <a:solidFill>
                  <a:schemeClr val="bg1"/>
                </a:solidFill>
                <a:latin typeface="+mn-ea"/>
                <a:ea typeface="+mn-ea"/>
                <a:cs typeface="Arial" charset="0"/>
              </a:rPr>
              <a:t>根据被测电阻所标注的阻值大小来选择量程，使万用表指针尽可能落在刻度线的中间位置，以提高测量的准确性。</a:t>
            </a:r>
            <a:endParaRPr lang="da-DK" sz="1600" dirty="0">
              <a:solidFill>
                <a:schemeClr val="bg1"/>
              </a:solidFill>
              <a:latin typeface="+mn-ea"/>
              <a:ea typeface="+mn-ea"/>
              <a:cs typeface="Arial" charset="0"/>
            </a:endParaRPr>
          </a:p>
        </p:txBody>
      </p:sp>
      <p:grpSp>
        <p:nvGrpSpPr>
          <p:cNvPr id="44" name="Group 96"/>
          <p:cNvGrpSpPr>
            <a:grpSpLocks/>
          </p:cNvGrpSpPr>
          <p:nvPr/>
        </p:nvGrpSpPr>
        <p:grpSpPr bwMode="auto">
          <a:xfrm>
            <a:off x="1073151" y="4817556"/>
            <a:ext cx="1041400" cy="722312"/>
            <a:chOff x="1016388" y="913002"/>
            <a:chExt cx="731924" cy="428904"/>
          </a:xfrm>
        </p:grpSpPr>
        <p:sp>
          <p:nvSpPr>
            <p:cNvPr id="45" name="Parallelogram 21"/>
            <p:cNvSpPr/>
            <p:nvPr/>
          </p:nvSpPr>
          <p:spPr bwMode="auto">
            <a:xfrm>
              <a:off x="1016388" y="913002"/>
              <a:ext cx="731924" cy="428904"/>
            </a:xfrm>
            <a:prstGeom prst="parallelogram">
              <a:avLst>
                <a:gd name="adj" fmla="val 28140"/>
              </a:avLst>
            </a:prstGeom>
            <a:gradFill flip="none" rotWithShape="1">
              <a:gsLst>
                <a:gs pos="0">
                  <a:srgbClr val="5AF300"/>
                </a:gs>
                <a:gs pos="100000">
                  <a:srgbClr val="208A00"/>
                </a:gs>
              </a:gsLst>
              <a:path path="shape">
                <a:fillToRect l="50000" t="50000" r="50000" b="50000"/>
              </a:path>
              <a:tileRect/>
            </a:gradFill>
            <a:ln w="25400">
              <a:solidFill>
                <a:srgbClr val="00B05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45720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4800" dirty="0">
                <a:solidFill>
                  <a:prstClr val="white"/>
                </a:solidFill>
              </a:endParaRPr>
            </a:p>
          </p:txBody>
        </p:sp>
        <p:sp>
          <p:nvSpPr>
            <p:cNvPr id="46" name="TextBox 7"/>
            <p:cNvSpPr txBox="1">
              <a:spLocks noChangeArrowheads="1"/>
            </p:cNvSpPr>
            <p:nvPr/>
          </p:nvSpPr>
          <p:spPr bwMode="auto">
            <a:xfrm>
              <a:off x="1246510" y="954850"/>
              <a:ext cx="279015" cy="34750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defTabSz="457200"/>
              <a:r>
                <a:rPr lang="en-US" sz="3200">
                  <a:solidFill>
                    <a:prstClr val="white"/>
                  </a:solidFill>
                  <a:latin typeface="Calibri" pitchFamily="-108" charset="0"/>
                  <a:ea typeface="ＭＳ Ｐゴシック" pitchFamily="-108" charset="-128"/>
                </a:rPr>
                <a:t>4</a:t>
              </a:r>
            </a:p>
          </p:txBody>
        </p:sp>
      </p:grpSp>
      <p:sp>
        <p:nvSpPr>
          <p:cNvPr id="47" name="Parallelogram 23"/>
          <p:cNvSpPr/>
          <p:nvPr/>
        </p:nvSpPr>
        <p:spPr bwMode="auto">
          <a:xfrm>
            <a:off x="2055835" y="4806566"/>
            <a:ext cx="6019800" cy="742832"/>
          </a:xfrm>
          <a:prstGeom prst="parallelogram">
            <a:avLst/>
          </a:prstGeom>
          <a:gradFill flip="none" rotWithShape="1">
            <a:gsLst>
              <a:gs pos="0">
                <a:srgbClr val="FBDDF5"/>
              </a:gs>
              <a:gs pos="100000">
                <a:srgbClr val="FBDDF5"/>
              </a:gs>
            </a:gsLst>
            <a:lin ang="16200000" scaled="0"/>
            <a:tileRect/>
          </a:gradFill>
          <a:ln w="3175">
            <a:noFill/>
          </a:ln>
          <a:effectLst>
            <a:innerShdw blurRad="63500" dist="50800" dir="13500000">
              <a:prstClr val="black">
                <a:alpha val="36000"/>
              </a:prstClr>
            </a:inn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srgbClr val="F4A6E6"/>
              </a:solidFill>
            </a:endParaRPr>
          </a:p>
        </p:txBody>
      </p:sp>
      <p:sp>
        <p:nvSpPr>
          <p:cNvPr id="48" name="Rektangel 76"/>
          <p:cNvSpPr>
            <a:spLocks noChangeArrowheads="1"/>
          </p:cNvSpPr>
          <p:nvPr/>
        </p:nvSpPr>
        <p:spPr bwMode="auto">
          <a:xfrm>
            <a:off x="2352676" y="4786160"/>
            <a:ext cx="5408613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zh-CN" altLang="en-US" sz="1600" i="1" noProof="1">
                <a:solidFill>
                  <a:srgbClr val="171717"/>
                </a:solidFill>
                <a:latin typeface="+mn-ea"/>
                <a:ea typeface="+mn-ea"/>
                <a:cs typeface="Arial" charset="0"/>
              </a:rPr>
              <a:t>如果无法预知被测电流、电压或电阻的大概数值，应遵循“宁高不低，先测后调整”的原则，先将万用表的量程开关放到较大挡位，然后根据试测情况调整挡位。</a:t>
            </a:r>
            <a:endParaRPr lang="da-DK" sz="1600" i="1" dirty="0">
              <a:solidFill>
                <a:srgbClr val="171717"/>
              </a:solidFill>
              <a:latin typeface="+mn-ea"/>
              <a:ea typeface="+mn-ea"/>
              <a:cs typeface="Arial" charset="0"/>
            </a:endParaRPr>
          </a:p>
        </p:txBody>
      </p:sp>
      <p:grpSp>
        <p:nvGrpSpPr>
          <p:cNvPr id="49" name="Group 96"/>
          <p:cNvGrpSpPr>
            <a:grpSpLocks/>
          </p:cNvGrpSpPr>
          <p:nvPr/>
        </p:nvGrpSpPr>
        <p:grpSpPr bwMode="auto">
          <a:xfrm>
            <a:off x="835026" y="5676393"/>
            <a:ext cx="1041400" cy="720725"/>
            <a:chOff x="1016388" y="913002"/>
            <a:chExt cx="731924" cy="428904"/>
          </a:xfrm>
        </p:grpSpPr>
        <p:sp>
          <p:nvSpPr>
            <p:cNvPr id="50" name="Parallelogram 26"/>
            <p:cNvSpPr/>
            <p:nvPr/>
          </p:nvSpPr>
          <p:spPr bwMode="auto">
            <a:xfrm>
              <a:off x="1016388" y="913002"/>
              <a:ext cx="731924" cy="428904"/>
            </a:xfrm>
            <a:prstGeom prst="parallelogram">
              <a:avLst>
                <a:gd name="adj" fmla="val 28140"/>
              </a:avLst>
            </a:prstGeom>
            <a:gradFill flip="none" rotWithShape="1">
              <a:gsLst>
                <a:gs pos="0">
                  <a:srgbClr val="5AF300"/>
                </a:gs>
                <a:gs pos="100000">
                  <a:srgbClr val="208A00"/>
                </a:gs>
              </a:gsLst>
              <a:path path="shape">
                <a:fillToRect l="50000" t="50000" r="50000" b="50000"/>
              </a:path>
              <a:tileRect/>
            </a:gradFill>
            <a:ln w="25400">
              <a:solidFill>
                <a:srgbClr val="00B05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45720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4800" dirty="0">
                <a:solidFill>
                  <a:prstClr val="white"/>
                </a:solidFill>
              </a:endParaRPr>
            </a:p>
          </p:txBody>
        </p:sp>
        <p:sp>
          <p:nvSpPr>
            <p:cNvPr id="51" name="TextBox 7"/>
            <p:cNvSpPr txBox="1">
              <a:spLocks noChangeArrowheads="1"/>
            </p:cNvSpPr>
            <p:nvPr/>
          </p:nvSpPr>
          <p:spPr bwMode="auto">
            <a:xfrm>
              <a:off x="1246510" y="954850"/>
              <a:ext cx="279015" cy="34750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defTabSz="457200"/>
              <a:r>
                <a:rPr lang="en-US" sz="3200">
                  <a:solidFill>
                    <a:prstClr val="white"/>
                  </a:solidFill>
                  <a:latin typeface="Calibri" pitchFamily="-108" charset="0"/>
                  <a:ea typeface="ＭＳ Ｐゴシック" pitchFamily="-108" charset="-128"/>
                </a:rPr>
                <a:t>5</a:t>
              </a:r>
            </a:p>
          </p:txBody>
        </p:sp>
      </p:grpSp>
      <p:sp>
        <p:nvSpPr>
          <p:cNvPr id="52" name="Parallelogram 28"/>
          <p:cNvSpPr/>
          <p:nvPr/>
        </p:nvSpPr>
        <p:spPr bwMode="auto">
          <a:xfrm>
            <a:off x="1818091" y="5664377"/>
            <a:ext cx="6019800" cy="742832"/>
          </a:xfrm>
          <a:prstGeom prst="parallelogram">
            <a:avLst/>
          </a:prstGeom>
          <a:gradFill flip="none" rotWithShape="1">
            <a:gsLst>
              <a:gs pos="0">
                <a:srgbClr val="FBDDF5"/>
              </a:gs>
              <a:gs pos="100000">
                <a:srgbClr val="FBDDF5"/>
              </a:gs>
            </a:gsLst>
            <a:lin ang="16200000" scaled="0"/>
            <a:tileRect/>
          </a:gradFill>
          <a:ln w="3175">
            <a:noFill/>
          </a:ln>
          <a:effectLst>
            <a:innerShdw blurRad="63500" dist="50800" dir="13500000">
              <a:prstClr val="black">
                <a:alpha val="36000"/>
              </a:prstClr>
            </a:inn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srgbClr val="F4A6E6"/>
              </a:solidFill>
            </a:endParaRPr>
          </a:p>
        </p:txBody>
      </p:sp>
      <p:sp>
        <p:nvSpPr>
          <p:cNvPr id="53" name="Rektangel 76"/>
          <p:cNvSpPr>
            <a:spLocks noChangeArrowheads="1"/>
          </p:cNvSpPr>
          <p:nvPr/>
        </p:nvSpPr>
        <p:spPr bwMode="auto">
          <a:xfrm>
            <a:off x="2126333" y="5636373"/>
            <a:ext cx="5408612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zh-CN" altLang="en-US" sz="1600" i="1" noProof="1">
                <a:solidFill>
                  <a:srgbClr val="171717"/>
                </a:solidFill>
                <a:latin typeface="+mn-ea"/>
                <a:ea typeface="+mn-ea"/>
                <a:cs typeface="Arial" charset="0"/>
              </a:rPr>
              <a:t>万用表的读数与电阻上所标注的阻值应相符。如果超出电阻值规定的误差范围，说明该电阻已损坏。如果读数为∞，则表示电阻发生了断路，不能再使用。</a:t>
            </a:r>
            <a:endParaRPr lang="da-DK" sz="1600" i="1" dirty="0">
              <a:solidFill>
                <a:srgbClr val="171717"/>
              </a:solidFill>
              <a:latin typeface="+mn-ea"/>
              <a:ea typeface="+mn-ea"/>
              <a:cs typeface="Arial" charset="0"/>
            </a:endParaRPr>
          </a:p>
        </p:txBody>
      </p:sp>
      <p:cxnSp>
        <p:nvCxnSpPr>
          <p:cNvPr id="54" name="直接连接符 53"/>
          <p:cNvCxnSpPr/>
          <p:nvPr/>
        </p:nvCxnSpPr>
        <p:spPr>
          <a:xfrm>
            <a:off x="0" y="981075"/>
            <a:ext cx="6300788" cy="0"/>
          </a:xfrm>
          <a:prstGeom prst="line">
            <a:avLst/>
          </a:prstGeom>
          <a:ln w="28575">
            <a:solidFill>
              <a:schemeClr val="bg1">
                <a:lumMod val="6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" name="矩形 54"/>
          <p:cNvSpPr/>
          <p:nvPr/>
        </p:nvSpPr>
        <p:spPr>
          <a:xfrm>
            <a:off x="6372200" y="692696"/>
            <a:ext cx="2664296" cy="338554"/>
          </a:xfrm>
          <a:prstGeom prst="rect">
            <a:avLst/>
          </a:prstGeom>
          <a:noFill/>
        </p:spPr>
        <p:txBody>
          <a:bodyPr>
            <a:prstTxWarp prst="textPlain">
              <a:avLst/>
            </a:prstTxWarp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600" b="1" spc="150" dirty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幼圆" pitchFamily="49" charset="-122"/>
                <a:ea typeface="幼圆" pitchFamily="49" charset="-122"/>
              </a:rPr>
              <a:t>贵州省初中学生实用技能</a:t>
            </a:r>
          </a:p>
        </p:txBody>
      </p:sp>
      <p:sp>
        <p:nvSpPr>
          <p:cNvPr id="56" name="TextBox 55"/>
          <p:cNvSpPr txBox="1"/>
          <p:nvPr/>
        </p:nvSpPr>
        <p:spPr>
          <a:xfrm>
            <a:off x="6300788" y="209550"/>
            <a:ext cx="2843212" cy="3397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di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600" dirty="0">
                <a:solidFill>
                  <a:schemeClr val="accent5">
                    <a:lumMod val="75000"/>
                  </a:schemeClr>
                </a:solidFill>
                <a:latin typeface="黑体" pitchFamily="2" charset="-122"/>
                <a:ea typeface="黑体" pitchFamily="2" charset="-122"/>
              </a:rPr>
              <a:t>简易家电维修技术</a:t>
            </a:r>
          </a:p>
        </p:txBody>
      </p:sp>
      <p:sp>
        <p:nvSpPr>
          <p:cNvPr id="57" name="标题 10"/>
          <p:cNvSpPr>
            <a:spLocks noGrp="1"/>
          </p:cNvSpPr>
          <p:nvPr>
            <p:ph type="title"/>
          </p:nvPr>
        </p:nvSpPr>
        <p:spPr>
          <a:xfrm>
            <a:off x="0" y="44450"/>
            <a:ext cx="6300788" cy="936625"/>
          </a:xfrm>
          <a:extLst/>
        </p:spPr>
        <p:txBody>
          <a:bodyPr rtlCol="0">
            <a:normAutofit/>
          </a:bodyPr>
          <a:lstStyle/>
          <a:p>
            <a:pPr algn="l" eaLnBrk="1" fontAlgn="auto" hangingPunct="1">
              <a:spcAft>
                <a:spcPts val="0"/>
              </a:spcAft>
              <a:defRPr/>
            </a:pPr>
            <a:r>
              <a:rPr lang="zh-CN" altLang="en-US" sz="4600" b="1" dirty="0">
                <a:solidFill>
                  <a:srgbClr val="1AB39F">
                    <a:lumMod val="75000"/>
                  </a:srgbClr>
                </a:solidFill>
                <a:effectLst>
                  <a:reflection blurRad="6350" stA="55000" endA="300" endPos="45500" dir="5400000" sy="-100000" algn="bl" rotWithShape="0"/>
                </a:effectLst>
                <a:latin typeface="微软雅黑" pitchFamily="34" charset="-122"/>
                <a:ea typeface="微软雅黑" pitchFamily="34" charset="-122"/>
              </a:rPr>
              <a:t>二、测量电阻</a:t>
            </a:r>
            <a:endParaRPr lang="zh-CN" altLang="en-US" dirty="0" smtClean="0">
              <a:solidFill>
                <a:schemeClr val="accent6">
                  <a:lumMod val="75000"/>
                </a:schemeClr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58" name="Rektangel 76"/>
          <p:cNvSpPr>
            <a:spLocks noChangeArrowheads="1"/>
          </p:cNvSpPr>
          <p:nvPr/>
        </p:nvSpPr>
        <p:spPr bwMode="auto">
          <a:xfrm>
            <a:off x="3036888" y="2247393"/>
            <a:ext cx="5408613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zh-CN" altLang="en-US" sz="1600" i="1" noProof="1">
                <a:solidFill>
                  <a:srgbClr val="171717"/>
                </a:solidFill>
                <a:latin typeface="+mn-ea"/>
                <a:ea typeface="+mn-ea"/>
                <a:cs typeface="Arial" charset="0"/>
              </a:rPr>
              <a:t>被测量的电阻必须从电路中焊</a:t>
            </a:r>
            <a:r>
              <a:rPr lang="zh-CN" altLang="en-US" sz="1600" i="1" noProof="1" smtClean="0">
                <a:solidFill>
                  <a:srgbClr val="171717"/>
                </a:solidFill>
                <a:latin typeface="+mn-ea"/>
                <a:ea typeface="+mn-ea"/>
                <a:cs typeface="Arial" charset="0"/>
              </a:rPr>
              <a:t>下来（至少</a:t>
            </a:r>
            <a:r>
              <a:rPr lang="zh-CN" altLang="en-US" sz="1600" i="1" noProof="1">
                <a:solidFill>
                  <a:srgbClr val="171717"/>
                </a:solidFill>
                <a:latin typeface="+mn-ea"/>
                <a:ea typeface="+mn-ea"/>
                <a:cs typeface="Arial" charset="0"/>
              </a:rPr>
              <a:t>要焊开一</a:t>
            </a:r>
            <a:r>
              <a:rPr lang="zh-CN" altLang="en-US" sz="1600" i="1" noProof="1" smtClean="0">
                <a:solidFill>
                  <a:srgbClr val="171717"/>
                </a:solidFill>
                <a:latin typeface="+mn-ea"/>
                <a:ea typeface="+mn-ea"/>
                <a:cs typeface="Arial" charset="0"/>
              </a:rPr>
              <a:t>个头），以免</a:t>
            </a:r>
            <a:r>
              <a:rPr lang="zh-CN" altLang="en-US" sz="1600" i="1" noProof="1">
                <a:solidFill>
                  <a:srgbClr val="171717"/>
                </a:solidFill>
                <a:latin typeface="+mn-ea"/>
                <a:ea typeface="+mn-ea"/>
                <a:cs typeface="Arial" charset="0"/>
              </a:rPr>
              <a:t>电路</a:t>
            </a:r>
            <a:r>
              <a:rPr lang="zh-CN" altLang="en-US" sz="1600" i="1" noProof="1" smtClean="0">
                <a:solidFill>
                  <a:srgbClr val="171717"/>
                </a:solidFill>
                <a:latin typeface="+mn-ea"/>
                <a:ea typeface="+mn-ea"/>
                <a:cs typeface="Arial" charset="0"/>
              </a:rPr>
              <a:t>中其他</a:t>
            </a:r>
            <a:r>
              <a:rPr lang="zh-CN" altLang="en-US" sz="1600" i="1" noProof="1">
                <a:solidFill>
                  <a:srgbClr val="171717"/>
                </a:solidFill>
                <a:latin typeface="+mn-ea"/>
                <a:ea typeface="+mn-ea"/>
                <a:cs typeface="Arial" charset="0"/>
              </a:rPr>
              <a:t>元件对测试造成</a:t>
            </a:r>
            <a:r>
              <a:rPr lang="zh-CN" altLang="en-US" sz="1600" i="1" noProof="1" smtClean="0">
                <a:solidFill>
                  <a:srgbClr val="171717"/>
                </a:solidFill>
                <a:latin typeface="+mn-ea"/>
                <a:ea typeface="+mn-ea"/>
                <a:cs typeface="Arial" charset="0"/>
              </a:rPr>
              <a:t>干扰。</a:t>
            </a:r>
            <a:endParaRPr lang="da-DK" i="1" dirty="0">
              <a:solidFill>
                <a:srgbClr val="171717"/>
              </a:solidFill>
              <a:latin typeface="+mn-ea"/>
              <a:ea typeface="+mn-ea"/>
            </a:endParaRPr>
          </a:p>
        </p:txBody>
      </p:sp>
      <p:sp>
        <p:nvSpPr>
          <p:cNvPr id="59" name="流程图: 手动输入 58"/>
          <p:cNvSpPr/>
          <p:nvPr/>
        </p:nvSpPr>
        <p:spPr>
          <a:xfrm>
            <a:off x="539552" y="1340768"/>
            <a:ext cx="2828177" cy="590946"/>
          </a:xfrm>
          <a:prstGeom prst="flowChartManualInput">
            <a:avLst/>
          </a:prstGeom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zh-CN" altLang="en-US" dirty="0" smtClean="0">
                <a:solidFill>
                  <a:prstClr val="white"/>
                </a:solidFill>
                <a:latin typeface="幼圆" pitchFamily="49" charset="-122"/>
                <a:ea typeface="幼圆" pitchFamily="49" charset="-122"/>
              </a:rPr>
              <a:t>注意事项</a:t>
            </a:r>
            <a:endParaRPr lang="zh-CN" altLang="en-US" dirty="0">
              <a:solidFill>
                <a:prstClr val="white"/>
              </a:solidFill>
              <a:latin typeface="幼圆" pitchFamily="49" charset="-122"/>
              <a:ea typeface="幼圆" pitchFamily="49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2096111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578" name="Group 96"/>
          <p:cNvGrpSpPr>
            <a:grpSpLocks/>
          </p:cNvGrpSpPr>
          <p:nvPr/>
        </p:nvGrpSpPr>
        <p:grpSpPr bwMode="auto">
          <a:xfrm>
            <a:off x="1013896" y="4763245"/>
            <a:ext cx="1157287" cy="803275"/>
            <a:chOff x="1016388" y="913002"/>
            <a:chExt cx="731924" cy="428904"/>
          </a:xfrm>
        </p:grpSpPr>
        <p:sp>
          <p:nvSpPr>
            <p:cNvPr id="7" name="Parallelogram 6"/>
            <p:cNvSpPr/>
            <p:nvPr/>
          </p:nvSpPr>
          <p:spPr bwMode="auto">
            <a:xfrm>
              <a:off x="1016388" y="913002"/>
              <a:ext cx="731924" cy="428904"/>
            </a:xfrm>
            <a:prstGeom prst="parallelogram">
              <a:avLst>
                <a:gd name="adj" fmla="val 28140"/>
              </a:avLst>
            </a:prstGeom>
            <a:gradFill flip="none" rotWithShape="1">
              <a:gsLst>
                <a:gs pos="0">
                  <a:srgbClr val="03C6ED"/>
                </a:gs>
                <a:gs pos="100000">
                  <a:srgbClr val="004D86"/>
                </a:gs>
              </a:gsLst>
              <a:path path="shape">
                <a:fillToRect l="50000" t="50000" r="50000" b="50000"/>
              </a:path>
              <a:tileRect/>
            </a:gradFill>
            <a:ln w="25400">
              <a:solidFill>
                <a:srgbClr val="004D86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45720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4800" dirty="0">
                <a:solidFill>
                  <a:prstClr val="white"/>
                </a:solidFill>
              </a:endParaRPr>
            </a:p>
          </p:txBody>
        </p:sp>
        <p:sp>
          <p:nvSpPr>
            <p:cNvPr id="24613" name="TextBox 7"/>
            <p:cNvSpPr txBox="1">
              <a:spLocks noChangeArrowheads="1"/>
            </p:cNvSpPr>
            <p:nvPr/>
          </p:nvSpPr>
          <p:spPr bwMode="auto">
            <a:xfrm>
              <a:off x="1246510" y="954850"/>
              <a:ext cx="279015" cy="30957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defTabSz="457200"/>
              <a:r>
                <a:rPr lang="en-US" sz="3200">
                  <a:solidFill>
                    <a:prstClr val="white"/>
                  </a:solidFill>
                  <a:latin typeface="Calibri" pitchFamily="-108" charset="0"/>
                  <a:ea typeface="ＭＳ Ｐゴシック" pitchFamily="-108" charset="-128"/>
                </a:rPr>
                <a:t>4</a:t>
              </a:r>
            </a:p>
          </p:txBody>
        </p:sp>
      </p:grpSp>
      <p:sp>
        <p:nvSpPr>
          <p:cNvPr id="9" name="Parallelogram 8"/>
          <p:cNvSpPr/>
          <p:nvPr/>
        </p:nvSpPr>
        <p:spPr bwMode="auto">
          <a:xfrm>
            <a:off x="2055836" y="4750723"/>
            <a:ext cx="6504432" cy="825569"/>
          </a:xfrm>
          <a:prstGeom prst="parallelogram">
            <a:avLst/>
          </a:prstGeom>
          <a:gradFill flip="none" rotWithShape="1">
            <a:gsLst>
              <a:gs pos="50000">
                <a:srgbClr val="03C6ED"/>
              </a:gs>
              <a:gs pos="100000">
                <a:srgbClr val="004D86"/>
              </a:gs>
              <a:gs pos="0">
                <a:srgbClr val="004D86"/>
              </a:gs>
            </a:gsLst>
            <a:lin ang="16200000" scaled="0"/>
            <a:tileRect/>
          </a:gradFill>
          <a:ln w="3175">
            <a:noFill/>
          </a:ln>
          <a:effectLst>
            <a:innerShdw blurRad="63500" dist="50800" dir="13500000">
              <a:prstClr val="black">
                <a:alpha val="36000"/>
              </a:prstClr>
            </a:inn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rgbClr val="171717"/>
              </a:solidFill>
            </a:endParaRPr>
          </a:p>
        </p:txBody>
      </p:sp>
      <p:grpSp>
        <p:nvGrpSpPr>
          <p:cNvPr id="30" name="Group 96"/>
          <p:cNvGrpSpPr>
            <a:grpSpLocks/>
          </p:cNvGrpSpPr>
          <p:nvPr/>
        </p:nvGrpSpPr>
        <p:grpSpPr bwMode="auto">
          <a:xfrm>
            <a:off x="1785938" y="2220406"/>
            <a:ext cx="1041400" cy="722312"/>
            <a:chOff x="1016388" y="913002"/>
            <a:chExt cx="731924" cy="428904"/>
          </a:xfrm>
        </p:grpSpPr>
        <p:sp>
          <p:nvSpPr>
            <p:cNvPr id="31" name="Parallelogram 6"/>
            <p:cNvSpPr/>
            <p:nvPr/>
          </p:nvSpPr>
          <p:spPr bwMode="auto">
            <a:xfrm>
              <a:off x="1016388" y="913002"/>
              <a:ext cx="731924" cy="428904"/>
            </a:xfrm>
            <a:prstGeom prst="parallelogram">
              <a:avLst>
                <a:gd name="adj" fmla="val 28140"/>
              </a:avLst>
            </a:prstGeom>
            <a:gradFill flip="none" rotWithShape="1">
              <a:gsLst>
                <a:gs pos="0">
                  <a:srgbClr val="5AF300"/>
                </a:gs>
                <a:gs pos="100000">
                  <a:srgbClr val="208A00"/>
                </a:gs>
              </a:gsLst>
              <a:path path="shape">
                <a:fillToRect l="50000" t="50000" r="50000" b="50000"/>
              </a:path>
              <a:tileRect/>
            </a:gradFill>
            <a:ln w="25400">
              <a:solidFill>
                <a:srgbClr val="00B05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45720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4800" dirty="0">
                <a:solidFill>
                  <a:prstClr val="white"/>
                </a:solidFill>
              </a:endParaRPr>
            </a:p>
          </p:txBody>
        </p:sp>
        <p:sp>
          <p:nvSpPr>
            <p:cNvPr id="32" name="TextBox 7"/>
            <p:cNvSpPr txBox="1">
              <a:spLocks noChangeArrowheads="1"/>
            </p:cNvSpPr>
            <p:nvPr/>
          </p:nvSpPr>
          <p:spPr bwMode="auto">
            <a:xfrm>
              <a:off x="1246510" y="954850"/>
              <a:ext cx="279015" cy="34750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defTabSz="457200"/>
              <a:r>
                <a:rPr lang="en-US" sz="3200">
                  <a:solidFill>
                    <a:prstClr val="white"/>
                  </a:solidFill>
                  <a:latin typeface="Calibri" pitchFamily="-108" charset="0"/>
                  <a:ea typeface="ＭＳ Ｐゴシック" pitchFamily="-108" charset="-128"/>
                </a:rPr>
                <a:t>1</a:t>
              </a:r>
            </a:p>
          </p:txBody>
        </p:sp>
      </p:grpSp>
      <p:sp>
        <p:nvSpPr>
          <p:cNvPr id="33" name="Parallelogram 8"/>
          <p:cNvSpPr/>
          <p:nvPr/>
        </p:nvSpPr>
        <p:spPr bwMode="auto">
          <a:xfrm>
            <a:off x="2769067" y="2209342"/>
            <a:ext cx="6019800" cy="742832"/>
          </a:xfrm>
          <a:prstGeom prst="parallelogram">
            <a:avLst/>
          </a:prstGeom>
          <a:gradFill flip="none" rotWithShape="1">
            <a:gsLst>
              <a:gs pos="0">
                <a:srgbClr val="FBDDF5"/>
              </a:gs>
              <a:gs pos="100000">
                <a:srgbClr val="FBDDF5"/>
              </a:gs>
            </a:gsLst>
            <a:lin ang="16200000" scaled="0"/>
            <a:tileRect/>
          </a:gradFill>
          <a:ln w="3175">
            <a:noFill/>
          </a:ln>
          <a:effectLst>
            <a:innerShdw blurRad="63500" dist="50800" dir="13500000">
              <a:prstClr val="black">
                <a:alpha val="36000"/>
              </a:prstClr>
            </a:inn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srgbClr val="F4A6E6"/>
              </a:solidFill>
            </a:endParaRPr>
          </a:p>
        </p:txBody>
      </p:sp>
      <p:grpSp>
        <p:nvGrpSpPr>
          <p:cNvPr id="34" name="Group 96"/>
          <p:cNvGrpSpPr>
            <a:grpSpLocks/>
          </p:cNvGrpSpPr>
          <p:nvPr/>
        </p:nvGrpSpPr>
        <p:grpSpPr bwMode="auto">
          <a:xfrm>
            <a:off x="1557338" y="3090356"/>
            <a:ext cx="1041400" cy="720725"/>
            <a:chOff x="1016388" y="913002"/>
            <a:chExt cx="731924" cy="428904"/>
          </a:xfrm>
        </p:grpSpPr>
        <p:sp>
          <p:nvSpPr>
            <p:cNvPr id="35" name="Parallelogram 11"/>
            <p:cNvSpPr/>
            <p:nvPr/>
          </p:nvSpPr>
          <p:spPr bwMode="auto">
            <a:xfrm>
              <a:off x="1016388" y="913002"/>
              <a:ext cx="731924" cy="428904"/>
            </a:xfrm>
            <a:prstGeom prst="parallelogram">
              <a:avLst>
                <a:gd name="adj" fmla="val 28140"/>
              </a:avLst>
            </a:prstGeom>
            <a:gradFill flip="none" rotWithShape="1">
              <a:gsLst>
                <a:gs pos="0">
                  <a:srgbClr val="5AF300"/>
                </a:gs>
                <a:gs pos="100000">
                  <a:srgbClr val="208A00"/>
                </a:gs>
              </a:gsLst>
              <a:path path="shape">
                <a:fillToRect l="50000" t="50000" r="50000" b="50000"/>
              </a:path>
              <a:tileRect/>
            </a:gradFill>
            <a:ln w="25400">
              <a:solidFill>
                <a:srgbClr val="00B05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45720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4800" dirty="0">
                <a:solidFill>
                  <a:prstClr val="white"/>
                </a:solidFill>
              </a:endParaRPr>
            </a:p>
          </p:txBody>
        </p:sp>
        <p:sp>
          <p:nvSpPr>
            <p:cNvPr id="36" name="TextBox 7"/>
            <p:cNvSpPr txBox="1">
              <a:spLocks noChangeArrowheads="1"/>
            </p:cNvSpPr>
            <p:nvPr/>
          </p:nvSpPr>
          <p:spPr bwMode="auto">
            <a:xfrm>
              <a:off x="1246510" y="954850"/>
              <a:ext cx="279015" cy="34750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defTabSz="457200"/>
              <a:r>
                <a:rPr lang="en-US" sz="3200">
                  <a:solidFill>
                    <a:prstClr val="white"/>
                  </a:solidFill>
                  <a:latin typeface="Calibri" pitchFamily="-108" charset="0"/>
                  <a:ea typeface="ＭＳ Ｐゴシック" pitchFamily="-108" charset="-128"/>
                </a:rPr>
                <a:t>2</a:t>
              </a:r>
            </a:p>
          </p:txBody>
        </p:sp>
      </p:grpSp>
      <p:sp>
        <p:nvSpPr>
          <p:cNvPr id="37" name="Parallelogram 13"/>
          <p:cNvSpPr/>
          <p:nvPr/>
        </p:nvSpPr>
        <p:spPr bwMode="auto">
          <a:xfrm>
            <a:off x="2540467" y="3078349"/>
            <a:ext cx="6019800" cy="742832"/>
          </a:xfrm>
          <a:prstGeom prst="parallelogram">
            <a:avLst/>
          </a:prstGeom>
          <a:gradFill flip="none" rotWithShape="1">
            <a:gsLst>
              <a:gs pos="0">
                <a:srgbClr val="FBDDF5"/>
              </a:gs>
              <a:gs pos="100000">
                <a:srgbClr val="FBDDF5"/>
              </a:gs>
            </a:gsLst>
            <a:lin ang="16200000" scaled="0"/>
            <a:tileRect/>
          </a:gradFill>
          <a:ln w="3175">
            <a:noFill/>
          </a:ln>
          <a:effectLst>
            <a:innerShdw blurRad="63500" dist="50800" dir="13500000">
              <a:prstClr val="black">
                <a:alpha val="36000"/>
              </a:prstClr>
            </a:inn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srgbClr val="F4A6E6"/>
              </a:solidFill>
            </a:endParaRPr>
          </a:p>
        </p:txBody>
      </p:sp>
      <p:sp>
        <p:nvSpPr>
          <p:cNvPr id="38" name="Rektangel 76"/>
          <p:cNvSpPr>
            <a:spLocks noChangeArrowheads="1"/>
          </p:cNvSpPr>
          <p:nvPr/>
        </p:nvSpPr>
        <p:spPr bwMode="auto">
          <a:xfrm>
            <a:off x="2808288" y="3117343"/>
            <a:ext cx="5408613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zh-CN" altLang="en-US" sz="1600" i="1" noProof="1">
                <a:solidFill>
                  <a:srgbClr val="171717"/>
                </a:solidFill>
                <a:latin typeface="+mn-ea"/>
                <a:ea typeface="+mn-ea"/>
                <a:cs typeface="Arial" charset="0"/>
              </a:rPr>
              <a:t>由于人体具有一定的电阻，测试时不要双手同时触及表笔和电阻的导电部分，以免影响读数的准确性。</a:t>
            </a:r>
            <a:endParaRPr lang="da-DK" sz="1600" i="1" dirty="0">
              <a:solidFill>
                <a:srgbClr val="171717"/>
              </a:solidFill>
              <a:latin typeface="+mn-ea"/>
              <a:ea typeface="+mn-ea"/>
              <a:cs typeface="Arial" charset="0"/>
            </a:endParaRPr>
          </a:p>
        </p:txBody>
      </p:sp>
      <p:grpSp>
        <p:nvGrpSpPr>
          <p:cNvPr id="39" name="Group 96"/>
          <p:cNvGrpSpPr>
            <a:grpSpLocks/>
          </p:cNvGrpSpPr>
          <p:nvPr/>
        </p:nvGrpSpPr>
        <p:grpSpPr bwMode="auto">
          <a:xfrm>
            <a:off x="1311276" y="3958718"/>
            <a:ext cx="1041400" cy="722313"/>
            <a:chOff x="1016388" y="913002"/>
            <a:chExt cx="731924" cy="428904"/>
          </a:xfrm>
        </p:grpSpPr>
        <p:sp>
          <p:nvSpPr>
            <p:cNvPr id="40" name="Parallelogram 16"/>
            <p:cNvSpPr/>
            <p:nvPr/>
          </p:nvSpPr>
          <p:spPr bwMode="auto">
            <a:xfrm>
              <a:off x="1016388" y="913002"/>
              <a:ext cx="731924" cy="428904"/>
            </a:xfrm>
            <a:prstGeom prst="parallelogram">
              <a:avLst>
                <a:gd name="adj" fmla="val 28140"/>
              </a:avLst>
            </a:prstGeom>
            <a:gradFill flip="none" rotWithShape="1">
              <a:gsLst>
                <a:gs pos="0">
                  <a:srgbClr val="5AF300"/>
                </a:gs>
                <a:gs pos="100000">
                  <a:srgbClr val="208A00"/>
                </a:gs>
              </a:gsLst>
              <a:path path="shape">
                <a:fillToRect l="50000" t="50000" r="50000" b="50000"/>
              </a:path>
              <a:tileRect/>
            </a:gradFill>
            <a:ln w="25400">
              <a:solidFill>
                <a:srgbClr val="00B05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45720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4800" dirty="0">
                <a:solidFill>
                  <a:prstClr val="white"/>
                </a:solidFill>
              </a:endParaRPr>
            </a:p>
          </p:txBody>
        </p:sp>
        <p:sp>
          <p:nvSpPr>
            <p:cNvPr id="41" name="TextBox 7"/>
            <p:cNvSpPr txBox="1">
              <a:spLocks noChangeArrowheads="1"/>
            </p:cNvSpPr>
            <p:nvPr/>
          </p:nvSpPr>
          <p:spPr bwMode="auto">
            <a:xfrm>
              <a:off x="1246510" y="954850"/>
              <a:ext cx="279015" cy="34750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defTabSz="457200"/>
              <a:r>
                <a:rPr lang="en-US" sz="3200">
                  <a:solidFill>
                    <a:prstClr val="white"/>
                  </a:solidFill>
                  <a:latin typeface="Calibri" pitchFamily="-108" charset="0"/>
                  <a:ea typeface="ＭＳ Ｐゴシック" pitchFamily="-108" charset="-128"/>
                </a:rPr>
                <a:t>3</a:t>
              </a:r>
            </a:p>
          </p:txBody>
        </p:sp>
      </p:grpSp>
      <p:sp>
        <p:nvSpPr>
          <p:cNvPr id="42" name="Parallelogram 18"/>
          <p:cNvSpPr/>
          <p:nvPr/>
        </p:nvSpPr>
        <p:spPr bwMode="auto">
          <a:xfrm>
            <a:off x="2293579" y="3947030"/>
            <a:ext cx="6019800" cy="742832"/>
          </a:xfrm>
          <a:prstGeom prst="parallelogram">
            <a:avLst/>
          </a:prstGeom>
          <a:gradFill flip="none" rotWithShape="1">
            <a:gsLst>
              <a:gs pos="0">
                <a:srgbClr val="FBDDF5"/>
              </a:gs>
              <a:gs pos="100000">
                <a:srgbClr val="FBDDF5"/>
              </a:gs>
            </a:gsLst>
            <a:lin ang="16200000" scaled="0"/>
            <a:tileRect/>
          </a:gradFill>
          <a:ln w="3175">
            <a:noFill/>
          </a:ln>
          <a:effectLst>
            <a:innerShdw blurRad="63500" dist="50800" dir="13500000">
              <a:prstClr val="black">
                <a:alpha val="36000"/>
              </a:prstClr>
            </a:inn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srgbClr val="F4A6E6"/>
              </a:solidFill>
            </a:endParaRPr>
          </a:p>
        </p:txBody>
      </p:sp>
      <p:sp>
        <p:nvSpPr>
          <p:cNvPr id="43" name="Rektangel 76"/>
          <p:cNvSpPr>
            <a:spLocks noChangeArrowheads="1"/>
          </p:cNvSpPr>
          <p:nvPr/>
        </p:nvSpPr>
        <p:spPr bwMode="auto">
          <a:xfrm>
            <a:off x="2560638" y="3985706"/>
            <a:ext cx="5408613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zh-CN" altLang="en-US" sz="1600" i="1" noProof="1">
                <a:solidFill>
                  <a:srgbClr val="171717"/>
                </a:solidFill>
                <a:latin typeface="+mn-ea"/>
                <a:ea typeface="+mn-ea"/>
                <a:cs typeface="Arial" charset="0"/>
              </a:rPr>
              <a:t>根据被测电阻所标注的阻值大小来选择量程，使万用表指针尽可能落在刻度线的中间位置，以提高测量的准确性。</a:t>
            </a:r>
            <a:endParaRPr lang="da-DK" sz="1600" i="1" dirty="0">
              <a:solidFill>
                <a:srgbClr val="171717"/>
              </a:solidFill>
              <a:latin typeface="+mn-ea"/>
              <a:ea typeface="+mn-ea"/>
              <a:cs typeface="Arial" charset="0"/>
            </a:endParaRPr>
          </a:p>
        </p:txBody>
      </p:sp>
      <p:sp>
        <p:nvSpPr>
          <p:cNvPr id="48" name="Rektangel 76"/>
          <p:cNvSpPr>
            <a:spLocks noChangeArrowheads="1"/>
          </p:cNvSpPr>
          <p:nvPr/>
        </p:nvSpPr>
        <p:spPr bwMode="auto">
          <a:xfrm>
            <a:off x="2352676" y="4786160"/>
            <a:ext cx="5408613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zh-CN" altLang="en-US" sz="1600" noProof="1">
                <a:solidFill>
                  <a:schemeClr val="bg1"/>
                </a:solidFill>
                <a:latin typeface="+mn-ea"/>
                <a:ea typeface="+mn-ea"/>
                <a:cs typeface="Arial" charset="0"/>
              </a:rPr>
              <a:t>如果无法预知被测电流、电压或电阻的大概数值，应遵循“宁高不低，先测后调整”的原则，先将万用表的量程开关放到较大挡位，然后根据试测情况调整挡位。</a:t>
            </a:r>
            <a:endParaRPr lang="da-DK" sz="1600" dirty="0">
              <a:solidFill>
                <a:schemeClr val="bg1"/>
              </a:solidFill>
              <a:latin typeface="+mn-ea"/>
              <a:ea typeface="+mn-ea"/>
              <a:cs typeface="Arial" charset="0"/>
            </a:endParaRPr>
          </a:p>
        </p:txBody>
      </p:sp>
      <p:grpSp>
        <p:nvGrpSpPr>
          <p:cNvPr id="49" name="Group 96"/>
          <p:cNvGrpSpPr>
            <a:grpSpLocks/>
          </p:cNvGrpSpPr>
          <p:nvPr/>
        </p:nvGrpSpPr>
        <p:grpSpPr bwMode="auto">
          <a:xfrm>
            <a:off x="835026" y="5676393"/>
            <a:ext cx="1041400" cy="720725"/>
            <a:chOff x="1016388" y="913002"/>
            <a:chExt cx="731924" cy="428904"/>
          </a:xfrm>
        </p:grpSpPr>
        <p:sp>
          <p:nvSpPr>
            <p:cNvPr id="50" name="Parallelogram 26"/>
            <p:cNvSpPr/>
            <p:nvPr/>
          </p:nvSpPr>
          <p:spPr bwMode="auto">
            <a:xfrm>
              <a:off x="1016388" y="913002"/>
              <a:ext cx="731924" cy="428904"/>
            </a:xfrm>
            <a:prstGeom prst="parallelogram">
              <a:avLst>
                <a:gd name="adj" fmla="val 28140"/>
              </a:avLst>
            </a:prstGeom>
            <a:gradFill flip="none" rotWithShape="1">
              <a:gsLst>
                <a:gs pos="0">
                  <a:srgbClr val="5AF300"/>
                </a:gs>
                <a:gs pos="100000">
                  <a:srgbClr val="208A00"/>
                </a:gs>
              </a:gsLst>
              <a:path path="shape">
                <a:fillToRect l="50000" t="50000" r="50000" b="50000"/>
              </a:path>
              <a:tileRect/>
            </a:gradFill>
            <a:ln w="25400">
              <a:solidFill>
                <a:srgbClr val="00B05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45720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4800" dirty="0">
                <a:solidFill>
                  <a:prstClr val="white"/>
                </a:solidFill>
              </a:endParaRPr>
            </a:p>
          </p:txBody>
        </p:sp>
        <p:sp>
          <p:nvSpPr>
            <p:cNvPr id="51" name="TextBox 7"/>
            <p:cNvSpPr txBox="1">
              <a:spLocks noChangeArrowheads="1"/>
            </p:cNvSpPr>
            <p:nvPr/>
          </p:nvSpPr>
          <p:spPr bwMode="auto">
            <a:xfrm>
              <a:off x="1246510" y="954850"/>
              <a:ext cx="279015" cy="34750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defTabSz="457200"/>
              <a:r>
                <a:rPr lang="en-US" sz="3200">
                  <a:solidFill>
                    <a:prstClr val="white"/>
                  </a:solidFill>
                  <a:latin typeface="Calibri" pitchFamily="-108" charset="0"/>
                  <a:ea typeface="ＭＳ Ｐゴシック" pitchFamily="-108" charset="-128"/>
                </a:rPr>
                <a:t>5</a:t>
              </a:r>
            </a:p>
          </p:txBody>
        </p:sp>
      </p:grpSp>
      <p:sp>
        <p:nvSpPr>
          <p:cNvPr id="52" name="Parallelogram 28"/>
          <p:cNvSpPr/>
          <p:nvPr/>
        </p:nvSpPr>
        <p:spPr bwMode="auto">
          <a:xfrm>
            <a:off x="1818091" y="5664377"/>
            <a:ext cx="6019800" cy="742832"/>
          </a:xfrm>
          <a:prstGeom prst="parallelogram">
            <a:avLst/>
          </a:prstGeom>
          <a:gradFill flip="none" rotWithShape="1">
            <a:gsLst>
              <a:gs pos="0">
                <a:srgbClr val="FBDDF5"/>
              </a:gs>
              <a:gs pos="100000">
                <a:srgbClr val="FBDDF5"/>
              </a:gs>
            </a:gsLst>
            <a:lin ang="16200000" scaled="0"/>
            <a:tileRect/>
          </a:gradFill>
          <a:ln w="3175">
            <a:noFill/>
          </a:ln>
          <a:effectLst>
            <a:innerShdw blurRad="63500" dist="50800" dir="13500000">
              <a:prstClr val="black">
                <a:alpha val="36000"/>
              </a:prstClr>
            </a:inn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srgbClr val="F4A6E6"/>
              </a:solidFill>
            </a:endParaRPr>
          </a:p>
        </p:txBody>
      </p:sp>
      <p:sp>
        <p:nvSpPr>
          <p:cNvPr id="53" name="Rektangel 76"/>
          <p:cNvSpPr>
            <a:spLocks noChangeArrowheads="1"/>
          </p:cNvSpPr>
          <p:nvPr/>
        </p:nvSpPr>
        <p:spPr bwMode="auto">
          <a:xfrm>
            <a:off x="2126333" y="5636373"/>
            <a:ext cx="5408612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zh-CN" altLang="en-US" sz="1600" i="1" noProof="1">
                <a:solidFill>
                  <a:srgbClr val="171717"/>
                </a:solidFill>
                <a:latin typeface="+mn-ea"/>
                <a:ea typeface="+mn-ea"/>
                <a:cs typeface="Arial" charset="0"/>
              </a:rPr>
              <a:t>万用表的读数与电阻上所标注的阻值应相符。如果超出电阻值规定的误差范围，说明该电阻已损坏。如果读数为∞，则表示电阻发生了断路，不能再使用。</a:t>
            </a:r>
            <a:endParaRPr lang="da-DK" sz="1600" i="1" dirty="0">
              <a:solidFill>
                <a:srgbClr val="171717"/>
              </a:solidFill>
              <a:latin typeface="+mn-ea"/>
              <a:ea typeface="+mn-ea"/>
              <a:cs typeface="Arial" charset="0"/>
            </a:endParaRPr>
          </a:p>
        </p:txBody>
      </p:sp>
      <p:cxnSp>
        <p:nvCxnSpPr>
          <p:cNvPr id="54" name="直接连接符 53"/>
          <p:cNvCxnSpPr/>
          <p:nvPr/>
        </p:nvCxnSpPr>
        <p:spPr>
          <a:xfrm>
            <a:off x="0" y="981075"/>
            <a:ext cx="6300788" cy="0"/>
          </a:xfrm>
          <a:prstGeom prst="line">
            <a:avLst/>
          </a:prstGeom>
          <a:ln w="28575">
            <a:solidFill>
              <a:schemeClr val="bg1">
                <a:lumMod val="6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" name="矩形 54"/>
          <p:cNvSpPr/>
          <p:nvPr/>
        </p:nvSpPr>
        <p:spPr>
          <a:xfrm>
            <a:off x="6372200" y="692696"/>
            <a:ext cx="2664296" cy="338554"/>
          </a:xfrm>
          <a:prstGeom prst="rect">
            <a:avLst/>
          </a:prstGeom>
          <a:noFill/>
        </p:spPr>
        <p:txBody>
          <a:bodyPr>
            <a:prstTxWarp prst="textPlain">
              <a:avLst/>
            </a:prstTxWarp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600" b="1" spc="150" dirty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幼圆" pitchFamily="49" charset="-122"/>
                <a:ea typeface="幼圆" pitchFamily="49" charset="-122"/>
              </a:rPr>
              <a:t>贵州省初中学生实用技能</a:t>
            </a:r>
          </a:p>
        </p:txBody>
      </p:sp>
      <p:sp>
        <p:nvSpPr>
          <p:cNvPr id="56" name="TextBox 55"/>
          <p:cNvSpPr txBox="1"/>
          <p:nvPr/>
        </p:nvSpPr>
        <p:spPr>
          <a:xfrm>
            <a:off x="6300788" y="209550"/>
            <a:ext cx="2843212" cy="3397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di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600" dirty="0">
                <a:solidFill>
                  <a:schemeClr val="accent5">
                    <a:lumMod val="75000"/>
                  </a:schemeClr>
                </a:solidFill>
                <a:latin typeface="黑体" pitchFamily="2" charset="-122"/>
                <a:ea typeface="黑体" pitchFamily="2" charset="-122"/>
              </a:rPr>
              <a:t>简易家电维修技术</a:t>
            </a:r>
          </a:p>
        </p:txBody>
      </p:sp>
      <p:sp>
        <p:nvSpPr>
          <p:cNvPr id="57" name="标题 10"/>
          <p:cNvSpPr>
            <a:spLocks noGrp="1"/>
          </p:cNvSpPr>
          <p:nvPr>
            <p:ph type="title"/>
          </p:nvPr>
        </p:nvSpPr>
        <p:spPr>
          <a:xfrm>
            <a:off x="0" y="44450"/>
            <a:ext cx="6300788" cy="936625"/>
          </a:xfrm>
          <a:extLst/>
        </p:spPr>
        <p:txBody>
          <a:bodyPr rtlCol="0">
            <a:normAutofit/>
          </a:bodyPr>
          <a:lstStyle/>
          <a:p>
            <a:pPr algn="l" eaLnBrk="1" fontAlgn="auto" hangingPunct="1">
              <a:spcAft>
                <a:spcPts val="0"/>
              </a:spcAft>
              <a:defRPr/>
            </a:pPr>
            <a:r>
              <a:rPr lang="zh-CN" altLang="en-US" sz="4600" b="1" dirty="0">
                <a:solidFill>
                  <a:srgbClr val="1AB39F">
                    <a:lumMod val="75000"/>
                  </a:srgbClr>
                </a:solidFill>
                <a:effectLst>
                  <a:reflection blurRad="6350" stA="55000" endA="300" endPos="45500" dir="5400000" sy="-100000" algn="bl" rotWithShape="0"/>
                </a:effectLst>
                <a:latin typeface="微软雅黑" pitchFamily="34" charset="-122"/>
                <a:ea typeface="微软雅黑" pitchFamily="34" charset="-122"/>
              </a:rPr>
              <a:t>二、测量电阻</a:t>
            </a:r>
            <a:endParaRPr lang="zh-CN" altLang="en-US" dirty="0" smtClean="0">
              <a:solidFill>
                <a:schemeClr val="accent6">
                  <a:lumMod val="75000"/>
                </a:schemeClr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58" name="Rektangel 76"/>
          <p:cNvSpPr>
            <a:spLocks noChangeArrowheads="1"/>
          </p:cNvSpPr>
          <p:nvPr/>
        </p:nvSpPr>
        <p:spPr bwMode="auto">
          <a:xfrm>
            <a:off x="3036888" y="2247393"/>
            <a:ext cx="5408613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zh-CN" altLang="en-US" sz="1600" i="1" noProof="1">
                <a:solidFill>
                  <a:srgbClr val="171717"/>
                </a:solidFill>
                <a:latin typeface="+mn-ea"/>
                <a:ea typeface="+mn-ea"/>
                <a:cs typeface="Arial" charset="0"/>
              </a:rPr>
              <a:t>被测量的电阻必须从电路中焊</a:t>
            </a:r>
            <a:r>
              <a:rPr lang="zh-CN" altLang="en-US" sz="1600" i="1" noProof="1" smtClean="0">
                <a:solidFill>
                  <a:srgbClr val="171717"/>
                </a:solidFill>
                <a:latin typeface="+mn-ea"/>
                <a:ea typeface="+mn-ea"/>
                <a:cs typeface="Arial" charset="0"/>
              </a:rPr>
              <a:t>下来（至少</a:t>
            </a:r>
            <a:r>
              <a:rPr lang="zh-CN" altLang="en-US" sz="1600" i="1" noProof="1">
                <a:solidFill>
                  <a:srgbClr val="171717"/>
                </a:solidFill>
                <a:latin typeface="+mn-ea"/>
                <a:ea typeface="+mn-ea"/>
                <a:cs typeface="Arial" charset="0"/>
              </a:rPr>
              <a:t>要焊开一</a:t>
            </a:r>
            <a:r>
              <a:rPr lang="zh-CN" altLang="en-US" sz="1600" i="1" noProof="1" smtClean="0">
                <a:solidFill>
                  <a:srgbClr val="171717"/>
                </a:solidFill>
                <a:latin typeface="+mn-ea"/>
                <a:ea typeface="+mn-ea"/>
                <a:cs typeface="Arial" charset="0"/>
              </a:rPr>
              <a:t>个头），以免</a:t>
            </a:r>
            <a:r>
              <a:rPr lang="zh-CN" altLang="en-US" sz="1600" i="1" noProof="1">
                <a:solidFill>
                  <a:srgbClr val="171717"/>
                </a:solidFill>
                <a:latin typeface="+mn-ea"/>
                <a:ea typeface="+mn-ea"/>
                <a:cs typeface="Arial" charset="0"/>
              </a:rPr>
              <a:t>电路</a:t>
            </a:r>
            <a:r>
              <a:rPr lang="zh-CN" altLang="en-US" sz="1600" i="1" noProof="1" smtClean="0">
                <a:solidFill>
                  <a:srgbClr val="171717"/>
                </a:solidFill>
                <a:latin typeface="+mn-ea"/>
                <a:ea typeface="+mn-ea"/>
                <a:cs typeface="Arial" charset="0"/>
              </a:rPr>
              <a:t>中其他</a:t>
            </a:r>
            <a:r>
              <a:rPr lang="zh-CN" altLang="en-US" sz="1600" i="1" noProof="1">
                <a:solidFill>
                  <a:srgbClr val="171717"/>
                </a:solidFill>
                <a:latin typeface="+mn-ea"/>
                <a:ea typeface="+mn-ea"/>
                <a:cs typeface="Arial" charset="0"/>
              </a:rPr>
              <a:t>元件对测试造成</a:t>
            </a:r>
            <a:r>
              <a:rPr lang="zh-CN" altLang="en-US" sz="1600" i="1" noProof="1" smtClean="0">
                <a:solidFill>
                  <a:srgbClr val="171717"/>
                </a:solidFill>
                <a:latin typeface="+mn-ea"/>
                <a:ea typeface="+mn-ea"/>
                <a:cs typeface="Arial" charset="0"/>
              </a:rPr>
              <a:t>干扰。</a:t>
            </a:r>
            <a:endParaRPr lang="da-DK" i="1" dirty="0">
              <a:solidFill>
                <a:srgbClr val="171717"/>
              </a:solidFill>
              <a:latin typeface="+mn-ea"/>
              <a:ea typeface="+mn-ea"/>
            </a:endParaRPr>
          </a:p>
        </p:txBody>
      </p:sp>
      <p:sp>
        <p:nvSpPr>
          <p:cNvPr id="59" name="流程图: 手动输入 58"/>
          <p:cNvSpPr/>
          <p:nvPr/>
        </p:nvSpPr>
        <p:spPr>
          <a:xfrm>
            <a:off x="539552" y="1340768"/>
            <a:ext cx="2828177" cy="590946"/>
          </a:xfrm>
          <a:prstGeom prst="flowChartManualInput">
            <a:avLst/>
          </a:prstGeom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zh-CN" altLang="en-US" dirty="0" smtClean="0">
                <a:solidFill>
                  <a:prstClr val="white"/>
                </a:solidFill>
                <a:latin typeface="幼圆" pitchFamily="49" charset="-122"/>
                <a:ea typeface="幼圆" pitchFamily="49" charset="-122"/>
              </a:rPr>
              <a:t>注意事项</a:t>
            </a:r>
            <a:endParaRPr lang="zh-CN" altLang="en-US" dirty="0">
              <a:solidFill>
                <a:prstClr val="white"/>
              </a:solidFill>
              <a:latin typeface="幼圆" pitchFamily="49" charset="-122"/>
              <a:ea typeface="幼圆" pitchFamily="49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8416557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602" name="Group 96"/>
          <p:cNvGrpSpPr>
            <a:grpSpLocks/>
          </p:cNvGrpSpPr>
          <p:nvPr/>
        </p:nvGrpSpPr>
        <p:grpSpPr bwMode="auto">
          <a:xfrm>
            <a:off x="776260" y="5630018"/>
            <a:ext cx="1157287" cy="801688"/>
            <a:chOff x="1016388" y="913002"/>
            <a:chExt cx="731924" cy="428904"/>
          </a:xfrm>
        </p:grpSpPr>
        <p:sp>
          <p:nvSpPr>
            <p:cNvPr id="7" name="Parallelogram 6"/>
            <p:cNvSpPr/>
            <p:nvPr/>
          </p:nvSpPr>
          <p:spPr bwMode="auto">
            <a:xfrm>
              <a:off x="1016388" y="913002"/>
              <a:ext cx="731924" cy="428904"/>
            </a:xfrm>
            <a:prstGeom prst="parallelogram">
              <a:avLst>
                <a:gd name="adj" fmla="val 28140"/>
              </a:avLst>
            </a:prstGeom>
            <a:gradFill flip="none" rotWithShape="1">
              <a:gsLst>
                <a:gs pos="0">
                  <a:srgbClr val="03C6ED"/>
                </a:gs>
                <a:gs pos="100000">
                  <a:srgbClr val="004D86"/>
                </a:gs>
              </a:gsLst>
              <a:path path="shape">
                <a:fillToRect l="50000" t="50000" r="50000" b="50000"/>
              </a:path>
              <a:tileRect/>
            </a:gradFill>
            <a:ln w="25400">
              <a:solidFill>
                <a:srgbClr val="004D86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45720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4800" dirty="0">
                <a:solidFill>
                  <a:prstClr val="white"/>
                </a:solidFill>
              </a:endParaRPr>
            </a:p>
          </p:txBody>
        </p:sp>
        <p:sp>
          <p:nvSpPr>
            <p:cNvPr id="25637" name="TextBox 7"/>
            <p:cNvSpPr txBox="1">
              <a:spLocks noChangeArrowheads="1"/>
            </p:cNvSpPr>
            <p:nvPr/>
          </p:nvSpPr>
          <p:spPr bwMode="auto">
            <a:xfrm>
              <a:off x="1246510" y="954850"/>
              <a:ext cx="279015" cy="30957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defTabSz="457200"/>
              <a:r>
                <a:rPr lang="en-US" sz="3200">
                  <a:solidFill>
                    <a:prstClr val="white"/>
                  </a:solidFill>
                  <a:latin typeface="Calibri" pitchFamily="-108" charset="0"/>
                  <a:ea typeface="ＭＳ Ｐゴシック" pitchFamily="-108" charset="-128"/>
                </a:rPr>
                <a:t>5</a:t>
              </a:r>
            </a:p>
          </p:txBody>
        </p:sp>
      </p:grpSp>
      <p:sp>
        <p:nvSpPr>
          <p:cNvPr id="9" name="Parallelogram 8"/>
          <p:cNvSpPr/>
          <p:nvPr/>
        </p:nvSpPr>
        <p:spPr bwMode="auto">
          <a:xfrm>
            <a:off x="1818091" y="5617157"/>
            <a:ext cx="6495287" cy="825569"/>
          </a:xfrm>
          <a:prstGeom prst="parallelogram">
            <a:avLst/>
          </a:prstGeom>
          <a:gradFill flip="none" rotWithShape="1">
            <a:gsLst>
              <a:gs pos="50000">
                <a:srgbClr val="03C6ED"/>
              </a:gs>
              <a:gs pos="100000">
                <a:srgbClr val="004D86"/>
              </a:gs>
              <a:gs pos="0">
                <a:srgbClr val="004D86"/>
              </a:gs>
            </a:gsLst>
            <a:lin ang="16200000" scaled="0"/>
            <a:tileRect/>
          </a:gradFill>
          <a:ln w="3175">
            <a:noFill/>
          </a:ln>
          <a:effectLst>
            <a:innerShdw blurRad="63500" dist="50800" dir="13500000">
              <a:prstClr val="black">
                <a:alpha val="36000"/>
              </a:prstClr>
            </a:inn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rgbClr val="171717"/>
              </a:solidFill>
            </a:endParaRPr>
          </a:p>
        </p:txBody>
      </p:sp>
      <p:grpSp>
        <p:nvGrpSpPr>
          <p:cNvPr id="90" name="Group 96"/>
          <p:cNvGrpSpPr>
            <a:grpSpLocks/>
          </p:cNvGrpSpPr>
          <p:nvPr/>
        </p:nvGrpSpPr>
        <p:grpSpPr bwMode="auto">
          <a:xfrm>
            <a:off x="1785938" y="2220406"/>
            <a:ext cx="1041400" cy="722312"/>
            <a:chOff x="1016388" y="913002"/>
            <a:chExt cx="731924" cy="428904"/>
          </a:xfrm>
        </p:grpSpPr>
        <p:sp>
          <p:nvSpPr>
            <p:cNvPr id="91" name="Parallelogram 6"/>
            <p:cNvSpPr/>
            <p:nvPr/>
          </p:nvSpPr>
          <p:spPr bwMode="auto">
            <a:xfrm>
              <a:off x="1016388" y="913002"/>
              <a:ext cx="731924" cy="428904"/>
            </a:xfrm>
            <a:prstGeom prst="parallelogram">
              <a:avLst>
                <a:gd name="adj" fmla="val 28140"/>
              </a:avLst>
            </a:prstGeom>
            <a:gradFill flip="none" rotWithShape="1">
              <a:gsLst>
                <a:gs pos="0">
                  <a:srgbClr val="5AF300"/>
                </a:gs>
                <a:gs pos="100000">
                  <a:srgbClr val="208A00"/>
                </a:gs>
              </a:gsLst>
              <a:path path="shape">
                <a:fillToRect l="50000" t="50000" r="50000" b="50000"/>
              </a:path>
              <a:tileRect/>
            </a:gradFill>
            <a:ln w="25400">
              <a:solidFill>
                <a:srgbClr val="00B05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45720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4800" dirty="0">
                <a:solidFill>
                  <a:prstClr val="white"/>
                </a:solidFill>
              </a:endParaRPr>
            </a:p>
          </p:txBody>
        </p:sp>
        <p:sp>
          <p:nvSpPr>
            <p:cNvPr id="92" name="TextBox 7"/>
            <p:cNvSpPr txBox="1">
              <a:spLocks noChangeArrowheads="1"/>
            </p:cNvSpPr>
            <p:nvPr/>
          </p:nvSpPr>
          <p:spPr bwMode="auto">
            <a:xfrm>
              <a:off x="1246510" y="954850"/>
              <a:ext cx="279015" cy="34750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defTabSz="457200"/>
              <a:r>
                <a:rPr lang="en-US" sz="3200">
                  <a:solidFill>
                    <a:prstClr val="white"/>
                  </a:solidFill>
                  <a:latin typeface="Calibri" pitchFamily="-108" charset="0"/>
                  <a:ea typeface="ＭＳ Ｐゴシック" pitchFamily="-108" charset="-128"/>
                </a:rPr>
                <a:t>1</a:t>
              </a:r>
            </a:p>
          </p:txBody>
        </p:sp>
      </p:grpSp>
      <p:sp>
        <p:nvSpPr>
          <p:cNvPr id="93" name="Parallelogram 8"/>
          <p:cNvSpPr/>
          <p:nvPr/>
        </p:nvSpPr>
        <p:spPr bwMode="auto">
          <a:xfrm>
            <a:off x="2769067" y="2209342"/>
            <a:ext cx="6019800" cy="742832"/>
          </a:xfrm>
          <a:prstGeom prst="parallelogram">
            <a:avLst/>
          </a:prstGeom>
          <a:gradFill flip="none" rotWithShape="1">
            <a:gsLst>
              <a:gs pos="0">
                <a:srgbClr val="FBDDF5"/>
              </a:gs>
              <a:gs pos="100000">
                <a:srgbClr val="FBDDF5"/>
              </a:gs>
            </a:gsLst>
            <a:lin ang="16200000" scaled="0"/>
            <a:tileRect/>
          </a:gradFill>
          <a:ln w="3175">
            <a:noFill/>
          </a:ln>
          <a:effectLst>
            <a:innerShdw blurRad="63500" dist="50800" dir="13500000">
              <a:prstClr val="black">
                <a:alpha val="36000"/>
              </a:prstClr>
            </a:inn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srgbClr val="F4A6E6"/>
              </a:solidFill>
            </a:endParaRPr>
          </a:p>
        </p:txBody>
      </p:sp>
      <p:grpSp>
        <p:nvGrpSpPr>
          <p:cNvPr id="94" name="Group 96"/>
          <p:cNvGrpSpPr>
            <a:grpSpLocks/>
          </p:cNvGrpSpPr>
          <p:nvPr/>
        </p:nvGrpSpPr>
        <p:grpSpPr bwMode="auto">
          <a:xfrm>
            <a:off x="1557338" y="3090356"/>
            <a:ext cx="1041400" cy="720725"/>
            <a:chOff x="1016388" y="913002"/>
            <a:chExt cx="731924" cy="428904"/>
          </a:xfrm>
        </p:grpSpPr>
        <p:sp>
          <p:nvSpPr>
            <p:cNvPr id="95" name="Parallelogram 11"/>
            <p:cNvSpPr/>
            <p:nvPr/>
          </p:nvSpPr>
          <p:spPr bwMode="auto">
            <a:xfrm>
              <a:off x="1016388" y="913002"/>
              <a:ext cx="731924" cy="428904"/>
            </a:xfrm>
            <a:prstGeom prst="parallelogram">
              <a:avLst>
                <a:gd name="adj" fmla="val 28140"/>
              </a:avLst>
            </a:prstGeom>
            <a:gradFill flip="none" rotWithShape="1">
              <a:gsLst>
                <a:gs pos="0">
                  <a:srgbClr val="5AF300"/>
                </a:gs>
                <a:gs pos="100000">
                  <a:srgbClr val="208A00"/>
                </a:gs>
              </a:gsLst>
              <a:path path="shape">
                <a:fillToRect l="50000" t="50000" r="50000" b="50000"/>
              </a:path>
              <a:tileRect/>
            </a:gradFill>
            <a:ln w="25400">
              <a:solidFill>
                <a:srgbClr val="00B05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45720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4800" dirty="0">
                <a:solidFill>
                  <a:prstClr val="white"/>
                </a:solidFill>
              </a:endParaRPr>
            </a:p>
          </p:txBody>
        </p:sp>
        <p:sp>
          <p:nvSpPr>
            <p:cNvPr id="96" name="TextBox 7"/>
            <p:cNvSpPr txBox="1">
              <a:spLocks noChangeArrowheads="1"/>
            </p:cNvSpPr>
            <p:nvPr/>
          </p:nvSpPr>
          <p:spPr bwMode="auto">
            <a:xfrm>
              <a:off x="1246510" y="954850"/>
              <a:ext cx="279015" cy="34750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defTabSz="457200"/>
              <a:r>
                <a:rPr lang="en-US" sz="3200">
                  <a:solidFill>
                    <a:prstClr val="white"/>
                  </a:solidFill>
                  <a:latin typeface="Calibri" pitchFamily="-108" charset="0"/>
                  <a:ea typeface="ＭＳ Ｐゴシック" pitchFamily="-108" charset="-128"/>
                </a:rPr>
                <a:t>2</a:t>
              </a:r>
            </a:p>
          </p:txBody>
        </p:sp>
      </p:grpSp>
      <p:sp>
        <p:nvSpPr>
          <p:cNvPr id="97" name="Parallelogram 13"/>
          <p:cNvSpPr/>
          <p:nvPr/>
        </p:nvSpPr>
        <p:spPr bwMode="auto">
          <a:xfrm>
            <a:off x="2540467" y="3078349"/>
            <a:ext cx="6019800" cy="742832"/>
          </a:xfrm>
          <a:prstGeom prst="parallelogram">
            <a:avLst/>
          </a:prstGeom>
          <a:gradFill flip="none" rotWithShape="1">
            <a:gsLst>
              <a:gs pos="0">
                <a:srgbClr val="FBDDF5"/>
              </a:gs>
              <a:gs pos="100000">
                <a:srgbClr val="FBDDF5"/>
              </a:gs>
            </a:gsLst>
            <a:lin ang="16200000" scaled="0"/>
            <a:tileRect/>
          </a:gradFill>
          <a:ln w="3175">
            <a:noFill/>
          </a:ln>
          <a:effectLst>
            <a:innerShdw blurRad="63500" dist="50800" dir="13500000">
              <a:prstClr val="black">
                <a:alpha val="36000"/>
              </a:prstClr>
            </a:inn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srgbClr val="F4A6E6"/>
              </a:solidFill>
            </a:endParaRPr>
          </a:p>
        </p:txBody>
      </p:sp>
      <p:sp>
        <p:nvSpPr>
          <p:cNvPr id="98" name="Rektangel 76"/>
          <p:cNvSpPr>
            <a:spLocks noChangeArrowheads="1"/>
          </p:cNvSpPr>
          <p:nvPr/>
        </p:nvSpPr>
        <p:spPr bwMode="auto">
          <a:xfrm>
            <a:off x="2808288" y="3117343"/>
            <a:ext cx="5408613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zh-CN" altLang="en-US" sz="1600" i="1" noProof="1">
                <a:solidFill>
                  <a:srgbClr val="171717"/>
                </a:solidFill>
                <a:latin typeface="+mn-ea"/>
                <a:ea typeface="+mn-ea"/>
                <a:cs typeface="Arial" charset="0"/>
              </a:rPr>
              <a:t>由于人体具有一定的电阻，测试时不要双手同时触及表笔和电阻的导电部分，以免影响读数的准确性。</a:t>
            </a:r>
            <a:endParaRPr lang="da-DK" sz="1600" i="1" dirty="0">
              <a:solidFill>
                <a:srgbClr val="171717"/>
              </a:solidFill>
              <a:latin typeface="+mn-ea"/>
              <a:ea typeface="+mn-ea"/>
              <a:cs typeface="Arial" charset="0"/>
            </a:endParaRPr>
          </a:p>
        </p:txBody>
      </p:sp>
      <p:grpSp>
        <p:nvGrpSpPr>
          <p:cNvPr id="99" name="Group 96"/>
          <p:cNvGrpSpPr>
            <a:grpSpLocks/>
          </p:cNvGrpSpPr>
          <p:nvPr/>
        </p:nvGrpSpPr>
        <p:grpSpPr bwMode="auto">
          <a:xfrm>
            <a:off x="1311276" y="3958718"/>
            <a:ext cx="1041400" cy="722313"/>
            <a:chOff x="1016388" y="913002"/>
            <a:chExt cx="731924" cy="428904"/>
          </a:xfrm>
        </p:grpSpPr>
        <p:sp>
          <p:nvSpPr>
            <p:cNvPr id="100" name="Parallelogram 16"/>
            <p:cNvSpPr/>
            <p:nvPr/>
          </p:nvSpPr>
          <p:spPr bwMode="auto">
            <a:xfrm>
              <a:off x="1016388" y="913002"/>
              <a:ext cx="731924" cy="428904"/>
            </a:xfrm>
            <a:prstGeom prst="parallelogram">
              <a:avLst>
                <a:gd name="adj" fmla="val 28140"/>
              </a:avLst>
            </a:prstGeom>
            <a:gradFill flip="none" rotWithShape="1">
              <a:gsLst>
                <a:gs pos="0">
                  <a:srgbClr val="5AF300"/>
                </a:gs>
                <a:gs pos="100000">
                  <a:srgbClr val="208A00"/>
                </a:gs>
              </a:gsLst>
              <a:path path="shape">
                <a:fillToRect l="50000" t="50000" r="50000" b="50000"/>
              </a:path>
              <a:tileRect/>
            </a:gradFill>
            <a:ln w="25400">
              <a:solidFill>
                <a:srgbClr val="00B05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45720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4800" dirty="0">
                <a:solidFill>
                  <a:prstClr val="white"/>
                </a:solidFill>
              </a:endParaRPr>
            </a:p>
          </p:txBody>
        </p:sp>
        <p:sp>
          <p:nvSpPr>
            <p:cNvPr id="101" name="TextBox 7"/>
            <p:cNvSpPr txBox="1">
              <a:spLocks noChangeArrowheads="1"/>
            </p:cNvSpPr>
            <p:nvPr/>
          </p:nvSpPr>
          <p:spPr bwMode="auto">
            <a:xfrm>
              <a:off x="1246510" y="954850"/>
              <a:ext cx="279015" cy="34750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defTabSz="457200"/>
              <a:r>
                <a:rPr lang="en-US" sz="3200">
                  <a:solidFill>
                    <a:prstClr val="white"/>
                  </a:solidFill>
                  <a:latin typeface="Calibri" pitchFamily="-108" charset="0"/>
                  <a:ea typeface="ＭＳ Ｐゴシック" pitchFamily="-108" charset="-128"/>
                </a:rPr>
                <a:t>3</a:t>
              </a:r>
            </a:p>
          </p:txBody>
        </p:sp>
      </p:grpSp>
      <p:sp>
        <p:nvSpPr>
          <p:cNvPr id="102" name="Parallelogram 18"/>
          <p:cNvSpPr/>
          <p:nvPr/>
        </p:nvSpPr>
        <p:spPr bwMode="auto">
          <a:xfrm>
            <a:off x="2293579" y="3947030"/>
            <a:ext cx="6019800" cy="742832"/>
          </a:xfrm>
          <a:prstGeom prst="parallelogram">
            <a:avLst/>
          </a:prstGeom>
          <a:gradFill flip="none" rotWithShape="1">
            <a:gsLst>
              <a:gs pos="0">
                <a:srgbClr val="FBDDF5"/>
              </a:gs>
              <a:gs pos="100000">
                <a:srgbClr val="FBDDF5"/>
              </a:gs>
            </a:gsLst>
            <a:lin ang="16200000" scaled="0"/>
            <a:tileRect/>
          </a:gradFill>
          <a:ln w="3175">
            <a:noFill/>
          </a:ln>
          <a:effectLst>
            <a:innerShdw blurRad="63500" dist="50800" dir="13500000">
              <a:prstClr val="black">
                <a:alpha val="36000"/>
              </a:prstClr>
            </a:inn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srgbClr val="F4A6E6"/>
              </a:solidFill>
            </a:endParaRPr>
          </a:p>
        </p:txBody>
      </p:sp>
      <p:sp>
        <p:nvSpPr>
          <p:cNvPr id="103" name="Rektangel 76"/>
          <p:cNvSpPr>
            <a:spLocks noChangeArrowheads="1"/>
          </p:cNvSpPr>
          <p:nvPr/>
        </p:nvSpPr>
        <p:spPr bwMode="auto">
          <a:xfrm>
            <a:off x="2560638" y="3985706"/>
            <a:ext cx="5408613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zh-CN" altLang="en-US" sz="1600" i="1" noProof="1">
                <a:solidFill>
                  <a:srgbClr val="171717"/>
                </a:solidFill>
                <a:latin typeface="+mn-ea"/>
                <a:ea typeface="+mn-ea"/>
                <a:cs typeface="Arial" charset="0"/>
              </a:rPr>
              <a:t>根据被测电阻所标注的阻值大小来选择量程，使万用表指针尽可能落在刻度线的中间位置，以提高测量的准确性。</a:t>
            </a:r>
            <a:endParaRPr lang="da-DK" sz="1600" i="1" dirty="0">
              <a:solidFill>
                <a:srgbClr val="171717"/>
              </a:solidFill>
              <a:latin typeface="+mn-ea"/>
              <a:ea typeface="+mn-ea"/>
              <a:cs typeface="Arial" charset="0"/>
            </a:endParaRPr>
          </a:p>
        </p:txBody>
      </p:sp>
      <p:grpSp>
        <p:nvGrpSpPr>
          <p:cNvPr id="104" name="Group 96"/>
          <p:cNvGrpSpPr>
            <a:grpSpLocks/>
          </p:cNvGrpSpPr>
          <p:nvPr/>
        </p:nvGrpSpPr>
        <p:grpSpPr bwMode="auto">
          <a:xfrm>
            <a:off x="1073151" y="4817556"/>
            <a:ext cx="1041400" cy="722312"/>
            <a:chOff x="1016388" y="913002"/>
            <a:chExt cx="731924" cy="428904"/>
          </a:xfrm>
        </p:grpSpPr>
        <p:sp>
          <p:nvSpPr>
            <p:cNvPr id="105" name="Parallelogram 21"/>
            <p:cNvSpPr/>
            <p:nvPr/>
          </p:nvSpPr>
          <p:spPr bwMode="auto">
            <a:xfrm>
              <a:off x="1016388" y="913002"/>
              <a:ext cx="731924" cy="428904"/>
            </a:xfrm>
            <a:prstGeom prst="parallelogram">
              <a:avLst>
                <a:gd name="adj" fmla="val 28140"/>
              </a:avLst>
            </a:prstGeom>
            <a:gradFill flip="none" rotWithShape="1">
              <a:gsLst>
                <a:gs pos="0">
                  <a:srgbClr val="5AF300"/>
                </a:gs>
                <a:gs pos="100000">
                  <a:srgbClr val="208A00"/>
                </a:gs>
              </a:gsLst>
              <a:path path="shape">
                <a:fillToRect l="50000" t="50000" r="50000" b="50000"/>
              </a:path>
              <a:tileRect/>
            </a:gradFill>
            <a:ln w="25400">
              <a:solidFill>
                <a:srgbClr val="00B05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45720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4800" dirty="0">
                <a:solidFill>
                  <a:prstClr val="white"/>
                </a:solidFill>
              </a:endParaRPr>
            </a:p>
          </p:txBody>
        </p:sp>
        <p:sp>
          <p:nvSpPr>
            <p:cNvPr id="106" name="TextBox 7"/>
            <p:cNvSpPr txBox="1">
              <a:spLocks noChangeArrowheads="1"/>
            </p:cNvSpPr>
            <p:nvPr/>
          </p:nvSpPr>
          <p:spPr bwMode="auto">
            <a:xfrm>
              <a:off x="1246510" y="954850"/>
              <a:ext cx="279015" cy="34750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defTabSz="457200"/>
              <a:r>
                <a:rPr lang="en-US" sz="3200">
                  <a:solidFill>
                    <a:prstClr val="white"/>
                  </a:solidFill>
                  <a:latin typeface="Calibri" pitchFamily="-108" charset="0"/>
                  <a:ea typeface="ＭＳ Ｐゴシック" pitchFamily="-108" charset="-128"/>
                </a:rPr>
                <a:t>4</a:t>
              </a:r>
            </a:p>
          </p:txBody>
        </p:sp>
      </p:grpSp>
      <p:sp>
        <p:nvSpPr>
          <p:cNvPr id="107" name="Parallelogram 23"/>
          <p:cNvSpPr/>
          <p:nvPr/>
        </p:nvSpPr>
        <p:spPr bwMode="auto">
          <a:xfrm>
            <a:off x="2055835" y="4806566"/>
            <a:ext cx="6019800" cy="742832"/>
          </a:xfrm>
          <a:prstGeom prst="parallelogram">
            <a:avLst/>
          </a:prstGeom>
          <a:gradFill flip="none" rotWithShape="1">
            <a:gsLst>
              <a:gs pos="0">
                <a:srgbClr val="FBDDF5"/>
              </a:gs>
              <a:gs pos="100000">
                <a:srgbClr val="FBDDF5"/>
              </a:gs>
            </a:gsLst>
            <a:lin ang="16200000" scaled="0"/>
            <a:tileRect/>
          </a:gradFill>
          <a:ln w="3175">
            <a:noFill/>
          </a:ln>
          <a:effectLst>
            <a:innerShdw blurRad="63500" dist="50800" dir="13500000">
              <a:prstClr val="black">
                <a:alpha val="36000"/>
              </a:prstClr>
            </a:inn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srgbClr val="F4A6E6"/>
              </a:solidFill>
            </a:endParaRPr>
          </a:p>
        </p:txBody>
      </p:sp>
      <p:sp>
        <p:nvSpPr>
          <p:cNvPr id="108" name="Rektangel 76"/>
          <p:cNvSpPr>
            <a:spLocks noChangeArrowheads="1"/>
          </p:cNvSpPr>
          <p:nvPr/>
        </p:nvSpPr>
        <p:spPr bwMode="auto">
          <a:xfrm>
            <a:off x="2352676" y="4786160"/>
            <a:ext cx="5408613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zh-CN" altLang="en-US" sz="1600" i="1" noProof="1">
                <a:solidFill>
                  <a:srgbClr val="171717"/>
                </a:solidFill>
                <a:latin typeface="+mn-ea"/>
                <a:ea typeface="+mn-ea"/>
                <a:cs typeface="Arial" charset="0"/>
              </a:rPr>
              <a:t>如果无法预知被测电流、电压或电阻的大概数值，应遵循“宁高不低，先测后调整”的原则，先将万用表的量程开关放到较大挡位，然后根据试测情况调整挡位。</a:t>
            </a:r>
            <a:endParaRPr lang="da-DK" sz="1600" i="1" dirty="0">
              <a:solidFill>
                <a:srgbClr val="171717"/>
              </a:solidFill>
              <a:latin typeface="+mn-ea"/>
              <a:ea typeface="+mn-ea"/>
              <a:cs typeface="Arial" charset="0"/>
            </a:endParaRPr>
          </a:p>
        </p:txBody>
      </p:sp>
      <p:sp>
        <p:nvSpPr>
          <p:cNvPr id="113" name="Rektangel 76"/>
          <p:cNvSpPr>
            <a:spLocks noChangeArrowheads="1"/>
          </p:cNvSpPr>
          <p:nvPr/>
        </p:nvSpPr>
        <p:spPr bwMode="auto">
          <a:xfrm>
            <a:off x="2126333" y="5636373"/>
            <a:ext cx="5408612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zh-CN" altLang="en-US" sz="1600" noProof="1">
                <a:solidFill>
                  <a:schemeClr val="bg1"/>
                </a:solidFill>
                <a:latin typeface="+mn-ea"/>
                <a:ea typeface="+mn-ea"/>
                <a:cs typeface="Arial" charset="0"/>
              </a:rPr>
              <a:t>万用表的读数与电阻上所标注的阻值应相符。如果超出电阻值规定的误差范围，说明该电阻已损坏。如果读数为∞，则表示电阻发生了断路，不能再使用。</a:t>
            </a:r>
            <a:endParaRPr lang="da-DK" sz="1600" dirty="0">
              <a:solidFill>
                <a:schemeClr val="bg1"/>
              </a:solidFill>
              <a:latin typeface="+mn-ea"/>
              <a:ea typeface="+mn-ea"/>
              <a:cs typeface="Arial" charset="0"/>
            </a:endParaRPr>
          </a:p>
        </p:txBody>
      </p:sp>
      <p:cxnSp>
        <p:nvCxnSpPr>
          <p:cNvPr id="114" name="直接连接符 113"/>
          <p:cNvCxnSpPr/>
          <p:nvPr/>
        </p:nvCxnSpPr>
        <p:spPr>
          <a:xfrm>
            <a:off x="0" y="981075"/>
            <a:ext cx="6300788" cy="0"/>
          </a:xfrm>
          <a:prstGeom prst="line">
            <a:avLst/>
          </a:prstGeom>
          <a:ln w="28575">
            <a:solidFill>
              <a:schemeClr val="bg1">
                <a:lumMod val="6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5" name="矩形 114"/>
          <p:cNvSpPr/>
          <p:nvPr/>
        </p:nvSpPr>
        <p:spPr>
          <a:xfrm>
            <a:off x="6372200" y="692696"/>
            <a:ext cx="2664296" cy="338554"/>
          </a:xfrm>
          <a:prstGeom prst="rect">
            <a:avLst/>
          </a:prstGeom>
          <a:noFill/>
        </p:spPr>
        <p:txBody>
          <a:bodyPr>
            <a:prstTxWarp prst="textPlain">
              <a:avLst/>
            </a:prstTxWarp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600" b="1" spc="150" dirty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幼圆" pitchFamily="49" charset="-122"/>
                <a:ea typeface="幼圆" pitchFamily="49" charset="-122"/>
              </a:rPr>
              <a:t>贵州省初中学生实用技能</a:t>
            </a:r>
          </a:p>
        </p:txBody>
      </p:sp>
      <p:sp>
        <p:nvSpPr>
          <p:cNvPr id="116" name="TextBox 115"/>
          <p:cNvSpPr txBox="1"/>
          <p:nvPr/>
        </p:nvSpPr>
        <p:spPr>
          <a:xfrm>
            <a:off x="6300788" y="209550"/>
            <a:ext cx="2843212" cy="3397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di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600" dirty="0">
                <a:solidFill>
                  <a:schemeClr val="accent5">
                    <a:lumMod val="75000"/>
                  </a:schemeClr>
                </a:solidFill>
                <a:latin typeface="黑体" pitchFamily="2" charset="-122"/>
                <a:ea typeface="黑体" pitchFamily="2" charset="-122"/>
              </a:rPr>
              <a:t>简易家电维修技术</a:t>
            </a:r>
          </a:p>
        </p:txBody>
      </p:sp>
      <p:sp>
        <p:nvSpPr>
          <p:cNvPr id="117" name="标题 10"/>
          <p:cNvSpPr>
            <a:spLocks noGrp="1"/>
          </p:cNvSpPr>
          <p:nvPr>
            <p:ph type="title"/>
          </p:nvPr>
        </p:nvSpPr>
        <p:spPr>
          <a:xfrm>
            <a:off x="0" y="44450"/>
            <a:ext cx="6300788" cy="936625"/>
          </a:xfrm>
          <a:extLst/>
        </p:spPr>
        <p:txBody>
          <a:bodyPr rtlCol="0">
            <a:normAutofit/>
          </a:bodyPr>
          <a:lstStyle/>
          <a:p>
            <a:pPr algn="l" eaLnBrk="1" fontAlgn="auto" hangingPunct="1">
              <a:spcAft>
                <a:spcPts val="0"/>
              </a:spcAft>
              <a:defRPr/>
            </a:pPr>
            <a:r>
              <a:rPr lang="zh-CN" altLang="en-US" sz="4600" b="1" dirty="0">
                <a:solidFill>
                  <a:srgbClr val="1AB39F">
                    <a:lumMod val="75000"/>
                  </a:srgbClr>
                </a:solidFill>
                <a:effectLst>
                  <a:reflection blurRad="6350" stA="55000" endA="300" endPos="45500" dir="5400000" sy="-100000" algn="bl" rotWithShape="0"/>
                </a:effectLst>
                <a:latin typeface="微软雅黑" pitchFamily="34" charset="-122"/>
                <a:ea typeface="微软雅黑" pitchFamily="34" charset="-122"/>
              </a:rPr>
              <a:t>二、测量电阻</a:t>
            </a:r>
            <a:endParaRPr lang="zh-CN" altLang="en-US" dirty="0" smtClean="0">
              <a:solidFill>
                <a:schemeClr val="accent6">
                  <a:lumMod val="75000"/>
                </a:schemeClr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18" name="Rektangel 76"/>
          <p:cNvSpPr>
            <a:spLocks noChangeArrowheads="1"/>
          </p:cNvSpPr>
          <p:nvPr/>
        </p:nvSpPr>
        <p:spPr bwMode="auto">
          <a:xfrm>
            <a:off x="3036888" y="2247393"/>
            <a:ext cx="5408613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zh-CN" altLang="en-US" sz="1600" i="1" noProof="1">
                <a:solidFill>
                  <a:srgbClr val="171717"/>
                </a:solidFill>
                <a:latin typeface="+mn-ea"/>
                <a:ea typeface="+mn-ea"/>
                <a:cs typeface="Arial" charset="0"/>
              </a:rPr>
              <a:t>被测量的电阻必须从电路中焊</a:t>
            </a:r>
            <a:r>
              <a:rPr lang="zh-CN" altLang="en-US" sz="1600" i="1" noProof="1" smtClean="0">
                <a:solidFill>
                  <a:srgbClr val="171717"/>
                </a:solidFill>
                <a:latin typeface="+mn-ea"/>
                <a:ea typeface="+mn-ea"/>
                <a:cs typeface="Arial" charset="0"/>
              </a:rPr>
              <a:t>下来（至少</a:t>
            </a:r>
            <a:r>
              <a:rPr lang="zh-CN" altLang="en-US" sz="1600" i="1" noProof="1">
                <a:solidFill>
                  <a:srgbClr val="171717"/>
                </a:solidFill>
                <a:latin typeface="+mn-ea"/>
                <a:ea typeface="+mn-ea"/>
                <a:cs typeface="Arial" charset="0"/>
              </a:rPr>
              <a:t>要焊开一</a:t>
            </a:r>
            <a:r>
              <a:rPr lang="zh-CN" altLang="en-US" sz="1600" i="1" noProof="1" smtClean="0">
                <a:solidFill>
                  <a:srgbClr val="171717"/>
                </a:solidFill>
                <a:latin typeface="+mn-ea"/>
                <a:ea typeface="+mn-ea"/>
                <a:cs typeface="Arial" charset="0"/>
              </a:rPr>
              <a:t>个头），以免</a:t>
            </a:r>
            <a:r>
              <a:rPr lang="zh-CN" altLang="en-US" sz="1600" i="1" noProof="1">
                <a:solidFill>
                  <a:srgbClr val="171717"/>
                </a:solidFill>
                <a:latin typeface="+mn-ea"/>
                <a:ea typeface="+mn-ea"/>
                <a:cs typeface="Arial" charset="0"/>
              </a:rPr>
              <a:t>电路</a:t>
            </a:r>
            <a:r>
              <a:rPr lang="zh-CN" altLang="en-US" sz="1600" i="1" noProof="1" smtClean="0">
                <a:solidFill>
                  <a:srgbClr val="171717"/>
                </a:solidFill>
                <a:latin typeface="+mn-ea"/>
                <a:ea typeface="+mn-ea"/>
                <a:cs typeface="Arial" charset="0"/>
              </a:rPr>
              <a:t>中其他</a:t>
            </a:r>
            <a:r>
              <a:rPr lang="zh-CN" altLang="en-US" sz="1600" i="1" noProof="1">
                <a:solidFill>
                  <a:srgbClr val="171717"/>
                </a:solidFill>
                <a:latin typeface="+mn-ea"/>
                <a:ea typeface="+mn-ea"/>
                <a:cs typeface="Arial" charset="0"/>
              </a:rPr>
              <a:t>元件对测试造成</a:t>
            </a:r>
            <a:r>
              <a:rPr lang="zh-CN" altLang="en-US" sz="1600" i="1" noProof="1" smtClean="0">
                <a:solidFill>
                  <a:srgbClr val="171717"/>
                </a:solidFill>
                <a:latin typeface="+mn-ea"/>
                <a:ea typeface="+mn-ea"/>
                <a:cs typeface="Arial" charset="0"/>
              </a:rPr>
              <a:t>干扰。</a:t>
            </a:r>
            <a:endParaRPr lang="da-DK" i="1" dirty="0">
              <a:solidFill>
                <a:srgbClr val="171717"/>
              </a:solidFill>
              <a:latin typeface="+mn-ea"/>
              <a:ea typeface="+mn-ea"/>
            </a:endParaRPr>
          </a:p>
        </p:txBody>
      </p:sp>
      <p:sp>
        <p:nvSpPr>
          <p:cNvPr id="119" name="流程图: 手动输入 118"/>
          <p:cNvSpPr/>
          <p:nvPr/>
        </p:nvSpPr>
        <p:spPr>
          <a:xfrm>
            <a:off x="539552" y="1340768"/>
            <a:ext cx="2828177" cy="590946"/>
          </a:xfrm>
          <a:prstGeom prst="flowChartManualInput">
            <a:avLst/>
          </a:prstGeom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zh-CN" altLang="en-US" dirty="0" smtClean="0">
                <a:solidFill>
                  <a:prstClr val="white"/>
                </a:solidFill>
                <a:latin typeface="幼圆" pitchFamily="49" charset="-122"/>
                <a:ea typeface="幼圆" pitchFamily="49" charset="-122"/>
              </a:rPr>
              <a:t>注意事项</a:t>
            </a:r>
            <a:endParaRPr lang="zh-CN" altLang="en-US" dirty="0">
              <a:solidFill>
                <a:prstClr val="white"/>
              </a:solidFill>
              <a:latin typeface="幼圆" pitchFamily="49" charset="-122"/>
              <a:ea typeface="幼圆" pitchFamily="49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6092636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E:\农村实用技术\新\第2课图\2-17.t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1175" y="5026819"/>
            <a:ext cx="2287729" cy="132501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pic>
        <p:nvPicPr>
          <p:cNvPr id="7" name="Picture 5" descr="E:\农村实用技术\新\第2课图\2-16.ti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06981" y="3137750"/>
            <a:ext cx="2160587" cy="143986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pic>
        <p:nvPicPr>
          <p:cNvPr id="4" name="Picture 4" descr="E:\农村实用技术\新\第2课图\2-15.ti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134" y="4652963"/>
            <a:ext cx="2344737" cy="143986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pic>
        <p:nvPicPr>
          <p:cNvPr id="3" name="Picture 3" descr="E:\农村实用技术\新\第2课图\2-14.tif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0602" y="2349248"/>
            <a:ext cx="2143206" cy="159465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cxnSp>
        <p:nvCxnSpPr>
          <p:cNvPr id="5" name="直接连接符 4"/>
          <p:cNvCxnSpPr/>
          <p:nvPr/>
        </p:nvCxnSpPr>
        <p:spPr>
          <a:xfrm>
            <a:off x="0" y="981075"/>
            <a:ext cx="6300788" cy="0"/>
          </a:xfrm>
          <a:prstGeom prst="line">
            <a:avLst/>
          </a:prstGeom>
          <a:ln w="28575">
            <a:solidFill>
              <a:schemeClr val="bg1">
                <a:lumMod val="6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矩形 5"/>
          <p:cNvSpPr/>
          <p:nvPr/>
        </p:nvSpPr>
        <p:spPr>
          <a:xfrm>
            <a:off x="6372200" y="692696"/>
            <a:ext cx="2664296" cy="338554"/>
          </a:xfrm>
          <a:prstGeom prst="rect">
            <a:avLst/>
          </a:prstGeom>
          <a:noFill/>
        </p:spPr>
        <p:txBody>
          <a:bodyPr>
            <a:prstTxWarp prst="textPlain">
              <a:avLst/>
            </a:prstTxWarp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600" b="1" spc="150" dirty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幼圆" pitchFamily="49" charset="-122"/>
                <a:ea typeface="幼圆" pitchFamily="49" charset="-122"/>
              </a:rPr>
              <a:t>贵州省初中学生实用技能</a:t>
            </a:r>
          </a:p>
        </p:txBody>
      </p:sp>
      <p:sp>
        <p:nvSpPr>
          <p:cNvPr id="5124" name="TextBox 9"/>
          <p:cNvSpPr txBox="1">
            <a:spLocks noChangeArrowheads="1"/>
          </p:cNvSpPr>
          <p:nvPr/>
        </p:nvSpPr>
        <p:spPr bwMode="auto">
          <a:xfrm>
            <a:off x="6300788" y="209550"/>
            <a:ext cx="2843212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9pPr>
          </a:lstStyle>
          <a:p>
            <a:pPr algn="dist" eaLnBrk="1" hangingPunct="1"/>
            <a:r>
              <a:rPr lang="zh-CN" altLang="en-US" sz="1600">
                <a:solidFill>
                  <a:srgbClr val="4A6717"/>
                </a:solidFill>
                <a:latin typeface="黑体" pitchFamily="2" charset="-122"/>
                <a:ea typeface="黑体" pitchFamily="2" charset="-122"/>
              </a:rPr>
              <a:t>简易家电维修技术</a:t>
            </a:r>
          </a:p>
        </p:txBody>
      </p:sp>
      <p:sp>
        <p:nvSpPr>
          <p:cNvPr id="11" name="标题 10"/>
          <p:cNvSpPr>
            <a:spLocks noGrp="1"/>
          </p:cNvSpPr>
          <p:nvPr>
            <p:ph type="title"/>
          </p:nvPr>
        </p:nvSpPr>
        <p:spPr>
          <a:xfrm>
            <a:off x="0" y="44450"/>
            <a:ext cx="6300788" cy="936625"/>
          </a:xfrm>
          <a:extLst/>
        </p:spPr>
        <p:txBody>
          <a:bodyPr rtlCol="0">
            <a:normAutofit/>
          </a:bodyPr>
          <a:lstStyle/>
          <a:p>
            <a:pPr algn="l" eaLnBrk="1" fontAlgn="auto" hangingPunct="1">
              <a:spcAft>
                <a:spcPts val="0"/>
              </a:spcAft>
              <a:defRPr/>
            </a:pPr>
            <a:r>
              <a:rPr lang="zh-CN" altLang="en-US" sz="4600" b="1" dirty="0">
                <a:solidFill>
                  <a:srgbClr val="1AB39F">
                    <a:lumMod val="75000"/>
                  </a:srgbClr>
                </a:solidFill>
                <a:effectLst>
                  <a:reflection blurRad="6350" stA="55000" endA="300" endPos="45500" dir="5400000" sy="-100000" algn="bl" rotWithShape="0"/>
                </a:effectLst>
                <a:latin typeface="微软雅黑" pitchFamily="34" charset="-122"/>
                <a:ea typeface="微软雅黑" pitchFamily="34" charset="-122"/>
              </a:rPr>
              <a:t>三</a:t>
            </a:r>
            <a:r>
              <a:rPr lang="zh-CN" altLang="en-US" sz="4600" b="1" dirty="0" smtClean="0">
                <a:solidFill>
                  <a:srgbClr val="1AB39F">
                    <a:lumMod val="75000"/>
                  </a:srgbClr>
                </a:solidFill>
                <a:effectLst>
                  <a:reflection blurRad="6350" stA="55000" endA="300" endPos="45500" dir="5400000" sy="-100000" algn="bl" rotWithShape="0"/>
                </a:effectLst>
                <a:latin typeface="微软雅黑" pitchFamily="34" charset="-122"/>
                <a:ea typeface="微软雅黑" pitchFamily="34" charset="-122"/>
              </a:rPr>
              <a:t>、</a:t>
            </a:r>
            <a:r>
              <a:rPr lang="zh-CN" altLang="en-US" sz="4600" b="1" dirty="0">
                <a:solidFill>
                  <a:srgbClr val="1AB39F">
                    <a:lumMod val="75000"/>
                  </a:srgbClr>
                </a:solidFill>
                <a:effectLst>
                  <a:reflection blurRad="6350" stA="55000" endA="300" endPos="45500" dir="5400000" sy="-100000" algn="bl" rotWithShape="0"/>
                </a:effectLst>
                <a:latin typeface="微软雅黑" pitchFamily="34" charset="-122"/>
                <a:ea typeface="微软雅黑" pitchFamily="34" charset="-122"/>
              </a:rPr>
              <a:t>测量直流电压</a:t>
            </a:r>
            <a:endParaRPr lang="zh-CN" altLang="en-US" dirty="0" smtClean="0">
              <a:solidFill>
                <a:schemeClr val="accent6">
                  <a:lumMod val="75000"/>
                </a:schemeClr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30" name="流程图: 手动输入 29"/>
          <p:cNvSpPr/>
          <p:nvPr/>
        </p:nvSpPr>
        <p:spPr>
          <a:xfrm>
            <a:off x="539552" y="1340768"/>
            <a:ext cx="2828177" cy="590946"/>
          </a:xfrm>
          <a:prstGeom prst="flowChartManualInput">
            <a:avLst/>
          </a:prstGeom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zh-CN" altLang="en-US" dirty="0" smtClean="0">
                <a:solidFill>
                  <a:prstClr val="white"/>
                </a:solidFill>
                <a:latin typeface="幼圆" pitchFamily="49" charset="-122"/>
                <a:ea typeface="幼圆" pitchFamily="49" charset="-122"/>
              </a:rPr>
              <a:t>测量方法</a:t>
            </a:r>
            <a:endParaRPr lang="zh-CN" altLang="en-US" dirty="0">
              <a:solidFill>
                <a:prstClr val="white"/>
              </a:solidFill>
              <a:latin typeface="幼圆" pitchFamily="49" charset="-122"/>
              <a:ea typeface="幼圆" pitchFamily="49" charset="-122"/>
            </a:endParaRPr>
          </a:p>
        </p:txBody>
      </p:sp>
      <p:grpSp>
        <p:nvGrpSpPr>
          <p:cNvPr id="8" name="组合 7"/>
          <p:cNvGrpSpPr/>
          <p:nvPr/>
        </p:nvGrpSpPr>
        <p:grpSpPr>
          <a:xfrm>
            <a:off x="5777966" y="2580307"/>
            <a:ext cx="1728197" cy="453463"/>
            <a:chOff x="5777966" y="2580307"/>
            <a:chExt cx="1728197" cy="453463"/>
          </a:xfrm>
        </p:grpSpPr>
        <p:sp>
          <p:nvSpPr>
            <p:cNvPr id="15" name="AutoShape 5"/>
            <p:cNvSpPr>
              <a:spLocks noChangeArrowheads="1"/>
            </p:cNvSpPr>
            <p:nvPr/>
          </p:nvSpPr>
          <p:spPr bwMode="auto">
            <a:xfrm>
              <a:off x="5777966" y="2580307"/>
              <a:ext cx="1728197" cy="453463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chemeClr val="accent5">
                    <a:lumMod val="60000"/>
                    <a:lumOff val="40000"/>
                  </a:schemeClr>
                </a:gs>
                <a:gs pos="100000">
                  <a:schemeClr val="bg1"/>
                </a:gs>
              </a:gsLst>
              <a:lin ang="0" scaled="1"/>
            </a:gradFill>
            <a:ln w="9525" algn="ctr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>
                <a:spcBef>
                  <a:spcPct val="50000"/>
                </a:spcBef>
              </a:pPr>
              <a:r>
                <a:rPr lang="zh-CN" altLang="en-US" sz="2000" dirty="0" smtClean="0">
                  <a:solidFill>
                    <a:schemeClr val="accent2"/>
                  </a:solidFill>
                  <a:ea typeface="黑体" pitchFamily="2" charset="-122"/>
                </a:rPr>
                <a:t>      选择</a:t>
              </a:r>
              <a:r>
                <a:rPr lang="zh-CN" altLang="en-US" sz="2000" dirty="0">
                  <a:solidFill>
                    <a:schemeClr val="accent2"/>
                  </a:solidFill>
                  <a:ea typeface="黑体" pitchFamily="2" charset="-122"/>
                </a:rPr>
                <a:t>量程</a:t>
              </a:r>
            </a:p>
          </p:txBody>
        </p:sp>
        <p:grpSp>
          <p:nvGrpSpPr>
            <p:cNvPr id="16" name="Group 6"/>
            <p:cNvGrpSpPr>
              <a:grpSpLocks/>
            </p:cNvGrpSpPr>
            <p:nvPr/>
          </p:nvGrpSpPr>
          <p:grpSpPr bwMode="auto">
            <a:xfrm>
              <a:off x="5854983" y="2635730"/>
              <a:ext cx="345495" cy="345496"/>
              <a:chOff x="864" y="1046"/>
              <a:chExt cx="480" cy="480"/>
            </a:xfrm>
          </p:grpSpPr>
          <p:sp>
            <p:nvSpPr>
              <p:cNvPr id="17" name="Oval 7"/>
              <p:cNvSpPr>
                <a:spLocks noChangeArrowheads="1"/>
              </p:cNvSpPr>
              <p:nvPr/>
            </p:nvSpPr>
            <p:spPr bwMode="auto">
              <a:xfrm>
                <a:off x="864" y="1046"/>
                <a:ext cx="480" cy="480"/>
              </a:xfrm>
              <a:prstGeom prst="ellipse">
                <a:avLst/>
              </a:prstGeom>
              <a:gradFill rotWithShape="0">
                <a:gsLst>
                  <a:gs pos="0">
                    <a:srgbClr val="FFCC66"/>
                  </a:gs>
                  <a:gs pos="100000">
                    <a:srgbClr val="FF0000"/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20" name="Oval 8"/>
              <p:cNvSpPr>
                <a:spLocks noChangeArrowheads="1"/>
              </p:cNvSpPr>
              <p:nvPr/>
            </p:nvSpPr>
            <p:spPr bwMode="auto">
              <a:xfrm>
                <a:off x="926" y="1095"/>
                <a:ext cx="355" cy="355"/>
              </a:xfrm>
              <a:prstGeom prst="ellipse">
                <a:avLst/>
              </a:prstGeom>
              <a:gradFill rotWithShape="0">
                <a:gsLst>
                  <a:gs pos="0">
                    <a:srgbClr val="FF0000"/>
                  </a:gs>
                  <a:gs pos="100000">
                    <a:srgbClr val="FFCC66"/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/>
                <a:r>
                  <a:rPr lang="ko-KR" altLang="en-US" sz="2400" b="1" dirty="0">
                    <a:latin typeface="Verdana" pitchFamily="34" charset="0"/>
                    <a:ea typeface="Gulim" pitchFamily="34" charset="-127"/>
                  </a:rPr>
                  <a:t>2</a:t>
                </a:r>
              </a:p>
            </p:txBody>
          </p:sp>
        </p:grpSp>
      </p:grpSp>
      <p:grpSp>
        <p:nvGrpSpPr>
          <p:cNvPr id="21" name="组合 20"/>
          <p:cNvGrpSpPr/>
          <p:nvPr/>
        </p:nvGrpSpPr>
        <p:grpSpPr>
          <a:xfrm>
            <a:off x="5777967" y="1903959"/>
            <a:ext cx="1926381" cy="505464"/>
            <a:chOff x="5219382" y="1276351"/>
            <a:chExt cx="3811588" cy="1000125"/>
          </a:xfrm>
        </p:grpSpPr>
        <p:sp>
          <p:nvSpPr>
            <p:cNvPr id="22" name="AutoShape 15"/>
            <p:cNvSpPr>
              <a:spLocks noChangeArrowheads="1"/>
            </p:cNvSpPr>
            <p:nvPr/>
          </p:nvSpPr>
          <p:spPr bwMode="auto">
            <a:xfrm>
              <a:off x="5219382" y="1276351"/>
              <a:ext cx="3811588" cy="1000125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chemeClr val="accent5">
                    <a:lumMod val="60000"/>
                    <a:lumOff val="40000"/>
                  </a:schemeClr>
                </a:gs>
                <a:gs pos="100000">
                  <a:schemeClr val="bg1"/>
                </a:gs>
              </a:gsLst>
              <a:lin ang="0" scaled="1"/>
            </a:gradFill>
            <a:ln w="9525" algn="ctr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>
                <a:spcBef>
                  <a:spcPct val="50000"/>
                </a:spcBef>
              </a:pPr>
              <a:r>
                <a:rPr lang="zh-CN" altLang="en-US" sz="2000" dirty="0" smtClean="0">
                  <a:solidFill>
                    <a:schemeClr val="accent2"/>
                  </a:solidFill>
                  <a:ea typeface="黑体" pitchFamily="2" charset="-122"/>
                </a:rPr>
                <a:t>      插入</a:t>
              </a:r>
              <a:r>
                <a:rPr lang="zh-CN" altLang="en-US" sz="2000" dirty="0">
                  <a:solidFill>
                    <a:schemeClr val="accent2"/>
                  </a:solidFill>
                  <a:ea typeface="黑体" pitchFamily="2" charset="-122"/>
                </a:rPr>
                <a:t>表笔</a:t>
              </a:r>
            </a:p>
          </p:txBody>
        </p:sp>
        <p:grpSp>
          <p:nvGrpSpPr>
            <p:cNvPr id="23" name="Group 16"/>
            <p:cNvGrpSpPr>
              <a:grpSpLocks/>
            </p:cNvGrpSpPr>
            <p:nvPr/>
          </p:nvGrpSpPr>
          <p:grpSpPr bwMode="auto">
            <a:xfrm>
              <a:off x="5376545" y="1377951"/>
              <a:ext cx="762000" cy="762000"/>
              <a:chOff x="864" y="1046"/>
              <a:chExt cx="480" cy="480"/>
            </a:xfrm>
          </p:grpSpPr>
          <p:sp>
            <p:nvSpPr>
              <p:cNvPr id="24" name="Oval 17"/>
              <p:cNvSpPr>
                <a:spLocks noChangeArrowheads="1"/>
              </p:cNvSpPr>
              <p:nvPr/>
            </p:nvSpPr>
            <p:spPr bwMode="auto">
              <a:xfrm>
                <a:off x="864" y="1046"/>
                <a:ext cx="480" cy="480"/>
              </a:xfrm>
              <a:prstGeom prst="ellipse">
                <a:avLst/>
              </a:prstGeom>
              <a:gradFill rotWithShape="0">
                <a:gsLst>
                  <a:gs pos="0">
                    <a:srgbClr val="00FFCC"/>
                  </a:gs>
                  <a:gs pos="100000">
                    <a:srgbClr val="009900"/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25" name="Oval 18"/>
              <p:cNvSpPr>
                <a:spLocks noChangeArrowheads="1"/>
              </p:cNvSpPr>
              <p:nvPr/>
            </p:nvSpPr>
            <p:spPr bwMode="auto">
              <a:xfrm>
                <a:off x="926" y="1095"/>
                <a:ext cx="355" cy="355"/>
              </a:xfrm>
              <a:prstGeom prst="ellipse">
                <a:avLst/>
              </a:prstGeom>
              <a:gradFill rotWithShape="0">
                <a:gsLst>
                  <a:gs pos="0">
                    <a:srgbClr val="009900"/>
                  </a:gs>
                  <a:gs pos="100000">
                    <a:srgbClr val="00FFCC"/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/>
                <a:r>
                  <a:rPr lang="ko-KR" altLang="en-US" sz="2400" b="1">
                    <a:latin typeface="Verdana" pitchFamily="34" charset="0"/>
                    <a:ea typeface="Gulim" pitchFamily="34" charset="-127"/>
                  </a:rPr>
                  <a:t>1</a:t>
                </a:r>
              </a:p>
            </p:txBody>
          </p:sp>
        </p:grpSp>
      </p:grpSp>
      <p:grpSp>
        <p:nvGrpSpPr>
          <p:cNvPr id="26" name="组合 44"/>
          <p:cNvGrpSpPr>
            <a:grpSpLocks/>
          </p:cNvGrpSpPr>
          <p:nvPr/>
        </p:nvGrpSpPr>
        <p:grpSpPr bwMode="auto">
          <a:xfrm>
            <a:off x="175196" y="2175023"/>
            <a:ext cx="643159" cy="643179"/>
            <a:chOff x="924049" y="2057400"/>
            <a:chExt cx="642938" cy="642938"/>
          </a:xfrm>
        </p:grpSpPr>
        <p:grpSp>
          <p:nvGrpSpPr>
            <p:cNvPr id="27" name="Group 58"/>
            <p:cNvGrpSpPr>
              <a:grpSpLocks/>
            </p:cNvGrpSpPr>
            <p:nvPr/>
          </p:nvGrpSpPr>
          <p:grpSpPr bwMode="auto">
            <a:xfrm>
              <a:off x="924049" y="2057400"/>
              <a:ext cx="642938" cy="642938"/>
              <a:chOff x="1289" y="582"/>
              <a:chExt cx="668" cy="668"/>
            </a:xfrm>
          </p:grpSpPr>
          <p:sp>
            <p:nvSpPr>
              <p:cNvPr id="29" name="Oval 59"/>
              <p:cNvSpPr>
                <a:spLocks noChangeArrowheads="1"/>
              </p:cNvSpPr>
              <p:nvPr/>
            </p:nvSpPr>
            <p:spPr bwMode="gray">
              <a:xfrm>
                <a:off x="1289" y="582"/>
                <a:ext cx="668" cy="668"/>
              </a:xfrm>
              <a:prstGeom prst="ellipse">
                <a:avLst/>
              </a:prstGeom>
              <a:solidFill>
                <a:srgbClr val="3333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3810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>
                <a:spAutoFit/>
              </a:bodyPr>
              <a:lstStyle/>
              <a:p>
                <a:endParaRPr lang="zh-CN" altLang="en-US"/>
              </a:p>
            </p:txBody>
          </p:sp>
          <p:sp>
            <p:nvSpPr>
              <p:cNvPr id="31" name="Oval 60"/>
              <p:cNvSpPr>
                <a:spLocks noChangeArrowheads="1"/>
              </p:cNvSpPr>
              <p:nvPr/>
            </p:nvSpPr>
            <p:spPr bwMode="gray">
              <a:xfrm>
                <a:off x="1296" y="587"/>
                <a:ext cx="646" cy="647"/>
              </a:xfrm>
              <a:prstGeom prst="ellipse">
                <a:avLst/>
              </a:prstGeom>
              <a:gradFill rotWithShape="1">
                <a:gsLst>
                  <a:gs pos="0">
                    <a:srgbClr val="636869"/>
                  </a:gs>
                  <a:gs pos="100000">
                    <a:srgbClr val="D6E1E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eaVert" wrap="none" anchor="ctr"/>
              <a:lstStyle/>
              <a:p>
                <a:endParaRPr lang="zh-CN" altLang="en-US"/>
              </a:p>
            </p:txBody>
          </p:sp>
          <p:sp>
            <p:nvSpPr>
              <p:cNvPr id="32" name="Oval 61"/>
              <p:cNvSpPr>
                <a:spLocks noChangeArrowheads="1"/>
              </p:cNvSpPr>
              <p:nvPr/>
            </p:nvSpPr>
            <p:spPr bwMode="gray">
              <a:xfrm>
                <a:off x="1304" y="591"/>
                <a:ext cx="631" cy="631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alpha val="0"/>
                    </a:srgbClr>
                  </a:gs>
                  <a:gs pos="100000">
                    <a:srgbClr val="F1F5F5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eaVert" wrap="none" anchor="ctr"/>
              <a:lstStyle/>
              <a:p>
                <a:endParaRPr lang="zh-CN" altLang="en-US"/>
              </a:p>
            </p:txBody>
          </p:sp>
          <p:sp>
            <p:nvSpPr>
              <p:cNvPr id="33" name="Oval 62"/>
              <p:cNvSpPr>
                <a:spLocks noChangeArrowheads="1"/>
              </p:cNvSpPr>
              <p:nvPr/>
            </p:nvSpPr>
            <p:spPr bwMode="gray">
              <a:xfrm>
                <a:off x="1311" y="597"/>
                <a:ext cx="600" cy="589"/>
              </a:xfrm>
              <a:prstGeom prst="ellipse">
                <a:avLst/>
              </a:prstGeom>
              <a:gradFill rotWithShape="1">
                <a:gsLst>
                  <a:gs pos="0">
                    <a:srgbClr val="AAB2B3"/>
                  </a:gs>
                  <a:gs pos="100000">
                    <a:srgbClr val="D6E1E2">
                      <a:alpha val="48000"/>
                    </a:srgb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eaVert" wrap="none" anchor="ctr"/>
              <a:lstStyle/>
              <a:p>
                <a:endParaRPr lang="zh-CN" altLang="en-US"/>
              </a:p>
            </p:txBody>
          </p:sp>
          <p:sp>
            <p:nvSpPr>
              <p:cNvPr id="34" name="Oval 63"/>
              <p:cNvSpPr>
                <a:spLocks noChangeArrowheads="1"/>
              </p:cNvSpPr>
              <p:nvPr/>
            </p:nvSpPr>
            <p:spPr bwMode="gray">
              <a:xfrm>
                <a:off x="1346" y="613"/>
                <a:ext cx="533" cy="479"/>
              </a:xfrm>
              <a:prstGeom prst="ellipse">
                <a:avLst/>
              </a:prstGeom>
              <a:gradFill rotWithShape="1">
                <a:gsLst>
                  <a:gs pos="0">
                    <a:srgbClr val="FFFFFF"/>
                  </a:gs>
                  <a:gs pos="100000">
                    <a:srgbClr val="D6E1E2">
                      <a:alpha val="37999"/>
                    </a:srgb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eaVert" wrap="none" anchor="ctr"/>
              <a:lstStyle/>
              <a:p>
                <a:endParaRPr lang="zh-CN" altLang="en-US"/>
              </a:p>
            </p:txBody>
          </p:sp>
        </p:grpSp>
        <p:sp>
          <p:nvSpPr>
            <p:cNvPr id="28" name="Text Box 64"/>
            <p:cNvSpPr txBox="1">
              <a:spLocks noChangeArrowheads="1"/>
            </p:cNvSpPr>
            <p:nvPr/>
          </p:nvSpPr>
          <p:spPr bwMode="gray">
            <a:xfrm>
              <a:off x="1062162" y="2149475"/>
              <a:ext cx="354012" cy="457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9pPr>
            </a:lstStyle>
            <a:p>
              <a:pPr algn="ctr" eaLnBrk="1" hangingPunct="1"/>
              <a:r>
                <a:rPr lang="en-US" altLang="zh-CN" sz="2400" dirty="0">
                  <a:solidFill>
                    <a:srgbClr val="000000"/>
                  </a:solidFill>
                  <a:latin typeface="Arial" pitchFamily="34" charset="0"/>
                </a:rPr>
                <a:t>1</a:t>
              </a:r>
              <a:endParaRPr lang="en-US" altLang="zh-CN" dirty="0">
                <a:latin typeface="Arial" pitchFamily="34" charset="0"/>
              </a:endParaRPr>
            </a:p>
          </p:txBody>
        </p:sp>
      </p:grpSp>
      <p:grpSp>
        <p:nvGrpSpPr>
          <p:cNvPr id="35" name="组合 44"/>
          <p:cNvGrpSpPr>
            <a:grpSpLocks/>
          </p:cNvGrpSpPr>
          <p:nvPr/>
        </p:nvGrpSpPr>
        <p:grpSpPr bwMode="auto">
          <a:xfrm>
            <a:off x="238070" y="4200752"/>
            <a:ext cx="643159" cy="643179"/>
            <a:chOff x="924049" y="2057400"/>
            <a:chExt cx="642938" cy="642938"/>
          </a:xfrm>
        </p:grpSpPr>
        <p:grpSp>
          <p:nvGrpSpPr>
            <p:cNvPr id="36" name="Group 58"/>
            <p:cNvGrpSpPr>
              <a:grpSpLocks/>
            </p:cNvGrpSpPr>
            <p:nvPr/>
          </p:nvGrpSpPr>
          <p:grpSpPr bwMode="auto">
            <a:xfrm>
              <a:off x="924049" y="2057400"/>
              <a:ext cx="642938" cy="642938"/>
              <a:chOff x="1289" y="582"/>
              <a:chExt cx="668" cy="668"/>
            </a:xfrm>
          </p:grpSpPr>
          <p:sp>
            <p:nvSpPr>
              <p:cNvPr id="38" name="Oval 59"/>
              <p:cNvSpPr>
                <a:spLocks noChangeArrowheads="1"/>
              </p:cNvSpPr>
              <p:nvPr/>
            </p:nvSpPr>
            <p:spPr bwMode="gray">
              <a:xfrm>
                <a:off x="1289" y="582"/>
                <a:ext cx="668" cy="668"/>
              </a:xfrm>
              <a:prstGeom prst="ellipse">
                <a:avLst/>
              </a:prstGeom>
              <a:solidFill>
                <a:srgbClr val="3333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3810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>
                <a:spAutoFit/>
              </a:bodyPr>
              <a:lstStyle/>
              <a:p>
                <a:endParaRPr lang="zh-CN" altLang="en-US"/>
              </a:p>
            </p:txBody>
          </p:sp>
          <p:sp>
            <p:nvSpPr>
              <p:cNvPr id="39" name="Oval 60"/>
              <p:cNvSpPr>
                <a:spLocks noChangeArrowheads="1"/>
              </p:cNvSpPr>
              <p:nvPr/>
            </p:nvSpPr>
            <p:spPr bwMode="gray">
              <a:xfrm>
                <a:off x="1296" y="587"/>
                <a:ext cx="646" cy="647"/>
              </a:xfrm>
              <a:prstGeom prst="ellipse">
                <a:avLst/>
              </a:prstGeom>
              <a:gradFill rotWithShape="1">
                <a:gsLst>
                  <a:gs pos="0">
                    <a:srgbClr val="636869"/>
                  </a:gs>
                  <a:gs pos="100000">
                    <a:srgbClr val="D6E1E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eaVert" wrap="none" anchor="ctr"/>
              <a:lstStyle/>
              <a:p>
                <a:endParaRPr lang="zh-CN" altLang="en-US"/>
              </a:p>
            </p:txBody>
          </p:sp>
          <p:sp>
            <p:nvSpPr>
              <p:cNvPr id="40" name="Oval 61"/>
              <p:cNvSpPr>
                <a:spLocks noChangeArrowheads="1"/>
              </p:cNvSpPr>
              <p:nvPr/>
            </p:nvSpPr>
            <p:spPr bwMode="gray">
              <a:xfrm>
                <a:off x="1304" y="591"/>
                <a:ext cx="631" cy="631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alpha val="0"/>
                    </a:srgbClr>
                  </a:gs>
                  <a:gs pos="100000">
                    <a:srgbClr val="F1F5F5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eaVert" wrap="none" anchor="ctr"/>
              <a:lstStyle/>
              <a:p>
                <a:endParaRPr lang="zh-CN" altLang="en-US"/>
              </a:p>
            </p:txBody>
          </p:sp>
          <p:sp>
            <p:nvSpPr>
              <p:cNvPr id="41" name="Oval 62"/>
              <p:cNvSpPr>
                <a:spLocks noChangeArrowheads="1"/>
              </p:cNvSpPr>
              <p:nvPr/>
            </p:nvSpPr>
            <p:spPr bwMode="gray">
              <a:xfrm>
                <a:off x="1311" y="597"/>
                <a:ext cx="600" cy="589"/>
              </a:xfrm>
              <a:prstGeom prst="ellipse">
                <a:avLst/>
              </a:prstGeom>
              <a:gradFill rotWithShape="1">
                <a:gsLst>
                  <a:gs pos="0">
                    <a:srgbClr val="AAB2B3"/>
                  </a:gs>
                  <a:gs pos="100000">
                    <a:srgbClr val="D6E1E2">
                      <a:alpha val="48000"/>
                    </a:srgb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eaVert" wrap="none" anchor="ctr"/>
              <a:lstStyle/>
              <a:p>
                <a:endParaRPr lang="zh-CN" altLang="en-US"/>
              </a:p>
            </p:txBody>
          </p:sp>
          <p:sp>
            <p:nvSpPr>
              <p:cNvPr id="42" name="Oval 63"/>
              <p:cNvSpPr>
                <a:spLocks noChangeArrowheads="1"/>
              </p:cNvSpPr>
              <p:nvPr/>
            </p:nvSpPr>
            <p:spPr bwMode="gray">
              <a:xfrm>
                <a:off x="1346" y="613"/>
                <a:ext cx="533" cy="479"/>
              </a:xfrm>
              <a:prstGeom prst="ellipse">
                <a:avLst/>
              </a:prstGeom>
              <a:gradFill rotWithShape="1">
                <a:gsLst>
                  <a:gs pos="0">
                    <a:srgbClr val="FFFFFF"/>
                  </a:gs>
                  <a:gs pos="100000">
                    <a:srgbClr val="D6E1E2">
                      <a:alpha val="37999"/>
                    </a:srgb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eaVert" wrap="none" anchor="ctr"/>
              <a:lstStyle/>
              <a:p>
                <a:endParaRPr lang="zh-CN" altLang="en-US"/>
              </a:p>
            </p:txBody>
          </p:sp>
        </p:grpSp>
        <p:sp>
          <p:nvSpPr>
            <p:cNvPr id="37" name="Text Box 64"/>
            <p:cNvSpPr txBox="1">
              <a:spLocks noChangeArrowheads="1"/>
            </p:cNvSpPr>
            <p:nvPr/>
          </p:nvSpPr>
          <p:spPr bwMode="gray">
            <a:xfrm>
              <a:off x="1062162" y="2149475"/>
              <a:ext cx="354012" cy="457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9pPr>
            </a:lstStyle>
            <a:p>
              <a:pPr algn="ctr" eaLnBrk="1" hangingPunct="1"/>
              <a:r>
                <a:rPr lang="en-US" altLang="zh-CN" sz="2400" dirty="0" smtClean="0">
                  <a:solidFill>
                    <a:srgbClr val="000000"/>
                  </a:solidFill>
                  <a:latin typeface="Arial" pitchFamily="34" charset="0"/>
                </a:rPr>
                <a:t>2</a:t>
              </a:r>
              <a:endParaRPr lang="en-US" altLang="zh-CN" dirty="0">
                <a:latin typeface="Arial" pitchFamily="34" charset="0"/>
              </a:endParaRPr>
            </a:p>
          </p:txBody>
        </p:sp>
      </p:grpSp>
      <p:grpSp>
        <p:nvGrpSpPr>
          <p:cNvPr id="43" name="组合 42"/>
          <p:cNvGrpSpPr/>
          <p:nvPr/>
        </p:nvGrpSpPr>
        <p:grpSpPr>
          <a:xfrm>
            <a:off x="5777966" y="3916734"/>
            <a:ext cx="1728197" cy="453463"/>
            <a:chOff x="5219382" y="2382839"/>
            <a:chExt cx="3811588" cy="1000125"/>
          </a:xfrm>
        </p:grpSpPr>
        <p:sp>
          <p:nvSpPr>
            <p:cNvPr id="44" name="AutoShape 5"/>
            <p:cNvSpPr>
              <a:spLocks noChangeArrowheads="1"/>
            </p:cNvSpPr>
            <p:nvPr/>
          </p:nvSpPr>
          <p:spPr bwMode="auto">
            <a:xfrm>
              <a:off x="5219382" y="2382839"/>
              <a:ext cx="3811588" cy="1000125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chemeClr val="accent5">
                    <a:lumMod val="60000"/>
                    <a:lumOff val="40000"/>
                  </a:schemeClr>
                </a:gs>
                <a:gs pos="100000">
                  <a:schemeClr val="bg1"/>
                </a:gs>
              </a:gsLst>
              <a:lin ang="0" scaled="1"/>
            </a:gradFill>
            <a:ln w="9525" algn="ctr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>
                <a:spcBef>
                  <a:spcPct val="50000"/>
                </a:spcBef>
              </a:pPr>
              <a:r>
                <a:rPr lang="zh-CN" altLang="en-US" sz="2000" dirty="0">
                  <a:solidFill>
                    <a:schemeClr val="accent2"/>
                  </a:solidFill>
                  <a:ea typeface="黑体" pitchFamily="2" charset="-122"/>
                </a:rPr>
                <a:t>      </a:t>
              </a:r>
              <a:r>
                <a:rPr lang="zh-CN" altLang="en-US" sz="2000" dirty="0" smtClean="0">
                  <a:solidFill>
                    <a:schemeClr val="accent2"/>
                  </a:solidFill>
                  <a:ea typeface="黑体" pitchFamily="2" charset="-122"/>
                </a:rPr>
                <a:t>读数</a:t>
              </a:r>
              <a:endParaRPr lang="zh-CN" altLang="en-US" sz="2000" dirty="0">
                <a:solidFill>
                  <a:schemeClr val="accent2"/>
                </a:solidFill>
                <a:ea typeface="黑体" pitchFamily="2" charset="-122"/>
              </a:endParaRPr>
            </a:p>
          </p:txBody>
        </p:sp>
        <p:grpSp>
          <p:nvGrpSpPr>
            <p:cNvPr id="45" name="Group 6"/>
            <p:cNvGrpSpPr>
              <a:grpSpLocks/>
            </p:cNvGrpSpPr>
            <p:nvPr/>
          </p:nvGrpSpPr>
          <p:grpSpPr bwMode="auto">
            <a:xfrm>
              <a:off x="5389245" y="2505076"/>
              <a:ext cx="762000" cy="762000"/>
              <a:chOff x="864" y="1046"/>
              <a:chExt cx="480" cy="480"/>
            </a:xfrm>
          </p:grpSpPr>
          <p:sp>
            <p:nvSpPr>
              <p:cNvPr id="46" name="Oval 7"/>
              <p:cNvSpPr>
                <a:spLocks noChangeArrowheads="1"/>
              </p:cNvSpPr>
              <p:nvPr/>
            </p:nvSpPr>
            <p:spPr bwMode="auto">
              <a:xfrm>
                <a:off x="864" y="1046"/>
                <a:ext cx="480" cy="480"/>
              </a:xfrm>
              <a:prstGeom prst="ellipse">
                <a:avLst/>
              </a:prstGeom>
              <a:gradFill rotWithShape="0">
                <a:gsLst>
                  <a:gs pos="0">
                    <a:srgbClr val="FFCC66"/>
                  </a:gs>
                  <a:gs pos="100000">
                    <a:srgbClr val="FF0000"/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47" name="Oval 8"/>
              <p:cNvSpPr>
                <a:spLocks noChangeArrowheads="1"/>
              </p:cNvSpPr>
              <p:nvPr/>
            </p:nvSpPr>
            <p:spPr bwMode="auto">
              <a:xfrm>
                <a:off x="926" y="1095"/>
                <a:ext cx="355" cy="355"/>
              </a:xfrm>
              <a:prstGeom prst="ellipse">
                <a:avLst/>
              </a:prstGeom>
              <a:gradFill rotWithShape="0">
                <a:gsLst>
                  <a:gs pos="0">
                    <a:srgbClr val="FF0000"/>
                  </a:gs>
                  <a:gs pos="100000">
                    <a:srgbClr val="FFCC66"/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/>
                <a:r>
                  <a:rPr lang="en-US" altLang="ko-KR" sz="2400" b="1" dirty="0" smtClean="0">
                    <a:latin typeface="Verdana" pitchFamily="34" charset="0"/>
                    <a:ea typeface="Gulim" pitchFamily="34" charset="-127"/>
                  </a:rPr>
                  <a:t>4</a:t>
                </a:r>
                <a:endParaRPr lang="ko-KR" altLang="en-US" sz="2400" b="1" dirty="0">
                  <a:latin typeface="Verdana" pitchFamily="34" charset="0"/>
                  <a:ea typeface="Gulim" pitchFamily="34" charset="-127"/>
                </a:endParaRPr>
              </a:p>
            </p:txBody>
          </p:sp>
        </p:grpSp>
      </p:grpSp>
      <p:grpSp>
        <p:nvGrpSpPr>
          <p:cNvPr id="48" name="组合 47"/>
          <p:cNvGrpSpPr/>
          <p:nvPr/>
        </p:nvGrpSpPr>
        <p:grpSpPr>
          <a:xfrm>
            <a:off x="5777967" y="3240386"/>
            <a:ext cx="1926381" cy="505464"/>
            <a:chOff x="5219382" y="1276351"/>
            <a:chExt cx="3811588" cy="1000125"/>
          </a:xfrm>
        </p:grpSpPr>
        <p:sp>
          <p:nvSpPr>
            <p:cNvPr id="49" name="AutoShape 15"/>
            <p:cNvSpPr>
              <a:spLocks noChangeArrowheads="1"/>
            </p:cNvSpPr>
            <p:nvPr/>
          </p:nvSpPr>
          <p:spPr bwMode="auto">
            <a:xfrm>
              <a:off x="5219382" y="1276351"/>
              <a:ext cx="3811588" cy="1000125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chemeClr val="accent5">
                    <a:lumMod val="60000"/>
                    <a:lumOff val="40000"/>
                  </a:schemeClr>
                </a:gs>
                <a:gs pos="100000">
                  <a:schemeClr val="bg1"/>
                </a:gs>
              </a:gsLst>
              <a:lin ang="0" scaled="1"/>
            </a:gradFill>
            <a:ln w="9525" algn="ctr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>
                <a:spcBef>
                  <a:spcPct val="50000"/>
                </a:spcBef>
              </a:pPr>
              <a:r>
                <a:rPr lang="zh-CN" altLang="en-US" sz="2000" dirty="0" smtClean="0">
                  <a:solidFill>
                    <a:schemeClr val="accent2"/>
                  </a:solidFill>
                  <a:ea typeface="黑体" pitchFamily="2" charset="-122"/>
                </a:rPr>
                <a:t>      表笔测量电池正负极</a:t>
              </a:r>
              <a:endParaRPr lang="zh-CN" altLang="en-US" sz="2000" dirty="0">
                <a:solidFill>
                  <a:schemeClr val="accent2"/>
                </a:solidFill>
                <a:ea typeface="黑体" pitchFamily="2" charset="-122"/>
              </a:endParaRPr>
            </a:p>
          </p:txBody>
        </p:sp>
        <p:grpSp>
          <p:nvGrpSpPr>
            <p:cNvPr id="50" name="Group 16"/>
            <p:cNvGrpSpPr>
              <a:grpSpLocks/>
            </p:cNvGrpSpPr>
            <p:nvPr/>
          </p:nvGrpSpPr>
          <p:grpSpPr bwMode="auto">
            <a:xfrm>
              <a:off x="5376545" y="1377951"/>
              <a:ext cx="762000" cy="762000"/>
              <a:chOff x="864" y="1046"/>
              <a:chExt cx="480" cy="480"/>
            </a:xfrm>
          </p:grpSpPr>
          <p:sp>
            <p:nvSpPr>
              <p:cNvPr id="51" name="Oval 17"/>
              <p:cNvSpPr>
                <a:spLocks noChangeArrowheads="1"/>
              </p:cNvSpPr>
              <p:nvPr/>
            </p:nvSpPr>
            <p:spPr bwMode="auto">
              <a:xfrm>
                <a:off x="864" y="1046"/>
                <a:ext cx="480" cy="480"/>
              </a:xfrm>
              <a:prstGeom prst="ellipse">
                <a:avLst/>
              </a:prstGeom>
              <a:gradFill rotWithShape="0">
                <a:gsLst>
                  <a:gs pos="0">
                    <a:srgbClr val="00FFCC"/>
                  </a:gs>
                  <a:gs pos="100000">
                    <a:srgbClr val="009900"/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52" name="Oval 18"/>
              <p:cNvSpPr>
                <a:spLocks noChangeArrowheads="1"/>
              </p:cNvSpPr>
              <p:nvPr/>
            </p:nvSpPr>
            <p:spPr bwMode="auto">
              <a:xfrm>
                <a:off x="926" y="1095"/>
                <a:ext cx="355" cy="355"/>
              </a:xfrm>
              <a:prstGeom prst="ellipse">
                <a:avLst/>
              </a:prstGeom>
              <a:gradFill rotWithShape="0">
                <a:gsLst>
                  <a:gs pos="0">
                    <a:srgbClr val="009900"/>
                  </a:gs>
                  <a:gs pos="100000">
                    <a:srgbClr val="00FFCC"/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/>
                <a:r>
                  <a:rPr lang="en-US" altLang="ko-KR" sz="2400" b="1" dirty="0" smtClean="0">
                    <a:latin typeface="Verdana" pitchFamily="34" charset="0"/>
                    <a:ea typeface="Gulim" pitchFamily="34" charset="-127"/>
                  </a:rPr>
                  <a:t>3</a:t>
                </a:r>
                <a:endParaRPr lang="ko-KR" altLang="en-US" sz="2400" b="1" dirty="0">
                  <a:latin typeface="Verdana" pitchFamily="34" charset="0"/>
                  <a:ea typeface="Gulim" pitchFamily="34" charset="-127"/>
                </a:endParaRPr>
              </a:p>
            </p:txBody>
          </p:sp>
        </p:grpSp>
      </p:grpSp>
      <p:grpSp>
        <p:nvGrpSpPr>
          <p:cNvPr id="53" name="组合 44"/>
          <p:cNvGrpSpPr>
            <a:grpSpLocks/>
          </p:cNvGrpSpPr>
          <p:nvPr/>
        </p:nvGrpSpPr>
        <p:grpSpPr bwMode="auto">
          <a:xfrm>
            <a:off x="3046149" y="2684104"/>
            <a:ext cx="643159" cy="643179"/>
            <a:chOff x="924049" y="2057400"/>
            <a:chExt cx="642938" cy="642938"/>
          </a:xfrm>
        </p:grpSpPr>
        <p:grpSp>
          <p:nvGrpSpPr>
            <p:cNvPr id="54" name="Group 58"/>
            <p:cNvGrpSpPr>
              <a:grpSpLocks/>
            </p:cNvGrpSpPr>
            <p:nvPr/>
          </p:nvGrpSpPr>
          <p:grpSpPr bwMode="auto">
            <a:xfrm>
              <a:off x="924049" y="2057400"/>
              <a:ext cx="642938" cy="642938"/>
              <a:chOff x="1289" y="582"/>
              <a:chExt cx="668" cy="668"/>
            </a:xfrm>
          </p:grpSpPr>
          <p:sp>
            <p:nvSpPr>
              <p:cNvPr id="56" name="Oval 59"/>
              <p:cNvSpPr>
                <a:spLocks noChangeArrowheads="1"/>
              </p:cNvSpPr>
              <p:nvPr/>
            </p:nvSpPr>
            <p:spPr bwMode="gray">
              <a:xfrm>
                <a:off x="1289" y="582"/>
                <a:ext cx="668" cy="668"/>
              </a:xfrm>
              <a:prstGeom prst="ellipse">
                <a:avLst/>
              </a:prstGeom>
              <a:solidFill>
                <a:srgbClr val="3333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3810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>
                <a:spAutoFit/>
              </a:bodyPr>
              <a:lstStyle/>
              <a:p>
                <a:endParaRPr lang="zh-CN" altLang="en-US"/>
              </a:p>
            </p:txBody>
          </p:sp>
          <p:sp>
            <p:nvSpPr>
              <p:cNvPr id="57" name="Oval 60"/>
              <p:cNvSpPr>
                <a:spLocks noChangeArrowheads="1"/>
              </p:cNvSpPr>
              <p:nvPr/>
            </p:nvSpPr>
            <p:spPr bwMode="gray">
              <a:xfrm>
                <a:off x="1296" y="587"/>
                <a:ext cx="646" cy="647"/>
              </a:xfrm>
              <a:prstGeom prst="ellipse">
                <a:avLst/>
              </a:prstGeom>
              <a:gradFill rotWithShape="1">
                <a:gsLst>
                  <a:gs pos="0">
                    <a:srgbClr val="636869"/>
                  </a:gs>
                  <a:gs pos="100000">
                    <a:srgbClr val="D6E1E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eaVert" wrap="none" anchor="ctr"/>
              <a:lstStyle/>
              <a:p>
                <a:endParaRPr lang="zh-CN" altLang="en-US"/>
              </a:p>
            </p:txBody>
          </p:sp>
          <p:sp>
            <p:nvSpPr>
              <p:cNvPr id="58" name="Oval 61"/>
              <p:cNvSpPr>
                <a:spLocks noChangeArrowheads="1"/>
              </p:cNvSpPr>
              <p:nvPr/>
            </p:nvSpPr>
            <p:spPr bwMode="gray">
              <a:xfrm>
                <a:off x="1304" y="591"/>
                <a:ext cx="631" cy="631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alpha val="0"/>
                    </a:srgbClr>
                  </a:gs>
                  <a:gs pos="100000">
                    <a:srgbClr val="F1F5F5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eaVert" wrap="none" anchor="ctr"/>
              <a:lstStyle/>
              <a:p>
                <a:endParaRPr lang="zh-CN" altLang="en-US"/>
              </a:p>
            </p:txBody>
          </p:sp>
          <p:sp>
            <p:nvSpPr>
              <p:cNvPr id="59" name="Oval 62"/>
              <p:cNvSpPr>
                <a:spLocks noChangeArrowheads="1"/>
              </p:cNvSpPr>
              <p:nvPr/>
            </p:nvSpPr>
            <p:spPr bwMode="gray">
              <a:xfrm>
                <a:off x="1311" y="597"/>
                <a:ext cx="600" cy="589"/>
              </a:xfrm>
              <a:prstGeom prst="ellipse">
                <a:avLst/>
              </a:prstGeom>
              <a:gradFill rotWithShape="1">
                <a:gsLst>
                  <a:gs pos="0">
                    <a:srgbClr val="AAB2B3"/>
                  </a:gs>
                  <a:gs pos="100000">
                    <a:srgbClr val="D6E1E2">
                      <a:alpha val="48000"/>
                    </a:srgb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eaVert" wrap="none" anchor="ctr"/>
              <a:lstStyle/>
              <a:p>
                <a:endParaRPr lang="zh-CN" altLang="en-US"/>
              </a:p>
            </p:txBody>
          </p:sp>
          <p:sp>
            <p:nvSpPr>
              <p:cNvPr id="60" name="Oval 63"/>
              <p:cNvSpPr>
                <a:spLocks noChangeArrowheads="1"/>
              </p:cNvSpPr>
              <p:nvPr/>
            </p:nvSpPr>
            <p:spPr bwMode="gray">
              <a:xfrm>
                <a:off x="1346" y="613"/>
                <a:ext cx="533" cy="479"/>
              </a:xfrm>
              <a:prstGeom prst="ellipse">
                <a:avLst/>
              </a:prstGeom>
              <a:gradFill rotWithShape="1">
                <a:gsLst>
                  <a:gs pos="0">
                    <a:srgbClr val="FFFFFF"/>
                  </a:gs>
                  <a:gs pos="100000">
                    <a:srgbClr val="D6E1E2">
                      <a:alpha val="37999"/>
                    </a:srgb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eaVert" wrap="none" anchor="ctr"/>
              <a:lstStyle/>
              <a:p>
                <a:endParaRPr lang="zh-CN" altLang="en-US"/>
              </a:p>
            </p:txBody>
          </p:sp>
        </p:grpSp>
        <p:sp>
          <p:nvSpPr>
            <p:cNvPr id="55" name="Text Box 64"/>
            <p:cNvSpPr txBox="1">
              <a:spLocks noChangeArrowheads="1"/>
            </p:cNvSpPr>
            <p:nvPr/>
          </p:nvSpPr>
          <p:spPr bwMode="gray">
            <a:xfrm>
              <a:off x="1062162" y="2149475"/>
              <a:ext cx="354012" cy="457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9pPr>
            </a:lstStyle>
            <a:p>
              <a:pPr algn="ctr" eaLnBrk="1" hangingPunct="1"/>
              <a:r>
                <a:rPr lang="en-US" altLang="zh-CN" sz="2400" dirty="0" smtClean="0">
                  <a:solidFill>
                    <a:srgbClr val="000000"/>
                  </a:solidFill>
                  <a:latin typeface="Arial" pitchFamily="34" charset="0"/>
                </a:rPr>
                <a:t>3</a:t>
              </a:r>
              <a:endParaRPr lang="en-US" altLang="zh-CN" dirty="0">
                <a:latin typeface="Arial" pitchFamily="34" charset="0"/>
              </a:endParaRPr>
            </a:p>
          </p:txBody>
        </p:sp>
      </p:grpSp>
      <p:grpSp>
        <p:nvGrpSpPr>
          <p:cNvPr id="61" name="组合 44"/>
          <p:cNvGrpSpPr>
            <a:grpSpLocks/>
          </p:cNvGrpSpPr>
          <p:nvPr/>
        </p:nvGrpSpPr>
        <p:grpSpPr bwMode="auto">
          <a:xfrm>
            <a:off x="3294266" y="4835668"/>
            <a:ext cx="643159" cy="643179"/>
            <a:chOff x="924049" y="2057400"/>
            <a:chExt cx="642938" cy="642938"/>
          </a:xfrm>
        </p:grpSpPr>
        <p:grpSp>
          <p:nvGrpSpPr>
            <p:cNvPr id="62" name="Group 58"/>
            <p:cNvGrpSpPr>
              <a:grpSpLocks/>
            </p:cNvGrpSpPr>
            <p:nvPr/>
          </p:nvGrpSpPr>
          <p:grpSpPr bwMode="auto">
            <a:xfrm>
              <a:off x="924049" y="2057400"/>
              <a:ext cx="642938" cy="642938"/>
              <a:chOff x="1289" y="582"/>
              <a:chExt cx="668" cy="668"/>
            </a:xfrm>
          </p:grpSpPr>
          <p:sp>
            <p:nvSpPr>
              <p:cNvPr id="64" name="Oval 59"/>
              <p:cNvSpPr>
                <a:spLocks noChangeArrowheads="1"/>
              </p:cNvSpPr>
              <p:nvPr/>
            </p:nvSpPr>
            <p:spPr bwMode="gray">
              <a:xfrm>
                <a:off x="1289" y="582"/>
                <a:ext cx="668" cy="668"/>
              </a:xfrm>
              <a:prstGeom prst="ellipse">
                <a:avLst/>
              </a:prstGeom>
              <a:solidFill>
                <a:srgbClr val="3333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3810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>
                <a:spAutoFit/>
              </a:bodyPr>
              <a:lstStyle/>
              <a:p>
                <a:endParaRPr lang="zh-CN" altLang="en-US"/>
              </a:p>
            </p:txBody>
          </p:sp>
          <p:sp>
            <p:nvSpPr>
              <p:cNvPr id="65" name="Oval 60"/>
              <p:cNvSpPr>
                <a:spLocks noChangeArrowheads="1"/>
              </p:cNvSpPr>
              <p:nvPr/>
            </p:nvSpPr>
            <p:spPr bwMode="gray">
              <a:xfrm>
                <a:off x="1296" y="587"/>
                <a:ext cx="646" cy="647"/>
              </a:xfrm>
              <a:prstGeom prst="ellipse">
                <a:avLst/>
              </a:prstGeom>
              <a:gradFill rotWithShape="1">
                <a:gsLst>
                  <a:gs pos="0">
                    <a:srgbClr val="636869"/>
                  </a:gs>
                  <a:gs pos="100000">
                    <a:srgbClr val="D6E1E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eaVert" wrap="none" anchor="ctr"/>
              <a:lstStyle/>
              <a:p>
                <a:endParaRPr lang="zh-CN" altLang="en-US"/>
              </a:p>
            </p:txBody>
          </p:sp>
          <p:sp>
            <p:nvSpPr>
              <p:cNvPr id="66" name="Oval 61"/>
              <p:cNvSpPr>
                <a:spLocks noChangeArrowheads="1"/>
              </p:cNvSpPr>
              <p:nvPr/>
            </p:nvSpPr>
            <p:spPr bwMode="gray">
              <a:xfrm>
                <a:off x="1304" y="591"/>
                <a:ext cx="631" cy="631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alpha val="0"/>
                    </a:srgbClr>
                  </a:gs>
                  <a:gs pos="100000">
                    <a:srgbClr val="F1F5F5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eaVert" wrap="none" anchor="ctr"/>
              <a:lstStyle/>
              <a:p>
                <a:endParaRPr lang="zh-CN" altLang="en-US"/>
              </a:p>
            </p:txBody>
          </p:sp>
          <p:sp>
            <p:nvSpPr>
              <p:cNvPr id="67" name="Oval 62"/>
              <p:cNvSpPr>
                <a:spLocks noChangeArrowheads="1"/>
              </p:cNvSpPr>
              <p:nvPr/>
            </p:nvSpPr>
            <p:spPr bwMode="gray">
              <a:xfrm>
                <a:off x="1311" y="597"/>
                <a:ext cx="600" cy="589"/>
              </a:xfrm>
              <a:prstGeom prst="ellipse">
                <a:avLst/>
              </a:prstGeom>
              <a:gradFill rotWithShape="1">
                <a:gsLst>
                  <a:gs pos="0">
                    <a:srgbClr val="AAB2B3"/>
                  </a:gs>
                  <a:gs pos="100000">
                    <a:srgbClr val="D6E1E2">
                      <a:alpha val="48000"/>
                    </a:srgb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eaVert" wrap="none" anchor="ctr"/>
              <a:lstStyle/>
              <a:p>
                <a:endParaRPr lang="zh-CN" altLang="en-US"/>
              </a:p>
            </p:txBody>
          </p:sp>
          <p:sp>
            <p:nvSpPr>
              <p:cNvPr id="68" name="Oval 63"/>
              <p:cNvSpPr>
                <a:spLocks noChangeArrowheads="1"/>
              </p:cNvSpPr>
              <p:nvPr/>
            </p:nvSpPr>
            <p:spPr bwMode="gray">
              <a:xfrm>
                <a:off x="1346" y="613"/>
                <a:ext cx="533" cy="479"/>
              </a:xfrm>
              <a:prstGeom prst="ellipse">
                <a:avLst/>
              </a:prstGeom>
              <a:gradFill rotWithShape="1">
                <a:gsLst>
                  <a:gs pos="0">
                    <a:srgbClr val="FFFFFF"/>
                  </a:gs>
                  <a:gs pos="100000">
                    <a:srgbClr val="D6E1E2">
                      <a:alpha val="37999"/>
                    </a:srgb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eaVert" wrap="none" anchor="ctr"/>
              <a:lstStyle/>
              <a:p>
                <a:endParaRPr lang="zh-CN" altLang="en-US"/>
              </a:p>
            </p:txBody>
          </p:sp>
        </p:grpSp>
        <p:sp>
          <p:nvSpPr>
            <p:cNvPr id="63" name="Text Box 64"/>
            <p:cNvSpPr txBox="1">
              <a:spLocks noChangeArrowheads="1"/>
            </p:cNvSpPr>
            <p:nvPr/>
          </p:nvSpPr>
          <p:spPr bwMode="gray">
            <a:xfrm>
              <a:off x="1062162" y="2149475"/>
              <a:ext cx="354012" cy="457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9pPr>
            </a:lstStyle>
            <a:p>
              <a:pPr algn="ctr" eaLnBrk="1" hangingPunct="1"/>
              <a:r>
                <a:rPr lang="en-US" altLang="zh-CN" sz="2400" dirty="0" smtClean="0">
                  <a:solidFill>
                    <a:srgbClr val="000000"/>
                  </a:solidFill>
                  <a:latin typeface="Arial" pitchFamily="34" charset="0"/>
                </a:rPr>
                <a:t>4</a:t>
              </a:r>
              <a:endParaRPr lang="en-US" altLang="zh-CN" dirty="0">
                <a:latin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4527735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2500"/>
                            </p:stCondLst>
                            <p:childTnLst>
                              <p:par>
                                <p:cTn id="4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500"/>
                            </p:stCondLst>
                            <p:childTnLst>
                              <p:par>
                                <p:cTn id="50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2500"/>
                            </p:stCondLst>
                            <p:childTnLst>
                              <p:par>
                                <p:cTn id="6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4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500"/>
                            </p:stCondLst>
                            <p:childTnLst>
                              <p:par>
                                <p:cTn id="76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2500"/>
                            </p:stCondLst>
                            <p:childTnLst>
                              <p:par>
                                <p:cTn id="9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0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500"/>
                            </p:stCondLst>
                            <p:childTnLst>
                              <p:par>
                                <p:cTn id="102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1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1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1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1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1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8" fill="hold">
                            <p:stCondLst>
                              <p:cond delay="2500"/>
                            </p:stCondLst>
                            <p:childTnLst>
                              <p:par>
                                <p:cTn id="11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theme/theme1.xml><?xml version="1.0" encoding="utf-8"?>
<a:theme xmlns:a="http://schemas.openxmlformats.org/drawingml/2006/main" name="Office 主题​​">
  <a:themeElements>
    <a:clrScheme name="主管人员">
      <a:dk1>
        <a:sysClr val="windowText" lastClr="000000"/>
      </a:dk1>
      <a:lt1>
        <a:sysClr val="window" lastClr="FFFFFF"/>
      </a:lt1>
      <a:dk2>
        <a:srgbClr val="2F5897"/>
      </a:dk2>
      <a:lt2>
        <a:srgbClr val="E4E9EF"/>
      </a:lt2>
      <a:accent1>
        <a:srgbClr val="6076B4"/>
      </a:accent1>
      <a:accent2>
        <a:srgbClr val="9C5252"/>
      </a:accent2>
      <a:accent3>
        <a:srgbClr val="E68422"/>
      </a:accent3>
      <a:accent4>
        <a:srgbClr val="846648"/>
      </a:accent4>
      <a:accent5>
        <a:srgbClr val="63891F"/>
      </a:accent5>
      <a:accent6>
        <a:srgbClr val="758085"/>
      </a:accent6>
      <a:hlink>
        <a:srgbClr val="3399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 rtlCol="0" anchor="ctr"/>
      <a:lstStyle>
        <a:defPPr algn="ctr">
          <a:defRPr dirty="0">
            <a:solidFill>
              <a:prstClr val="white"/>
            </a:solidFill>
            <a:latin typeface="幼圆" pitchFamily="49" charset="-122"/>
            <a:ea typeface="幼圆" pitchFamily="49" charset="-122"/>
          </a:defRPr>
        </a:defPPr>
      </a:lstStyle>
      <a:style>
        <a:lnRef idx="0">
          <a:schemeClr val="accent2"/>
        </a:lnRef>
        <a:fillRef idx="3">
          <a:schemeClr val="accent2"/>
        </a:fillRef>
        <a:effectRef idx="3">
          <a:schemeClr val="accent2"/>
        </a:effectRef>
        <a:fontRef idx="minor">
          <a:schemeClr val="lt1"/>
        </a:fontRef>
      </a:style>
    </a:spDef>
  </a:objectDefaults>
  <a:extraClrSchemeLst/>
</a:theme>
</file>

<file path=ppt/theme/theme2.xml><?xml version="1.0" encoding="utf-8"?>
<a:theme xmlns:a="http://schemas.openxmlformats.org/drawingml/2006/main" name="1_Office 主题​​">
  <a:themeElements>
    <a:clrScheme name="主管人员">
      <a:dk1>
        <a:sysClr val="windowText" lastClr="000000"/>
      </a:dk1>
      <a:lt1>
        <a:sysClr val="window" lastClr="FFFFFF"/>
      </a:lt1>
      <a:dk2>
        <a:srgbClr val="2F5897"/>
      </a:dk2>
      <a:lt2>
        <a:srgbClr val="E4E9EF"/>
      </a:lt2>
      <a:accent1>
        <a:srgbClr val="6076B4"/>
      </a:accent1>
      <a:accent2>
        <a:srgbClr val="9C5252"/>
      </a:accent2>
      <a:accent3>
        <a:srgbClr val="E68422"/>
      </a:accent3>
      <a:accent4>
        <a:srgbClr val="846648"/>
      </a:accent4>
      <a:accent5>
        <a:srgbClr val="63891F"/>
      </a:accent5>
      <a:accent6>
        <a:srgbClr val="758085"/>
      </a:accent6>
      <a:hlink>
        <a:srgbClr val="3399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Office 主题​​">
  <a:themeElements>
    <a:clrScheme name="主管人员">
      <a:dk1>
        <a:sysClr val="windowText" lastClr="000000"/>
      </a:dk1>
      <a:lt1>
        <a:sysClr val="window" lastClr="FFFFFF"/>
      </a:lt1>
      <a:dk2>
        <a:srgbClr val="2F5897"/>
      </a:dk2>
      <a:lt2>
        <a:srgbClr val="E4E9EF"/>
      </a:lt2>
      <a:accent1>
        <a:srgbClr val="6076B4"/>
      </a:accent1>
      <a:accent2>
        <a:srgbClr val="9C5252"/>
      </a:accent2>
      <a:accent3>
        <a:srgbClr val="E68422"/>
      </a:accent3>
      <a:accent4>
        <a:srgbClr val="846648"/>
      </a:accent4>
      <a:accent5>
        <a:srgbClr val="63891F"/>
      </a:accent5>
      <a:accent6>
        <a:srgbClr val="758085"/>
      </a:accent6>
      <a:hlink>
        <a:srgbClr val="3399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 rtlCol="0" anchor="ctr"/>
      <a:lstStyle>
        <a:defPPr algn="ctr">
          <a:defRPr dirty="0">
            <a:solidFill>
              <a:prstClr val="white"/>
            </a:solidFill>
            <a:latin typeface="幼圆" pitchFamily="49" charset="-122"/>
            <a:ea typeface="幼圆" pitchFamily="49" charset="-122"/>
          </a:defRPr>
        </a:defPPr>
      </a:lstStyle>
      <a:style>
        <a:lnRef idx="0">
          <a:schemeClr val="accent2"/>
        </a:lnRef>
        <a:fillRef idx="3">
          <a:schemeClr val="accent2"/>
        </a:fillRef>
        <a:effectRef idx="3">
          <a:schemeClr val="accent2"/>
        </a:effectRef>
        <a:fontRef idx="minor">
          <a:schemeClr val="lt1"/>
        </a:fontRef>
      </a:style>
    </a:spDef>
  </a:objectDefaults>
  <a:extraClrSchemeLst/>
</a:theme>
</file>

<file path=ppt/theme/theme4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2761</TotalTime>
  <Words>2019</Words>
  <Application>Microsoft Office PowerPoint</Application>
  <PresentationFormat>全屏显示(4:3)</PresentationFormat>
  <Paragraphs>266</Paragraphs>
  <Slides>17</Slides>
  <Notes>0</Notes>
  <HiddenSlides>0</HiddenSlides>
  <MMClips>0</MMClips>
  <ScaleCrop>false</ScaleCrop>
  <HeadingPairs>
    <vt:vector size="4" baseType="variant">
      <vt:variant>
        <vt:lpstr>主题</vt:lpstr>
      </vt:variant>
      <vt:variant>
        <vt:i4>3</vt:i4>
      </vt:variant>
      <vt:variant>
        <vt:lpstr>幻灯片标题</vt:lpstr>
      </vt:variant>
      <vt:variant>
        <vt:i4>17</vt:i4>
      </vt:variant>
    </vt:vector>
  </HeadingPairs>
  <TitlesOfParts>
    <vt:vector size="20" baseType="lpstr">
      <vt:lpstr>Office 主题​​</vt:lpstr>
      <vt:lpstr>1_Office 主题​​</vt:lpstr>
      <vt:lpstr>2_Office 主题​​</vt:lpstr>
      <vt:lpstr>简易家电维修技术</vt:lpstr>
      <vt:lpstr>一、认识万用表</vt:lpstr>
      <vt:lpstr>二、测量电阻</vt:lpstr>
      <vt:lpstr>二、测量电阻</vt:lpstr>
      <vt:lpstr>二、测量电阻</vt:lpstr>
      <vt:lpstr>二、测量电阻</vt:lpstr>
      <vt:lpstr>二、测量电阻</vt:lpstr>
      <vt:lpstr>二、测量电阻</vt:lpstr>
      <vt:lpstr>三、测量直流电压</vt:lpstr>
      <vt:lpstr>三、测量直流电压</vt:lpstr>
      <vt:lpstr>二、测量电阻</vt:lpstr>
      <vt:lpstr>二、测量电阻</vt:lpstr>
      <vt:lpstr>二、测量电阻</vt:lpstr>
      <vt:lpstr>二、测量电阻</vt:lpstr>
      <vt:lpstr>四、测量交流电压</vt:lpstr>
      <vt:lpstr>五、测量直流电流</vt:lpstr>
      <vt:lpstr>PowerPoint 演示文稿</vt:lpstr>
    </vt:vector>
  </TitlesOfParts>
  <Company>番茄花园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dwb</dc:creator>
  <cp:lastModifiedBy>USER</cp:lastModifiedBy>
  <cp:revision>406</cp:revision>
  <dcterms:created xsi:type="dcterms:W3CDTF">2012-01-31T05:34:08Z</dcterms:created>
  <dcterms:modified xsi:type="dcterms:W3CDTF">2012-04-24T05:55:32Z</dcterms:modified>
</cp:coreProperties>
</file>