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23"/>
  </p:notesMasterIdLst>
  <p:sldIdLst>
    <p:sldId id="257" r:id="rId4"/>
    <p:sldId id="256" r:id="rId5"/>
    <p:sldId id="266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8D48"/>
    <a:srgbClr val="DD4F37"/>
    <a:srgbClr val="FBDDF5"/>
    <a:srgbClr val="F4A6E6"/>
    <a:srgbClr val="F4A6A6"/>
    <a:srgbClr val="F8F5CC"/>
    <a:srgbClr val="E9E065"/>
    <a:srgbClr val="FBF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9" autoAdjust="0"/>
    <p:restoredTop sz="94660"/>
  </p:normalViewPr>
  <p:slideViewPr>
    <p:cSldViewPr>
      <p:cViewPr varScale="1">
        <p:scale>
          <a:sx n="86" d="100"/>
          <a:sy n="86" d="100"/>
        </p:scale>
        <p:origin x="-9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620DB-9FFC-4B6A-8E80-7C3646A2B62F}" type="datetimeFigureOut">
              <a:rPr lang="zh-CN" altLang="en-US" smtClean="0"/>
              <a:t>2012-4-28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9B0B6-9567-4D0B-9D5D-8D8779CF01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96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9B0B6-9567-4D0B-9D5D-8D8779CF01F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7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B411F-97ED-4D8E-A07F-824A8F01FF8C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5F83-39B9-42AB-8325-3B5E94C860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42A49-56DC-4641-9065-03E0CF1C1F10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2708C-E94C-4208-A2DD-B875CFBD81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1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CA363-B80E-43F4-B1F0-DC2ED7AC48A5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12229-E00E-433E-B46A-4C69744A6D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96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80160-D3C1-42ED-B303-514A01406A8A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47AB8-32A6-496B-89C9-E307D6E0C6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27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BF358-4655-4E31-B98B-3D0AA2AA95E9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1890E-2194-44D5-A291-CA634D4866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4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44982-CF2A-4C7B-A1F6-D9DBB240345E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CD435-D6B0-4CAF-A391-952EEE27B0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5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774E-2BC9-4E9D-BCCB-171A5E5B5653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CAAC8-D383-4B5F-A1CF-D6B7341704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10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0214C-D433-4E45-8AF9-E1ACE35CABF4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F5B4A-D9C6-4B85-AB7A-260FFFE91E3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3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A3990-F47D-4CF1-9F3B-8A61795B6536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BED32-561A-4B83-AC2B-AEBA1F46FC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1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91AF1-F3CF-4EBC-ACB3-A7D2831CB684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A7C2E-F06F-45BA-B4CD-CADE5EAA6B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8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AD526-8346-461E-8ABC-330A82926544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3E173-8164-43B7-9C8B-8CD65B22F9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00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0B4CC-5E9B-4043-8D9A-9498FCC00005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B3B99-4D8C-425A-8849-68003557A2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7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11F6F-6C95-49A7-9C0D-16B1A7977C5A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4F883-48EE-4157-B0B1-5FE3AD95A2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8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B4679-E2DA-4175-A1EF-44D274AE93EE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3B801-9BE4-4FD1-B14F-BFD5E77729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2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FE48D-9C2A-4B5C-B861-9FD5F5B81AF8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08B93-6DB9-4A09-8AEE-6486EF6FEB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08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B411F-97ED-4D8E-A07F-824A8F01FF8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2012-4-28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5F83-39B9-42AB-8325-3B5E94C8601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0B4CC-5E9B-4043-8D9A-9498FCC0000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2012-4-28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B3B99-4D8C-425A-8849-68003557A27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0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511F-4517-4526-BF6D-FDBBBA2D10E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2012-4-28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D2A46-7873-4888-AA7A-5E56C159CC0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9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2D9D7-F4C0-445F-9085-0B9C6DE33B2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2012-4-28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D6936-D2AF-4454-90A5-368197E6555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3357-BB0C-4E7E-A064-756D03AB994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2012-4-28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F09FE-765D-47E9-BB44-E66EF20FB50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3CEC0-7487-45C8-AA3D-AD9EEAB2AC6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2012-4-28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E0970-E4A0-4C4C-B2BF-190C2532DAE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AD5AC-08B9-4CED-A74D-C32F5A40E90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2012-4-28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3724-20F3-437B-9D62-A4FE6052DB5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511F-4517-4526-BF6D-FDBBBA2D10EF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D2A46-7873-4888-AA7A-5E56C159CC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51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3FF9B-7D36-43F1-9591-F6AE07022C8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2012-4-28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A337-6C6C-4635-B957-64334283972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089CC-3AFB-4680-BD30-2CEDB3A9493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2012-4-28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950FC-FA8E-43E3-9034-B2CAFE78A70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42A49-56DC-4641-9065-03E0CF1C1F1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2012-4-28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2708C-E94C-4208-A2DD-B875CFBD810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6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CA363-B80E-43F4-B1F0-DC2ED7AC48A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2012-4-28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12229-E00E-433E-B46A-4C69744A6D6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2D9D7-F4C0-445F-9085-0B9C6DE33B25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D6936-D2AF-4454-90A5-368197E655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7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3357-BB0C-4E7E-A064-756D03AB994B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F09FE-765D-47E9-BB44-E66EF20FB5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4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3CEC0-7487-45C8-AA3D-AD9EEAB2AC62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E0970-E4A0-4C4C-B2BF-190C2532DA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10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AD5AC-08B9-4CED-A74D-C32F5A40E90E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3724-20F3-437B-9D62-A4FE6052DB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1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3FF9B-7D36-43F1-9591-F6AE07022C88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A337-6C6C-4635-B957-6433428397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4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089CC-3AFB-4680-BD30-2CEDB3A9493A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950FC-FA8E-43E3-9034-B2CAFE78A7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2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78000">
              <a:schemeClr val="bg1"/>
            </a:gs>
            <a:gs pos="0">
              <a:schemeClr val="accent5">
                <a:lumMod val="60000"/>
                <a:lumOff val="40000"/>
              </a:schemeClr>
            </a:gs>
            <a:gs pos="52000">
              <a:schemeClr val="bg1"/>
            </a:gs>
            <a:gs pos="100000">
              <a:schemeClr val="accent5">
                <a:lumMod val="60000"/>
                <a:lumOff val="40000"/>
              </a:schemeClr>
            </a:gs>
          </a:gsLst>
          <a:lin ang="5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21671FA-65F4-4DD4-BCBA-59ABA410C815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E3A2098-BF94-47C9-BF55-85D560A205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78000">
              <a:schemeClr val="bg1"/>
            </a:gs>
            <a:gs pos="0">
              <a:schemeClr val="accent5">
                <a:lumMod val="60000"/>
                <a:lumOff val="40000"/>
              </a:schemeClr>
            </a:gs>
            <a:gs pos="52000">
              <a:schemeClr val="bg1"/>
            </a:gs>
            <a:gs pos="100000">
              <a:schemeClr val="accent5">
                <a:lumMod val="60000"/>
                <a:lumOff val="40000"/>
              </a:schemeClr>
            </a:gs>
          </a:gsLst>
          <a:lin ang="5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1833674-40E6-40EB-AD08-33FEE86FB738}" type="datetimeFigureOut">
              <a:rPr lang="zh-CN" altLang="en-US"/>
              <a:pPr>
                <a:defRPr/>
              </a:pPr>
              <a:t>2012-4-28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97FAB9A-CC51-4609-9F14-51EE014255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78000">
              <a:schemeClr val="bg1"/>
            </a:gs>
            <a:gs pos="0">
              <a:schemeClr val="accent5">
                <a:lumMod val="60000"/>
                <a:lumOff val="40000"/>
              </a:schemeClr>
            </a:gs>
            <a:gs pos="52000">
              <a:schemeClr val="bg1"/>
            </a:gs>
            <a:gs pos="100000">
              <a:schemeClr val="accent5">
                <a:lumMod val="60000"/>
                <a:lumOff val="40000"/>
              </a:schemeClr>
            </a:gs>
          </a:gsLst>
          <a:lin ang="5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21671FA-65F4-4DD4-BCBA-59ABA410C81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2012-4-28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E3A2098-BF94-47C9-BF55-85D560A205A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4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5">
                <a:lumMod val="50000"/>
                <a:lumOff val="50000"/>
              </a:schemeClr>
            </a:gs>
            <a:gs pos="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3605213"/>
            <a:ext cx="3424237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矩形 55"/>
          <p:cNvSpPr/>
          <p:nvPr/>
        </p:nvSpPr>
        <p:spPr>
          <a:xfrm>
            <a:off x="0" y="1444625"/>
            <a:ext cx="9144000" cy="216058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40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252536" y="1224440"/>
            <a:ext cx="9144000" cy="1470025"/>
          </a:xfrm>
          <a:extLst/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 contourW="25400">
              <a:bevelT w="25400" h="57150" prst="artDeco"/>
              <a:contourClr>
                <a:schemeClr val="bg1"/>
              </a:contourClr>
            </a:sp3d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zh-CN" altLang="en-US" sz="8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Times New Roman" pitchFamily="18" charset="0"/>
              </a:rPr>
              <a:t>简易家电维修技术</a:t>
            </a:r>
            <a:endParaRPr lang="zh-CN" altLang="en-US" sz="8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484688" y="5546725"/>
            <a:ext cx="4406900" cy="690563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CN" altLang="en-US" b="1" dirty="0" smtClean="0">
                <a:latin typeface="幼圆" pitchFamily="49" charset="-122"/>
                <a:ea typeface="幼圆" pitchFamily="49" charset="-122"/>
              </a:rPr>
              <a:t>上海科技教育出版社</a:t>
            </a:r>
          </a:p>
        </p:txBody>
      </p:sp>
      <p:pic>
        <p:nvPicPr>
          <p:cNvPr id="33" name="Picture 47" descr="C:\Documents and Settings\Administrator.WWW-80B321E85A2\桌面\ppt\未命名-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84313"/>
            <a:ext cx="338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7" descr="C:\Documents and Settings\Administrator.WWW-80B321E85A2\桌面\ppt\未命名-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276475"/>
            <a:ext cx="338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7" descr="C:\Documents and Settings\Administrator.WWW-80B321E85A2\桌面\ppt\未命名-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22438"/>
            <a:ext cx="338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6858000"/>
            <a:ext cx="1214437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85800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7000875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685800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7000875"/>
            <a:ext cx="6429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685800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4" descr="C:\Documents and Settings\Administrator.WWW-80B321E85A2\桌面\ppt\未命名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685800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矩形 51"/>
          <p:cNvSpPr/>
          <p:nvPr/>
        </p:nvSpPr>
        <p:spPr>
          <a:xfrm>
            <a:off x="408481" y="354142"/>
            <a:ext cx="2795367" cy="55457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5672608"/>
            <a:ext cx="424096" cy="407132"/>
          </a:xfrm>
          <a:prstGeom prst="rect">
            <a:avLst/>
          </a:prstGeom>
        </p:spPr>
      </p:pic>
      <p:sp>
        <p:nvSpPr>
          <p:cNvPr id="54" name="副标题 2"/>
          <p:cNvSpPr txBox="1">
            <a:spLocks/>
          </p:cNvSpPr>
          <p:nvPr/>
        </p:nvSpPr>
        <p:spPr>
          <a:xfrm>
            <a:off x="2074863" y="2908300"/>
            <a:ext cx="6816725" cy="6969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chemeClr val="tx2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第</a:t>
            </a:r>
            <a:r>
              <a:rPr lang="en-US" altLang="zh-CN" sz="3600" b="1" dirty="0">
                <a:solidFill>
                  <a:schemeClr val="tx2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1</a:t>
            </a:r>
            <a:r>
              <a:rPr lang="zh-CN" altLang="en-US" sz="3600" b="1" dirty="0">
                <a:solidFill>
                  <a:schemeClr val="tx2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课 常用工具的使用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6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C -0.00104 -0.00764 -0.00121 -0.01551 -0.00277 -0.02269 C -0.00399 -0.02778 -0.00763 -0.03125 -0.00972 -0.03495 C -0.01579 -0.04583 -0.02222 -0.05463 -0.02916 -0.06366 C -0.03333 -0.06921 -0.0375 -0.07477 -0.04166 -0.08009 C -0.04461 -0.08403 -0.04722 -0.08843 -0.05 -0.09259 C -0.05138 -0.09468 -0.05416 -0.09861 -0.05416 -0.09838 C -0.0559 -0.10648 -0.05694 -0.10972 -0.05694 -0.11921 C -0.05694 -0.14445 -0.05677 -0.21574 -0.03194 -0.22801 C -0.02673 -0.23982 -0.02326 -0.25093 -0.01527 -0.2588 C -0.00781 -0.27523 -0.01753 -0.25556 -0.00833 -0.26921 C -0.00347 -0.27639 -0.00121 -0.28634 0.00556 -0.28958 C 0.00816 -0.30093 0.01441 -0.30486 0.01945 -0.31227 C 0.025 -0.32037 0.03369 -0.33403 0.03612 -0.34514 C 0.03768 -0.35208 0.03976 -0.36505 0.04445 -0.36968 C 0.04723 -0.37245 0.05278 -0.37801 0.05278 -0.37778 C 0.05921 -0.39236 0.05556 -0.3875 0.0625 -0.39445 C 0.06511 -0.4 0.06754 -0.40671 0.06945 -0.41296 C 0.07066 -0.41667 0.07136 -0.42107 0.07223 -0.42523 C 0.07275 -0.42732 0.07362 -0.43125 0.07362 -0.43102 C 0.07101 -0.44259 0.07066 -0.44722 0.06389 -0.45394 C 0.06112 -0.4662 0.05487 -0.47593 0.05 -0.48681 C 0.04775 -0.50023 0.03994 -0.50833 0.03473 -0.51968 C 0.03282 -0.53102 0.02917 -0.53611 0.02362 -0.54421 C 0.02014 -0.55995 0.00816 -0.58982 -4.44444E-6 -0.60185 C -0.00329 -0.61644 -0.01406 -0.62917 -0.02083 -0.64074 C -0.025 -0.64792 -0.03194 -0.66343 -0.03194 -0.6632 C -0.03368 -0.67107 -0.03715 -0.67407 -0.03888 -0.68195 C -0.04218 -0.71551 -0.03715 -0.73912 -0.025 -0.76597 C -0.02361 -0.77662 -0.025 -0.78125 -0.01805 -0.78449 C -0.01666 -0.78657 -0.01493 -0.7882 -0.01388 -0.79074 C -0.01302 -0.79329 -0.01354 -0.79653 -0.0125 -0.79884 C -0.00607 -0.81273 0.00521 -0.81921 0.0125 -0.83171 C 0.0257 -0.85463 0.00712 -0.82616 0.02223 -0.84607 C 0.02518 -0.85 0.03056 -0.85857 0.03056 -0.8581 C 0.03316 -0.86991 0.03091 -0.8632 0.04028 -0.87685 L 0.04028 -0.87662 C 0.04167 -0.88032 0.04254 -0.88449 0.04445 -0.88727 C 0.04549 -0.88866 0.04723 -0.88843 0.04862 -0.88935 C 0.054 -0.89977 0.05625 -0.91065 0.06528 -0.91389 C 0.06737 -0.91829 0.07049 -0.92153 0.07223 -0.92616 C 0.07362 -0.93009 0.075 -0.93866 0.075 -0.9382 C 0.07379 -0.96736 0.07448 -0.96644 0.07084 -0.9919 C 0.0691 -1.00394 0.06389 -1.01644 0.05973 -1.02685 C 0.05799 -1.03148 0.05747 -1.03681 0.05556 -1.0412 C 0.05452 -1.04352 0.05261 -1.04514 0.05139 -1.04722 C 0.04514 -1.05903 0.04063 -1.0713 0.03334 -1.08218 " pathEditMode="relative" rAng="0" ptsTypes="fffff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54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0416 C -0.06337 -0.03033 -0.12431 -0.06482 -0.08143 -0.13473 C -0.03854 -0.2051 0.25486 -0.32709 0.25468 -0.41621 C 0.25451 -0.50533 -0.07223 -0.58542 -0.08282 -0.66991 C -0.09341 -0.7544 0.19201 -0.85394 0.1908 -0.92362 C 0.18958 -0.99329 -0.07535 -1.05487 -0.08976 -1.08843 " pathEditMode="relative" rAng="0" ptsTypes="aaaaaA">
                                      <p:cBhvr>
                                        <p:cTn id="14" dur="7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-54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231 C -0.00139 0.00717 -0.00209 0.01226 0.00781 -0.00509 C 0.01771 -0.02243 0.04809 -0.06173 0.0592 -0.1015 C 0.07031 -0.14104 0.07934 -0.19491 0.07448 -0.24208 C 0.06962 -0.28971 0.04409 -0.34636 0.03003 -0.38659 C 0.01597 -0.42728 -0.00521 -0.4467 -0.01025 -0.48485 C -0.01528 -0.52277 -0.00834 -0.5785 -0.00052 -0.61433 C 0.00729 -0.6504 0.02673 -0.66405 0.03698 -0.69942 C 0.04722 -0.73526 0.05989 -0.77618 0.06059 -0.82728 C 0.06128 -0.87861 0.05017 -0.96069 0.04114 -1.00694 C 0.03212 -1.05364 0.01284 -1.07237 0.00642 -1.10705 " pathEditMode="relative" rAng="0" ptsTypes="aaaaaaaaaaA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5498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C -0.00209 -0.00856 -0.00643 -0.01782 -0.01111 -0.02407 C -0.01354 -0.03356 -0.01528 -0.03518 -0.01667 -0.0463 C -0.01563 -0.0625 -0.01354 -0.07338 -0.01528 -0.08889 C -0.01424 -0.11296 -0.0132 -0.1375 -0.00973 -0.16111 C -0.01198 -0.17037 -0.00955 -0.18264 -0.00556 -0.19074 C -0.00504 -0.19375 -0.00521 -0.19722 -0.00417 -0.2 C -0.00278 -0.20417 0.00139 -0.21111 0.00139 -0.21111 C 0.00312 -0.22083 0.01111 -0.23518 0.01666 -0.24259 C 0.02604 -0.29306 0.01909 -0.34306 0.01805 -0.3963 C 0.01788 -0.40301 0.01684 -0.41643 0.01389 -0.42222 C 0.0118 -0.42616 0.00902 -0.42963 0.00694 -0.43333 C 0.00486 -0.44421 0.00121 -0.45347 -0.00278 -0.46296 C -0.00434 -0.4669 -0.00729 -0.46991 -0.00834 -0.47407 C -0.01302 -0.49259 -0.02136 -0.50532 -0.02778 -0.52245 C -0.02986 -0.53588 -0.02778 -0.52917 -0.03473 -0.54259 L -0.03473 -0.54259 C -0.03681 -0.55116 -0.03872 -0.55972 -0.04028 -0.56852 C -0.03959 -0.58518 -0.04028 -0.60556 -0.03611 -0.62222 C -0.03403 -0.64514 -0.02882 -0.65116 -0.02084 -0.67037 C -0.01823 -0.67662 -0.01823 -0.68472 -0.01528 -0.69074 C -0.01146 -0.69838 -0.00886 -0.70764 -0.00695 -0.71667 C -0.00434 -0.72893 -0.00052 -0.74005 0.00277 -0.75185 C 0.00434 -0.75741 0.00694 -0.76875 0.00694 -0.76875 C 0.00885 -0.79676 0.01597 -0.81898 0.01944 -0.8463 C 0.01909 -0.87037 0.025 -0.95694 0.0125 -0.99838 C 0.01093 -1.01597 0.00833 -1.03333 0.00416 -1.05 C 0.00173 -1.08241 -0.00087 -1.11435 -0.00556 -1.1463 C -0.01146 -1.18773 -0.01111 -1.16528 -0.01111 -1.18518 " pathEditMode="relative" ptsTypes="fffffffffffffffFffffffffffffA">
                                      <p:cBhvr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0694 -0.02408 -0.01389 -0.04815 -0.01389 -0.07778 C -0.01389 -0.10741 -0.00226 -0.14167 3.33333E-6 -0.17778 C 0.00226 -0.21389 0.00469 -0.2257 3.33333E-6 -0.29445 C -0.00469 -0.3632 -0.02969 -0.50857 -0.02778 -0.59074 C -0.02587 -0.67292 0.01267 -0.71042 0.01111 -0.78704 C 0.00955 -0.86366 -0.03194 -0.98958 -0.0375 -1.05 C -0.04305 -1.11042 -0.04288 -1.1831 -0.02222 -1.15 " pathEditMode="relative" ptsTypes="aaaaaaaA">
                                      <p:cBhvr>
                                        <p:cTn id="20" dur="7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C -0.03837 -0.06413 -0.07657 -0.12801 -0.09028 -0.19815 C -0.104 -0.26829 -0.09844 -0.35463 -0.08195 -0.42038 C -0.06546 -0.48612 -0.01441 -0.53079 0.00833 -0.5926 C 0.03107 -0.6544 0.06111 -0.73519 0.05416 -0.79075 C 0.04722 -0.8463 0.00121 -0.88033 -0.03334 -0.92593 C -0.06789 -0.97153 -0.13004 -1.02963 -0.15278 -1.06482 C -0.17553 -1.1 -0.17275 -1.13681 -0.16945 -1.13704 " pathEditMode="relative" ptsTypes="aaaaaaaA">
                                      <p:cBhvr>
                                        <p:cTn id="2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C -0.03837 -0.06413 -0.07657 -0.12801 -0.09028 -0.19815 C -0.104 -0.26829 -0.09844 -0.35463 -0.08195 -0.42038 C -0.06546 -0.48612 -0.01441 -0.53079 0.00833 -0.5926 C 0.03107 -0.6544 0.06111 -0.73519 0.05416 -0.79075 C 0.04722 -0.8463 0.00121 -0.88033 -0.03334 -0.92593 C -0.06789 -0.97153 -0.13004 -1.02963 -0.15278 -1.06482 C -0.17553 -1.1 -0.17275 -1.13681 -0.16945 -1.13704 " pathEditMode="relative" ptsTypes="aaaaaaaA">
                                      <p:cBhvr>
                                        <p:cTn id="24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二、钳子的使用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51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斜口钳的使用</a:t>
            </a:r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22" y="2297197"/>
            <a:ext cx="2552788" cy="1857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06" y="4472340"/>
            <a:ext cx="2378593" cy="2195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58" y="4208116"/>
            <a:ext cx="2481785" cy="248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右箭头 15"/>
          <p:cNvSpPr/>
          <p:nvPr/>
        </p:nvSpPr>
        <p:spPr>
          <a:xfrm>
            <a:off x="2734369" y="4900895"/>
            <a:ext cx="1498153" cy="128209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940106" y="3225460"/>
            <a:ext cx="3456394" cy="906925"/>
            <a:chOff x="5219382" y="2382839"/>
            <a:chExt cx="3811588" cy="1000125"/>
          </a:xfrm>
        </p:grpSpPr>
        <p:sp>
          <p:nvSpPr>
            <p:cNvPr id="35" name="AutoShape 5"/>
            <p:cNvSpPr>
              <a:spLocks noChangeArrowheads="1"/>
            </p:cNvSpPr>
            <p:nvPr/>
          </p:nvSpPr>
          <p:spPr bwMode="auto">
            <a:xfrm>
              <a:off x="5219382" y="2382839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chemeClr val="accent2"/>
                  </a:solidFill>
                  <a:ea typeface="黑体" pitchFamily="2" charset="-122"/>
                </a:rPr>
                <a:t>           </a:t>
              </a: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剥线头</a:t>
              </a:r>
              <a:endParaRPr lang="zh-CN" altLang="en-US" sz="2400" dirty="0">
                <a:solidFill>
                  <a:schemeClr val="accent2"/>
                </a:solidFill>
                <a:ea typeface="黑体" pitchFamily="2" charset="-122"/>
              </a:endParaRPr>
            </a:p>
          </p:txBody>
        </p:sp>
        <p:grpSp>
          <p:nvGrpSpPr>
            <p:cNvPr id="37" name="Group 6"/>
            <p:cNvGrpSpPr>
              <a:grpSpLocks/>
            </p:cNvGrpSpPr>
            <p:nvPr/>
          </p:nvGrpSpPr>
          <p:grpSpPr bwMode="auto">
            <a:xfrm>
              <a:off x="5389245" y="2505076"/>
              <a:ext cx="762000" cy="762000"/>
              <a:chOff x="864" y="1046"/>
              <a:chExt cx="480" cy="480"/>
            </a:xfrm>
          </p:grpSpPr>
          <p:sp>
            <p:nvSpPr>
              <p:cNvPr id="38" name="Oval 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CC66"/>
                  </a:gs>
                  <a:gs pos="100000">
                    <a:srgbClr val="FF00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9" name="Oval 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CC66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 dirty="0">
                    <a:latin typeface="Verdana" pitchFamily="34" charset="0"/>
                    <a:ea typeface="Gulim" pitchFamily="34" charset="-127"/>
                  </a:rPr>
                  <a:t>2</a:t>
                </a: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4876104" y="2089772"/>
            <a:ext cx="3852761" cy="1010928"/>
            <a:chOff x="5219382" y="1276351"/>
            <a:chExt cx="3811588" cy="1000125"/>
          </a:xfrm>
        </p:grpSpPr>
        <p:sp>
          <p:nvSpPr>
            <p:cNvPr id="41" name="AutoShape 15"/>
            <p:cNvSpPr>
              <a:spLocks noChangeArrowheads="1"/>
            </p:cNvSpPr>
            <p:nvPr/>
          </p:nvSpPr>
          <p:spPr bwMode="auto">
            <a:xfrm>
              <a:off x="5219382" y="1276351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            剪导线</a:t>
              </a:r>
              <a:endParaRPr lang="zh-CN" altLang="en-US" sz="2400" dirty="0">
                <a:solidFill>
                  <a:schemeClr val="accent2"/>
                </a:solidFill>
                <a:ea typeface="黑体" pitchFamily="2" charset="-122"/>
              </a:endParaRPr>
            </a:p>
          </p:txBody>
        </p:sp>
        <p:grpSp>
          <p:nvGrpSpPr>
            <p:cNvPr id="42" name="Group 16"/>
            <p:cNvGrpSpPr>
              <a:grpSpLocks/>
            </p:cNvGrpSpPr>
            <p:nvPr/>
          </p:nvGrpSpPr>
          <p:grpSpPr bwMode="auto">
            <a:xfrm>
              <a:off x="5376545" y="1377951"/>
              <a:ext cx="762000" cy="762000"/>
              <a:chOff x="864" y="1046"/>
              <a:chExt cx="480" cy="480"/>
            </a:xfrm>
          </p:grpSpPr>
          <p:sp>
            <p:nvSpPr>
              <p:cNvPr id="43" name="Oval 1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00FFCC"/>
                  </a:gs>
                  <a:gs pos="100000">
                    <a:srgbClr val="0099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4" name="Oval 1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FFCC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>
                    <a:latin typeface="Verdana" pitchFamily="34" charset="0"/>
                    <a:ea typeface="Gulim" pitchFamily="34" charset="-127"/>
                  </a:rPr>
                  <a:t>1</a:t>
                </a:r>
              </a:p>
            </p:txBody>
          </p:sp>
        </p:grpSp>
      </p:grpSp>
      <p:grpSp>
        <p:nvGrpSpPr>
          <p:cNvPr id="45" name="组合 44"/>
          <p:cNvGrpSpPr>
            <a:grpSpLocks/>
          </p:cNvGrpSpPr>
          <p:nvPr/>
        </p:nvGrpSpPr>
        <p:grpSpPr bwMode="auto">
          <a:xfrm>
            <a:off x="1057784" y="2035937"/>
            <a:ext cx="643159" cy="643179"/>
            <a:chOff x="924049" y="2057400"/>
            <a:chExt cx="642938" cy="642938"/>
          </a:xfrm>
        </p:grpSpPr>
        <p:grpSp>
          <p:nvGrpSpPr>
            <p:cNvPr id="46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48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0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2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7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>
                  <a:solidFill>
                    <a:srgbClr val="000000"/>
                  </a:solidFill>
                  <a:latin typeface="Arial" pitchFamily="34" charset="0"/>
                </a:rPr>
                <a:t>1</a:t>
              </a:r>
              <a:endParaRPr lang="en-US" altLang="zh-CN" dirty="0">
                <a:latin typeface="Arial" pitchFamily="34" charset="0"/>
              </a:endParaRPr>
            </a:p>
          </p:txBody>
        </p: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790123" y="4393932"/>
            <a:ext cx="643159" cy="643179"/>
            <a:chOff x="924049" y="2057400"/>
            <a:chExt cx="642938" cy="642938"/>
          </a:xfrm>
        </p:grpSpPr>
        <p:grpSp>
          <p:nvGrpSpPr>
            <p:cNvPr id="55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57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8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9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0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1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6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 smtClean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endParaRPr lang="en-US" altLang="zh-CN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49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5" y="1579401"/>
            <a:ext cx="3254031" cy="2225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69" y="4305420"/>
            <a:ext cx="3347864" cy="2287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三、镊子的使用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51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004048" y="3053841"/>
            <a:ext cx="3456394" cy="906925"/>
            <a:chOff x="5219382" y="2382839"/>
            <a:chExt cx="3811588" cy="1000125"/>
          </a:xfrm>
        </p:grpSpPr>
        <p:sp>
          <p:nvSpPr>
            <p:cNvPr id="35" name="AutoShape 5"/>
            <p:cNvSpPr>
              <a:spLocks noChangeArrowheads="1"/>
            </p:cNvSpPr>
            <p:nvPr/>
          </p:nvSpPr>
          <p:spPr bwMode="auto">
            <a:xfrm>
              <a:off x="5219382" y="2382839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chemeClr val="accent2"/>
                  </a:solidFill>
                  <a:ea typeface="黑体" pitchFamily="2" charset="-122"/>
                </a:rPr>
                <a:t>           </a:t>
              </a: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焊</a:t>
              </a:r>
              <a:r>
                <a:rPr lang="zh-CN" altLang="en-US" sz="2400" dirty="0">
                  <a:solidFill>
                    <a:schemeClr val="accent2"/>
                  </a:solidFill>
                  <a:ea typeface="黑体" pitchFamily="2" charset="-122"/>
                </a:rPr>
                <a:t>拆</a:t>
              </a: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电子元件</a:t>
              </a:r>
              <a:endParaRPr lang="zh-CN" altLang="en-US" sz="2400" dirty="0">
                <a:solidFill>
                  <a:schemeClr val="accent2"/>
                </a:solidFill>
                <a:ea typeface="黑体" pitchFamily="2" charset="-122"/>
              </a:endParaRPr>
            </a:p>
          </p:txBody>
        </p:sp>
        <p:grpSp>
          <p:nvGrpSpPr>
            <p:cNvPr id="37" name="Group 6"/>
            <p:cNvGrpSpPr>
              <a:grpSpLocks/>
            </p:cNvGrpSpPr>
            <p:nvPr/>
          </p:nvGrpSpPr>
          <p:grpSpPr bwMode="auto">
            <a:xfrm>
              <a:off x="5389245" y="2505076"/>
              <a:ext cx="762000" cy="762000"/>
              <a:chOff x="864" y="1046"/>
              <a:chExt cx="480" cy="480"/>
            </a:xfrm>
          </p:grpSpPr>
          <p:sp>
            <p:nvSpPr>
              <p:cNvPr id="38" name="Oval 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CC66"/>
                  </a:gs>
                  <a:gs pos="100000">
                    <a:srgbClr val="FF00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9" name="Oval 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CC66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 dirty="0">
                    <a:latin typeface="Verdana" pitchFamily="34" charset="0"/>
                    <a:ea typeface="Gulim" pitchFamily="34" charset="-127"/>
                  </a:rPr>
                  <a:t>2</a:t>
                </a: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4940046" y="1842244"/>
            <a:ext cx="3852761" cy="1010928"/>
            <a:chOff x="5219382" y="1276351"/>
            <a:chExt cx="3811588" cy="1000125"/>
          </a:xfrm>
        </p:grpSpPr>
        <p:sp>
          <p:nvSpPr>
            <p:cNvPr id="41" name="AutoShape 15"/>
            <p:cNvSpPr>
              <a:spLocks noChangeArrowheads="1"/>
            </p:cNvSpPr>
            <p:nvPr/>
          </p:nvSpPr>
          <p:spPr bwMode="auto">
            <a:xfrm>
              <a:off x="5219382" y="1276351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            夹</a:t>
              </a:r>
              <a:r>
                <a:rPr lang="zh-CN" altLang="en-US" sz="2400" dirty="0">
                  <a:solidFill>
                    <a:schemeClr val="accent2"/>
                  </a:solidFill>
                  <a:ea typeface="黑体" pitchFamily="2" charset="-122"/>
                </a:rPr>
                <a:t>持导线等进行</a:t>
              </a: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焊接</a:t>
              </a:r>
              <a:endParaRPr lang="zh-CN" altLang="en-US" sz="2400" dirty="0">
                <a:solidFill>
                  <a:schemeClr val="accent2"/>
                </a:solidFill>
                <a:ea typeface="黑体" pitchFamily="2" charset="-122"/>
              </a:endParaRPr>
            </a:p>
          </p:txBody>
        </p:sp>
        <p:grpSp>
          <p:nvGrpSpPr>
            <p:cNvPr id="42" name="Group 16"/>
            <p:cNvGrpSpPr>
              <a:grpSpLocks/>
            </p:cNvGrpSpPr>
            <p:nvPr/>
          </p:nvGrpSpPr>
          <p:grpSpPr bwMode="auto">
            <a:xfrm>
              <a:off x="5376545" y="1377951"/>
              <a:ext cx="762000" cy="762000"/>
              <a:chOff x="864" y="1046"/>
              <a:chExt cx="480" cy="480"/>
            </a:xfrm>
          </p:grpSpPr>
          <p:sp>
            <p:nvSpPr>
              <p:cNvPr id="43" name="Oval 1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00FFCC"/>
                  </a:gs>
                  <a:gs pos="100000">
                    <a:srgbClr val="0099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4" name="Oval 1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FFCC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>
                    <a:latin typeface="Verdana" pitchFamily="34" charset="0"/>
                    <a:ea typeface="Gulim" pitchFamily="34" charset="-127"/>
                  </a:rPr>
                  <a:t>1</a:t>
                </a:r>
              </a:p>
            </p:txBody>
          </p:sp>
        </p:grpSp>
      </p:grpSp>
      <p:grpSp>
        <p:nvGrpSpPr>
          <p:cNvPr id="45" name="组合 44"/>
          <p:cNvGrpSpPr>
            <a:grpSpLocks/>
          </p:cNvGrpSpPr>
          <p:nvPr/>
        </p:nvGrpSpPr>
        <p:grpSpPr bwMode="auto">
          <a:xfrm>
            <a:off x="483158" y="1196752"/>
            <a:ext cx="643159" cy="643179"/>
            <a:chOff x="924049" y="2057400"/>
            <a:chExt cx="642938" cy="642938"/>
          </a:xfrm>
        </p:grpSpPr>
        <p:grpSp>
          <p:nvGrpSpPr>
            <p:cNvPr id="46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48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0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2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7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>
                  <a:solidFill>
                    <a:srgbClr val="000000"/>
                  </a:solidFill>
                  <a:latin typeface="Arial" pitchFamily="34" charset="0"/>
                </a:rPr>
                <a:t>1</a:t>
              </a:r>
              <a:endParaRPr lang="en-US" altLang="zh-CN" dirty="0">
                <a:latin typeface="Arial" pitchFamily="34" charset="0"/>
              </a:endParaRPr>
            </a:p>
          </p:txBody>
        </p: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2321784" y="3920953"/>
            <a:ext cx="643159" cy="643179"/>
            <a:chOff x="924049" y="2057400"/>
            <a:chExt cx="642938" cy="642938"/>
          </a:xfrm>
        </p:grpSpPr>
        <p:grpSp>
          <p:nvGrpSpPr>
            <p:cNvPr id="55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57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8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9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0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1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6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 smtClean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endParaRPr lang="en-US" altLang="zh-CN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1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74" y="3080820"/>
            <a:ext cx="5231669" cy="171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四、活络扳手的使用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51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活络扳手的组成</a:t>
            </a:r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060823" y="2987942"/>
            <a:ext cx="783084" cy="1017123"/>
            <a:chOff x="2699792" y="2420888"/>
            <a:chExt cx="783084" cy="1017123"/>
          </a:xfrm>
        </p:grpSpPr>
        <p:cxnSp>
          <p:nvCxnSpPr>
            <p:cNvPr id="10" name="直接连接符 9"/>
            <p:cNvCxnSpPr/>
            <p:nvPr/>
          </p:nvCxnSpPr>
          <p:spPr>
            <a:xfrm flipH="1" flipV="1">
              <a:off x="3119412" y="2728665"/>
              <a:ext cx="363464" cy="70934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699792" y="2420888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活扳唇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608059" y="4329013"/>
            <a:ext cx="1235848" cy="1135956"/>
            <a:chOff x="2735623" y="2763302"/>
            <a:chExt cx="1670996" cy="1135956"/>
          </a:xfrm>
        </p:grpSpPr>
        <p:cxnSp>
          <p:nvCxnSpPr>
            <p:cNvPr id="20" name="直接连接符 19"/>
            <p:cNvCxnSpPr>
              <a:endCxn id="21" idx="3"/>
            </p:cNvCxnSpPr>
            <p:nvPr/>
          </p:nvCxnSpPr>
          <p:spPr>
            <a:xfrm flipH="1">
              <a:off x="3718050" y="2763302"/>
              <a:ext cx="688569" cy="9820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735623" y="3591481"/>
              <a:ext cx="9824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呆扳唇</a:t>
              </a:r>
            </a:p>
          </p:txBody>
        </p:sp>
      </p:grpSp>
      <p:grpSp>
        <p:nvGrpSpPr>
          <p:cNvPr id="6146" name="组合 6145"/>
          <p:cNvGrpSpPr/>
          <p:nvPr/>
        </p:nvGrpSpPr>
        <p:grpSpPr>
          <a:xfrm>
            <a:off x="1581559" y="3907779"/>
            <a:ext cx="1071178" cy="307777"/>
            <a:chOff x="1221422" y="3907779"/>
            <a:chExt cx="1071178" cy="307777"/>
          </a:xfrm>
        </p:grpSpPr>
        <p:sp>
          <p:nvSpPr>
            <p:cNvPr id="25" name="TextBox 24"/>
            <p:cNvSpPr txBox="1"/>
            <p:nvPr/>
          </p:nvSpPr>
          <p:spPr>
            <a:xfrm>
              <a:off x="1221422" y="3907779"/>
              <a:ext cx="753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扳口</a:t>
              </a:r>
            </a:p>
          </p:txBody>
        </p:sp>
        <p:cxnSp>
          <p:nvCxnSpPr>
            <p:cNvPr id="26" name="直接连接符 25"/>
            <p:cNvCxnSpPr/>
            <p:nvPr/>
          </p:nvCxnSpPr>
          <p:spPr>
            <a:xfrm flipH="1">
              <a:off x="1948013" y="4061668"/>
              <a:ext cx="34458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44" name="组合 6143"/>
          <p:cNvGrpSpPr/>
          <p:nvPr/>
        </p:nvGrpSpPr>
        <p:grpSpPr>
          <a:xfrm>
            <a:off x="3830314" y="2679748"/>
            <a:ext cx="2332845" cy="1181301"/>
            <a:chOff x="3182144" y="2679748"/>
            <a:chExt cx="2332845" cy="1181301"/>
          </a:xfrm>
        </p:grpSpPr>
        <p:sp>
          <p:nvSpPr>
            <p:cNvPr id="27" name="TextBox 26"/>
            <p:cNvSpPr txBox="1"/>
            <p:nvPr/>
          </p:nvSpPr>
          <p:spPr>
            <a:xfrm>
              <a:off x="4252363" y="2679748"/>
              <a:ext cx="126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蜗轮</a:t>
              </a:r>
            </a:p>
          </p:txBody>
        </p:sp>
        <p:cxnSp>
          <p:nvCxnSpPr>
            <p:cNvPr id="28" name="直接连接符 27"/>
            <p:cNvCxnSpPr/>
            <p:nvPr/>
          </p:nvCxnSpPr>
          <p:spPr>
            <a:xfrm flipV="1">
              <a:off x="3182144" y="3080820"/>
              <a:ext cx="1070219" cy="78022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45" name="组合 6144"/>
          <p:cNvGrpSpPr/>
          <p:nvPr/>
        </p:nvGrpSpPr>
        <p:grpSpPr>
          <a:xfrm>
            <a:off x="5796235" y="4005064"/>
            <a:ext cx="1602563" cy="801787"/>
            <a:chOff x="5148065" y="4005064"/>
            <a:chExt cx="1602563" cy="801787"/>
          </a:xfrm>
        </p:grpSpPr>
        <p:sp>
          <p:nvSpPr>
            <p:cNvPr id="29" name="TextBox 28"/>
            <p:cNvSpPr txBox="1"/>
            <p:nvPr/>
          </p:nvSpPr>
          <p:spPr>
            <a:xfrm>
              <a:off x="5488002" y="4499074"/>
              <a:ext cx="126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手柄</a:t>
              </a:r>
              <a:endParaRPr lang="zh-CN" altLang="en-US" sz="1400" dirty="0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5148065" y="4005064"/>
              <a:ext cx="339937" cy="64789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722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四、活络扳手的使用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51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活络扳手的使用</a:t>
            </a:r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76" y="2279677"/>
            <a:ext cx="3044670" cy="2085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97" y="4206103"/>
            <a:ext cx="3032827" cy="2317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1" name="组合 30"/>
          <p:cNvGrpSpPr/>
          <p:nvPr/>
        </p:nvGrpSpPr>
        <p:grpSpPr>
          <a:xfrm>
            <a:off x="5004048" y="2977932"/>
            <a:ext cx="3456394" cy="906925"/>
            <a:chOff x="5219382" y="2382839"/>
            <a:chExt cx="3811588" cy="1000125"/>
          </a:xfrm>
        </p:grpSpPr>
        <p:sp>
          <p:nvSpPr>
            <p:cNvPr id="32" name="AutoShape 5"/>
            <p:cNvSpPr>
              <a:spLocks noChangeArrowheads="1"/>
            </p:cNvSpPr>
            <p:nvPr/>
          </p:nvSpPr>
          <p:spPr bwMode="auto">
            <a:xfrm>
              <a:off x="5219382" y="2382839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chemeClr val="accent2"/>
                  </a:solidFill>
                  <a:ea typeface="黑体" pitchFamily="2" charset="-122"/>
                </a:rPr>
                <a:t>           </a:t>
              </a: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拆卸小螺母</a:t>
              </a:r>
              <a:endParaRPr lang="zh-CN" altLang="en-US" sz="2400" dirty="0">
                <a:solidFill>
                  <a:schemeClr val="accent2"/>
                </a:solidFill>
                <a:ea typeface="黑体" pitchFamily="2" charset="-122"/>
              </a:endParaRPr>
            </a:p>
          </p:txBody>
        </p:sp>
        <p:grpSp>
          <p:nvGrpSpPr>
            <p:cNvPr id="33" name="Group 6"/>
            <p:cNvGrpSpPr>
              <a:grpSpLocks/>
            </p:cNvGrpSpPr>
            <p:nvPr/>
          </p:nvGrpSpPr>
          <p:grpSpPr bwMode="auto">
            <a:xfrm>
              <a:off x="5389245" y="2505076"/>
              <a:ext cx="762000" cy="762000"/>
              <a:chOff x="864" y="1046"/>
              <a:chExt cx="480" cy="480"/>
            </a:xfrm>
          </p:grpSpPr>
          <p:sp>
            <p:nvSpPr>
              <p:cNvPr id="34" name="Oval 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CC66"/>
                  </a:gs>
                  <a:gs pos="100000">
                    <a:srgbClr val="FF00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5" name="Oval 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CC66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 dirty="0">
                    <a:latin typeface="Verdana" pitchFamily="34" charset="0"/>
                    <a:ea typeface="Gulim" pitchFamily="34" charset="-127"/>
                  </a:rPr>
                  <a:t>2</a:t>
                </a: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4940046" y="1842244"/>
            <a:ext cx="3852761" cy="1010928"/>
            <a:chOff x="5219382" y="1276351"/>
            <a:chExt cx="3811588" cy="1000125"/>
          </a:xfrm>
        </p:grpSpPr>
        <p:sp>
          <p:nvSpPr>
            <p:cNvPr id="37" name="AutoShape 15"/>
            <p:cNvSpPr>
              <a:spLocks noChangeArrowheads="1"/>
            </p:cNvSpPr>
            <p:nvPr/>
          </p:nvSpPr>
          <p:spPr bwMode="auto">
            <a:xfrm>
              <a:off x="5219382" y="1276351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            拆卸大螺母</a:t>
              </a:r>
              <a:endParaRPr lang="zh-CN" altLang="en-US" sz="2400" dirty="0">
                <a:solidFill>
                  <a:schemeClr val="accent2"/>
                </a:solidFill>
                <a:ea typeface="黑体" pitchFamily="2" charset="-122"/>
              </a:endParaRPr>
            </a:p>
          </p:txBody>
        </p:sp>
        <p:grpSp>
          <p:nvGrpSpPr>
            <p:cNvPr id="38" name="Group 16"/>
            <p:cNvGrpSpPr>
              <a:grpSpLocks/>
            </p:cNvGrpSpPr>
            <p:nvPr/>
          </p:nvGrpSpPr>
          <p:grpSpPr bwMode="auto">
            <a:xfrm>
              <a:off x="5376545" y="1377951"/>
              <a:ext cx="762000" cy="762000"/>
              <a:chOff x="864" y="1046"/>
              <a:chExt cx="480" cy="480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00FFCC"/>
                  </a:gs>
                  <a:gs pos="100000">
                    <a:srgbClr val="0099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FFCC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>
                    <a:latin typeface="Verdana" pitchFamily="34" charset="0"/>
                    <a:ea typeface="Gulim" pitchFamily="34" charset="-127"/>
                  </a:rPr>
                  <a:t>1</a:t>
                </a:r>
              </a:p>
            </p:txBody>
          </p:sp>
        </p:grpSp>
      </p:grpSp>
      <p:grpSp>
        <p:nvGrpSpPr>
          <p:cNvPr id="41" name="组合 40"/>
          <p:cNvGrpSpPr>
            <a:grpSpLocks/>
          </p:cNvGrpSpPr>
          <p:nvPr/>
        </p:nvGrpSpPr>
        <p:grpSpPr bwMode="auto">
          <a:xfrm>
            <a:off x="506005" y="2071993"/>
            <a:ext cx="643159" cy="643179"/>
            <a:chOff x="924049" y="2057400"/>
            <a:chExt cx="642938" cy="642938"/>
          </a:xfrm>
        </p:grpSpPr>
        <p:grpSp>
          <p:nvGrpSpPr>
            <p:cNvPr id="42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44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6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7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8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3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>
                  <a:solidFill>
                    <a:srgbClr val="000000"/>
                  </a:solidFill>
                  <a:latin typeface="Arial" pitchFamily="34" charset="0"/>
                </a:rPr>
                <a:t>1</a:t>
              </a:r>
              <a:endParaRPr lang="en-US" altLang="zh-CN" dirty="0">
                <a:latin typeface="Arial" pitchFamily="34" charset="0"/>
              </a:endParaRPr>
            </a:p>
          </p:txBody>
        </p:sp>
      </p:grpSp>
      <p:grpSp>
        <p:nvGrpSpPr>
          <p:cNvPr id="49" name="组合 48"/>
          <p:cNvGrpSpPr>
            <a:grpSpLocks/>
          </p:cNvGrpSpPr>
          <p:nvPr/>
        </p:nvGrpSpPr>
        <p:grpSpPr bwMode="auto">
          <a:xfrm>
            <a:off x="4105533" y="4100881"/>
            <a:ext cx="643159" cy="643179"/>
            <a:chOff x="924049" y="2057400"/>
            <a:chExt cx="642938" cy="642938"/>
          </a:xfrm>
        </p:grpSpPr>
        <p:grpSp>
          <p:nvGrpSpPr>
            <p:cNvPr id="50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52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4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5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6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1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 smtClean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endParaRPr lang="en-US" altLang="zh-CN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8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五、验电笔的使用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验电笔</a:t>
            </a: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的组成</a:t>
            </a:r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71" y="3479979"/>
            <a:ext cx="6692523" cy="1018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8" name="组合 57"/>
          <p:cNvGrpSpPr/>
          <p:nvPr/>
        </p:nvGrpSpPr>
        <p:grpSpPr>
          <a:xfrm>
            <a:off x="4135214" y="2836293"/>
            <a:ext cx="783084" cy="1017123"/>
            <a:chOff x="2699792" y="2420888"/>
            <a:chExt cx="783084" cy="1017123"/>
          </a:xfrm>
        </p:grpSpPr>
        <p:cxnSp>
          <p:nvCxnSpPr>
            <p:cNvPr id="59" name="直接连接符 58"/>
            <p:cNvCxnSpPr/>
            <p:nvPr/>
          </p:nvCxnSpPr>
          <p:spPr>
            <a:xfrm flipH="1" flipV="1">
              <a:off x="3119412" y="2728665"/>
              <a:ext cx="363464" cy="70934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699792" y="2420888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电阻</a:t>
              </a:r>
              <a:endParaRPr lang="zh-CN" altLang="en-US" sz="1400" dirty="0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309086" y="4029676"/>
            <a:ext cx="1235850" cy="1135956"/>
            <a:chOff x="2735623" y="2763302"/>
            <a:chExt cx="1670999" cy="1135956"/>
          </a:xfrm>
        </p:grpSpPr>
        <p:cxnSp>
          <p:nvCxnSpPr>
            <p:cNvPr id="62" name="直接连接符 61"/>
            <p:cNvCxnSpPr>
              <a:endCxn id="63" idx="3"/>
            </p:cNvCxnSpPr>
            <p:nvPr/>
          </p:nvCxnSpPr>
          <p:spPr>
            <a:xfrm flipH="1">
              <a:off x="3571121" y="2763302"/>
              <a:ext cx="835501" cy="9820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735623" y="3591481"/>
              <a:ext cx="8354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弹簧</a:t>
              </a:r>
              <a:endParaRPr lang="zh-CN" altLang="en-US" sz="1400" dirty="0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5677241" y="2734738"/>
            <a:ext cx="1297874" cy="1181302"/>
            <a:chOff x="3182144" y="2679748"/>
            <a:chExt cx="1297874" cy="1181302"/>
          </a:xfrm>
        </p:grpSpPr>
        <p:sp>
          <p:nvSpPr>
            <p:cNvPr id="68" name="TextBox 67"/>
            <p:cNvSpPr txBox="1"/>
            <p:nvPr/>
          </p:nvSpPr>
          <p:spPr>
            <a:xfrm>
              <a:off x="3217392" y="2679748"/>
              <a:ext cx="126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氖管</a:t>
              </a:r>
              <a:endParaRPr lang="zh-CN" altLang="en-US" sz="1400" dirty="0"/>
            </a:p>
          </p:txBody>
        </p:sp>
        <p:cxnSp>
          <p:nvCxnSpPr>
            <p:cNvPr id="69" name="直接连接符 68"/>
            <p:cNvCxnSpPr/>
            <p:nvPr/>
          </p:nvCxnSpPr>
          <p:spPr>
            <a:xfrm flipV="1">
              <a:off x="3182144" y="2987525"/>
              <a:ext cx="249770" cy="8735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0" name="组合 69"/>
          <p:cNvGrpSpPr/>
          <p:nvPr/>
        </p:nvGrpSpPr>
        <p:grpSpPr>
          <a:xfrm>
            <a:off x="7091081" y="4008734"/>
            <a:ext cx="1262626" cy="1247983"/>
            <a:chOff x="4757394" y="4044645"/>
            <a:chExt cx="1262626" cy="1247983"/>
          </a:xfrm>
        </p:grpSpPr>
        <p:sp>
          <p:nvSpPr>
            <p:cNvPr id="71" name="TextBox 70"/>
            <p:cNvSpPr txBox="1"/>
            <p:nvPr/>
          </p:nvSpPr>
          <p:spPr>
            <a:xfrm>
              <a:off x="4757394" y="4984851"/>
              <a:ext cx="126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笔尾金属体</a:t>
              </a:r>
              <a:endParaRPr lang="zh-CN" altLang="en-US" sz="1400" dirty="0"/>
            </a:p>
          </p:txBody>
        </p:sp>
        <p:cxnSp>
          <p:nvCxnSpPr>
            <p:cNvPr id="72" name="直接连接符 71"/>
            <p:cNvCxnSpPr/>
            <p:nvPr/>
          </p:nvCxnSpPr>
          <p:spPr>
            <a:xfrm>
              <a:off x="5248912" y="4044645"/>
              <a:ext cx="0" cy="9797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571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五、验电笔的使用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验电笔</a:t>
            </a: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的</a:t>
            </a: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使用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88" y="2132856"/>
            <a:ext cx="5580112" cy="3904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07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六、电烙铁的使用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电烙铁</a:t>
            </a: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的种类</a:t>
            </a:r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1026" name="Picture 2" descr="E:\shiyongjineng\PPT\image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4904"/>
            <a:ext cx="3295650" cy="2705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E:\shiyongjineng\PPT\image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19" y="2924944"/>
            <a:ext cx="2879725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763688" y="5192441"/>
            <a:ext cx="2025291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内热式电烙铁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96136" y="5192441"/>
            <a:ext cx="2025291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3">
            <a:schemeClr val="lt2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外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热</a:t>
            </a:r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式电烙铁</a:t>
            </a:r>
          </a:p>
        </p:txBody>
      </p:sp>
    </p:spTree>
    <p:extLst>
      <p:ext uri="{BB962C8B-B14F-4D97-AF65-F5344CB8AC3E}">
        <p14:creationId xmlns:p14="http://schemas.microsoft.com/office/powerpoint/2010/main" val="163273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六、电烙铁的使用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电烙铁</a:t>
            </a:r>
            <a:r>
              <a:rPr lang="zh-CN" altLang="en-US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的焊接辅助用品</a:t>
            </a:r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655877" y="5006899"/>
            <a:ext cx="2025291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3">
            <a:schemeClr val="lt2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助焊剂</a:t>
            </a:r>
          </a:p>
        </p:txBody>
      </p:sp>
      <p:pic>
        <p:nvPicPr>
          <p:cNvPr id="2" name="Picture 2" descr="E:\农村实用技术\新\第一课图\焊锡丝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85" y="3080623"/>
            <a:ext cx="1134399" cy="13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农村实用技术\新\第一课图\松香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37" y="3115459"/>
            <a:ext cx="1708173" cy="12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农村实用技术\新\第一课图\电烙铁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92075"/>
            <a:ext cx="1758580" cy="147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372200" y="4992386"/>
            <a:ext cx="2025291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3">
            <a:schemeClr val="lt2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烙铁架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13002" y="5006899"/>
            <a:ext cx="2025291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3">
            <a:schemeClr val="lt2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焊锡丝</a:t>
            </a:r>
          </a:p>
        </p:txBody>
      </p:sp>
    </p:spTree>
    <p:extLst>
      <p:ext uri="{BB962C8B-B14F-4D97-AF65-F5344CB8AC3E}">
        <p14:creationId xmlns:p14="http://schemas.microsoft.com/office/powerpoint/2010/main" val="210029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 animBg="1"/>
      <p:bldP spid="14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六、电烙铁的使用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电烙铁</a:t>
            </a: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的</a:t>
            </a: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使用</a:t>
            </a:r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323921" y="3189157"/>
            <a:ext cx="3456394" cy="906925"/>
            <a:chOff x="5219382" y="2382839"/>
            <a:chExt cx="3811588" cy="1000125"/>
          </a:xfrm>
        </p:grpSpPr>
        <p:sp>
          <p:nvSpPr>
            <p:cNvPr id="15" name="AutoShape 5"/>
            <p:cNvSpPr>
              <a:spLocks noChangeArrowheads="1"/>
            </p:cNvSpPr>
            <p:nvPr/>
          </p:nvSpPr>
          <p:spPr bwMode="auto">
            <a:xfrm>
              <a:off x="5219382" y="2382839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           点</a:t>
              </a:r>
              <a:r>
                <a:rPr lang="zh-CN" altLang="en-US" sz="2400" dirty="0">
                  <a:solidFill>
                    <a:schemeClr val="accent2"/>
                  </a:solidFill>
                  <a:ea typeface="黑体" pitchFamily="2" charset="-122"/>
                </a:rPr>
                <a:t>锡焊接</a:t>
              </a:r>
            </a:p>
          </p:txBody>
        </p:sp>
        <p:grpSp>
          <p:nvGrpSpPr>
            <p:cNvPr id="18" name="Group 6"/>
            <p:cNvGrpSpPr>
              <a:grpSpLocks/>
            </p:cNvGrpSpPr>
            <p:nvPr/>
          </p:nvGrpSpPr>
          <p:grpSpPr bwMode="auto">
            <a:xfrm>
              <a:off x="5389245" y="2505076"/>
              <a:ext cx="762000" cy="762000"/>
              <a:chOff x="864" y="1046"/>
              <a:chExt cx="480" cy="480"/>
            </a:xfrm>
          </p:grpSpPr>
          <p:sp>
            <p:nvSpPr>
              <p:cNvPr id="19" name="Oval 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CC66"/>
                  </a:gs>
                  <a:gs pos="100000">
                    <a:srgbClr val="FF00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CC66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 dirty="0">
                    <a:latin typeface="Verdana" pitchFamily="34" charset="0"/>
                    <a:ea typeface="Gulim" pitchFamily="34" charset="-127"/>
                  </a:rPr>
                  <a:t>2</a:t>
                </a: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5259919" y="2053469"/>
            <a:ext cx="3852761" cy="1010928"/>
            <a:chOff x="5219382" y="1276351"/>
            <a:chExt cx="3811588" cy="1000125"/>
          </a:xfrm>
        </p:grpSpPr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>
              <a:off x="5219382" y="1276351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           带</a:t>
              </a:r>
              <a:r>
                <a:rPr lang="zh-CN" altLang="en-US" sz="2400" dirty="0">
                  <a:solidFill>
                    <a:schemeClr val="accent2"/>
                  </a:solidFill>
                  <a:ea typeface="黑体" pitchFamily="2" charset="-122"/>
                </a:rPr>
                <a:t>锡焊接</a:t>
              </a:r>
            </a:p>
          </p:txBody>
        </p:sp>
        <p:grpSp>
          <p:nvGrpSpPr>
            <p:cNvPr id="23" name="Group 16"/>
            <p:cNvGrpSpPr>
              <a:grpSpLocks/>
            </p:cNvGrpSpPr>
            <p:nvPr/>
          </p:nvGrpSpPr>
          <p:grpSpPr bwMode="auto">
            <a:xfrm>
              <a:off x="5376545" y="1377951"/>
              <a:ext cx="762000" cy="762000"/>
              <a:chOff x="864" y="1046"/>
              <a:chExt cx="480" cy="480"/>
            </a:xfrm>
          </p:grpSpPr>
          <p:sp>
            <p:nvSpPr>
              <p:cNvPr id="25" name="Oval 1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00FFCC"/>
                  </a:gs>
                  <a:gs pos="100000">
                    <a:srgbClr val="0099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" name="Oval 1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FFCC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>
                    <a:latin typeface="Verdana" pitchFamily="34" charset="0"/>
                    <a:ea typeface="Gulim" pitchFamily="34" charset="-127"/>
                  </a:rPr>
                  <a:t>1</a:t>
                </a:r>
              </a:p>
            </p:txBody>
          </p:sp>
        </p:grpSp>
      </p:grpSp>
      <p:pic>
        <p:nvPicPr>
          <p:cNvPr id="2050" name="Picture 2" descr="E:\shiyongjineng\PPT\image0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94" y="4433300"/>
            <a:ext cx="2879725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E:\shiyongjineng\PPT\image04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6" y="2234794"/>
            <a:ext cx="2879725" cy="1954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27" name="组合 44"/>
          <p:cNvGrpSpPr>
            <a:grpSpLocks/>
          </p:cNvGrpSpPr>
          <p:nvPr/>
        </p:nvGrpSpPr>
        <p:grpSpPr bwMode="auto">
          <a:xfrm>
            <a:off x="289980" y="2134119"/>
            <a:ext cx="643159" cy="643179"/>
            <a:chOff x="924049" y="2057400"/>
            <a:chExt cx="642938" cy="642938"/>
          </a:xfrm>
        </p:grpSpPr>
        <p:grpSp>
          <p:nvGrpSpPr>
            <p:cNvPr id="28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30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32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33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34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29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>
                  <a:solidFill>
                    <a:srgbClr val="000000"/>
                  </a:solidFill>
                  <a:latin typeface="Arial" pitchFamily="34" charset="0"/>
                </a:rPr>
                <a:t>1</a:t>
              </a:r>
              <a:endParaRPr lang="en-US" altLang="zh-CN" dirty="0">
                <a:latin typeface="Arial" pitchFamily="34" charset="0"/>
              </a:endParaRPr>
            </a:p>
          </p:txBody>
        </p:sp>
      </p:grpSp>
      <p:grpSp>
        <p:nvGrpSpPr>
          <p:cNvPr id="35" name="组合 44"/>
          <p:cNvGrpSpPr>
            <a:grpSpLocks/>
          </p:cNvGrpSpPr>
          <p:nvPr/>
        </p:nvGrpSpPr>
        <p:grpSpPr bwMode="auto">
          <a:xfrm>
            <a:off x="2796578" y="4156025"/>
            <a:ext cx="643159" cy="643179"/>
            <a:chOff x="924049" y="2057400"/>
            <a:chExt cx="642938" cy="642938"/>
          </a:xfrm>
        </p:grpSpPr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38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0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1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2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37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 smtClean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endParaRPr lang="en-US" altLang="zh-CN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8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63"/>
          <p:cNvGrpSpPr>
            <a:grpSpLocks/>
          </p:cNvGrpSpPr>
          <p:nvPr/>
        </p:nvGrpSpPr>
        <p:grpSpPr bwMode="auto">
          <a:xfrm>
            <a:off x="156043" y="1926130"/>
            <a:ext cx="1714966" cy="3647492"/>
            <a:chOff x="251520" y="1704169"/>
            <a:chExt cx="2028541" cy="4315995"/>
          </a:xfrm>
        </p:grpSpPr>
        <p:sp>
          <p:nvSpPr>
            <p:cNvPr id="56" name="圆角矩形 55"/>
            <p:cNvSpPr/>
            <p:nvPr/>
          </p:nvSpPr>
          <p:spPr>
            <a:xfrm>
              <a:off x="251520" y="2020343"/>
              <a:ext cx="2016224" cy="3863737"/>
            </a:xfrm>
            <a:prstGeom prst="roundRect">
              <a:avLst/>
            </a:prstGeom>
            <a:gradFill flip="none" rotWithShape="1">
              <a:gsLst>
                <a:gs pos="0">
                  <a:srgbClr val="BDE0F7"/>
                </a:gs>
                <a:gs pos="17999">
                  <a:srgbClr val="3CA1E6"/>
                </a:gs>
                <a:gs pos="36000">
                  <a:srgbClr val="3CA1E6"/>
                </a:gs>
                <a:gs pos="61000">
                  <a:srgbClr val="3CA1E6"/>
                </a:gs>
                <a:gs pos="82001">
                  <a:srgbClr val="3CA1E6"/>
                </a:gs>
                <a:gs pos="100000">
                  <a:srgbClr val="BDE0F7"/>
                </a:gs>
              </a:gsLst>
              <a:lin ang="5400000" scaled="1"/>
              <a:tileRect/>
            </a:gradFill>
            <a:ln w="38100">
              <a:solidFill>
                <a:srgbClr val="4486B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328" name="Text Box 65"/>
            <p:cNvSpPr txBox="1">
              <a:spLocks noChangeArrowheads="1"/>
            </p:cNvSpPr>
            <p:nvPr/>
          </p:nvSpPr>
          <p:spPr bwMode="gray">
            <a:xfrm>
              <a:off x="263837" y="2414301"/>
              <a:ext cx="2016224" cy="3605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找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一些旧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电线</a:t>
              </a:r>
              <a:r>
                <a:rPr lang="en-US" altLang="zh-CN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,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把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它们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剪断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剥头、清洁，再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将它们焊接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起来。体会一下，如何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使用焊锡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丝、助焊剂，才能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将焊点焊得既光滑又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牢固。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2329" name="组合 44"/>
            <p:cNvGrpSpPr>
              <a:grpSpLocks/>
            </p:cNvGrpSpPr>
            <p:nvPr/>
          </p:nvGrpSpPr>
          <p:grpSpPr bwMode="auto">
            <a:xfrm>
              <a:off x="938163" y="1704169"/>
              <a:ext cx="642938" cy="642938"/>
              <a:chOff x="924049" y="2057400"/>
              <a:chExt cx="642938" cy="642938"/>
            </a:xfrm>
          </p:grpSpPr>
          <p:grpSp>
            <p:nvGrpSpPr>
              <p:cNvPr id="12330" name="Group 58"/>
              <p:cNvGrpSpPr>
                <a:grpSpLocks/>
              </p:cNvGrpSpPr>
              <p:nvPr/>
            </p:nvGrpSpPr>
            <p:grpSpPr bwMode="auto">
              <a:xfrm>
                <a:off x="924049" y="2057400"/>
                <a:ext cx="642938" cy="642938"/>
                <a:chOff x="1289" y="582"/>
                <a:chExt cx="668" cy="668"/>
              </a:xfrm>
            </p:grpSpPr>
            <p:sp>
              <p:nvSpPr>
                <p:cNvPr id="12332" name="Oval 59"/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333" name="Oval 60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334" name="Oval 61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335" name="Oval 62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336" name="Oval 63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2331" name="Text Box 64"/>
              <p:cNvSpPr txBox="1">
                <a:spLocks noChangeArrowheads="1"/>
              </p:cNvSpPr>
              <p:nvPr/>
            </p:nvSpPr>
            <p:spPr bwMode="gray">
              <a:xfrm>
                <a:off x="1018847" y="2149475"/>
                <a:ext cx="440644" cy="538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rgbClr val="000000"/>
                    </a:solidFill>
                    <a:latin typeface="Arial" charset="0"/>
                  </a:rPr>
                  <a:t>1</a:t>
                </a:r>
                <a:endParaRPr lang="en-US" altLang="zh-CN" sz="2000" dirty="0">
                  <a:latin typeface="Arial" charset="0"/>
                </a:endParaRPr>
              </a:p>
            </p:txBody>
          </p:sp>
        </p:grpSp>
      </p:grpSp>
      <p:grpSp>
        <p:nvGrpSpPr>
          <p:cNvPr id="12291" name="组合 64"/>
          <p:cNvGrpSpPr>
            <a:grpSpLocks/>
          </p:cNvGrpSpPr>
          <p:nvPr/>
        </p:nvGrpSpPr>
        <p:grpSpPr bwMode="auto">
          <a:xfrm>
            <a:off x="1953613" y="1926130"/>
            <a:ext cx="1712596" cy="3532485"/>
            <a:chOff x="2404342" y="1704169"/>
            <a:chExt cx="2028132" cy="4179911"/>
          </a:xfrm>
        </p:grpSpPr>
        <p:sp>
          <p:nvSpPr>
            <p:cNvPr id="58" name="圆角矩形 57"/>
            <p:cNvSpPr/>
            <p:nvPr/>
          </p:nvSpPr>
          <p:spPr>
            <a:xfrm>
              <a:off x="2416250" y="2020343"/>
              <a:ext cx="2016224" cy="3863737"/>
            </a:xfrm>
            <a:prstGeom prst="roundRect">
              <a:avLst/>
            </a:prstGeom>
            <a:gradFill flip="none" rotWithShape="1">
              <a:gsLst>
                <a:gs pos="0">
                  <a:srgbClr val="D0F7D4"/>
                </a:gs>
                <a:gs pos="17999">
                  <a:srgbClr val="73E77E"/>
                </a:gs>
                <a:gs pos="36000">
                  <a:srgbClr val="73E77E"/>
                </a:gs>
                <a:gs pos="61000">
                  <a:srgbClr val="73E77E"/>
                </a:gs>
                <a:gs pos="82001">
                  <a:srgbClr val="73E77E"/>
                </a:gs>
                <a:gs pos="100000">
                  <a:srgbClr val="CFF7D4"/>
                </a:gs>
              </a:gsLst>
              <a:lin ang="5400000" scaled="1"/>
              <a:tileRect/>
            </a:gradFill>
            <a:ln w="38100">
              <a:solidFill>
                <a:srgbClr val="3C984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12319" name="组合 45"/>
            <p:cNvGrpSpPr>
              <a:grpSpLocks/>
            </p:cNvGrpSpPr>
            <p:nvPr/>
          </p:nvGrpSpPr>
          <p:grpSpPr bwMode="auto">
            <a:xfrm>
              <a:off x="3102893" y="1704169"/>
              <a:ext cx="642938" cy="642938"/>
              <a:chOff x="3286249" y="2057400"/>
              <a:chExt cx="642938" cy="642938"/>
            </a:xfrm>
          </p:grpSpPr>
          <p:sp>
            <p:nvSpPr>
              <p:cNvPr id="12321" name="Oval 71"/>
              <p:cNvSpPr>
                <a:spLocks noChangeArrowheads="1"/>
              </p:cNvSpPr>
              <p:nvPr/>
            </p:nvSpPr>
            <p:spPr bwMode="gray">
              <a:xfrm>
                <a:off x="3286249" y="2057400"/>
                <a:ext cx="642938" cy="64293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2322" name="Oval 72"/>
              <p:cNvSpPr>
                <a:spLocks noChangeArrowheads="1"/>
              </p:cNvSpPr>
              <p:nvPr/>
            </p:nvSpPr>
            <p:spPr bwMode="gray">
              <a:xfrm>
                <a:off x="3292599" y="2062163"/>
                <a:ext cx="622300" cy="622300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323" name="Oval 73"/>
              <p:cNvSpPr>
                <a:spLocks noChangeArrowheads="1"/>
              </p:cNvSpPr>
              <p:nvPr/>
            </p:nvSpPr>
            <p:spPr bwMode="gray">
              <a:xfrm>
                <a:off x="3300537" y="2065338"/>
                <a:ext cx="608012" cy="60801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324" name="Oval 74"/>
              <p:cNvSpPr>
                <a:spLocks noChangeArrowheads="1"/>
              </p:cNvSpPr>
              <p:nvPr/>
            </p:nvSpPr>
            <p:spPr bwMode="gray">
              <a:xfrm>
                <a:off x="3306887" y="2071688"/>
                <a:ext cx="577850" cy="566737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325" name="Oval 75"/>
              <p:cNvSpPr>
                <a:spLocks noChangeArrowheads="1"/>
              </p:cNvSpPr>
              <p:nvPr/>
            </p:nvSpPr>
            <p:spPr bwMode="gray">
              <a:xfrm>
                <a:off x="3341812" y="2087563"/>
                <a:ext cx="512762" cy="46037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326" name="Text Box 76"/>
              <p:cNvSpPr txBox="1">
                <a:spLocks noChangeArrowheads="1"/>
              </p:cNvSpPr>
              <p:nvPr/>
            </p:nvSpPr>
            <p:spPr bwMode="gray">
              <a:xfrm>
                <a:off x="3380787" y="2149475"/>
                <a:ext cx="441164" cy="538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rgbClr val="000000"/>
                    </a:solidFill>
                    <a:latin typeface="Arial" charset="0"/>
                  </a:rPr>
                  <a:t>2</a:t>
                </a:r>
                <a:endParaRPr lang="en-US" altLang="zh-CN" sz="2000" dirty="0">
                  <a:latin typeface="Arial" charset="0"/>
                </a:endParaRPr>
              </a:p>
            </p:txBody>
          </p:sp>
        </p:grpSp>
        <p:sp>
          <p:nvSpPr>
            <p:cNvPr id="12320" name="Text Box 65"/>
            <p:cNvSpPr txBox="1">
              <a:spLocks noChangeArrowheads="1"/>
            </p:cNvSpPr>
            <p:nvPr/>
          </p:nvSpPr>
          <p:spPr bwMode="gray">
            <a:xfrm>
              <a:off x="2404342" y="2414301"/>
              <a:ext cx="2016224" cy="1865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找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一根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铁丝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试一试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能不能把它们焊在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一起，谈一谈体会。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292" name="组合 65"/>
          <p:cNvGrpSpPr>
            <a:grpSpLocks/>
          </p:cNvGrpSpPr>
          <p:nvPr/>
        </p:nvGrpSpPr>
        <p:grpSpPr bwMode="auto">
          <a:xfrm>
            <a:off x="3737484" y="1948529"/>
            <a:ext cx="1712968" cy="3532485"/>
            <a:chOff x="4737162" y="1704169"/>
            <a:chExt cx="2027775" cy="4179911"/>
          </a:xfrm>
        </p:grpSpPr>
        <p:sp>
          <p:nvSpPr>
            <p:cNvPr id="59" name="圆角矩形 58"/>
            <p:cNvSpPr/>
            <p:nvPr/>
          </p:nvSpPr>
          <p:spPr>
            <a:xfrm>
              <a:off x="4748713" y="2020343"/>
              <a:ext cx="2016224" cy="3863737"/>
            </a:xfrm>
            <a:prstGeom prst="roundRect">
              <a:avLst/>
            </a:prstGeom>
            <a:gradFill flip="none" rotWithShape="1">
              <a:gsLst>
                <a:gs pos="0">
                  <a:srgbClr val="F8F5CC"/>
                </a:gs>
                <a:gs pos="17999">
                  <a:srgbClr val="E9E065"/>
                </a:gs>
                <a:gs pos="36000">
                  <a:srgbClr val="E9E065"/>
                </a:gs>
                <a:gs pos="61000">
                  <a:srgbClr val="E9E065"/>
                </a:gs>
                <a:gs pos="82001">
                  <a:srgbClr val="E9E065"/>
                </a:gs>
                <a:gs pos="100000">
                  <a:srgbClr val="F8F5CC"/>
                </a:gs>
              </a:gsLst>
              <a:lin ang="5400000" scaled="1"/>
              <a:tileRect/>
            </a:gradFill>
            <a:ln w="38100">
              <a:solidFill>
                <a:srgbClr val="978D4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12309" name="组合 46"/>
            <p:cNvGrpSpPr>
              <a:grpSpLocks/>
            </p:cNvGrpSpPr>
            <p:nvPr/>
          </p:nvGrpSpPr>
          <p:grpSpPr bwMode="auto">
            <a:xfrm>
              <a:off x="5435356" y="1704169"/>
              <a:ext cx="642938" cy="642938"/>
              <a:chOff x="5648449" y="2057400"/>
              <a:chExt cx="642938" cy="642938"/>
            </a:xfrm>
          </p:grpSpPr>
          <p:grpSp>
            <p:nvGrpSpPr>
              <p:cNvPr id="12311" name="Group 85"/>
              <p:cNvGrpSpPr>
                <a:grpSpLocks/>
              </p:cNvGrpSpPr>
              <p:nvPr/>
            </p:nvGrpSpPr>
            <p:grpSpPr bwMode="auto">
              <a:xfrm>
                <a:off x="5648449" y="2057400"/>
                <a:ext cx="642938" cy="642938"/>
                <a:chOff x="1289" y="582"/>
                <a:chExt cx="668" cy="668"/>
              </a:xfrm>
            </p:grpSpPr>
            <p:sp>
              <p:nvSpPr>
                <p:cNvPr id="12313" name="Oval 86"/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314" name="Oval 87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315" name="Oval 88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316" name="Oval 89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317" name="Oval 90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2312" name="Text Box 91"/>
              <p:cNvSpPr txBox="1">
                <a:spLocks noChangeArrowheads="1"/>
              </p:cNvSpPr>
              <p:nvPr/>
            </p:nvSpPr>
            <p:spPr bwMode="gray">
              <a:xfrm>
                <a:off x="5743072" y="2149475"/>
                <a:ext cx="440991" cy="538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rgbClr val="000000"/>
                    </a:solidFill>
                    <a:latin typeface="Arial" charset="0"/>
                  </a:rPr>
                  <a:t>3</a:t>
                </a:r>
                <a:endParaRPr lang="en-US" altLang="zh-CN" sz="1600" dirty="0">
                  <a:latin typeface="Arial" charset="0"/>
                </a:endParaRPr>
              </a:p>
            </p:txBody>
          </p:sp>
        </p:grpSp>
        <p:sp>
          <p:nvSpPr>
            <p:cNvPr id="12310" name="Text Box 65"/>
            <p:cNvSpPr txBox="1">
              <a:spLocks noChangeArrowheads="1"/>
            </p:cNvSpPr>
            <p:nvPr/>
          </p:nvSpPr>
          <p:spPr bwMode="gray">
            <a:xfrm>
              <a:off x="4737162" y="2387797"/>
              <a:ext cx="2016224" cy="2739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找一个铝制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易拉罐，清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除掉上面的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漆，再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把一根铜电线焊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上去，试一试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是否焊得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上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sz="16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293" name="组合 66"/>
          <p:cNvGrpSpPr>
            <a:grpSpLocks/>
          </p:cNvGrpSpPr>
          <p:nvPr/>
        </p:nvGrpSpPr>
        <p:grpSpPr bwMode="auto">
          <a:xfrm>
            <a:off x="5511556" y="1940945"/>
            <a:ext cx="1712968" cy="3532485"/>
            <a:chOff x="6792697" y="1704169"/>
            <a:chExt cx="2027775" cy="4179911"/>
          </a:xfrm>
        </p:grpSpPr>
        <p:sp>
          <p:nvSpPr>
            <p:cNvPr id="60" name="圆角矩形 59"/>
            <p:cNvSpPr/>
            <p:nvPr/>
          </p:nvSpPr>
          <p:spPr>
            <a:xfrm>
              <a:off x="6804248" y="2020343"/>
              <a:ext cx="2016224" cy="3863737"/>
            </a:xfrm>
            <a:prstGeom prst="roundRect">
              <a:avLst/>
            </a:prstGeom>
            <a:gradFill flip="none" rotWithShape="1">
              <a:gsLst>
                <a:gs pos="7506">
                  <a:srgbClr val="F8C6EF"/>
                </a:gs>
                <a:gs pos="0">
                  <a:srgbClr val="FBDDF5"/>
                </a:gs>
                <a:gs pos="17999">
                  <a:srgbClr val="F4A6E6"/>
                </a:gs>
                <a:gs pos="36000">
                  <a:srgbClr val="F4A6E6"/>
                </a:gs>
                <a:gs pos="61000">
                  <a:srgbClr val="F4A6E6"/>
                </a:gs>
                <a:gs pos="82001">
                  <a:srgbClr val="F4A6E6"/>
                </a:gs>
                <a:gs pos="100000">
                  <a:srgbClr val="FBDDF5"/>
                </a:gs>
              </a:gsLst>
              <a:lin ang="5400000" scaled="1"/>
              <a:tileRect/>
            </a:gradFill>
            <a:ln w="38100">
              <a:solidFill>
                <a:srgbClr val="DD4F3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12299" name="组合 47"/>
            <p:cNvGrpSpPr>
              <a:grpSpLocks/>
            </p:cNvGrpSpPr>
            <p:nvPr/>
          </p:nvGrpSpPr>
          <p:grpSpPr bwMode="auto">
            <a:xfrm>
              <a:off x="7490891" y="1704169"/>
              <a:ext cx="642938" cy="642938"/>
              <a:chOff x="5648449" y="2057400"/>
              <a:chExt cx="642938" cy="642938"/>
            </a:xfrm>
          </p:grpSpPr>
          <p:grpSp>
            <p:nvGrpSpPr>
              <p:cNvPr id="12301" name="Group 85"/>
              <p:cNvGrpSpPr>
                <a:grpSpLocks/>
              </p:cNvGrpSpPr>
              <p:nvPr/>
            </p:nvGrpSpPr>
            <p:grpSpPr bwMode="auto">
              <a:xfrm>
                <a:off x="5648449" y="2057400"/>
                <a:ext cx="642938" cy="642938"/>
                <a:chOff x="1289" y="582"/>
                <a:chExt cx="668" cy="668"/>
              </a:xfrm>
            </p:grpSpPr>
            <p:sp>
              <p:nvSpPr>
                <p:cNvPr id="12303" name="Oval 86"/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304" name="Oval 87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305" name="Oval 88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306" name="Oval 89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307" name="Oval 90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2302" name="Text Box 91"/>
              <p:cNvSpPr txBox="1">
                <a:spLocks noChangeArrowheads="1"/>
              </p:cNvSpPr>
              <p:nvPr/>
            </p:nvSpPr>
            <p:spPr bwMode="gray">
              <a:xfrm>
                <a:off x="5743072" y="2149475"/>
                <a:ext cx="440991" cy="538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rgbClr val="000000"/>
                    </a:solidFill>
                    <a:latin typeface="Arial" charset="0"/>
                  </a:rPr>
                  <a:t>4</a:t>
                </a:r>
                <a:endParaRPr lang="en-US" altLang="zh-CN" sz="1600" dirty="0">
                  <a:latin typeface="Arial" charset="0"/>
                </a:endParaRPr>
              </a:p>
            </p:txBody>
          </p:sp>
        </p:grpSp>
        <p:sp>
          <p:nvSpPr>
            <p:cNvPr id="12300" name="Text Box 65"/>
            <p:cNvSpPr txBox="1">
              <a:spLocks noChangeArrowheads="1"/>
            </p:cNvSpPr>
            <p:nvPr/>
          </p:nvSpPr>
          <p:spPr bwMode="gray">
            <a:xfrm>
              <a:off x="6792697" y="2396771"/>
              <a:ext cx="2016224" cy="3119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根据自己的亲身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体验，总结一下，什么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金属材料能用焊锡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来焊接，什么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金属焊起来很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困难，什么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金属材料无法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焊接。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68" name="直接连接符 67"/>
          <p:cNvCxnSpPr/>
          <p:nvPr/>
        </p:nvCxnSpPr>
        <p:spPr>
          <a:xfrm>
            <a:off x="0" y="1003300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/>
          <p:cNvSpPr/>
          <p:nvPr/>
        </p:nvSpPr>
        <p:spPr>
          <a:xfrm>
            <a:off x="6372200" y="714182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300788" y="231775"/>
            <a:ext cx="28432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劳动力转移常识</a:t>
            </a:r>
          </a:p>
        </p:txBody>
      </p:sp>
      <p:sp>
        <p:nvSpPr>
          <p:cNvPr id="71" name="标题 10"/>
          <p:cNvSpPr txBox="1">
            <a:spLocks/>
          </p:cNvSpPr>
          <p:nvPr/>
        </p:nvSpPr>
        <p:spPr>
          <a:xfrm>
            <a:off x="0" y="66675"/>
            <a:ext cx="6300788" cy="936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3767138" algn="l"/>
              </a:tabLst>
              <a:defRPr/>
            </a:pPr>
            <a:r>
              <a:rPr lang="zh-CN" altLang="en-US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思考与实践</a:t>
            </a:r>
          </a:p>
        </p:txBody>
      </p:sp>
      <p:grpSp>
        <p:nvGrpSpPr>
          <p:cNvPr id="64" name="组合 66"/>
          <p:cNvGrpSpPr>
            <a:grpSpLocks/>
          </p:cNvGrpSpPr>
          <p:nvPr/>
        </p:nvGrpSpPr>
        <p:grpSpPr bwMode="auto">
          <a:xfrm>
            <a:off x="7308304" y="1941086"/>
            <a:ext cx="1735207" cy="3956973"/>
            <a:chOff x="6804248" y="1704169"/>
            <a:chExt cx="2054101" cy="4682198"/>
          </a:xfrm>
        </p:grpSpPr>
        <p:sp>
          <p:nvSpPr>
            <p:cNvPr id="65" name="圆角矩形 64"/>
            <p:cNvSpPr/>
            <p:nvPr/>
          </p:nvSpPr>
          <p:spPr>
            <a:xfrm>
              <a:off x="6804248" y="2020343"/>
              <a:ext cx="2016224" cy="3863737"/>
            </a:xfrm>
            <a:prstGeom prst="roundRect">
              <a:avLst/>
            </a:prstGeom>
            <a:gradFill flip="none" rotWithShape="1">
              <a:gsLst>
                <a:gs pos="7506">
                  <a:schemeClr val="accent1">
                    <a:lumMod val="20000"/>
                    <a:lumOff val="80000"/>
                  </a:schemeClr>
                </a:gs>
                <a:gs pos="0">
                  <a:schemeClr val="bg2"/>
                </a:gs>
                <a:gs pos="17999">
                  <a:schemeClr val="tx2">
                    <a:lumMod val="20000"/>
                    <a:lumOff val="80000"/>
                  </a:schemeClr>
                </a:gs>
                <a:gs pos="36000">
                  <a:schemeClr val="tx2">
                    <a:lumMod val="40000"/>
                    <a:lumOff val="60000"/>
                  </a:schemeClr>
                </a:gs>
                <a:gs pos="61000">
                  <a:schemeClr val="tx2">
                    <a:lumMod val="40000"/>
                    <a:lumOff val="60000"/>
                  </a:schemeClr>
                </a:gs>
                <a:gs pos="82001">
                  <a:schemeClr val="tx2">
                    <a:lumMod val="20000"/>
                    <a:lumOff val="80000"/>
                  </a:schemeClr>
                </a:gs>
                <a:gs pos="94996">
                  <a:srgbClr val="DBE2F0"/>
                </a:gs>
                <a:gs pos="100000">
                  <a:schemeClr val="bg2"/>
                </a:gs>
              </a:gsLst>
              <a:lin ang="16200000" scaled="1"/>
              <a:tileRect/>
            </a:gra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66" name="组合 47"/>
            <p:cNvGrpSpPr>
              <a:grpSpLocks/>
            </p:cNvGrpSpPr>
            <p:nvPr/>
          </p:nvGrpSpPr>
          <p:grpSpPr bwMode="auto">
            <a:xfrm>
              <a:off x="7490891" y="1704169"/>
              <a:ext cx="642938" cy="642938"/>
              <a:chOff x="5648449" y="2057400"/>
              <a:chExt cx="642938" cy="642938"/>
            </a:xfrm>
          </p:grpSpPr>
          <p:grpSp>
            <p:nvGrpSpPr>
              <p:cNvPr id="72" name="Group 85"/>
              <p:cNvGrpSpPr>
                <a:grpSpLocks/>
              </p:cNvGrpSpPr>
              <p:nvPr/>
            </p:nvGrpSpPr>
            <p:grpSpPr bwMode="auto">
              <a:xfrm>
                <a:off x="5648449" y="2057400"/>
                <a:ext cx="642938" cy="642938"/>
                <a:chOff x="1289" y="582"/>
                <a:chExt cx="668" cy="668"/>
              </a:xfrm>
            </p:grpSpPr>
            <p:sp>
              <p:nvSpPr>
                <p:cNvPr id="74" name="Oval 86"/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5" name="Oval 87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6" name="Oval 88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7" name="Oval 89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78" name="Oval 90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73" name="Text Box 91"/>
              <p:cNvSpPr txBox="1">
                <a:spLocks noChangeArrowheads="1"/>
              </p:cNvSpPr>
              <p:nvPr/>
            </p:nvSpPr>
            <p:spPr bwMode="gray">
              <a:xfrm>
                <a:off x="5743072" y="2149475"/>
                <a:ext cx="440991" cy="538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rgbClr val="000000"/>
                    </a:solidFill>
                    <a:latin typeface="Arial" charset="0"/>
                  </a:rPr>
                  <a:t>4</a:t>
                </a:r>
                <a:endParaRPr lang="en-US" altLang="zh-CN" sz="1600" dirty="0">
                  <a:latin typeface="Arial" charset="0"/>
                </a:endParaRPr>
              </a:p>
            </p:txBody>
          </p:sp>
        </p:grpSp>
        <p:sp>
          <p:nvSpPr>
            <p:cNvPr id="67" name="Text Box 65"/>
            <p:cNvSpPr txBox="1">
              <a:spLocks noChangeArrowheads="1"/>
            </p:cNvSpPr>
            <p:nvPr/>
          </p:nvSpPr>
          <p:spPr bwMode="gray">
            <a:xfrm>
              <a:off x="6842125" y="2396604"/>
              <a:ext cx="2016224" cy="398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你书桌上的台灯开不亮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了，查看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灯泡后发现灯丝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完好，想一想台灯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开不亮有几种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可能？用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什么工具能把故障原因找出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来？设计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一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个故障查找方案。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28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流程图: 手动输入 25"/>
          <p:cNvSpPr/>
          <p:nvPr/>
        </p:nvSpPr>
        <p:spPr>
          <a:xfrm>
            <a:off x="539552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常用螺丝刀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788" y="209550"/>
            <a:ext cx="28432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 smtClean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一、螺丝刀的使用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5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2897188" y="2135188"/>
            <a:ext cx="1047750" cy="351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45702"/>
          <a:stretch/>
        </p:blipFill>
        <p:spPr>
          <a:xfrm>
            <a:off x="5364163" y="2106613"/>
            <a:ext cx="1138237" cy="351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组合 15"/>
          <p:cNvGrpSpPr>
            <a:grpSpLocks/>
          </p:cNvGrpSpPr>
          <p:nvPr/>
        </p:nvGrpSpPr>
        <p:grpSpPr bwMode="auto">
          <a:xfrm>
            <a:off x="6223000" y="2636838"/>
            <a:ext cx="2254250" cy="1579562"/>
            <a:chOff x="6222800" y="2636838"/>
            <a:chExt cx="2254639" cy="1579647"/>
          </a:xfrm>
        </p:grpSpPr>
        <p:sp>
          <p:nvSpPr>
            <p:cNvPr id="9" name="椭圆形标注 8"/>
            <p:cNvSpPr/>
            <p:nvPr/>
          </p:nvSpPr>
          <p:spPr>
            <a:xfrm>
              <a:off x="6222800" y="2636838"/>
              <a:ext cx="2254639" cy="1579647"/>
            </a:xfrm>
            <a:prstGeom prst="wedgeEllipseCallout">
              <a:avLst>
                <a:gd name="adj1" fmla="val -53968"/>
                <a:gd name="adj2" fmla="val 42307"/>
              </a:avLst>
            </a:prstGeom>
            <a:effectLst>
              <a:innerShdw blurRad="63500" dist="50800" dir="18900000">
                <a:prstClr val="black">
                  <a:alpha val="50000"/>
                </a:prstClr>
              </a:innerShdw>
              <a:softEdge rad="1270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pic>
          <p:nvPicPr>
            <p:cNvPr id="4119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002" y="2889062"/>
              <a:ext cx="160972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703263" y="2889250"/>
            <a:ext cx="2254250" cy="1579563"/>
            <a:chOff x="703556" y="2889062"/>
            <a:chExt cx="2254639" cy="1579647"/>
          </a:xfrm>
        </p:grpSpPr>
        <p:sp>
          <p:nvSpPr>
            <p:cNvPr id="20" name="椭圆形标注 19"/>
            <p:cNvSpPr/>
            <p:nvPr/>
          </p:nvSpPr>
          <p:spPr>
            <a:xfrm>
              <a:off x="703556" y="2889062"/>
              <a:ext cx="2254639" cy="1579647"/>
            </a:xfrm>
            <a:prstGeom prst="wedgeEllipseCallout">
              <a:avLst>
                <a:gd name="adj1" fmla="val 59684"/>
                <a:gd name="adj2" fmla="val 14710"/>
              </a:avLst>
            </a:prstGeom>
            <a:effectLst>
              <a:innerShdw blurRad="63500" dist="50800" dir="18900000">
                <a:prstClr val="black">
                  <a:alpha val="50000"/>
                </a:prstClr>
              </a:innerShdw>
              <a:softEdge rad="1270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pic>
          <p:nvPicPr>
            <p:cNvPr id="4115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108813"/>
              <a:ext cx="1743075" cy="116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865251" y="5740045"/>
            <a:ext cx="1111623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一字型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373650" y="5740045"/>
            <a:ext cx="1111623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十字型</a:t>
            </a:r>
            <a:endParaRPr lang="zh-CN" altLang="en-US" sz="2000" dirty="0">
              <a:latin typeface="隶书" pitchFamily="49" charset="-122"/>
              <a:ea typeface="隶书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/>
      <p:bldP spid="25" grpId="0" animBg="1"/>
      <p:bldP spid="25" grpId="1" animBg="1"/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5124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 smtClean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一、螺丝刀</a:t>
            </a: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26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357348"/>
            <a:ext cx="3554412" cy="2357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流程图: 手动输入 29"/>
          <p:cNvSpPr/>
          <p:nvPr/>
        </p:nvSpPr>
        <p:spPr>
          <a:xfrm>
            <a:off x="539552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螺丝刀的使用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4178648"/>
            <a:ext cx="3328988" cy="2268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grpSp>
        <p:nvGrpSpPr>
          <p:cNvPr id="14" name="组合 13"/>
          <p:cNvGrpSpPr/>
          <p:nvPr/>
        </p:nvGrpSpPr>
        <p:grpSpPr>
          <a:xfrm>
            <a:off x="5180270" y="2844561"/>
            <a:ext cx="3456394" cy="906925"/>
            <a:chOff x="5219382" y="2382839"/>
            <a:chExt cx="3811588" cy="1000125"/>
          </a:xfrm>
        </p:grpSpPr>
        <p:sp>
          <p:nvSpPr>
            <p:cNvPr id="15" name="AutoShape 5"/>
            <p:cNvSpPr>
              <a:spLocks noChangeArrowheads="1"/>
            </p:cNvSpPr>
            <p:nvPr/>
          </p:nvSpPr>
          <p:spPr bwMode="auto">
            <a:xfrm>
              <a:off x="5219382" y="2382839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chemeClr val="accent2"/>
                  </a:solidFill>
                  <a:ea typeface="黑体" pitchFamily="2" charset="-122"/>
                </a:rPr>
                <a:t>           </a:t>
              </a: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拆卸小螺钉</a:t>
              </a:r>
              <a:endParaRPr lang="zh-CN" altLang="en-US" sz="2400" dirty="0">
                <a:solidFill>
                  <a:schemeClr val="accent2"/>
                </a:solidFill>
                <a:ea typeface="黑体" pitchFamily="2" charset="-122"/>
              </a:endParaRPr>
            </a:p>
          </p:txBody>
        </p:sp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5389245" y="2505076"/>
              <a:ext cx="762000" cy="762000"/>
              <a:chOff x="864" y="1046"/>
              <a:chExt cx="480" cy="480"/>
            </a:xfrm>
          </p:grpSpPr>
          <p:sp>
            <p:nvSpPr>
              <p:cNvPr id="17" name="Oval 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CC66"/>
                  </a:gs>
                  <a:gs pos="100000">
                    <a:srgbClr val="FF00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CC66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 dirty="0">
                    <a:latin typeface="Verdana" pitchFamily="34" charset="0"/>
                    <a:ea typeface="Gulim" pitchFamily="34" charset="-127"/>
                  </a:rPr>
                  <a:t>2</a:t>
                </a: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5116268" y="1708873"/>
            <a:ext cx="3852761" cy="1010928"/>
            <a:chOff x="5219382" y="1276351"/>
            <a:chExt cx="3811588" cy="1000125"/>
          </a:xfrm>
        </p:grpSpPr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>
              <a:off x="5219382" y="1276351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           拆卸大螺钉</a:t>
              </a:r>
              <a:endParaRPr lang="zh-CN" altLang="en-US" sz="2400" dirty="0">
                <a:solidFill>
                  <a:schemeClr val="accent2"/>
                </a:solidFill>
                <a:ea typeface="黑体" pitchFamily="2" charset="-122"/>
              </a:endParaRPr>
            </a:p>
          </p:txBody>
        </p:sp>
        <p:grpSp>
          <p:nvGrpSpPr>
            <p:cNvPr id="23" name="Group 16"/>
            <p:cNvGrpSpPr>
              <a:grpSpLocks/>
            </p:cNvGrpSpPr>
            <p:nvPr/>
          </p:nvGrpSpPr>
          <p:grpSpPr bwMode="auto">
            <a:xfrm>
              <a:off x="5376545" y="1377951"/>
              <a:ext cx="762000" cy="762000"/>
              <a:chOff x="864" y="1046"/>
              <a:chExt cx="480" cy="480"/>
            </a:xfrm>
          </p:grpSpPr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00FFCC"/>
                  </a:gs>
                  <a:gs pos="100000">
                    <a:srgbClr val="0099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FFCC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>
                    <a:latin typeface="Verdana" pitchFamily="34" charset="0"/>
                    <a:ea typeface="Gulim" pitchFamily="34" charset="-127"/>
                  </a:rPr>
                  <a:t>1</a:t>
                </a:r>
              </a:p>
            </p:txBody>
          </p:sp>
        </p:grpSp>
      </p:grpSp>
      <p:grpSp>
        <p:nvGrpSpPr>
          <p:cNvPr id="26" name="组合 44"/>
          <p:cNvGrpSpPr>
            <a:grpSpLocks/>
          </p:cNvGrpSpPr>
          <p:nvPr/>
        </p:nvGrpSpPr>
        <p:grpSpPr bwMode="auto">
          <a:xfrm>
            <a:off x="175196" y="2175023"/>
            <a:ext cx="643159" cy="643179"/>
            <a:chOff x="924049" y="2057400"/>
            <a:chExt cx="642938" cy="642938"/>
          </a:xfrm>
        </p:grpSpPr>
        <p:grpSp>
          <p:nvGrpSpPr>
            <p:cNvPr id="27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29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32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33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34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28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>
                  <a:solidFill>
                    <a:srgbClr val="000000"/>
                  </a:solidFill>
                  <a:latin typeface="Arial" pitchFamily="34" charset="0"/>
                </a:rPr>
                <a:t>1</a:t>
              </a:r>
              <a:endParaRPr lang="en-US" altLang="zh-CN" dirty="0">
                <a:latin typeface="Arial" pitchFamily="34" charset="0"/>
              </a:endParaRPr>
            </a:p>
          </p:txBody>
        </p:sp>
      </p:grpSp>
      <p:grpSp>
        <p:nvGrpSpPr>
          <p:cNvPr id="35" name="组合 44"/>
          <p:cNvGrpSpPr>
            <a:grpSpLocks/>
          </p:cNvGrpSpPr>
          <p:nvPr/>
        </p:nvGrpSpPr>
        <p:grpSpPr bwMode="auto">
          <a:xfrm>
            <a:off x="3995936" y="3906122"/>
            <a:ext cx="643159" cy="643179"/>
            <a:chOff x="924049" y="2057400"/>
            <a:chExt cx="642938" cy="642938"/>
          </a:xfrm>
        </p:grpSpPr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38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0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1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2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37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 smtClean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endParaRPr lang="en-US" altLang="zh-CN" dirty="0">
                <a:latin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0196">
            <a:off x="8479198" y="2511501"/>
            <a:ext cx="5241851" cy="3296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二、钳子的使用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51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家电</a:t>
            </a: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维修常用钳子</a:t>
            </a:r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4477">
            <a:off x="8744323" y="3093882"/>
            <a:ext cx="3503329" cy="188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84" y="2661855"/>
            <a:ext cx="1600973" cy="291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804193" y="5539990"/>
            <a:ext cx="1111623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dirty="0">
                <a:latin typeface="隶书" pitchFamily="49" charset="-122"/>
                <a:ea typeface="隶书" pitchFamily="49" charset="-122"/>
              </a:rPr>
              <a:t>钢丝</a:t>
            </a:r>
            <a:r>
              <a:rPr lang="zh-CN" altLang="en-US" sz="2000" dirty="0" smtClean="0">
                <a:latin typeface="隶书" pitchFamily="49" charset="-122"/>
                <a:ea typeface="隶书" pitchFamily="49" charset="-122"/>
              </a:rPr>
              <a:t>钳</a:t>
            </a:r>
            <a:endParaRPr lang="zh-CN" altLang="en-US" sz="2000" dirty="0"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995936" y="5539989"/>
            <a:ext cx="1152128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2000">
                <a:solidFill>
                  <a:schemeClr val="tx1"/>
                </a:solidFill>
                <a:latin typeface="隶书" pitchFamily="49" charset="-122"/>
                <a:ea typeface="隶书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dirty="0"/>
              <a:t>尖嘴钳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58148" y="5539692"/>
            <a:ext cx="1166180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1002">
            <a:schemeClr val="lt1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defRPr sz="2000">
                <a:solidFill>
                  <a:schemeClr val="tx1"/>
                </a:solidFill>
                <a:latin typeface="隶书" pitchFamily="49" charset="-122"/>
                <a:ea typeface="隶书" pitchFamily="49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dirty="0"/>
              <a:t>斜口钳</a:t>
            </a:r>
          </a:p>
        </p:txBody>
      </p:sp>
    </p:spTree>
    <p:extLst>
      <p:ext uri="{BB962C8B-B14F-4D97-AF65-F5344CB8AC3E}">
        <p14:creationId xmlns:p14="http://schemas.microsoft.com/office/powerpoint/2010/main" val="33875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89566 -0.0027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-0.66233 -0.0013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2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5 -0.00139 L -0.40677 -0.00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  <p:bldP spid="16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二、钳子的使用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51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钢丝</a:t>
            </a: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钳的组成</a:t>
            </a:r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4477">
            <a:off x="561972" y="3089920"/>
            <a:ext cx="3503329" cy="188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1804193" y="1537969"/>
            <a:ext cx="7212412" cy="5241851"/>
            <a:chOff x="1804193" y="1537969"/>
            <a:chExt cx="7212412" cy="524185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0196">
              <a:off x="4747478" y="2510693"/>
              <a:ext cx="5241851" cy="32964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9233" y="2700356"/>
              <a:ext cx="1600973" cy="2917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1804193" y="5539990"/>
              <a:ext cx="1111623" cy="40011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1002">
              <a:schemeClr val="lt1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defRPr sz="2000">
                  <a:solidFill>
                    <a:schemeClr val="tx1"/>
                  </a:solidFill>
                  <a:latin typeface="隶书" pitchFamily="49" charset="-122"/>
                  <a:ea typeface="隶书" pitchFamily="49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r>
                <a:rPr lang="zh-CN" altLang="en-US" dirty="0"/>
                <a:t>钢丝钳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3995936" y="5539989"/>
              <a:ext cx="1152128" cy="40011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1002">
              <a:schemeClr val="lt1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defRPr sz="2000">
                  <a:solidFill>
                    <a:schemeClr val="tx1"/>
                  </a:solidFill>
                  <a:latin typeface="隶书" pitchFamily="49" charset="-122"/>
                  <a:ea typeface="隶书" pitchFamily="49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r>
                <a:rPr lang="zh-CN" altLang="en-US" dirty="0"/>
                <a:t>尖嘴钳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6358148" y="5539692"/>
              <a:ext cx="1166180" cy="40011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1002">
              <a:schemeClr val="lt1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defRPr sz="2000">
                  <a:solidFill>
                    <a:schemeClr val="tx1"/>
                  </a:solidFill>
                  <a:latin typeface="隶书" pitchFamily="49" charset="-122"/>
                  <a:ea typeface="隶书" pitchFamily="49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r>
                <a:rPr lang="zh-CN" altLang="en-US" dirty="0"/>
                <a:t>斜口钳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21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68101E-6 C 0.08056 -2.68101E-6 0.16129 -2.68101E-6 0.24219 -2.68101E-6 " pathEditMode="relative" rAng="0" ptsTypes="f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二、钳子的使用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51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钢丝</a:t>
            </a: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钳的组成</a:t>
            </a:r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4477">
            <a:off x="2784583" y="3094672"/>
            <a:ext cx="3503329" cy="188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组合 21"/>
          <p:cNvGrpSpPr/>
          <p:nvPr/>
        </p:nvGrpSpPr>
        <p:grpSpPr>
          <a:xfrm>
            <a:off x="2699792" y="2420888"/>
            <a:ext cx="1935608" cy="307777"/>
            <a:chOff x="2699792" y="2420888"/>
            <a:chExt cx="1935608" cy="307777"/>
          </a:xfrm>
        </p:grpSpPr>
        <p:cxnSp>
          <p:nvCxnSpPr>
            <p:cNvPr id="10" name="直接连接符 9"/>
            <p:cNvCxnSpPr>
              <a:endCxn id="12" idx="3"/>
            </p:cNvCxnSpPr>
            <p:nvPr/>
          </p:nvCxnSpPr>
          <p:spPr>
            <a:xfrm flipH="1" flipV="1">
              <a:off x="3962418" y="2574777"/>
              <a:ext cx="672982" cy="13414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699792" y="2420888"/>
              <a:ext cx="126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平头形咬合口</a:t>
              </a:r>
              <a:endParaRPr lang="zh-CN" altLang="en-US" sz="1400" dirty="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699792" y="2924944"/>
            <a:ext cx="1935607" cy="324615"/>
            <a:chOff x="2699792" y="2924944"/>
            <a:chExt cx="1935607" cy="324615"/>
          </a:xfrm>
        </p:grpSpPr>
        <p:cxnSp>
          <p:nvCxnSpPr>
            <p:cNvPr id="20" name="直接连接符 19"/>
            <p:cNvCxnSpPr>
              <a:endCxn id="21" idx="3"/>
            </p:cNvCxnSpPr>
            <p:nvPr/>
          </p:nvCxnSpPr>
          <p:spPr>
            <a:xfrm flipH="1">
              <a:off x="3962418" y="2924944"/>
              <a:ext cx="672981" cy="1707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699792" y="2941782"/>
              <a:ext cx="126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圆弧形咬合口</a:t>
              </a:r>
              <a:endParaRPr lang="zh-CN" altLang="en-US" sz="1400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635400" y="2941782"/>
            <a:ext cx="1775291" cy="307777"/>
            <a:chOff x="4635400" y="2941782"/>
            <a:chExt cx="1775291" cy="307777"/>
          </a:xfrm>
        </p:grpSpPr>
        <p:sp>
          <p:nvSpPr>
            <p:cNvPr id="25" name="TextBox 24"/>
            <p:cNvSpPr txBox="1"/>
            <p:nvPr/>
          </p:nvSpPr>
          <p:spPr>
            <a:xfrm>
              <a:off x="5148065" y="2941782"/>
              <a:ext cx="126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剪切口</a:t>
              </a:r>
              <a:endParaRPr lang="zh-CN" altLang="en-US" sz="14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4635400" y="3095670"/>
              <a:ext cx="51266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44" name="组合 6143"/>
          <p:cNvGrpSpPr/>
          <p:nvPr/>
        </p:nvGrpSpPr>
        <p:grpSpPr>
          <a:xfrm>
            <a:off x="4707407" y="3249559"/>
            <a:ext cx="1775291" cy="307777"/>
            <a:chOff x="4707407" y="3249559"/>
            <a:chExt cx="1775291" cy="307777"/>
          </a:xfrm>
        </p:grpSpPr>
        <p:sp>
          <p:nvSpPr>
            <p:cNvPr id="27" name="TextBox 26"/>
            <p:cNvSpPr txBox="1"/>
            <p:nvPr/>
          </p:nvSpPr>
          <p:spPr>
            <a:xfrm>
              <a:off x="5220072" y="3249559"/>
              <a:ext cx="126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转轴</a:t>
              </a:r>
              <a:endParaRPr lang="zh-CN" altLang="en-US" sz="1400" dirty="0"/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4707407" y="3403447"/>
              <a:ext cx="51266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45" name="组合 6144"/>
          <p:cNvGrpSpPr/>
          <p:nvPr/>
        </p:nvGrpSpPr>
        <p:grpSpPr>
          <a:xfrm>
            <a:off x="4975337" y="4499074"/>
            <a:ext cx="1775291" cy="307777"/>
            <a:chOff x="4975337" y="4499074"/>
            <a:chExt cx="1775291" cy="307777"/>
          </a:xfrm>
        </p:grpSpPr>
        <p:sp>
          <p:nvSpPr>
            <p:cNvPr id="29" name="TextBox 28"/>
            <p:cNvSpPr txBox="1"/>
            <p:nvPr/>
          </p:nvSpPr>
          <p:spPr>
            <a:xfrm>
              <a:off x="5488002" y="4499074"/>
              <a:ext cx="126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手把</a:t>
              </a:r>
              <a:endParaRPr lang="zh-CN" altLang="en-US" sz="1400" dirty="0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4975337" y="4652962"/>
              <a:ext cx="51266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661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二、钳子的使用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51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钢丝</a:t>
            </a: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钳</a:t>
            </a: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的</a:t>
            </a: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使用</a:t>
            </a:r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98" y="4663386"/>
            <a:ext cx="2585882" cy="192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8" y="4652962"/>
            <a:ext cx="2688006" cy="1923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70" y="2434255"/>
            <a:ext cx="2708922" cy="1938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1" name="组合 44"/>
          <p:cNvGrpSpPr>
            <a:grpSpLocks/>
          </p:cNvGrpSpPr>
          <p:nvPr/>
        </p:nvGrpSpPr>
        <p:grpSpPr bwMode="auto">
          <a:xfrm>
            <a:off x="1155992" y="2143266"/>
            <a:ext cx="643159" cy="643179"/>
            <a:chOff x="924049" y="2057400"/>
            <a:chExt cx="642938" cy="642938"/>
          </a:xfrm>
        </p:grpSpPr>
        <p:grpSp>
          <p:nvGrpSpPr>
            <p:cNvPr id="42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44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6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7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8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3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>
                  <a:solidFill>
                    <a:srgbClr val="000000"/>
                  </a:solidFill>
                  <a:latin typeface="Arial" pitchFamily="34" charset="0"/>
                </a:rPr>
                <a:t>1</a:t>
              </a:r>
              <a:endParaRPr lang="en-US" altLang="zh-CN" dirty="0">
                <a:latin typeface="Arial" pitchFamily="34" charset="0"/>
              </a:endParaRPr>
            </a:p>
          </p:txBody>
        </p:sp>
      </p:grpSp>
      <p:grpSp>
        <p:nvGrpSpPr>
          <p:cNvPr id="49" name="组合 44"/>
          <p:cNvGrpSpPr>
            <a:grpSpLocks/>
          </p:cNvGrpSpPr>
          <p:nvPr/>
        </p:nvGrpSpPr>
        <p:grpSpPr bwMode="auto">
          <a:xfrm>
            <a:off x="266307" y="4429479"/>
            <a:ext cx="643159" cy="643179"/>
            <a:chOff x="924049" y="2057400"/>
            <a:chExt cx="642938" cy="642938"/>
          </a:xfrm>
        </p:grpSpPr>
        <p:grpSp>
          <p:nvGrpSpPr>
            <p:cNvPr id="50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52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4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5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6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1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 smtClean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endParaRPr lang="en-US" altLang="zh-CN" dirty="0">
                <a:latin typeface="Arial" pitchFamily="34" charset="0"/>
              </a:endParaRPr>
            </a:p>
          </p:txBody>
        </p:sp>
      </p:grpSp>
      <p:grpSp>
        <p:nvGrpSpPr>
          <p:cNvPr id="58" name="组合 44"/>
          <p:cNvGrpSpPr>
            <a:grpSpLocks/>
          </p:cNvGrpSpPr>
          <p:nvPr/>
        </p:nvGrpSpPr>
        <p:grpSpPr bwMode="auto">
          <a:xfrm>
            <a:off x="3426918" y="4499074"/>
            <a:ext cx="643159" cy="643179"/>
            <a:chOff x="924049" y="2057400"/>
            <a:chExt cx="642938" cy="642938"/>
          </a:xfrm>
        </p:grpSpPr>
        <p:grpSp>
          <p:nvGrpSpPr>
            <p:cNvPr id="59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61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62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3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4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5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60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 smtClean="0">
                  <a:solidFill>
                    <a:srgbClr val="000000"/>
                  </a:solidFill>
                  <a:latin typeface="Arial" pitchFamily="34" charset="0"/>
                </a:rPr>
                <a:t>3</a:t>
              </a:r>
              <a:endParaRPr lang="en-US" altLang="zh-CN" dirty="0">
                <a:latin typeface="Arial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449244" y="2738099"/>
            <a:ext cx="2304946" cy="604796"/>
            <a:chOff x="5219382" y="2382839"/>
            <a:chExt cx="3811588" cy="1000125"/>
          </a:xfrm>
        </p:grpSpPr>
        <p:sp>
          <p:nvSpPr>
            <p:cNvPr id="68" name="AutoShape 5"/>
            <p:cNvSpPr>
              <a:spLocks noChangeArrowheads="1"/>
            </p:cNvSpPr>
            <p:nvPr/>
          </p:nvSpPr>
          <p:spPr bwMode="auto">
            <a:xfrm>
              <a:off x="5219382" y="2382839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1600" dirty="0">
                  <a:solidFill>
                    <a:schemeClr val="accent2"/>
                  </a:solidFill>
                  <a:ea typeface="黑体" pitchFamily="2" charset="-122"/>
                </a:rPr>
                <a:t>           </a:t>
              </a:r>
              <a:r>
                <a:rPr lang="zh-CN" altLang="en-US" sz="1600" dirty="0" smtClean="0">
                  <a:solidFill>
                    <a:schemeClr val="accent2"/>
                  </a:solidFill>
                  <a:ea typeface="黑体" pitchFamily="2" charset="-122"/>
                </a:rPr>
                <a:t>用平口旋螺母</a:t>
              </a:r>
              <a:endParaRPr lang="zh-CN" altLang="en-US" sz="1600" dirty="0">
                <a:solidFill>
                  <a:schemeClr val="accent2"/>
                </a:solidFill>
                <a:ea typeface="黑体" pitchFamily="2" charset="-122"/>
              </a:endParaRPr>
            </a:p>
          </p:txBody>
        </p:sp>
        <p:grpSp>
          <p:nvGrpSpPr>
            <p:cNvPr id="69" name="Group 6"/>
            <p:cNvGrpSpPr>
              <a:grpSpLocks/>
            </p:cNvGrpSpPr>
            <p:nvPr/>
          </p:nvGrpSpPr>
          <p:grpSpPr bwMode="auto">
            <a:xfrm>
              <a:off x="5389245" y="2505076"/>
              <a:ext cx="762000" cy="762000"/>
              <a:chOff x="864" y="1046"/>
              <a:chExt cx="480" cy="480"/>
            </a:xfrm>
          </p:grpSpPr>
          <p:sp>
            <p:nvSpPr>
              <p:cNvPr id="70" name="Oval 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CC66"/>
                  </a:gs>
                  <a:gs pos="100000">
                    <a:srgbClr val="FF00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1" name="Oval 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CC66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 dirty="0">
                    <a:latin typeface="Verdana" pitchFamily="34" charset="0"/>
                    <a:ea typeface="Gulim" pitchFamily="34" charset="-127"/>
                  </a:rPr>
                  <a:t>2</a:t>
                </a: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5449244" y="3713246"/>
            <a:ext cx="2304946" cy="604796"/>
            <a:chOff x="5062220" y="3515530"/>
            <a:chExt cx="3811588" cy="1000125"/>
          </a:xfrm>
        </p:grpSpPr>
        <p:sp>
          <p:nvSpPr>
            <p:cNvPr id="67" name="AutoShape 4"/>
            <p:cNvSpPr>
              <a:spLocks noChangeArrowheads="1"/>
            </p:cNvSpPr>
            <p:nvPr/>
          </p:nvSpPr>
          <p:spPr bwMode="auto">
            <a:xfrm>
              <a:off x="5062220" y="3515530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1600" dirty="0" smtClean="0">
                  <a:solidFill>
                    <a:schemeClr val="accent2"/>
                  </a:solidFill>
                  <a:ea typeface="黑体" pitchFamily="2" charset="-122"/>
                </a:rPr>
                <a:t>           用剪切口剪切线材</a:t>
              </a:r>
              <a:endParaRPr lang="zh-CN" altLang="en-US" sz="1600" dirty="0">
                <a:solidFill>
                  <a:schemeClr val="accent2"/>
                </a:solidFill>
                <a:ea typeface="黑体" pitchFamily="2" charset="-122"/>
              </a:endParaRPr>
            </a:p>
          </p:txBody>
        </p:sp>
        <p:grpSp>
          <p:nvGrpSpPr>
            <p:cNvPr id="72" name="Group 9"/>
            <p:cNvGrpSpPr>
              <a:grpSpLocks/>
            </p:cNvGrpSpPr>
            <p:nvPr/>
          </p:nvGrpSpPr>
          <p:grpSpPr bwMode="auto">
            <a:xfrm>
              <a:off x="5227320" y="3603626"/>
              <a:ext cx="762000" cy="762000"/>
              <a:chOff x="762" y="1046"/>
              <a:chExt cx="480" cy="480"/>
            </a:xfrm>
          </p:grpSpPr>
          <p:sp>
            <p:nvSpPr>
              <p:cNvPr id="73" name="Oval 10"/>
              <p:cNvSpPr>
                <a:spLocks noChangeArrowheads="1"/>
              </p:cNvSpPr>
              <p:nvPr/>
            </p:nvSpPr>
            <p:spPr bwMode="auto">
              <a:xfrm>
                <a:off x="762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99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4" name="Oval 11"/>
              <p:cNvSpPr>
                <a:spLocks noChangeArrowheads="1"/>
              </p:cNvSpPr>
              <p:nvPr/>
            </p:nvSpPr>
            <p:spPr bwMode="auto">
              <a:xfrm>
                <a:off x="828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FFFF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 dirty="0">
                    <a:latin typeface="Verdana" pitchFamily="34" charset="0"/>
                    <a:ea typeface="Gulim" pitchFamily="34" charset="-127"/>
                  </a:rPr>
                  <a:t>3</a:t>
                </a: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5449244" y="1838016"/>
            <a:ext cx="2304946" cy="604796"/>
            <a:chOff x="5219382" y="1276351"/>
            <a:chExt cx="3811588" cy="1000125"/>
          </a:xfrm>
        </p:grpSpPr>
        <p:sp>
          <p:nvSpPr>
            <p:cNvPr id="75" name="AutoShape 15"/>
            <p:cNvSpPr>
              <a:spLocks noChangeArrowheads="1"/>
            </p:cNvSpPr>
            <p:nvPr/>
          </p:nvSpPr>
          <p:spPr bwMode="auto">
            <a:xfrm>
              <a:off x="5219382" y="1276351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1600" dirty="0" smtClean="0">
                  <a:solidFill>
                    <a:schemeClr val="accent2"/>
                  </a:solidFill>
                  <a:ea typeface="黑体" pitchFamily="2" charset="-122"/>
                </a:rPr>
                <a:t>           用</a:t>
              </a:r>
              <a:r>
                <a:rPr lang="zh-CN" altLang="en-US" sz="1600" dirty="0">
                  <a:solidFill>
                    <a:schemeClr val="accent2"/>
                  </a:solidFill>
                  <a:ea typeface="黑体" pitchFamily="2" charset="-122"/>
                </a:rPr>
                <a:t>圆</a:t>
              </a:r>
              <a:r>
                <a:rPr lang="zh-CN" altLang="en-US" sz="1600" dirty="0" smtClean="0">
                  <a:solidFill>
                    <a:schemeClr val="accent2"/>
                  </a:solidFill>
                  <a:ea typeface="黑体" pitchFamily="2" charset="-122"/>
                </a:rPr>
                <a:t>口夹持圆形物</a:t>
              </a:r>
              <a:endParaRPr lang="zh-CN" altLang="en-US" sz="1600" dirty="0">
                <a:solidFill>
                  <a:schemeClr val="accent2"/>
                </a:solidFill>
                <a:ea typeface="黑体" pitchFamily="2" charset="-122"/>
              </a:endParaRPr>
            </a:p>
          </p:txBody>
        </p:sp>
        <p:grpSp>
          <p:nvGrpSpPr>
            <p:cNvPr id="80" name="Group 16"/>
            <p:cNvGrpSpPr>
              <a:grpSpLocks/>
            </p:cNvGrpSpPr>
            <p:nvPr/>
          </p:nvGrpSpPr>
          <p:grpSpPr bwMode="auto">
            <a:xfrm>
              <a:off x="5376545" y="1377951"/>
              <a:ext cx="762000" cy="762000"/>
              <a:chOff x="864" y="1046"/>
              <a:chExt cx="480" cy="480"/>
            </a:xfrm>
          </p:grpSpPr>
          <p:sp>
            <p:nvSpPr>
              <p:cNvPr id="81" name="Oval 1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00FFCC"/>
                  </a:gs>
                  <a:gs pos="100000">
                    <a:srgbClr val="0099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2" name="Oval 1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FFCC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>
                    <a:latin typeface="Verdana" pitchFamily="34" charset="0"/>
                    <a:ea typeface="Gulim" pitchFamily="34" charset="-127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79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二、钳子的使用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尖嘴</a:t>
            </a: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钳</a:t>
            </a: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的</a:t>
            </a: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使用</a:t>
            </a:r>
            <a:endParaRPr lang="zh-CN" altLang="en-US" dirty="0">
              <a:solidFill>
                <a:prstClr val="white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3" y="2291663"/>
            <a:ext cx="3548420" cy="2496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89040"/>
            <a:ext cx="3578606" cy="249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9" name="组合 18"/>
          <p:cNvGrpSpPr/>
          <p:nvPr/>
        </p:nvGrpSpPr>
        <p:grpSpPr>
          <a:xfrm>
            <a:off x="4716016" y="2540947"/>
            <a:ext cx="3456394" cy="906925"/>
            <a:chOff x="5219382" y="2382839"/>
            <a:chExt cx="3811588" cy="1000125"/>
          </a:xfrm>
        </p:grpSpPr>
        <p:sp>
          <p:nvSpPr>
            <p:cNvPr id="20" name="AutoShape 5"/>
            <p:cNvSpPr>
              <a:spLocks noChangeArrowheads="1"/>
            </p:cNvSpPr>
            <p:nvPr/>
          </p:nvSpPr>
          <p:spPr bwMode="auto">
            <a:xfrm>
              <a:off x="5219382" y="2382839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chemeClr val="accent2"/>
                  </a:solidFill>
                  <a:ea typeface="黑体" pitchFamily="2" charset="-122"/>
                </a:rPr>
                <a:t>           </a:t>
              </a: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用</a:t>
              </a:r>
              <a:r>
                <a:rPr lang="zh-CN" altLang="en-US" sz="2400" dirty="0">
                  <a:solidFill>
                    <a:schemeClr val="accent2"/>
                  </a:solidFill>
                  <a:ea typeface="黑体" pitchFamily="2" charset="-122"/>
                </a:rPr>
                <a:t>尖头在狭小处夹</a:t>
              </a: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物</a:t>
              </a:r>
              <a:endParaRPr lang="zh-CN" altLang="en-US" sz="2400" dirty="0">
                <a:solidFill>
                  <a:schemeClr val="accent2"/>
                </a:solidFill>
                <a:ea typeface="黑体" pitchFamily="2" charset="-122"/>
              </a:endParaRPr>
            </a:p>
          </p:txBody>
        </p:sp>
        <p:grpSp>
          <p:nvGrpSpPr>
            <p:cNvPr id="21" name="Group 6"/>
            <p:cNvGrpSpPr>
              <a:grpSpLocks/>
            </p:cNvGrpSpPr>
            <p:nvPr/>
          </p:nvGrpSpPr>
          <p:grpSpPr bwMode="auto">
            <a:xfrm>
              <a:off x="5389245" y="2505076"/>
              <a:ext cx="762000" cy="762000"/>
              <a:chOff x="864" y="1046"/>
              <a:chExt cx="480" cy="480"/>
            </a:xfrm>
          </p:grpSpPr>
          <p:sp>
            <p:nvSpPr>
              <p:cNvPr id="22" name="Oval 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CC66"/>
                  </a:gs>
                  <a:gs pos="100000">
                    <a:srgbClr val="FF00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3" name="Oval 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CC66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 dirty="0">
                    <a:latin typeface="Verdana" pitchFamily="34" charset="0"/>
                    <a:ea typeface="Gulim" pitchFamily="34" charset="-127"/>
                  </a:rPr>
                  <a:t>2</a:t>
                </a: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4652014" y="1405259"/>
            <a:ext cx="3852761" cy="1010928"/>
            <a:chOff x="5219382" y="1276351"/>
            <a:chExt cx="3811588" cy="1000125"/>
          </a:xfrm>
        </p:grpSpPr>
        <p:sp>
          <p:nvSpPr>
            <p:cNvPr id="26" name="AutoShape 15"/>
            <p:cNvSpPr>
              <a:spLocks noChangeArrowheads="1"/>
            </p:cNvSpPr>
            <p:nvPr/>
          </p:nvSpPr>
          <p:spPr bwMode="auto">
            <a:xfrm>
              <a:off x="5219382" y="1276351"/>
              <a:ext cx="3811588" cy="100012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            用</a:t>
              </a:r>
              <a:r>
                <a:rPr lang="zh-CN" altLang="en-US" sz="2400" dirty="0">
                  <a:solidFill>
                    <a:schemeClr val="accent2"/>
                  </a:solidFill>
                  <a:ea typeface="黑体" pitchFamily="2" charset="-122"/>
                </a:rPr>
                <a:t>尖头弯折细</a:t>
              </a:r>
              <a:r>
                <a:rPr lang="zh-CN" altLang="en-US" sz="2400" dirty="0" smtClean="0">
                  <a:solidFill>
                    <a:schemeClr val="accent2"/>
                  </a:solidFill>
                  <a:ea typeface="黑体" pitchFamily="2" charset="-122"/>
                </a:rPr>
                <a:t>丝</a:t>
              </a:r>
              <a:endParaRPr lang="zh-CN" altLang="en-US" sz="2400" dirty="0">
                <a:solidFill>
                  <a:schemeClr val="accent2"/>
                </a:solidFill>
                <a:ea typeface="黑体" pitchFamily="2" charset="-122"/>
              </a:endParaRPr>
            </a:p>
          </p:txBody>
        </p:sp>
        <p:grpSp>
          <p:nvGrpSpPr>
            <p:cNvPr id="27" name="Group 16"/>
            <p:cNvGrpSpPr>
              <a:grpSpLocks/>
            </p:cNvGrpSpPr>
            <p:nvPr/>
          </p:nvGrpSpPr>
          <p:grpSpPr bwMode="auto">
            <a:xfrm>
              <a:off x="5376545" y="1377951"/>
              <a:ext cx="762000" cy="762000"/>
              <a:chOff x="864" y="1046"/>
              <a:chExt cx="480" cy="480"/>
            </a:xfrm>
          </p:grpSpPr>
          <p:sp>
            <p:nvSpPr>
              <p:cNvPr id="28" name="Oval 17"/>
              <p:cNvSpPr>
                <a:spLocks noChangeArrowheads="1"/>
              </p:cNvSpPr>
              <p:nvPr/>
            </p:nvSpPr>
            <p:spPr bwMode="auto">
              <a:xfrm>
                <a:off x="864" y="1046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00FFCC"/>
                  </a:gs>
                  <a:gs pos="100000">
                    <a:srgbClr val="0099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9" name="Oval 18"/>
              <p:cNvSpPr>
                <a:spLocks noChangeArrowheads="1"/>
              </p:cNvSpPr>
              <p:nvPr/>
            </p:nvSpPr>
            <p:spPr bwMode="auto">
              <a:xfrm>
                <a:off x="926" y="1095"/>
                <a:ext cx="355" cy="355"/>
              </a:xfrm>
              <a:prstGeom prst="ellipse">
                <a:avLst/>
              </a:prstGeom>
              <a:gradFill rotWithShape="0">
                <a:gsLst>
                  <a:gs pos="0">
                    <a:srgbClr val="009900"/>
                  </a:gs>
                  <a:gs pos="100000">
                    <a:srgbClr val="00FFCC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ko-KR" altLang="en-US" sz="2400" b="1">
                    <a:latin typeface="Verdana" pitchFamily="34" charset="0"/>
                    <a:ea typeface="Gulim" pitchFamily="34" charset="-127"/>
                  </a:rPr>
                  <a:t>1</a:t>
                </a:r>
              </a:p>
            </p:txBody>
          </p:sp>
        </p:grpSp>
      </p:grpSp>
      <p:grpSp>
        <p:nvGrpSpPr>
          <p:cNvPr id="30" name="组合 44"/>
          <p:cNvGrpSpPr>
            <a:grpSpLocks/>
          </p:cNvGrpSpPr>
          <p:nvPr/>
        </p:nvGrpSpPr>
        <p:grpSpPr bwMode="auto">
          <a:xfrm>
            <a:off x="289980" y="2134119"/>
            <a:ext cx="643159" cy="643179"/>
            <a:chOff x="924049" y="2057400"/>
            <a:chExt cx="642938" cy="642938"/>
          </a:xfrm>
        </p:grpSpPr>
        <p:grpSp>
          <p:nvGrpSpPr>
            <p:cNvPr id="31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33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35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36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37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32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>
                  <a:solidFill>
                    <a:srgbClr val="000000"/>
                  </a:solidFill>
                  <a:latin typeface="Arial" pitchFamily="34" charset="0"/>
                </a:rPr>
                <a:t>1</a:t>
              </a:r>
              <a:endParaRPr lang="en-US" altLang="zh-CN" dirty="0">
                <a:latin typeface="Arial" pitchFamily="34" charset="0"/>
              </a:endParaRPr>
            </a:p>
          </p:txBody>
        </p:sp>
      </p:grpSp>
      <p:grpSp>
        <p:nvGrpSpPr>
          <p:cNvPr id="38" name="组合 44"/>
          <p:cNvGrpSpPr>
            <a:grpSpLocks/>
          </p:cNvGrpSpPr>
          <p:nvPr/>
        </p:nvGrpSpPr>
        <p:grpSpPr bwMode="auto">
          <a:xfrm>
            <a:off x="4072857" y="3539805"/>
            <a:ext cx="643159" cy="643179"/>
            <a:chOff x="924049" y="2057400"/>
            <a:chExt cx="642938" cy="642938"/>
          </a:xfrm>
        </p:grpSpPr>
        <p:grpSp>
          <p:nvGrpSpPr>
            <p:cNvPr id="39" name="Group 58"/>
            <p:cNvGrpSpPr>
              <a:grpSpLocks/>
            </p:cNvGrpSpPr>
            <p:nvPr/>
          </p:nvGrpSpPr>
          <p:grpSpPr bwMode="auto">
            <a:xfrm>
              <a:off x="924049" y="2057400"/>
              <a:ext cx="642938" cy="642938"/>
              <a:chOff x="1289" y="582"/>
              <a:chExt cx="668" cy="668"/>
            </a:xfrm>
          </p:grpSpPr>
          <p:sp>
            <p:nvSpPr>
              <p:cNvPr id="41" name="Oval 59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Oval 60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3" name="Oval 61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4" name="Oval 62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45" name="Oval 63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0" name="Text Box 64"/>
            <p:cNvSpPr txBox="1">
              <a:spLocks noChangeArrowheads="1"/>
            </p:cNvSpPr>
            <p:nvPr/>
          </p:nvSpPr>
          <p:spPr bwMode="gray">
            <a:xfrm>
              <a:off x="1062162" y="2149475"/>
              <a:ext cx="3540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dirty="0" smtClean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endParaRPr lang="en-US" altLang="zh-CN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45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0196">
            <a:off x="2305066" y="2389706"/>
            <a:ext cx="5241851" cy="3296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直接连接符 4"/>
          <p:cNvCxnSpPr/>
          <p:nvPr/>
        </p:nvCxnSpPr>
        <p:spPr>
          <a:xfrm>
            <a:off x="0" y="981075"/>
            <a:ext cx="6300788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372200" y="692696"/>
            <a:ext cx="2664296" cy="33855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幼圆" pitchFamily="49" charset="-122"/>
                <a:ea typeface="幼圆" pitchFamily="49" charset="-122"/>
              </a:rPr>
              <a:t>贵州省初中学生实用技能</a:t>
            </a:r>
          </a:p>
        </p:txBody>
      </p:sp>
      <p:sp>
        <p:nvSpPr>
          <p:cNvPr id="6149" name="TextBox 9"/>
          <p:cNvSpPr txBox="1">
            <a:spLocks noChangeArrowheads="1"/>
          </p:cNvSpPr>
          <p:nvPr/>
        </p:nvSpPr>
        <p:spPr bwMode="auto">
          <a:xfrm>
            <a:off x="6300788" y="209550"/>
            <a:ext cx="2843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dist" eaLnBrk="1" hangingPunct="1"/>
            <a:r>
              <a:rPr lang="zh-CN" altLang="en-US" sz="1600">
                <a:solidFill>
                  <a:srgbClr val="4A6717"/>
                </a:solidFill>
                <a:latin typeface="黑体" pitchFamily="2" charset="-122"/>
                <a:ea typeface="黑体" pitchFamily="2" charset="-122"/>
              </a:rPr>
              <a:t>简易家电维修技术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0" y="44450"/>
            <a:ext cx="6300788" cy="936625"/>
          </a:xfrm>
          <a:extLst/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600" b="1" dirty="0">
                <a:solidFill>
                  <a:srgbClr val="1AB39F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二、钳子的使用</a:t>
            </a:r>
            <a:endParaRPr lang="zh-CN" altLang="en-US" dirty="0" smtClean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51" name="AutoShape 5"/>
          <p:cNvSpPr>
            <a:spLocks noChangeAspect="1" noChangeArrowheads="1" noTextEdit="1"/>
          </p:cNvSpPr>
          <p:nvPr/>
        </p:nvSpPr>
        <p:spPr bwMode="auto">
          <a:xfrm>
            <a:off x="677863" y="2636838"/>
            <a:ext cx="50085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611560" y="1340768"/>
            <a:ext cx="2828177" cy="590946"/>
          </a:xfrm>
          <a:prstGeom prst="flowChartManualInpu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dirty="0" smtClean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斜口钳的</a:t>
            </a:r>
            <a:r>
              <a:rPr lang="zh-CN" altLang="en-US" dirty="0">
                <a:solidFill>
                  <a:prstClr val="white"/>
                </a:solidFill>
                <a:latin typeface="幼圆" pitchFamily="49" charset="-122"/>
                <a:ea typeface="幼圆" pitchFamily="49" charset="-122"/>
              </a:rPr>
              <a:t>组成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4424182" y="2757173"/>
            <a:ext cx="1775291" cy="307777"/>
            <a:chOff x="4635400" y="2941782"/>
            <a:chExt cx="1775291" cy="307777"/>
          </a:xfrm>
        </p:grpSpPr>
        <p:sp>
          <p:nvSpPr>
            <p:cNvPr id="25" name="TextBox 24"/>
            <p:cNvSpPr txBox="1"/>
            <p:nvPr/>
          </p:nvSpPr>
          <p:spPr>
            <a:xfrm>
              <a:off x="5148065" y="2941782"/>
              <a:ext cx="126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剪切口</a:t>
              </a:r>
              <a:endParaRPr lang="zh-CN" altLang="en-US" sz="14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4635400" y="3095670"/>
              <a:ext cx="51266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44" name="组合 6143"/>
          <p:cNvGrpSpPr/>
          <p:nvPr/>
        </p:nvGrpSpPr>
        <p:grpSpPr>
          <a:xfrm>
            <a:off x="4496189" y="3064950"/>
            <a:ext cx="1775291" cy="307777"/>
            <a:chOff x="4707407" y="3249559"/>
            <a:chExt cx="1775291" cy="307777"/>
          </a:xfrm>
        </p:grpSpPr>
        <p:sp>
          <p:nvSpPr>
            <p:cNvPr id="27" name="TextBox 26"/>
            <p:cNvSpPr txBox="1"/>
            <p:nvPr/>
          </p:nvSpPr>
          <p:spPr>
            <a:xfrm>
              <a:off x="5220072" y="3249559"/>
              <a:ext cx="126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转轴</a:t>
              </a:r>
              <a:endParaRPr lang="zh-CN" altLang="en-US" sz="1400" dirty="0"/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4707407" y="3403447"/>
              <a:ext cx="51266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45" name="组合 6144"/>
          <p:cNvGrpSpPr/>
          <p:nvPr/>
        </p:nvGrpSpPr>
        <p:grpSpPr>
          <a:xfrm>
            <a:off x="4941426" y="4037907"/>
            <a:ext cx="1775291" cy="307777"/>
            <a:chOff x="4975337" y="4499074"/>
            <a:chExt cx="1775291" cy="307777"/>
          </a:xfrm>
        </p:grpSpPr>
        <p:sp>
          <p:nvSpPr>
            <p:cNvPr id="29" name="TextBox 28"/>
            <p:cNvSpPr txBox="1"/>
            <p:nvPr/>
          </p:nvSpPr>
          <p:spPr>
            <a:xfrm>
              <a:off x="5488002" y="4499074"/>
              <a:ext cx="12626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手把</a:t>
              </a:r>
              <a:endParaRPr lang="zh-CN" altLang="en-US" sz="1400" dirty="0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4975337" y="4652962"/>
              <a:ext cx="51266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7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主管人员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>
            <a:solidFill>
              <a:prstClr val="white"/>
            </a:solidFill>
            <a:latin typeface="幼圆" pitchFamily="49" charset="-122"/>
            <a:ea typeface="幼圆" pitchFamily="49" charset="-122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主题​​">
  <a:themeElements>
    <a:clrScheme name="主管人员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主管人员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>
            <a:solidFill>
              <a:prstClr val="white"/>
            </a:solidFill>
            <a:latin typeface="幼圆" pitchFamily="49" charset="-122"/>
            <a:ea typeface="幼圆" pitchFamily="49" charset="-122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2036</TotalTime>
  <Words>677</Words>
  <Application>Microsoft Office PowerPoint</Application>
  <PresentationFormat>全屏显示(4:3)</PresentationFormat>
  <Paragraphs>173</Paragraphs>
  <Slides>19</Slides>
  <Notes>14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22" baseType="lpstr">
      <vt:lpstr>Office 主题​​</vt:lpstr>
      <vt:lpstr>1_Office 主题​​</vt:lpstr>
      <vt:lpstr>2_Office 主题​​</vt:lpstr>
      <vt:lpstr>简易家电维修技术</vt:lpstr>
      <vt:lpstr>一、螺丝刀的使用</vt:lpstr>
      <vt:lpstr>一、螺丝刀的使用</vt:lpstr>
      <vt:lpstr>二、钳子的使用</vt:lpstr>
      <vt:lpstr>二、钳子的使用</vt:lpstr>
      <vt:lpstr>二、钳子的使用</vt:lpstr>
      <vt:lpstr>二、钳子的使用</vt:lpstr>
      <vt:lpstr>二、钳子的使用</vt:lpstr>
      <vt:lpstr>二、钳子的使用</vt:lpstr>
      <vt:lpstr>二、钳子的使用</vt:lpstr>
      <vt:lpstr>三、镊子的使用</vt:lpstr>
      <vt:lpstr>四、活络扳手的使用</vt:lpstr>
      <vt:lpstr>四、活络扳手的使用</vt:lpstr>
      <vt:lpstr>五、验电笔的使用</vt:lpstr>
      <vt:lpstr>五、验电笔的使用</vt:lpstr>
      <vt:lpstr>六、电烙铁的使用</vt:lpstr>
      <vt:lpstr>六、电烙铁的使用</vt:lpstr>
      <vt:lpstr>六、电烙铁的使用</vt:lpstr>
      <vt:lpstr>PowerPoint 演示文稿</vt:lpstr>
    </vt:vector>
  </TitlesOfParts>
  <Company>番茄花园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dwb</dc:creator>
  <cp:lastModifiedBy>USER</cp:lastModifiedBy>
  <cp:revision>302</cp:revision>
  <dcterms:created xsi:type="dcterms:W3CDTF">2012-01-31T05:34:08Z</dcterms:created>
  <dcterms:modified xsi:type="dcterms:W3CDTF">2012-04-28T02:45:17Z</dcterms:modified>
</cp:coreProperties>
</file>