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1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262" r:id="rId1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8496"/>
    <a:srgbClr val="E94800"/>
    <a:srgbClr val="CAE6EE"/>
    <a:srgbClr val="E6E6E6"/>
    <a:srgbClr val="9B0000"/>
    <a:srgbClr val="E7443C"/>
    <a:srgbClr val="E74450"/>
    <a:srgbClr val="FDE4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57" autoAdjust="0"/>
    <p:restoredTop sz="94660"/>
  </p:normalViewPr>
  <p:slideViewPr>
    <p:cSldViewPr>
      <p:cViewPr varScale="1">
        <p:scale>
          <a:sx n="86" d="100"/>
          <a:sy n="86" d="100"/>
        </p:scale>
        <p:origin x="-105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90585-CFE3-4F92-85C1-F82D6BBEE7B9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A5D45-1F56-4FBD-92D0-6E8B61ACAA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4910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1274F-429E-42FB-8374-87102F74E2DC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5E1F7-BD74-4D94-AD21-ABB675C78E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029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0B562-C62E-4DA1-85D7-F6A6650F1100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10156-044D-4C59-81A2-8C1A81F9207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920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7E09E-FDB6-4480-9FEB-982965A383D5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BCCF-6A31-400F-A34A-E8608ACA197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30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07F8C-C6CC-4206-9364-1A6BB24CFE84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66880-A088-4CB3-A77B-19B06631AA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487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D461D-573E-4669-8FC4-48B0313B0BE2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8C48A-8008-464E-9261-5A1DCF6681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951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DA805-55B7-4E06-9104-236FC24E7123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43BE6-F094-4C96-98BE-ECD784D85E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45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D91BE-5020-4592-9F41-8A99DDE602A3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8CB34-163E-4E2E-995B-991FA637F5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342BB-C2DE-4872-B224-E2EC1A39E3E6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74FED-F005-49E9-8CAD-8B9EC5359F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815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0B988-562D-42B9-80C2-304F63AD726C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70866-00E5-4307-AA20-7C0FE246CE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87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8F249-A465-4345-95D9-F58957CD3E09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6076F-AC69-493C-A382-9B358CDB310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49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B628864-9D8B-4B65-AFA8-C7CDBE8C5D9C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C81C004-AC84-4CC0-90BA-F589F8577D1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 descr="D:\job\贵州农村\PPT\机械加工技术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3502025"/>
            <a:ext cx="3267075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252536" y="1224440"/>
            <a:ext cx="9144000" cy="1470025"/>
          </a:xfrm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机械加工技术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smtClean="0">
                <a:latin typeface="幼圆" pitchFamily="49" charset="-122"/>
                <a:ea typeface="幼圆" pitchFamily="49" charset="-122"/>
              </a:rPr>
              <a:t>上海科技教育出版社</a:t>
            </a:r>
            <a:endParaRPr lang="zh-CN" altLang="en-US" b="1" dirty="0" smtClean="0"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2074863" y="2908300"/>
            <a:ext cx="6816725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3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课 螺纹的表达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0104 -0.00764 -0.00121 -0.01551 -0.00277 -0.02269 C -0.00399 -0.02778 -0.00763 -0.03125 -0.00972 -0.03495 C -0.01579 -0.04583 -0.02222 -0.05463 -0.02916 -0.06366 C -0.03333 -0.06921 -0.0375 -0.07477 -0.04166 -0.08009 C -0.04461 -0.08403 -0.04722 -0.08843 -0.05 -0.09259 C -0.05138 -0.09468 -0.05416 -0.09861 -0.05416 -0.09838 C -0.0559 -0.10648 -0.05694 -0.10972 -0.05694 -0.11921 C -0.05694 -0.14445 -0.05677 -0.21574 -0.03194 -0.22801 C -0.02673 -0.23982 -0.02326 -0.25093 -0.01527 -0.2588 C -0.00781 -0.27523 -0.01753 -0.25556 -0.00833 -0.26921 C -0.00347 -0.27639 -0.00121 -0.28634 0.00556 -0.28958 C 0.00816 -0.30093 0.01441 -0.30486 0.01945 -0.31227 C 0.025 -0.32037 0.03369 -0.33403 0.03612 -0.34514 C 0.03768 -0.35208 0.03976 -0.36505 0.04445 -0.36968 C 0.04723 -0.37245 0.05278 -0.37801 0.05278 -0.37778 C 0.05921 -0.39236 0.05556 -0.3875 0.0625 -0.39445 C 0.06511 -0.4 0.06754 -0.40671 0.06945 -0.41296 C 0.07066 -0.41667 0.07136 -0.42107 0.07223 -0.42523 C 0.07275 -0.42732 0.07362 -0.43125 0.07362 -0.43102 C 0.07101 -0.44259 0.07066 -0.44722 0.06389 -0.45394 C 0.06112 -0.4662 0.05487 -0.47593 0.05 -0.48681 C 0.04775 -0.50023 0.03994 -0.50833 0.03473 -0.51968 C 0.03282 -0.53102 0.02917 -0.53611 0.02362 -0.54421 C 0.02014 -0.55995 0.00816 -0.58982 -4.44444E-6 -0.60185 C -0.00329 -0.61644 -0.01406 -0.62917 -0.02083 -0.64074 C -0.025 -0.64792 -0.03194 -0.66343 -0.03194 -0.6632 C -0.03368 -0.67107 -0.03715 -0.67407 -0.03888 -0.68195 C -0.04218 -0.71551 -0.03715 -0.73912 -0.025 -0.76597 C -0.02361 -0.77662 -0.025 -0.78125 -0.01805 -0.78449 C -0.01666 -0.78657 -0.01493 -0.7882 -0.01388 -0.79074 C -0.01302 -0.79329 -0.01354 -0.79653 -0.0125 -0.79884 C -0.00607 -0.81273 0.00521 -0.81921 0.0125 -0.83171 C 0.0257 -0.85463 0.00712 -0.82616 0.02223 -0.84607 C 0.02518 -0.85 0.03056 -0.85857 0.03056 -0.8581 C 0.03316 -0.86991 0.03091 -0.8632 0.04028 -0.87685 L 0.04028 -0.87662 C 0.04167 -0.88032 0.04254 -0.88449 0.04445 -0.88727 C 0.04549 -0.88866 0.04723 -0.88843 0.04862 -0.88935 C 0.054 -0.89977 0.05625 -0.91065 0.06528 -0.91389 C 0.06737 -0.91829 0.07049 -0.92153 0.07223 -0.92616 C 0.07362 -0.93009 0.075 -0.93866 0.075 -0.9382 C 0.07379 -0.96736 0.07448 -0.96644 0.07084 -0.9919 C 0.0691 -1.00394 0.06389 -1.01644 0.05973 -1.02685 C 0.05799 -1.03148 0.05747 -1.03681 0.05556 -1.0412 C 0.05452 -1.04352 0.05261 -1.04514 0.05139 -1.04722 C 0.04514 -1.05903 0.04063 -1.0713 0.03334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5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机械加工技术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二、怎样读图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118" name="Picture 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108075"/>
            <a:ext cx="984250" cy="354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507" name="组合 21506"/>
          <p:cNvGrpSpPr>
            <a:grpSpLocks/>
          </p:cNvGrpSpPr>
          <p:nvPr/>
        </p:nvGrpSpPr>
        <p:grpSpPr bwMode="auto">
          <a:xfrm>
            <a:off x="-30163" y="3473450"/>
            <a:ext cx="2225676" cy="3384550"/>
            <a:chOff x="-30933" y="3473625"/>
            <a:chExt cx="2226672" cy="3384376"/>
          </a:xfrm>
        </p:grpSpPr>
        <p:sp>
          <p:nvSpPr>
            <p:cNvPr id="21504" name="圆角右箭头 21503"/>
            <p:cNvSpPr/>
            <p:nvPr/>
          </p:nvSpPr>
          <p:spPr>
            <a:xfrm rot="16200000">
              <a:off x="-609785" y="4052477"/>
              <a:ext cx="3384376" cy="2226672"/>
            </a:xfrm>
            <a:prstGeom prst="bentArrow">
              <a:avLst>
                <a:gd name="adj1" fmla="val 25000"/>
                <a:gd name="adj2" fmla="val 24110"/>
                <a:gd name="adj3" fmla="val 25000"/>
                <a:gd name="adj4" fmla="val 31559"/>
              </a:avLst>
            </a:prstGeom>
            <a:gradFill flip="none" rotWithShape="1">
              <a:gsLst>
                <a:gs pos="0">
                  <a:schemeClr val="accent3">
                    <a:shade val="51000"/>
                    <a:satMod val="130000"/>
                    <a:alpha val="89000"/>
                  </a:schemeClr>
                </a:gs>
                <a:gs pos="67000">
                  <a:schemeClr val="accent3">
                    <a:shade val="93000"/>
                    <a:satMod val="130000"/>
                    <a:alpha val="61000"/>
                    <a:lumMod val="85000"/>
                    <a:lumOff val="15000"/>
                  </a:schemeClr>
                </a:gs>
                <a:gs pos="100000">
                  <a:schemeClr val="accent3">
                    <a:shade val="94000"/>
                    <a:satMod val="135000"/>
                    <a:lumMod val="67000"/>
                    <a:lumOff val="33000"/>
                    <a:alpha val="12000"/>
                  </a:schemeClr>
                </a:gs>
              </a:gsLst>
              <a:lin ang="8100000" scaled="1"/>
              <a:tileRect/>
            </a:gradFill>
            <a:ln w="0"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1" indent="-236538" algn="ctr" defTabSz="914099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5000"/>
                <a:tabLst>
                  <a:tab pos="424590" algn="l"/>
                </a:tabLst>
                <a:defRPr/>
              </a:pPr>
              <a:r>
                <a:rPr lang="zh-CN" altLang="en-US" sz="2400" b="1" dirty="0">
                  <a:solidFill>
                    <a:schemeClr val="bg1">
                      <a:alpha val="99000"/>
                    </a:schemeClr>
                  </a:solidFill>
                  <a:latin typeface="幼圆" pitchFamily="49" charset="-122"/>
                  <a:ea typeface="幼圆" pitchFamily="49" charset="-122"/>
                </a:rPr>
                <a:t>   </a:t>
              </a:r>
              <a:endParaRPr lang="en-US" altLang="zh-CN" sz="2400" b="1" dirty="0">
                <a:solidFill>
                  <a:schemeClr val="bg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endParaRPr>
            </a:p>
            <a:p>
              <a:pPr marL="0" lvl="1" indent="-236538" algn="ctr" defTabSz="914099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5000"/>
                <a:tabLst>
                  <a:tab pos="424590" algn="l"/>
                </a:tabLst>
                <a:defRPr/>
              </a:pPr>
              <a:endParaRPr lang="en-US" altLang="zh-CN" sz="2400" b="1" dirty="0">
                <a:solidFill>
                  <a:schemeClr val="bg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endParaRPr>
            </a:p>
            <a:p>
              <a:pPr marL="0" lvl="1" indent="-236538" algn="ctr" defTabSz="914099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5000"/>
                <a:tabLst>
                  <a:tab pos="424590" algn="l"/>
                </a:tabLst>
                <a:defRPr/>
              </a:pPr>
              <a:endParaRPr lang="en-US" altLang="zh-CN" sz="2400" b="1" dirty="0">
                <a:solidFill>
                  <a:schemeClr val="bg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endParaRPr>
            </a:p>
            <a:p>
              <a:pPr marL="0" lvl="1" indent="-236538" algn="ctr" defTabSz="914099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5000"/>
                <a:tabLst>
                  <a:tab pos="424590" algn="l"/>
                </a:tabLst>
                <a:defRPr/>
              </a:pPr>
              <a:endParaRPr lang="en-US" altLang="zh-CN" sz="2400" b="1" dirty="0">
                <a:solidFill>
                  <a:schemeClr val="bg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endParaRPr>
            </a:p>
            <a:p>
              <a:pPr marL="0" lvl="1" indent="-236538" algn="ctr" defTabSz="914099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5000"/>
                <a:tabLst>
                  <a:tab pos="424590" algn="l"/>
                </a:tabLst>
                <a:defRPr/>
              </a:pPr>
              <a:endParaRPr lang="zh-CN" altLang="en-US" sz="2400" b="1" dirty="0">
                <a:solidFill>
                  <a:schemeClr val="bg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21506" name="TextBox 21505"/>
            <p:cNvSpPr txBox="1"/>
            <p:nvPr/>
          </p:nvSpPr>
          <p:spPr>
            <a:xfrm>
              <a:off x="226085" y="4005064"/>
              <a:ext cx="553998" cy="1918154"/>
            </a:xfrm>
            <a:prstGeom prst="rect">
              <a:avLst/>
            </a:prstGeom>
            <a:noFill/>
          </p:spPr>
          <p:txBody>
            <a:bodyPr vert="eaVert"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zh-CN" altLang="en-US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实例二：</a:t>
              </a:r>
              <a:r>
                <a:rPr lang="en-US" altLang="zh-CN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3</a:t>
              </a:r>
              <a:r>
                <a:rPr lang="zh-CN" altLang="en-US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－</a:t>
              </a:r>
              <a:r>
                <a:rPr lang="en-US" altLang="zh-CN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9</a:t>
              </a:r>
              <a:endParaRPr lang="zh-CN" alt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endParaRPr>
            </a:p>
          </p:txBody>
        </p:sp>
      </p:grpSp>
      <p:sp>
        <p:nvSpPr>
          <p:cNvPr id="21508" name="TextBox 21507"/>
          <p:cNvSpPr txBox="1"/>
          <p:nvPr/>
        </p:nvSpPr>
        <p:spPr>
          <a:xfrm>
            <a:off x="827584" y="1196752"/>
            <a:ext cx="279595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cap="all" spc="-15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黑体" pitchFamily="2" charset="-122"/>
                <a:ea typeface="黑体" pitchFamily="2" charset="-122"/>
              </a:rPr>
              <a:t>看标题栏、视图、尺</a:t>
            </a:r>
            <a:endParaRPr lang="en-US" altLang="zh-CN" sz="2400" b="1" cap="all" spc="-15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黑体" pitchFamily="2" charset="-122"/>
              <a:ea typeface="黑体" pitchFamily="2" charset="-122"/>
            </a:endParaRPr>
          </a:p>
          <a:p>
            <a:pPr algn="ctr">
              <a:defRPr/>
            </a:pPr>
            <a:r>
              <a:rPr lang="zh-CN" altLang="en-US" sz="2400" b="1" cap="all" spc="-15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黑体" pitchFamily="2" charset="-122"/>
                <a:ea typeface="黑体" pitchFamily="2" charset="-122"/>
              </a:rPr>
              <a:t>寸标注和技术要求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1965325"/>
            <a:ext cx="4930775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4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2314 L 0.01407 -0.05736 C 0.01702 -0.07379 0.02691 -0.09484 0.04011 -0.11288 C 0.05435 -0.13347 0.06945 -0.14781 0.08195 -0.15267 L 0.14306 -0.17996 " pathEditMode="relative" rAng="-45959304" ptsTypes="FffFF">
                                      <p:cBhvr>
                                        <p:cTn id="16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-119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1735 L 0.01719 -0.05667 C 0.02084 -0.07333 0.03021 -0.09207 0.04237 -0.1108 C 0.05573 -0.12931 0.06875 -0.14319 0.08056 -0.15082 L 0.13664 -0.18159 " pathEditMode="relative" rAng="-2855402" ptsTypes="FffFF">
                                      <p:cBhvr>
                                        <p:cTn id="44" dur="1000" spd="-100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-114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7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机械加工技术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思考与实践</a:t>
            </a:r>
          </a:p>
        </p:txBody>
      </p:sp>
      <p:grpSp>
        <p:nvGrpSpPr>
          <p:cNvPr id="27" name="组合 5"/>
          <p:cNvGrpSpPr>
            <a:grpSpLocks/>
          </p:cNvGrpSpPr>
          <p:nvPr/>
        </p:nvGrpSpPr>
        <p:grpSpPr bwMode="auto">
          <a:xfrm>
            <a:off x="342900" y="1503363"/>
            <a:ext cx="2447925" cy="1470025"/>
            <a:chOff x="2051721" y="1124744"/>
            <a:chExt cx="2447369" cy="1471669"/>
          </a:xfrm>
        </p:grpSpPr>
        <p:sp>
          <p:nvSpPr>
            <p:cNvPr id="28" name="圆角矩形 27"/>
            <p:cNvSpPr/>
            <p:nvPr/>
          </p:nvSpPr>
          <p:spPr bwMode="auto">
            <a:xfrm>
              <a:off x="2051721" y="1441009"/>
              <a:ext cx="2447369" cy="1155404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7999">
                  <a:schemeClr val="accent2">
                    <a:lumMod val="40000"/>
                    <a:lumOff val="60000"/>
                  </a:schemeClr>
                </a:gs>
                <a:gs pos="36000">
                  <a:schemeClr val="accent2">
                    <a:lumMod val="60000"/>
                    <a:lumOff val="40000"/>
                  </a:schemeClr>
                </a:gs>
                <a:gs pos="61000">
                  <a:schemeClr val="accent2">
                    <a:lumMod val="60000"/>
                    <a:lumOff val="40000"/>
                  </a:schemeClr>
                </a:gs>
                <a:gs pos="82001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ln w="38100">
              <a:solidFill>
                <a:schemeClr val="accent2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318" name="Text Box 65"/>
            <p:cNvSpPr txBox="1">
              <a:spLocks noChangeArrowheads="1"/>
            </p:cNvSpPr>
            <p:nvPr/>
          </p:nvSpPr>
          <p:spPr bwMode="gray">
            <a:xfrm>
              <a:off x="2051721" y="1777178"/>
              <a:ext cx="2447369" cy="418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读懂图</a:t>
              </a:r>
              <a:r>
                <a:rPr lang="en-US" altLang="zh-CN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－</a:t>
              </a:r>
              <a:r>
                <a:rPr lang="en-US" altLang="zh-CN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11</a:t>
              </a: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所示的图样。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2319" name="组合 44"/>
            <p:cNvGrpSpPr>
              <a:grpSpLocks/>
            </p:cNvGrpSpPr>
            <p:nvPr/>
          </p:nvGrpSpPr>
          <p:grpSpPr bwMode="auto">
            <a:xfrm>
              <a:off x="2954015" y="1124744"/>
              <a:ext cx="643413" cy="643178"/>
              <a:chOff x="924049" y="2057400"/>
              <a:chExt cx="642938" cy="642938"/>
            </a:xfrm>
          </p:grpSpPr>
          <p:grpSp>
            <p:nvGrpSpPr>
              <p:cNvPr id="12320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12322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323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24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25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26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321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  <p:pic>
        <p:nvPicPr>
          <p:cNvPr id="23612" name="Picture 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2397125"/>
            <a:ext cx="5724525" cy="29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0" name="组合 4"/>
          <p:cNvGrpSpPr>
            <a:grpSpLocks/>
          </p:cNvGrpSpPr>
          <p:nvPr/>
        </p:nvGrpSpPr>
        <p:grpSpPr bwMode="auto">
          <a:xfrm>
            <a:off x="342900" y="3040063"/>
            <a:ext cx="2449513" cy="1465262"/>
            <a:chOff x="4607014" y="1124744"/>
            <a:chExt cx="2449331" cy="1466854"/>
          </a:xfrm>
        </p:grpSpPr>
        <p:sp>
          <p:nvSpPr>
            <p:cNvPr id="81" name="圆角矩形 80"/>
            <p:cNvSpPr/>
            <p:nvPr/>
          </p:nvSpPr>
          <p:spPr bwMode="auto">
            <a:xfrm>
              <a:off x="4607014" y="1440999"/>
              <a:ext cx="2449331" cy="1150599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7999">
                  <a:schemeClr val="accent3">
                    <a:lumMod val="40000"/>
                    <a:lumOff val="60000"/>
                  </a:schemeClr>
                </a:gs>
                <a:gs pos="36000">
                  <a:schemeClr val="accent3">
                    <a:lumMod val="60000"/>
                    <a:lumOff val="40000"/>
                  </a:schemeClr>
                </a:gs>
                <a:gs pos="61000">
                  <a:schemeClr val="accent3">
                    <a:lumMod val="60000"/>
                    <a:lumOff val="40000"/>
                  </a:schemeClr>
                </a:gs>
                <a:gs pos="82001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ln w="38100">
              <a:solidFill>
                <a:schemeClr val="accent3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12309" name="组合 45"/>
            <p:cNvGrpSpPr>
              <a:grpSpLocks/>
            </p:cNvGrpSpPr>
            <p:nvPr/>
          </p:nvGrpSpPr>
          <p:grpSpPr bwMode="auto">
            <a:xfrm>
              <a:off x="5510479" y="1124744"/>
              <a:ext cx="642654" cy="643179"/>
              <a:chOff x="3286249" y="2057400"/>
              <a:chExt cx="642938" cy="642938"/>
            </a:xfrm>
          </p:grpSpPr>
          <p:sp>
            <p:nvSpPr>
              <p:cNvPr id="12311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2312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2313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2314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2315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2316" name="Text Box 76"/>
              <p:cNvSpPr txBox="1">
                <a:spLocks noChangeArrowheads="1"/>
              </p:cNvSpPr>
              <p:nvPr/>
            </p:nvSpPr>
            <p:spPr bwMode="gray">
              <a:xfrm>
                <a:off x="34243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83" name="Text Box 65"/>
            <p:cNvSpPr txBox="1">
              <a:spLocks noChangeArrowheads="1"/>
            </p:cNvSpPr>
            <p:nvPr/>
          </p:nvSpPr>
          <p:spPr bwMode="gray">
            <a:xfrm>
              <a:off x="4607014" y="1777915"/>
              <a:ext cx="2449331" cy="460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defRPr/>
              </a:pPr>
              <a:r>
                <a:rPr lang="zh-CN" altLang="en-US" sz="1600" spc="-15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与同伴交流你的读图经验。</a:t>
              </a:r>
              <a:endParaRPr lang="en-US" altLang="zh-CN" sz="1600" spc="-150" dirty="0" smtClean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0" name="组合 1"/>
          <p:cNvGrpSpPr>
            <a:grpSpLocks/>
          </p:cNvGrpSpPr>
          <p:nvPr/>
        </p:nvGrpSpPr>
        <p:grpSpPr bwMode="auto">
          <a:xfrm>
            <a:off x="319088" y="4651375"/>
            <a:ext cx="2447925" cy="1611313"/>
            <a:chOff x="558873" y="3933056"/>
            <a:chExt cx="2447716" cy="1610924"/>
          </a:xfrm>
        </p:grpSpPr>
        <p:sp>
          <p:nvSpPr>
            <p:cNvPr id="91" name="圆角矩形 90"/>
            <p:cNvSpPr/>
            <p:nvPr/>
          </p:nvSpPr>
          <p:spPr bwMode="auto">
            <a:xfrm>
              <a:off x="558873" y="4248893"/>
              <a:ext cx="2447716" cy="129508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7999">
                  <a:schemeClr val="accent1">
                    <a:lumMod val="40000"/>
                    <a:lumOff val="60000"/>
                  </a:schemeClr>
                </a:gs>
                <a:gs pos="36000">
                  <a:schemeClr val="accent1">
                    <a:lumMod val="60000"/>
                    <a:lumOff val="40000"/>
                  </a:schemeClr>
                </a:gs>
                <a:gs pos="61000">
                  <a:schemeClr val="accent1">
                    <a:lumMod val="60000"/>
                    <a:lumOff val="40000"/>
                  </a:schemeClr>
                </a:gs>
                <a:gs pos="82001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ln w="38100">
              <a:solidFill>
                <a:schemeClr val="accent1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12299" name="组合 46"/>
            <p:cNvGrpSpPr>
              <a:grpSpLocks/>
            </p:cNvGrpSpPr>
            <p:nvPr/>
          </p:nvGrpSpPr>
          <p:grpSpPr bwMode="auto">
            <a:xfrm>
              <a:off x="1461420" y="3933056"/>
              <a:ext cx="642906" cy="643179"/>
              <a:chOff x="5648449" y="2057400"/>
              <a:chExt cx="642938" cy="642938"/>
            </a:xfrm>
          </p:grpSpPr>
          <p:grpSp>
            <p:nvGrpSpPr>
              <p:cNvPr id="12301" name="Group 85"/>
              <p:cNvGrpSpPr>
                <a:grpSpLocks/>
              </p:cNvGrpSpPr>
              <p:nvPr/>
            </p:nvGrpSpPr>
            <p:grpSpPr bwMode="auto">
              <a:xfrm>
                <a:off x="5648449" y="2057400"/>
                <a:ext cx="642938" cy="642938"/>
                <a:chOff x="1289" y="582"/>
                <a:chExt cx="668" cy="668"/>
              </a:xfrm>
            </p:grpSpPr>
            <p:sp>
              <p:nvSpPr>
                <p:cNvPr id="12303" name="Oval 86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304" name="Oval 87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05" name="Oval 88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06" name="Oval 89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07" name="Oval 90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302" name="Text Box 91"/>
              <p:cNvSpPr txBox="1">
                <a:spLocks noChangeArrowheads="1"/>
              </p:cNvSpPr>
              <p:nvPr/>
            </p:nvSpPr>
            <p:spPr bwMode="gray">
              <a:xfrm>
                <a:off x="57865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3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12300" name="Text Box 65"/>
            <p:cNvSpPr txBox="1">
              <a:spLocks noChangeArrowheads="1"/>
            </p:cNvSpPr>
            <p:nvPr/>
          </p:nvSpPr>
          <p:spPr bwMode="gray">
            <a:xfrm>
              <a:off x="558874" y="4576235"/>
              <a:ext cx="2447715" cy="830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到附近机械工厂，向工人师傅学习识读机械图样。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机械加工技术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一、螺纹的规定表达法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112" name="Picture 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2490788"/>
            <a:ext cx="749935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8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108075"/>
            <a:ext cx="984250" cy="354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507" name="组合 21506"/>
          <p:cNvGrpSpPr>
            <a:grpSpLocks/>
          </p:cNvGrpSpPr>
          <p:nvPr/>
        </p:nvGrpSpPr>
        <p:grpSpPr bwMode="auto">
          <a:xfrm>
            <a:off x="-30163" y="3473450"/>
            <a:ext cx="2225676" cy="3384550"/>
            <a:chOff x="-30933" y="3473625"/>
            <a:chExt cx="2226672" cy="3384376"/>
          </a:xfrm>
        </p:grpSpPr>
        <p:sp>
          <p:nvSpPr>
            <p:cNvPr id="21504" name="圆角右箭头 21503"/>
            <p:cNvSpPr/>
            <p:nvPr/>
          </p:nvSpPr>
          <p:spPr>
            <a:xfrm rot="16200000">
              <a:off x="-609785" y="4052477"/>
              <a:ext cx="3384376" cy="2226672"/>
            </a:xfrm>
            <a:prstGeom prst="bentArrow">
              <a:avLst>
                <a:gd name="adj1" fmla="val 25000"/>
                <a:gd name="adj2" fmla="val 24110"/>
                <a:gd name="adj3" fmla="val 25000"/>
                <a:gd name="adj4" fmla="val 31559"/>
              </a:avLst>
            </a:prstGeom>
            <a:gradFill flip="none" rotWithShape="1">
              <a:gsLst>
                <a:gs pos="0">
                  <a:schemeClr val="accent3">
                    <a:shade val="51000"/>
                    <a:satMod val="130000"/>
                    <a:alpha val="89000"/>
                  </a:schemeClr>
                </a:gs>
                <a:gs pos="67000">
                  <a:schemeClr val="accent3">
                    <a:shade val="93000"/>
                    <a:satMod val="130000"/>
                    <a:alpha val="61000"/>
                    <a:lumMod val="85000"/>
                    <a:lumOff val="15000"/>
                  </a:schemeClr>
                </a:gs>
                <a:gs pos="100000">
                  <a:schemeClr val="accent3">
                    <a:shade val="94000"/>
                    <a:satMod val="135000"/>
                    <a:lumMod val="67000"/>
                    <a:lumOff val="33000"/>
                    <a:alpha val="12000"/>
                  </a:schemeClr>
                </a:gs>
              </a:gsLst>
              <a:lin ang="8100000" scaled="1"/>
              <a:tileRect/>
            </a:gradFill>
            <a:ln w="0"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1" indent="-236538" algn="ctr" defTabSz="914099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5000"/>
                <a:tabLst>
                  <a:tab pos="424590" algn="l"/>
                </a:tabLst>
                <a:defRPr/>
              </a:pPr>
              <a:r>
                <a:rPr lang="zh-CN" altLang="en-US" sz="2400" b="1" dirty="0">
                  <a:solidFill>
                    <a:schemeClr val="bg1">
                      <a:alpha val="99000"/>
                    </a:schemeClr>
                  </a:solidFill>
                  <a:latin typeface="幼圆" pitchFamily="49" charset="-122"/>
                  <a:ea typeface="幼圆" pitchFamily="49" charset="-122"/>
                </a:rPr>
                <a:t>   </a:t>
              </a:r>
              <a:endParaRPr lang="en-US" altLang="zh-CN" sz="2400" b="1" dirty="0">
                <a:solidFill>
                  <a:schemeClr val="bg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endParaRPr>
            </a:p>
            <a:p>
              <a:pPr marL="0" lvl="1" indent="-236538" algn="ctr" defTabSz="914099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5000"/>
                <a:tabLst>
                  <a:tab pos="424590" algn="l"/>
                </a:tabLst>
                <a:defRPr/>
              </a:pPr>
              <a:endParaRPr lang="en-US" altLang="zh-CN" sz="2400" b="1" dirty="0">
                <a:solidFill>
                  <a:schemeClr val="bg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endParaRPr>
            </a:p>
            <a:p>
              <a:pPr marL="0" lvl="1" indent="-236538" algn="ctr" defTabSz="914099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5000"/>
                <a:tabLst>
                  <a:tab pos="424590" algn="l"/>
                </a:tabLst>
                <a:defRPr/>
              </a:pPr>
              <a:endParaRPr lang="en-US" altLang="zh-CN" sz="2400" b="1" dirty="0">
                <a:solidFill>
                  <a:schemeClr val="bg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endParaRPr>
            </a:p>
            <a:p>
              <a:pPr marL="0" lvl="1" indent="-236538" algn="ctr" defTabSz="914099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5000"/>
                <a:tabLst>
                  <a:tab pos="424590" algn="l"/>
                </a:tabLst>
                <a:defRPr/>
              </a:pPr>
              <a:endParaRPr lang="en-US" altLang="zh-CN" sz="2400" b="1" dirty="0">
                <a:solidFill>
                  <a:schemeClr val="bg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endParaRPr>
            </a:p>
            <a:p>
              <a:pPr marL="0" lvl="1" indent="-236538" algn="ctr" defTabSz="914099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5000"/>
                <a:tabLst>
                  <a:tab pos="424590" algn="l"/>
                </a:tabLst>
                <a:defRPr/>
              </a:pPr>
              <a:endParaRPr lang="zh-CN" altLang="en-US" sz="2400" b="1" dirty="0">
                <a:solidFill>
                  <a:schemeClr val="bg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21506" name="TextBox 21505"/>
            <p:cNvSpPr txBox="1"/>
            <p:nvPr/>
          </p:nvSpPr>
          <p:spPr>
            <a:xfrm>
              <a:off x="226085" y="4005064"/>
              <a:ext cx="553998" cy="1918154"/>
            </a:xfrm>
            <a:prstGeom prst="rect">
              <a:avLst/>
            </a:prstGeom>
            <a:noFill/>
          </p:spPr>
          <p:txBody>
            <a:bodyPr vert="eaVert"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zh-CN" altLang="en-US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螺纹的要素  </a:t>
              </a:r>
            </a:p>
          </p:txBody>
        </p:sp>
      </p:grpSp>
      <p:sp>
        <p:nvSpPr>
          <p:cNvPr id="21508" name="TextBox 21507"/>
          <p:cNvSpPr txBox="1"/>
          <p:nvPr/>
        </p:nvSpPr>
        <p:spPr>
          <a:xfrm>
            <a:off x="1082402" y="1350363"/>
            <a:ext cx="80021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黑体" pitchFamily="2" charset="-122"/>
                <a:ea typeface="黑体" pitchFamily="2" charset="-122"/>
              </a:rPr>
              <a:t>牙型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9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2314 L 0.01407 -0.05736 C 0.01702 -0.07379 0.02691 -0.09484 0.04011 -0.11288 C 0.05435 -0.13347 0.06945 -0.14781 0.08195 -0.15267 L 0.14306 -0.17996 " pathEditMode="relative" rAng="-45959304" ptsTypes="FffFF">
                                      <p:cBhvr>
                                        <p:cTn id="21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-119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7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1735 L 0.01719 -0.05667 C 0.02084 -0.07333 0.03021 -0.09207 0.04237 -0.1108 C 0.05573 -0.12931 0.06875 -0.14319 0.08056 -0.15082 L 0.13664 -0.18159 " pathEditMode="relative" rAng="-2855402" ptsTypes="FffFF">
                                      <p:cBhvr>
                                        <p:cTn id="49" dur="750" spd="-100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-114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2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机械加工技术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一、螺纹的规定表达法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118" name="Picture 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108075"/>
            <a:ext cx="984250" cy="354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03" name="组合 21506"/>
          <p:cNvGrpSpPr>
            <a:grpSpLocks/>
          </p:cNvGrpSpPr>
          <p:nvPr/>
        </p:nvGrpSpPr>
        <p:grpSpPr bwMode="auto">
          <a:xfrm>
            <a:off x="-30163" y="3473450"/>
            <a:ext cx="2225676" cy="3384550"/>
            <a:chOff x="-30933" y="3473625"/>
            <a:chExt cx="2226672" cy="3384376"/>
          </a:xfrm>
        </p:grpSpPr>
        <p:sp>
          <p:nvSpPr>
            <p:cNvPr id="21504" name="圆角右箭头 21503"/>
            <p:cNvSpPr/>
            <p:nvPr/>
          </p:nvSpPr>
          <p:spPr>
            <a:xfrm rot="16200000">
              <a:off x="-609785" y="4052477"/>
              <a:ext cx="3384376" cy="2226672"/>
            </a:xfrm>
            <a:prstGeom prst="bentArrow">
              <a:avLst>
                <a:gd name="adj1" fmla="val 25000"/>
                <a:gd name="adj2" fmla="val 24110"/>
                <a:gd name="adj3" fmla="val 25000"/>
                <a:gd name="adj4" fmla="val 31559"/>
              </a:avLst>
            </a:prstGeom>
            <a:gradFill flip="none" rotWithShape="1">
              <a:gsLst>
                <a:gs pos="0">
                  <a:schemeClr val="accent3">
                    <a:shade val="51000"/>
                    <a:satMod val="130000"/>
                    <a:alpha val="89000"/>
                  </a:schemeClr>
                </a:gs>
                <a:gs pos="67000">
                  <a:schemeClr val="accent3">
                    <a:shade val="93000"/>
                    <a:satMod val="130000"/>
                    <a:alpha val="61000"/>
                    <a:lumMod val="85000"/>
                    <a:lumOff val="15000"/>
                  </a:schemeClr>
                </a:gs>
                <a:gs pos="100000">
                  <a:schemeClr val="accent3">
                    <a:shade val="94000"/>
                    <a:satMod val="135000"/>
                    <a:lumMod val="67000"/>
                    <a:lumOff val="33000"/>
                    <a:alpha val="12000"/>
                  </a:schemeClr>
                </a:gs>
              </a:gsLst>
              <a:lin ang="8100000" scaled="1"/>
              <a:tileRect/>
            </a:gradFill>
            <a:ln w="0"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1" indent="-236538" algn="ctr" defTabSz="914099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5000"/>
                <a:tabLst>
                  <a:tab pos="424590" algn="l"/>
                </a:tabLst>
                <a:defRPr/>
              </a:pPr>
              <a:r>
                <a:rPr lang="zh-CN" altLang="en-US" sz="2400" b="1" dirty="0">
                  <a:solidFill>
                    <a:schemeClr val="bg1">
                      <a:alpha val="99000"/>
                    </a:schemeClr>
                  </a:solidFill>
                  <a:latin typeface="幼圆" pitchFamily="49" charset="-122"/>
                  <a:ea typeface="幼圆" pitchFamily="49" charset="-122"/>
                </a:rPr>
                <a:t>   </a:t>
              </a:r>
              <a:endParaRPr lang="en-US" altLang="zh-CN" sz="2400" b="1" dirty="0">
                <a:solidFill>
                  <a:schemeClr val="bg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endParaRPr>
            </a:p>
            <a:p>
              <a:pPr marL="0" lvl="1" indent="-236538" algn="ctr" defTabSz="914099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5000"/>
                <a:tabLst>
                  <a:tab pos="424590" algn="l"/>
                </a:tabLst>
                <a:defRPr/>
              </a:pPr>
              <a:endParaRPr lang="en-US" altLang="zh-CN" sz="2400" b="1" dirty="0">
                <a:solidFill>
                  <a:schemeClr val="bg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endParaRPr>
            </a:p>
            <a:p>
              <a:pPr marL="0" lvl="1" indent="-236538" algn="ctr" defTabSz="914099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5000"/>
                <a:tabLst>
                  <a:tab pos="424590" algn="l"/>
                </a:tabLst>
                <a:defRPr/>
              </a:pPr>
              <a:endParaRPr lang="en-US" altLang="zh-CN" sz="2400" b="1" dirty="0">
                <a:solidFill>
                  <a:schemeClr val="bg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endParaRPr>
            </a:p>
            <a:p>
              <a:pPr marL="0" lvl="1" indent="-236538" algn="ctr" defTabSz="914099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5000"/>
                <a:tabLst>
                  <a:tab pos="424590" algn="l"/>
                </a:tabLst>
                <a:defRPr/>
              </a:pPr>
              <a:endParaRPr lang="en-US" altLang="zh-CN" sz="2400" b="1" dirty="0">
                <a:solidFill>
                  <a:schemeClr val="bg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endParaRPr>
            </a:p>
            <a:p>
              <a:pPr marL="0" lvl="1" indent="-236538" algn="ctr" defTabSz="914099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5000"/>
                <a:tabLst>
                  <a:tab pos="424590" algn="l"/>
                </a:tabLst>
                <a:defRPr/>
              </a:pPr>
              <a:endParaRPr lang="zh-CN" altLang="en-US" sz="2400" b="1" dirty="0">
                <a:solidFill>
                  <a:schemeClr val="bg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21506" name="TextBox 21505"/>
            <p:cNvSpPr txBox="1"/>
            <p:nvPr/>
          </p:nvSpPr>
          <p:spPr>
            <a:xfrm>
              <a:off x="226085" y="4005064"/>
              <a:ext cx="553998" cy="1918154"/>
            </a:xfrm>
            <a:prstGeom prst="rect">
              <a:avLst/>
            </a:prstGeom>
            <a:noFill/>
          </p:spPr>
          <p:txBody>
            <a:bodyPr vert="eaVert"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zh-CN" altLang="en-US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螺纹的要素  </a:t>
              </a:r>
            </a:p>
          </p:txBody>
        </p:sp>
      </p:grpSp>
      <p:sp>
        <p:nvSpPr>
          <p:cNvPr id="21508" name="TextBox 21507"/>
          <p:cNvSpPr txBox="1"/>
          <p:nvPr/>
        </p:nvSpPr>
        <p:spPr>
          <a:xfrm>
            <a:off x="1082402" y="1350363"/>
            <a:ext cx="80021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黑体" pitchFamily="2" charset="-122"/>
                <a:ea typeface="黑体" pitchFamily="2" charset="-122"/>
              </a:rPr>
              <a:t>牙型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2636838"/>
            <a:ext cx="7326312" cy="30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2314 L 0.01407 -0.05736 C 0.01702 -0.07379 0.02691 -0.09484 0.04011 -0.11288 C 0.05435 -0.13347 0.06945 -0.14781 0.08195 -0.15267 L 0.14306 -0.17996 " pathEditMode="relative" rAng="-45959304" ptsTypes="FffFF">
                                      <p:cBhvr>
                                        <p:cTn id="12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-119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8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1735 L 0.01719 -0.05667 C 0.02084 -0.07333 0.03021 -0.09207 0.04237 -0.1108 C 0.05573 -0.12931 0.06875 -0.14319 0.08056 -0.15082 L 0.13664 -0.18159 " pathEditMode="relative" rAng="-2855402" ptsTypes="FffFF">
                                      <p:cBhvr>
                                        <p:cTn id="40" dur="1000" spd="-100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-114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机械加工技术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一、螺纹的规定表达法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118" name="Picture 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108075"/>
            <a:ext cx="984250" cy="354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27" name="组合 21506"/>
          <p:cNvGrpSpPr>
            <a:grpSpLocks/>
          </p:cNvGrpSpPr>
          <p:nvPr/>
        </p:nvGrpSpPr>
        <p:grpSpPr bwMode="auto">
          <a:xfrm>
            <a:off x="-30163" y="3473450"/>
            <a:ext cx="2225676" cy="3384550"/>
            <a:chOff x="-30933" y="3473625"/>
            <a:chExt cx="2226672" cy="3384376"/>
          </a:xfrm>
        </p:grpSpPr>
        <p:sp>
          <p:nvSpPr>
            <p:cNvPr id="21504" name="圆角右箭头 21503"/>
            <p:cNvSpPr/>
            <p:nvPr/>
          </p:nvSpPr>
          <p:spPr>
            <a:xfrm rot="16200000">
              <a:off x="-609785" y="4052477"/>
              <a:ext cx="3384376" cy="2226672"/>
            </a:xfrm>
            <a:prstGeom prst="bentArrow">
              <a:avLst>
                <a:gd name="adj1" fmla="val 25000"/>
                <a:gd name="adj2" fmla="val 24110"/>
                <a:gd name="adj3" fmla="val 25000"/>
                <a:gd name="adj4" fmla="val 31559"/>
              </a:avLst>
            </a:prstGeom>
            <a:gradFill flip="none" rotWithShape="1">
              <a:gsLst>
                <a:gs pos="0">
                  <a:schemeClr val="accent3">
                    <a:shade val="51000"/>
                    <a:satMod val="130000"/>
                    <a:alpha val="89000"/>
                  </a:schemeClr>
                </a:gs>
                <a:gs pos="67000">
                  <a:schemeClr val="accent3">
                    <a:shade val="93000"/>
                    <a:satMod val="130000"/>
                    <a:alpha val="61000"/>
                    <a:lumMod val="85000"/>
                    <a:lumOff val="15000"/>
                  </a:schemeClr>
                </a:gs>
                <a:gs pos="100000">
                  <a:schemeClr val="accent3">
                    <a:shade val="94000"/>
                    <a:satMod val="135000"/>
                    <a:lumMod val="67000"/>
                    <a:lumOff val="33000"/>
                    <a:alpha val="12000"/>
                  </a:schemeClr>
                </a:gs>
              </a:gsLst>
              <a:lin ang="8100000" scaled="1"/>
              <a:tileRect/>
            </a:gradFill>
            <a:ln w="0"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1" indent="-236538" algn="ctr" defTabSz="914099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5000"/>
                <a:tabLst>
                  <a:tab pos="424590" algn="l"/>
                </a:tabLst>
                <a:defRPr/>
              </a:pPr>
              <a:r>
                <a:rPr lang="zh-CN" altLang="en-US" sz="2400" b="1" dirty="0">
                  <a:solidFill>
                    <a:schemeClr val="bg1">
                      <a:alpha val="99000"/>
                    </a:schemeClr>
                  </a:solidFill>
                  <a:latin typeface="幼圆" pitchFamily="49" charset="-122"/>
                  <a:ea typeface="幼圆" pitchFamily="49" charset="-122"/>
                </a:rPr>
                <a:t>   </a:t>
              </a:r>
              <a:endParaRPr lang="en-US" altLang="zh-CN" sz="2400" b="1" dirty="0">
                <a:solidFill>
                  <a:schemeClr val="bg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endParaRPr>
            </a:p>
            <a:p>
              <a:pPr marL="0" lvl="1" indent="-236538" algn="ctr" defTabSz="914099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5000"/>
                <a:tabLst>
                  <a:tab pos="424590" algn="l"/>
                </a:tabLst>
                <a:defRPr/>
              </a:pPr>
              <a:endParaRPr lang="en-US" altLang="zh-CN" sz="2400" b="1" dirty="0">
                <a:solidFill>
                  <a:schemeClr val="bg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endParaRPr>
            </a:p>
            <a:p>
              <a:pPr marL="0" lvl="1" indent="-236538" algn="ctr" defTabSz="914099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5000"/>
                <a:tabLst>
                  <a:tab pos="424590" algn="l"/>
                </a:tabLst>
                <a:defRPr/>
              </a:pPr>
              <a:endParaRPr lang="en-US" altLang="zh-CN" sz="2400" b="1" dirty="0">
                <a:solidFill>
                  <a:schemeClr val="bg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endParaRPr>
            </a:p>
            <a:p>
              <a:pPr marL="0" lvl="1" indent="-236538" algn="ctr" defTabSz="914099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5000"/>
                <a:tabLst>
                  <a:tab pos="424590" algn="l"/>
                </a:tabLst>
                <a:defRPr/>
              </a:pPr>
              <a:endParaRPr lang="en-US" altLang="zh-CN" sz="2400" b="1" dirty="0">
                <a:solidFill>
                  <a:schemeClr val="bg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endParaRPr>
            </a:p>
            <a:p>
              <a:pPr marL="0" lvl="1" indent="-236538" algn="ctr" defTabSz="914099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5000"/>
                <a:tabLst>
                  <a:tab pos="424590" algn="l"/>
                </a:tabLst>
                <a:defRPr/>
              </a:pPr>
              <a:endParaRPr lang="zh-CN" altLang="en-US" sz="2400" b="1" dirty="0">
                <a:solidFill>
                  <a:schemeClr val="bg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21506" name="TextBox 21505"/>
            <p:cNvSpPr txBox="1"/>
            <p:nvPr/>
          </p:nvSpPr>
          <p:spPr>
            <a:xfrm>
              <a:off x="226085" y="4005064"/>
              <a:ext cx="553998" cy="1918154"/>
            </a:xfrm>
            <a:prstGeom prst="rect">
              <a:avLst/>
            </a:prstGeom>
            <a:noFill/>
          </p:spPr>
          <p:txBody>
            <a:bodyPr vert="eaVert"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zh-CN" altLang="en-US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螺纹的要素  </a:t>
              </a:r>
            </a:p>
          </p:txBody>
        </p:sp>
      </p:grpSp>
      <p:sp>
        <p:nvSpPr>
          <p:cNvPr id="21508" name="TextBox 21507"/>
          <p:cNvSpPr txBox="1"/>
          <p:nvPr/>
        </p:nvSpPr>
        <p:spPr>
          <a:xfrm>
            <a:off x="1082402" y="1350363"/>
            <a:ext cx="8034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黑体" pitchFamily="2" charset="-122"/>
                <a:ea typeface="黑体" pitchFamily="2" charset="-122"/>
              </a:rPr>
              <a:t>线数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2636838"/>
            <a:ext cx="7424737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2314 L 0.01407 -0.05736 C 0.01702 -0.07379 0.02691 -0.09484 0.04011 -0.11288 C 0.05435 -0.13347 0.06945 -0.14781 0.08195 -0.15267 L 0.14306 -0.17996 " pathEditMode="relative" rAng="-45959304" ptsTypes="FffFF">
                                      <p:cBhvr>
                                        <p:cTn id="12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-119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8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1735 L 0.01719 -0.05667 C 0.02084 -0.07333 0.03021 -0.09207 0.04237 -0.1108 C 0.05573 -0.12931 0.06875 -0.14319 0.08056 -0.15082 L 0.13664 -0.18159 " pathEditMode="relative" rAng="-2855402" ptsTypes="FffFF">
                                      <p:cBhvr>
                                        <p:cTn id="40" dur="1000" spd="-100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-114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机械加工技术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一、螺纹的规定表达法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118" name="Picture 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108075"/>
            <a:ext cx="984250" cy="354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51" name="组合 21506"/>
          <p:cNvGrpSpPr>
            <a:grpSpLocks/>
          </p:cNvGrpSpPr>
          <p:nvPr/>
        </p:nvGrpSpPr>
        <p:grpSpPr bwMode="auto">
          <a:xfrm>
            <a:off x="-30163" y="3473450"/>
            <a:ext cx="2225676" cy="3384550"/>
            <a:chOff x="-30933" y="3473625"/>
            <a:chExt cx="2226672" cy="3384376"/>
          </a:xfrm>
        </p:grpSpPr>
        <p:sp>
          <p:nvSpPr>
            <p:cNvPr id="21504" name="圆角右箭头 21503"/>
            <p:cNvSpPr/>
            <p:nvPr/>
          </p:nvSpPr>
          <p:spPr>
            <a:xfrm rot="16200000">
              <a:off x="-609785" y="4052477"/>
              <a:ext cx="3384376" cy="2226672"/>
            </a:xfrm>
            <a:prstGeom prst="bentArrow">
              <a:avLst>
                <a:gd name="adj1" fmla="val 25000"/>
                <a:gd name="adj2" fmla="val 24110"/>
                <a:gd name="adj3" fmla="val 25000"/>
                <a:gd name="adj4" fmla="val 31559"/>
              </a:avLst>
            </a:prstGeom>
            <a:gradFill flip="none" rotWithShape="1">
              <a:gsLst>
                <a:gs pos="0">
                  <a:schemeClr val="accent3">
                    <a:shade val="51000"/>
                    <a:satMod val="130000"/>
                    <a:alpha val="89000"/>
                  </a:schemeClr>
                </a:gs>
                <a:gs pos="67000">
                  <a:schemeClr val="accent3">
                    <a:shade val="93000"/>
                    <a:satMod val="130000"/>
                    <a:alpha val="61000"/>
                    <a:lumMod val="85000"/>
                    <a:lumOff val="15000"/>
                  </a:schemeClr>
                </a:gs>
                <a:gs pos="100000">
                  <a:schemeClr val="accent3">
                    <a:shade val="94000"/>
                    <a:satMod val="135000"/>
                    <a:lumMod val="67000"/>
                    <a:lumOff val="33000"/>
                    <a:alpha val="12000"/>
                  </a:schemeClr>
                </a:gs>
              </a:gsLst>
              <a:lin ang="8100000" scaled="1"/>
              <a:tileRect/>
            </a:gradFill>
            <a:ln w="0"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1" indent="-236538" algn="ctr" defTabSz="914099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5000"/>
                <a:tabLst>
                  <a:tab pos="424590" algn="l"/>
                </a:tabLst>
                <a:defRPr/>
              </a:pPr>
              <a:r>
                <a:rPr lang="zh-CN" altLang="en-US" sz="2400" b="1" dirty="0">
                  <a:solidFill>
                    <a:schemeClr val="bg1">
                      <a:alpha val="99000"/>
                    </a:schemeClr>
                  </a:solidFill>
                  <a:latin typeface="幼圆" pitchFamily="49" charset="-122"/>
                  <a:ea typeface="幼圆" pitchFamily="49" charset="-122"/>
                </a:rPr>
                <a:t>   </a:t>
              </a:r>
              <a:endParaRPr lang="en-US" altLang="zh-CN" sz="2400" b="1" dirty="0">
                <a:solidFill>
                  <a:schemeClr val="bg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endParaRPr>
            </a:p>
            <a:p>
              <a:pPr marL="0" lvl="1" indent="-236538" algn="ctr" defTabSz="914099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5000"/>
                <a:tabLst>
                  <a:tab pos="424590" algn="l"/>
                </a:tabLst>
                <a:defRPr/>
              </a:pPr>
              <a:endParaRPr lang="en-US" altLang="zh-CN" sz="2400" b="1" dirty="0">
                <a:solidFill>
                  <a:schemeClr val="bg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endParaRPr>
            </a:p>
            <a:p>
              <a:pPr marL="0" lvl="1" indent="-236538" algn="ctr" defTabSz="914099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5000"/>
                <a:tabLst>
                  <a:tab pos="424590" algn="l"/>
                </a:tabLst>
                <a:defRPr/>
              </a:pPr>
              <a:endParaRPr lang="en-US" altLang="zh-CN" sz="2400" b="1" dirty="0">
                <a:solidFill>
                  <a:schemeClr val="bg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endParaRPr>
            </a:p>
            <a:p>
              <a:pPr marL="0" lvl="1" indent="-236538" algn="ctr" defTabSz="914099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5000"/>
                <a:tabLst>
                  <a:tab pos="424590" algn="l"/>
                </a:tabLst>
                <a:defRPr/>
              </a:pPr>
              <a:endParaRPr lang="en-US" altLang="zh-CN" sz="2400" b="1" dirty="0">
                <a:solidFill>
                  <a:schemeClr val="bg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endParaRPr>
            </a:p>
            <a:p>
              <a:pPr marL="0" lvl="1" indent="-236538" algn="ctr" defTabSz="914099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5000"/>
                <a:tabLst>
                  <a:tab pos="424590" algn="l"/>
                </a:tabLst>
                <a:defRPr/>
              </a:pPr>
              <a:endParaRPr lang="zh-CN" altLang="en-US" sz="2400" b="1" dirty="0">
                <a:solidFill>
                  <a:schemeClr val="bg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21506" name="TextBox 21505"/>
            <p:cNvSpPr txBox="1"/>
            <p:nvPr/>
          </p:nvSpPr>
          <p:spPr>
            <a:xfrm>
              <a:off x="226085" y="4005064"/>
              <a:ext cx="553998" cy="1918154"/>
            </a:xfrm>
            <a:prstGeom prst="rect">
              <a:avLst/>
            </a:prstGeom>
            <a:noFill/>
          </p:spPr>
          <p:txBody>
            <a:bodyPr vert="eaVert"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zh-CN" altLang="en-US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螺纹的要素  </a:t>
              </a:r>
            </a:p>
          </p:txBody>
        </p:sp>
      </p:grpSp>
      <p:sp>
        <p:nvSpPr>
          <p:cNvPr id="21508" name="TextBox 21507"/>
          <p:cNvSpPr txBox="1"/>
          <p:nvPr/>
        </p:nvSpPr>
        <p:spPr>
          <a:xfrm>
            <a:off x="1082402" y="1350363"/>
            <a:ext cx="173156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黑体" pitchFamily="2" charset="-122"/>
                <a:ea typeface="黑体" pitchFamily="2" charset="-122"/>
              </a:rPr>
              <a:t>螺距与旋向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2636838"/>
            <a:ext cx="7424737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2314 L 0.01407 -0.05736 C 0.01702 -0.07379 0.02691 -0.09484 0.04011 -0.11288 C 0.05435 -0.13347 0.06945 -0.14781 0.08195 -0.15267 L 0.14306 -0.17996 " pathEditMode="relative" rAng="-45959304" ptsTypes="FffFF">
                                      <p:cBhvr>
                                        <p:cTn id="12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-119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8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1735 L 0.01719 -0.05667 C 0.02084 -0.07333 0.03021 -0.09207 0.04237 -0.1108 C 0.05573 -0.12931 0.06875 -0.14319 0.08056 -0.15082 L 0.13664 -0.18159 " pathEditMode="relative" rAng="-2855402" ptsTypes="FffFF">
                                      <p:cBhvr>
                                        <p:cTn id="40" dur="1000" spd="-100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-114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机械加工技术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一、螺纹的规定表达法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118" name="Picture 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108075"/>
            <a:ext cx="984250" cy="354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507" name="组合 21506"/>
          <p:cNvGrpSpPr>
            <a:grpSpLocks/>
          </p:cNvGrpSpPr>
          <p:nvPr/>
        </p:nvGrpSpPr>
        <p:grpSpPr bwMode="auto">
          <a:xfrm>
            <a:off x="-30163" y="3473450"/>
            <a:ext cx="2225676" cy="3384550"/>
            <a:chOff x="-30933" y="3473625"/>
            <a:chExt cx="2226672" cy="3384376"/>
          </a:xfrm>
        </p:grpSpPr>
        <p:sp>
          <p:nvSpPr>
            <p:cNvPr id="21504" name="圆角右箭头 21503"/>
            <p:cNvSpPr/>
            <p:nvPr/>
          </p:nvSpPr>
          <p:spPr>
            <a:xfrm rot="16200000">
              <a:off x="-609785" y="4052477"/>
              <a:ext cx="3384376" cy="2226672"/>
            </a:xfrm>
            <a:prstGeom prst="bentArrow">
              <a:avLst>
                <a:gd name="adj1" fmla="val 25000"/>
                <a:gd name="adj2" fmla="val 24110"/>
                <a:gd name="adj3" fmla="val 25000"/>
                <a:gd name="adj4" fmla="val 31559"/>
              </a:avLst>
            </a:prstGeom>
            <a:gradFill flip="none" rotWithShape="1">
              <a:gsLst>
                <a:gs pos="0">
                  <a:schemeClr val="accent3">
                    <a:shade val="51000"/>
                    <a:satMod val="130000"/>
                    <a:alpha val="89000"/>
                  </a:schemeClr>
                </a:gs>
                <a:gs pos="67000">
                  <a:schemeClr val="accent3">
                    <a:shade val="93000"/>
                    <a:satMod val="130000"/>
                    <a:alpha val="61000"/>
                    <a:lumMod val="85000"/>
                    <a:lumOff val="15000"/>
                  </a:schemeClr>
                </a:gs>
                <a:gs pos="100000">
                  <a:schemeClr val="accent3">
                    <a:shade val="94000"/>
                    <a:satMod val="135000"/>
                    <a:lumMod val="67000"/>
                    <a:lumOff val="33000"/>
                    <a:alpha val="12000"/>
                  </a:schemeClr>
                </a:gs>
              </a:gsLst>
              <a:lin ang="8100000" scaled="1"/>
              <a:tileRect/>
            </a:gradFill>
            <a:ln w="0"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1" indent="-236538" algn="ctr" defTabSz="914099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5000"/>
                <a:tabLst>
                  <a:tab pos="424590" algn="l"/>
                </a:tabLst>
                <a:defRPr/>
              </a:pPr>
              <a:r>
                <a:rPr lang="zh-CN" altLang="en-US" sz="2400" b="1" dirty="0">
                  <a:solidFill>
                    <a:schemeClr val="bg1">
                      <a:alpha val="99000"/>
                    </a:schemeClr>
                  </a:solidFill>
                  <a:latin typeface="幼圆" pitchFamily="49" charset="-122"/>
                  <a:ea typeface="幼圆" pitchFamily="49" charset="-122"/>
                </a:rPr>
                <a:t>   </a:t>
              </a:r>
              <a:endParaRPr lang="en-US" altLang="zh-CN" sz="2400" b="1" dirty="0">
                <a:solidFill>
                  <a:schemeClr val="bg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endParaRPr>
            </a:p>
            <a:p>
              <a:pPr marL="0" lvl="1" indent="-236538" algn="ctr" defTabSz="914099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5000"/>
                <a:tabLst>
                  <a:tab pos="424590" algn="l"/>
                </a:tabLst>
                <a:defRPr/>
              </a:pPr>
              <a:endParaRPr lang="en-US" altLang="zh-CN" sz="2400" b="1" dirty="0">
                <a:solidFill>
                  <a:schemeClr val="bg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endParaRPr>
            </a:p>
            <a:p>
              <a:pPr marL="0" lvl="1" indent="-236538" algn="ctr" defTabSz="914099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5000"/>
                <a:tabLst>
                  <a:tab pos="424590" algn="l"/>
                </a:tabLst>
                <a:defRPr/>
              </a:pPr>
              <a:endParaRPr lang="en-US" altLang="zh-CN" sz="2400" b="1" dirty="0">
                <a:solidFill>
                  <a:schemeClr val="bg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endParaRPr>
            </a:p>
            <a:p>
              <a:pPr marL="0" lvl="1" indent="-236538" algn="ctr" defTabSz="914099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5000"/>
                <a:tabLst>
                  <a:tab pos="424590" algn="l"/>
                </a:tabLst>
                <a:defRPr/>
              </a:pPr>
              <a:endParaRPr lang="en-US" altLang="zh-CN" sz="2400" b="1" dirty="0">
                <a:solidFill>
                  <a:schemeClr val="bg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endParaRPr>
            </a:p>
            <a:p>
              <a:pPr marL="0" lvl="1" indent="-236538" algn="ctr" defTabSz="914099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5000"/>
                <a:tabLst>
                  <a:tab pos="424590" algn="l"/>
                </a:tabLst>
                <a:defRPr/>
              </a:pPr>
              <a:endParaRPr lang="zh-CN" altLang="en-US" sz="2400" b="1" dirty="0">
                <a:solidFill>
                  <a:schemeClr val="bg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21506" name="TextBox 21505"/>
            <p:cNvSpPr txBox="1"/>
            <p:nvPr/>
          </p:nvSpPr>
          <p:spPr>
            <a:xfrm>
              <a:off x="226085" y="3727977"/>
              <a:ext cx="553998" cy="3130024"/>
            </a:xfrm>
            <a:prstGeom prst="rect">
              <a:avLst/>
            </a:prstGeom>
            <a:noFill/>
          </p:spPr>
          <p:txBody>
            <a:bodyPr vert="eaVert"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zh-CN" altLang="en-US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螺纹的图示表达方法  </a:t>
              </a:r>
            </a:p>
          </p:txBody>
        </p:sp>
      </p:grpSp>
      <p:sp>
        <p:nvSpPr>
          <p:cNvPr id="21508" name="TextBox 21507"/>
          <p:cNvSpPr txBox="1"/>
          <p:nvPr/>
        </p:nvSpPr>
        <p:spPr>
          <a:xfrm>
            <a:off x="1184252" y="1229851"/>
            <a:ext cx="173156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黑体" pitchFamily="2" charset="-122"/>
                <a:ea typeface="黑体" pitchFamily="2" charset="-122"/>
              </a:rPr>
              <a:t>外螺纹的图</a:t>
            </a:r>
            <a:endParaRPr lang="en-US" altLang="zh-CN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黑体" pitchFamily="2" charset="-122"/>
              <a:ea typeface="黑体" pitchFamily="2" charset="-122"/>
            </a:endParaRPr>
          </a:p>
          <a:p>
            <a:pPr>
              <a:defRPr/>
            </a:pPr>
            <a:r>
              <a:rPr lang="zh-CN" alt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黑体" pitchFamily="2" charset="-122"/>
                <a:ea typeface="黑体" pitchFamily="2" charset="-122"/>
              </a:rPr>
              <a:t>示表达方法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886075"/>
            <a:ext cx="7450137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4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2314 L 0.01407 -0.05736 C 0.01702 -0.07379 0.02691 -0.09484 0.04011 -0.11288 C 0.05435 -0.13347 0.06945 -0.14781 0.08195 -0.15267 L 0.14306 -0.17996 " pathEditMode="relative" rAng="-45959304" ptsTypes="FffFF">
                                      <p:cBhvr>
                                        <p:cTn id="16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-119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1735 L 0.01719 -0.05667 C 0.02084 -0.07333 0.03021 -0.09207 0.04237 -0.1108 C 0.05573 -0.12931 0.06875 -0.14319 0.08056 -0.15082 L 0.13664 -0.18159 " pathEditMode="relative" rAng="-2855402" ptsTypes="FffFF">
                                      <p:cBhvr>
                                        <p:cTn id="44" dur="1000" spd="-100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-114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7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机械加工技术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一、螺纹的规定表达法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118" name="Picture 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108075"/>
            <a:ext cx="984250" cy="354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199" name="组合 21506"/>
          <p:cNvGrpSpPr>
            <a:grpSpLocks/>
          </p:cNvGrpSpPr>
          <p:nvPr/>
        </p:nvGrpSpPr>
        <p:grpSpPr bwMode="auto">
          <a:xfrm>
            <a:off x="-30163" y="3473450"/>
            <a:ext cx="2225676" cy="3384550"/>
            <a:chOff x="-30933" y="3473625"/>
            <a:chExt cx="2226672" cy="3384376"/>
          </a:xfrm>
        </p:grpSpPr>
        <p:sp>
          <p:nvSpPr>
            <p:cNvPr id="21504" name="圆角右箭头 21503"/>
            <p:cNvSpPr/>
            <p:nvPr/>
          </p:nvSpPr>
          <p:spPr>
            <a:xfrm rot="16200000">
              <a:off x="-609785" y="4052477"/>
              <a:ext cx="3384376" cy="2226672"/>
            </a:xfrm>
            <a:prstGeom prst="bentArrow">
              <a:avLst>
                <a:gd name="adj1" fmla="val 25000"/>
                <a:gd name="adj2" fmla="val 24110"/>
                <a:gd name="adj3" fmla="val 25000"/>
                <a:gd name="adj4" fmla="val 31559"/>
              </a:avLst>
            </a:prstGeom>
            <a:gradFill flip="none" rotWithShape="1">
              <a:gsLst>
                <a:gs pos="0">
                  <a:schemeClr val="accent3">
                    <a:shade val="51000"/>
                    <a:satMod val="130000"/>
                    <a:alpha val="89000"/>
                  </a:schemeClr>
                </a:gs>
                <a:gs pos="67000">
                  <a:schemeClr val="accent3">
                    <a:shade val="93000"/>
                    <a:satMod val="130000"/>
                    <a:alpha val="61000"/>
                    <a:lumMod val="85000"/>
                    <a:lumOff val="15000"/>
                  </a:schemeClr>
                </a:gs>
                <a:gs pos="100000">
                  <a:schemeClr val="accent3">
                    <a:shade val="94000"/>
                    <a:satMod val="135000"/>
                    <a:lumMod val="67000"/>
                    <a:lumOff val="33000"/>
                    <a:alpha val="12000"/>
                  </a:schemeClr>
                </a:gs>
              </a:gsLst>
              <a:lin ang="8100000" scaled="1"/>
              <a:tileRect/>
            </a:gradFill>
            <a:ln w="0"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1" indent="-236538" algn="ctr" defTabSz="914099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5000"/>
                <a:tabLst>
                  <a:tab pos="424590" algn="l"/>
                </a:tabLst>
                <a:defRPr/>
              </a:pPr>
              <a:r>
                <a:rPr lang="zh-CN" altLang="en-US" sz="2400" b="1" dirty="0">
                  <a:solidFill>
                    <a:schemeClr val="bg1">
                      <a:alpha val="99000"/>
                    </a:schemeClr>
                  </a:solidFill>
                  <a:latin typeface="幼圆" pitchFamily="49" charset="-122"/>
                  <a:ea typeface="幼圆" pitchFamily="49" charset="-122"/>
                </a:rPr>
                <a:t>   </a:t>
              </a:r>
              <a:endParaRPr lang="en-US" altLang="zh-CN" sz="2400" b="1" dirty="0">
                <a:solidFill>
                  <a:schemeClr val="bg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endParaRPr>
            </a:p>
            <a:p>
              <a:pPr marL="0" lvl="1" indent="-236538" algn="ctr" defTabSz="914099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5000"/>
                <a:tabLst>
                  <a:tab pos="424590" algn="l"/>
                </a:tabLst>
                <a:defRPr/>
              </a:pPr>
              <a:endParaRPr lang="en-US" altLang="zh-CN" sz="2400" b="1" dirty="0">
                <a:solidFill>
                  <a:schemeClr val="bg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endParaRPr>
            </a:p>
            <a:p>
              <a:pPr marL="0" lvl="1" indent="-236538" algn="ctr" defTabSz="914099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5000"/>
                <a:tabLst>
                  <a:tab pos="424590" algn="l"/>
                </a:tabLst>
                <a:defRPr/>
              </a:pPr>
              <a:endParaRPr lang="en-US" altLang="zh-CN" sz="2400" b="1" dirty="0">
                <a:solidFill>
                  <a:schemeClr val="bg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endParaRPr>
            </a:p>
            <a:p>
              <a:pPr marL="0" lvl="1" indent="-236538" algn="ctr" defTabSz="914099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5000"/>
                <a:tabLst>
                  <a:tab pos="424590" algn="l"/>
                </a:tabLst>
                <a:defRPr/>
              </a:pPr>
              <a:endParaRPr lang="en-US" altLang="zh-CN" sz="2400" b="1" dirty="0">
                <a:solidFill>
                  <a:schemeClr val="bg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endParaRPr>
            </a:p>
            <a:p>
              <a:pPr marL="0" lvl="1" indent="-236538" algn="ctr" defTabSz="914099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5000"/>
                <a:tabLst>
                  <a:tab pos="424590" algn="l"/>
                </a:tabLst>
                <a:defRPr/>
              </a:pPr>
              <a:endParaRPr lang="zh-CN" altLang="en-US" sz="2400" b="1" dirty="0">
                <a:solidFill>
                  <a:schemeClr val="bg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21506" name="TextBox 21505"/>
            <p:cNvSpPr txBox="1"/>
            <p:nvPr/>
          </p:nvSpPr>
          <p:spPr>
            <a:xfrm>
              <a:off x="226085" y="3727977"/>
              <a:ext cx="553998" cy="3130024"/>
            </a:xfrm>
            <a:prstGeom prst="rect">
              <a:avLst/>
            </a:prstGeom>
            <a:noFill/>
          </p:spPr>
          <p:txBody>
            <a:bodyPr vert="eaVert"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zh-CN" altLang="en-US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螺纹的图示表达方法  </a:t>
              </a:r>
            </a:p>
          </p:txBody>
        </p:sp>
      </p:grpSp>
      <p:sp>
        <p:nvSpPr>
          <p:cNvPr id="21508" name="TextBox 21507"/>
          <p:cNvSpPr txBox="1"/>
          <p:nvPr/>
        </p:nvSpPr>
        <p:spPr>
          <a:xfrm>
            <a:off x="1184252" y="1229851"/>
            <a:ext cx="173156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黑体" pitchFamily="2" charset="-122"/>
                <a:ea typeface="黑体" pitchFamily="2" charset="-122"/>
              </a:rPr>
              <a:t>内螺纹的图</a:t>
            </a:r>
            <a:endParaRPr lang="en-US" altLang="zh-CN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黑体" pitchFamily="2" charset="-122"/>
              <a:ea typeface="黑体" pitchFamily="2" charset="-122"/>
            </a:endParaRPr>
          </a:p>
          <a:p>
            <a:pPr>
              <a:defRPr/>
            </a:pPr>
            <a:r>
              <a:rPr lang="zh-CN" alt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黑体" pitchFamily="2" charset="-122"/>
                <a:ea typeface="黑体" pitchFamily="2" charset="-122"/>
              </a:rPr>
              <a:t>示表达方法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960688"/>
            <a:ext cx="7450137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2314 L 0.01407 -0.05736 C 0.01702 -0.07379 0.02691 -0.09484 0.04011 -0.11288 C 0.05435 -0.13347 0.06945 -0.14781 0.08195 -0.15267 L 0.14306 -0.17996 " pathEditMode="relative" rAng="-45959304" ptsTypes="FffFF">
                                      <p:cBhvr>
                                        <p:cTn id="12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-119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8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1735 L 0.01719 -0.05667 C 0.02084 -0.07333 0.03021 -0.09207 0.04237 -0.1108 C 0.05573 -0.12931 0.06875 -0.14319 0.08056 -0.15082 L 0.13664 -0.18159 " pathEditMode="relative" rAng="-2855402" ptsTypes="FffFF">
                                      <p:cBhvr>
                                        <p:cTn id="40" dur="1000" spd="-100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-114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机械加工技术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一、螺纹的规定表达法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118" name="Picture 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108075"/>
            <a:ext cx="984250" cy="354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223" name="组合 21506"/>
          <p:cNvGrpSpPr>
            <a:grpSpLocks/>
          </p:cNvGrpSpPr>
          <p:nvPr/>
        </p:nvGrpSpPr>
        <p:grpSpPr bwMode="auto">
          <a:xfrm>
            <a:off x="-30163" y="3473450"/>
            <a:ext cx="2225676" cy="3384550"/>
            <a:chOff x="-30933" y="3473625"/>
            <a:chExt cx="2226672" cy="3384376"/>
          </a:xfrm>
        </p:grpSpPr>
        <p:sp>
          <p:nvSpPr>
            <p:cNvPr id="21504" name="圆角右箭头 21503"/>
            <p:cNvSpPr/>
            <p:nvPr/>
          </p:nvSpPr>
          <p:spPr>
            <a:xfrm rot="16200000">
              <a:off x="-609785" y="4052477"/>
              <a:ext cx="3384376" cy="2226672"/>
            </a:xfrm>
            <a:prstGeom prst="bentArrow">
              <a:avLst>
                <a:gd name="adj1" fmla="val 25000"/>
                <a:gd name="adj2" fmla="val 24110"/>
                <a:gd name="adj3" fmla="val 25000"/>
                <a:gd name="adj4" fmla="val 31559"/>
              </a:avLst>
            </a:prstGeom>
            <a:gradFill flip="none" rotWithShape="1">
              <a:gsLst>
                <a:gs pos="0">
                  <a:schemeClr val="accent3">
                    <a:shade val="51000"/>
                    <a:satMod val="130000"/>
                    <a:alpha val="89000"/>
                  </a:schemeClr>
                </a:gs>
                <a:gs pos="67000">
                  <a:schemeClr val="accent3">
                    <a:shade val="93000"/>
                    <a:satMod val="130000"/>
                    <a:alpha val="61000"/>
                    <a:lumMod val="85000"/>
                    <a:lumOff val="15000"/>
                  </a:schemeClr>
                </a:gs>
                <a:gs pos="100000">
                  <a:schemeClr val="accent3">
                    <a:shade val="94000"/>
                    <a:satMod val="135000"/>
                    <a:lumMod val="67000"/>
                    <a:lumOff val="33000"/>
                    <a:alpha val="12000"/>
                  </a:schemeClr>
                </a:gs>
              </a:gsLst>
              <a:lin ang="8100000" scaled="1"/>
              <a:tileRect/>
            </a:gradFill>
            <a:ln w="0"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1" indent="-236538" algn="ctr" defTabSz="914099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5000"/>
                <a:tabLst>
                  <a:tab pos="424590" algn="l"/>
                </a:tabLst>
                <a:defRPr/>
              </a:pPr>
              <a:r>
                <a:rPr lang="zh-CN" altLang="en-US" sz="2400" b="1" dirty="0">
                  <a:solidFill>
                    <a:schemeClr val="bg1">
                      <a:alpha val="99000"/>
                    </a:schemeClr>
                  </a:solidFill>
                  <a:latin typeface="幼圆" pitchFamily="49" charset="-122"/>
                  <a:ea typeface="幼圆" pitchFamily="49" charset="-122"/>
                </a:rPr>
                <a:t>   </a:t>
              </a:r>
              <a:endParaRPr lang="en-US" altLang="zh-CN" sz="2400" b="1" dirty="0">
                <a:solidFill>
                  <a:schemeClr val="bg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endParaRPr>
            </a:p>
            <a:p>
              <a:pPr marL="0" lvl="1" indent="-236538" algn="ctr" defTabSz="914099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5000"/>
                <a:tabLst>
                  <a:tab pos="424590" algn="l"/>
                </a:tabLst>
                <a:defRPr/>
              </a:pPr>
              <a:endParaRPr lang="en-US" altLang="zh-CN" sz="2400" b="1" dirty="0">
                <a:solidFill>
                  <a:schemeClr val="bg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endParaRPr>
            </a:p>
            <a:p>
              <a:pPr marL="0" lvl="1" indent="-236538" algn="ctr" defTabSz="914099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5000"/>
                <a:tabLst>
                  <a:tab pos="424590" algn="l"/>
                </a:tabLst>
                <a:defRPr/>
              </a:pPr>
              <a:endParaRPr lang="en-US" altLang="zh-CN" sz="2400" b="1" dirty="0">
                <a:solidFill>
                  <a:schemeClr val="bg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endParaRPr>
            </a:p>
            <a:p>
              <a:pPr marL="0" lvl="1" indent="-236538" algn="ctr" defTabSz="914099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5000"/>
                <a:tabLst>
                  <a:tab pos="424590" algn="l"/>
                </a:tabLst>
                <a:defRPr/>
              </a:pPr>
              <a:endParaRPr lang="en-US" altLang="zh-CN" sz="2400" b="1" dirty="0">
                <a:solidFill>
                  <a:schemeClr val="bg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endParaRPr>
            </a:p>
            <a:p>
              <a:pPr marL="0" lvl="1" indent="-236538" algn="ctr" defTabSz="914099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5000"/>
                <a:tabLst>
                  <a:tab pos="424590" algn="l"/>
                </a:tabLst>
                <a:defRPr/>
              </a:pPr>
              <a:endParaRPr lang="zh-CN" altLang="en-US" sz="2400" b="1" dirty="0">
                <a:solidFill>
                  <a:schemeClr val="bg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21506" name="TextBox 21505"/>
            <p:cNvSpPr txBox="1"/>
            <p:nvPr/>
          </p:nvSpPr>
          <p:spPr>
            <a:xfrm>
              <a:off x="226085" y="3727977"/>
              <a:ext cx="553998" cy="3130024"/>
            </a:xfrm>
            <a:prstGeom prst="rect">
              <a:avLst/>
            </a:prstGeom>
            <a:noFill/>
          </p:spPr>
          <p:txBody>
            <a:bodyPr vert="eaVert"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zh-CN" altLang="en-US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螺纹的图示表达方法  </a:t>
              </a:r>
            </a:p>
          </p:txBody>
        </p:sp>
      </p:grpSp>
      <p:sp>
        <p:nvSpPr>
          <p:cNvPr id="21508" name="TextBox 21507"/>
          <p:cNvSpPr txBox="1"/>
          <p:nvPr/>
        </p:nvSpPr>
        <p:spPr>
          <a:xfrm>
            <a:off x="1331640" y="1229851"/>
            <a:ext cx="173156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黑体" pitchFamily="2" charset="-122"/>
                <a:ea typeface="黑体" pitchFamily="2" charset="-122"/>
              </a:rPr>
              <a:t>螺纹的代号</a:t>
            </a:r>
            <a:endParaRPr lang="en-US" altLang="zh-CN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黑体" pitchFamily="2" charset="-122"/>
              <a:ea typeface="黑体" pitchFamily="2" charset="-122"/>
            </a:endParaRPr>
          </a:p>
          <a:p>
            <a:pPr algn="ctr">
              <a:defRPr/>
            </a:pPr>
            <a:r>
              <a:rPr lang="zh-CN" alt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黑体" pitchFamily="2" charset="-122"/>
                <a:ea typeface="黑体" pitchFamily="2" charset="-122"/>
              </a:rPr>
              <a:t>及其标注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5" y="2636838"/>
            <a:ext cx="74295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5" y="3500438"/>
            <a:ext cx="74295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2314 L 0.01407 -0.05736 C 0.01702 -0.07379 0.02691 -0.09484 0.04011 -0.11288 C 0.05435 -0.13347 0.06945 -0.14781 0.08195 -0.15267 L 0.14306 -0.17996 " pathEditMode="relative" rAng="-45959304" ptsTypes="FffFF">
                                      <p:cBhvr>
                                        <p:cTn id="12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-119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1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1735 L 0.01719 -0.05667 C 0.02084 -0.07333 0.03021 -0.09207 0.04237 -0.1108 C 0.05573 -0.12931 0.06875 -0.14319 0.08056 -0.15082 L 0.13664 -0.18159 " pathEditMode="relative" rAng="-2855402" ptsTypes="FffFF">
                                      <p:cBhvr>
                                        <p:cTn id="53" dur="1000" spd="-100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-114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6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机械加工技术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二、怎样读图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118" name="Picture 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108075"/>
            <a:ext cx="984250" cy="354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507" name="组合 21506"/>
          <p:cNvGrpSpPr>
            <a:grpSpLocks/>
          </p:cNvGrpSpPr>
          <p:nvPr/>
        </p:nvGrpSpPr>
        <p:grpSpPr bwMode="auto">
          <a:xfrm>
            <a:off x="-30163" y="3473450"/>
            <a:ext cx="2225676" cy="3384550"/>
            <a:chOff x="-30933" y="3473625"/>
            <a:chExt cx="2226672" cy="3384376"/>
          </a:xfrm>
        </p:grpSpPr>
        <p:sp>
          <p:nvSpPr>
            <p:cNvPr id="21504" name="圆角右箭头 21503"/>
            <p:cNvSpPr/>
            <p:nvPr/>
          </p:nvSpPr>
          <p:spPr>
            <a:xfrm rot="16200000">
              <a:off x="-609785" y="4052477"/>
              <a:ext cx="3384376" cy="2226672"/>
            </a:xfrm>
            <a:prstGeom prst="bentArrow">
              <a:avLst>
                <a:gd name="adj1" fmla="val 25000"/>
                <a:gd name="adj2" fmla="val 24110"/>
                <a:gd name="adj3" fmla="val 25000"/>
                <a:gd name="adj4" fmla="val 31559"/>
              </a:avLst>
            </a:prstGeom>
            <a:gradFill flip="none" rotWithShape="1">
              <a:gsLst>
                <a:gs pos="0">
                  <a:schemeClr val="accent3">
                    <a:shade val="51000"/>
                    <a:satMod val="130000"/>
                    <a:alpha val="89000"/>
                  </a:schemeClr>
                </a:gs>
                <a:gs pos="67000">
                  <a:schemeClr val="accent3">
                    <a:shade val="93000"/>
                    <a:satMod val="130000"/>
                    <a:alpha val="61000"/>
                    <a:lumMod val="85000"/>
                    <a:lumOff val="15000"/>
                  </a:schemeClr>
                </a:gs>
                <a:gs pos="100000">
                  <a:schemeClr val="accent3">
                    <a:shade val="94000"/>
                    <a:satMod val="135000"/>
                    <a:lumMod val="67000"/>
                    <a:lumOff val="33000"/>
                    <a:alpha val="12000"/>
                  </a:schemeClr>
                </a:gs>
              </a:gsLst>
              <a:lin ang="8100000" scaled="1"/>
              <a:tileRect/>
            </a:gradFill>
            <a:ln w="0"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1" indent="-236538" algn="ctr" defTabSz="914099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5000"/>
                <a:tabLst>
                  <a:tab pos="424590" algn="l"/>
                </a:tabLst>
                <a:defRPr/>
              </a:pPr>
              <a:r>
                <a:rPr lang="zh-CN" altLang="en-US" sz="2400" b="1" dirty="0">
                  <a:solidFill>
                    <a:schemeClr val="bg1">
                      <a:alpha val="99000"/>
                    </a:schemeClr>
                  </a:solidFill>
                  <a:latin typeface="幼圆" pitchFamily="49" charset="-122"/>
                  <a:ea typeface="幼圆" pitchFamily="49" charset="-122"/>
                </a:rPr>
                <a:t>   </a:t>
              </a:r>
              <a:endParaRPr lang="en-US" altLang="zh-CN" sz="2400" b="1" dirty="0">
                <a:solidFill>
                  <a:schemeClr val="bg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endParaRPr>
            </a:p>
            <a:p>
              <a:pPr marL="0" lvl="1" indent="-236538" algn="ctr" defTabSz="914099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5000"/>
                <a:tabLst>
                  <a:tab pos="424590" algn="l"/>
                </a:tabLst>
                <a:defRPr/>
              </a:pPr>
              <a:endParaRPr lang="en-US" altLang="zh-CN" sz="2400" b="1" dirty="0">
                <a:solidFill>
                  <a:schemeClr val="bg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endParaRPr>
            </a:p>
            <a:p>
              <a:pPr marL="0" lvl="1" indent="-236538" algn="ctr" defTabSz="914099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5000"/>
                <a:tabLst>
                  <a:tab pos="424590" algn="l"/>
                </a:tabLst>
                <a:defRPr/>
              </a:pPr>
              <a:endParaRPr lang="en-US" altLang="zh-CN" sz="2400" b="1" dirty="0">
                <a:solidFill>
                  <a:schemeClr val="bg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endParaRPr>
            </a:p>
            <a:p>
              <a:pPr marL="0" lvl="1" indent="-236538" algn="ctr" defTabSz="914099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5000"/>
                <a:tabLst>
                  <a:tab pos="424590" algn="l"/>
                </a:tabLst>
                <a:defRPr/>
              </a:pPr>
              <a:endParaRPr lang="en-US" altLang="zh-CN" sz="2400" b="1" dirty="0">
                <a:solidFill>
                  <a:schemeClr val="bg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endParaRPr>
            </a:p>
            <a:p>
              <a:pPr marL="0" lvl="1" indent="-236538" algn="ctr" defTabSz="914099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25000"/>
                <a:tabLst>
                  <a:tab pos="424590" algn="l"/>
                </a:tabLst>
                <a:defRPr/>
              </a:pPr>
              <a:endParaRPr lang="zh-CN" altLang="en-US" sz="2400" b="1" dirty="0">
                <a:solidFill>
                  <a:schemeClr val="bg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21506" name="TextBox 21505"/>
            <p:cNvSpPr txBox="1"/>
            <p:nvPr/>
          </p:nvSpPr>
          <p:spPr>
            <a:xfrm>
              <a:off x="226085" y="4005064"/>
              <a:ext cx="553998" cy="1918154"/>
            </a:xfrm>
            <a:prstGeom prst="rect">
              <a:avLst/>
            </a:prstGeom>
            <a:noFill/>
          </p:spPr>
          <p:txBody>
            <a:bodyPr vert="eaVert"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zh-CN" altLang="en-US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实例一：</a:t>
              </a:r>
              <a:r>
                <a:rPr lang="en-US" altLang="zh-CN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3</a:t>
              </a:r>
              <a:r>
                <a:rPr lang="zh-CN" altLang="en-US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－</a:t>
              </a:r>
              <a:r>
                <a:rPr lang="en-US" altLang="zh-CN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8</a:t>
              </a:r>
              <a:endParaRPr lang="zh-CN" alt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endParaRPr>
            </a:p>
          </p:txBody>
        </p:sp>
      </p:grpSp>
      <p:sp>
        <p:nvSpPr>
          <p:cNvPr id="21508" name="TextBox 21507"/>
          <p:cNvSpPr txBox="1"/>
          <p:nvPr/>
        </p:nvSpPr>
        <p:spPr>
          <a:xfrm>
            <a:off x="827584" y="1196752"/>
            <a:ext cx="279595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cap="all" spc="-15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黑体" pitchFamily="2" charset="-122"/>
                <a:ea typeface="黑体" pitchFamily="2" charset="-122"/>
              </a:rPr>
              <a:t>看标题栏、视图、尺</a:t>
            </a:r>
            <a:endParaRPr lang="en-US" altLang="zh-CN" sz="2400" b="1" cap="all" spc="-15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黑体" pitchFamily="2" charset="-122"/>
              <a:ea typeface="黑体" pitchFamily="2" charset="-122"/>
            </a:endParaRPr>
          </a:p>
          <a:p>
            <a:pPr algn="ctr">
              <a:defRPr/>
            </a:pPr>
            <a:r>
              <a:rPr lang="zh-CN" altLang="en-US" sz="2400" b="1" cap="all" spc="-15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黑体" pitchFamily="2" charset="-122"/>
                <a:ea typeface="黑体" pitchFamily="2" charset="-122"/>
              </a:rPr>
              <a:t>寸标注和技术要求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349500"/>
            <a:ext cx="638810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9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2314 L 0.01407 -0.05736 C 0.01702 -0.07379 0.02691 -0.09484 0.04011 -0.11288 C 0.05435 -0.13347 0.06945 -0.14781 0.08195 -0.15267 L 0.14306 -0.17996 " pathEditMode="relative" rAng="-45959304" ptsTypes="FffFF">
                                      <p:cBhvr>
                                        <p:cTn id="21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-119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7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1735 L 0.01719 -0.05667 C 0.02084 -0.07333 0.03021 -0.09207 0.04237 -0.1108 C 0.05573 -0.12931 0.06875 -0.14319 0.08056 -0.15082 L 0.13664 -0.18159 " pathEditMode="relative" rAng="-2855402" ptsTypes="FffFF">
                                      <p:cBhvr>
                                        <p:cTn id="49" dur="1000" spd="-100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-114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2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主题​​">
  <a:themeElements>
    <a:clrScheme name="都市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3643</TotalTime>
  <Words>294</Words>
  <Application>Microsoft Office PowerPoint</Application>
  <PresentationFormat>全屏显示(4:3)</PresentationFormat>
  <Paragraphs>90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Calibri</vt:lpstr>
      <vt:lpstr>宋体</vt:lpstr>
      <vt:lpstr>Arial</vt:lpstr>
      <vt:lpstr>黑体</vt:lpstr>
      <vt:lpstr>幼圆</vt:lpstr>
      <vt:lpstr>微软雅黑</vt:lpstr>
      <vt:lpstr>Office 主题​​</vt:lpstr>
      <vt:lpstr>机械加工技术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admin</cp:lastModifiedBy>
  <cp:revision>233</cp:revision>
  <dcterms:created xsi:type="dcterms:W3CDTF">2012-01-31T05:34:08Z</dcterms:created>
  <dcterms:modified xsi:type="dcterms:W3CDTF">2012-04-25T00:40:23Z</dcterms:modified>
</cp:coreProperties>
</file>