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313" r:id="rId4"/>
    <p:sldId id="262" r:id="rId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7D8496"/>
    <a:srgbClr val="E94800"/>
    <a:srgbClr val="CAE6EE"/>
    <a:srgbClr val="E6E6E6"/>
    <a:srgbClr val="9B0000"/>
    <a:srgbClr val="E7443C"/>
    <a:srgbClr val="E74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7" autoAdjust="0"/>
    <p:restoredTop sz="94660"/>
  </p:normalViewPr>
  <p:slideViewPr>
    <p:cSldViewPr>
      <p:cViewPr varScale="1">
        <p:scale>
          <a:sx n="84" d="100"/>
          <a:sy n="84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D0D3-DC35-4063-A757-E23638EF8663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66BB-2615-4D4D-9C9A-4262FD6FB7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80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59D9-7F69-4789-9BFD-6D54CF58A720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34F3-9468-4C0E-8BE1-1AC57BE4FB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5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C911-C20A-4C06-8E1E-1F59C93D1AAD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F96A-11C8-4007-827C-04A55BCC2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88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4EDB-5E3E-41A6-99A9-65D1290DD65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D305-F43D-437D-A9F7-34ABD5AFEB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87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8626-7460-491F-8488-4CEDDD196E55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BC677-2C5A-49A6-94CE-E5842B9B84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04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C507-0B0E-40A4-B21D-4F580A1AD90C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5663-7203-4081-A845-F0C54B4AEC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64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C2C0-6A88-4A2B-98E3-CC0FB88377D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24B3-1A8B-4904-A534-CBFDC9DFBC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17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3350-18A6-45CC-A0F5-07572F74219D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8EEE-DF68-45F4-B74B-1ED366C8AC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47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C42D-0328-496B-9E38-DF2AF5D0B77A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BE47-53D1-42C6-9CBD-3312314870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84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AE1B7-CD88-48F9-93E8-E05A8ABD6170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CB3B-A7DE-4F3C-B08E-5EE86E476A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45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1240-FC1C-47C6-93AB-A59EB847A6E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56A3-AB79-440E-86D9-C6D3752CC9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61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3A1AD6-110D-4FCE-B0F6-3F4156CA54C9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E4ABD8-DD2E-4366-A309-11AC07B813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D:\job\贵州农村\PPT\机械加工技术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502025"/>
            <a:ext cx="3267075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机械加工技术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smtClean="0">
                <a:latin typeface="幼圆" pitchFamily="49" charset="-122"/>
                <a:ea typeface="幼圆" pitchFamily="49" charset="-122"/>
              </a:rPr>
              <a:t>上海科技教育出版社</a:t>
            </a:r>
            <a:endParaRPr lang="zh-CN" altLang="en-US" b="1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剖视图与剖面图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onut 32"/>
          <p:cNvSpPr>
            <a:spLocks noChangeArrowheads="1"/>
          </p:cNvSpPr>
          <p:nvPr/>
        </p:nvSpPr>
        <p:spPr bwMode="auto">
          <a:xfrm>
            <a:off x="2551113" y="5181600"/>
            <a:ext cx="969962" cy="966788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black"/>
              </a:solidFill>
              <a:latin typeface=""/>
              <a:ea typeface="ＭＳ Ｐゴシック" pitchFamily="-108" charset="-128"/>
            </a:endParaRPr>
          </a:p>
        </p:txBody>
      </p:sp>
      <p:sp>
        <p:nvSpPr>
          <p:cNvPr id="91" name="Donut 32"/>
          <p:cNvSpPr>
            <a:spLocks noChangeArrowheads="1"/>
          </p:cNvSpPr>
          <p:nvPr/>
        </p:nvSpPr>
        <p:spPr bwMode="auto">
          <a:xfrm>
            <a:off x="2276475" y="3962400"/>
            <a:ext cx="969963" cy="966788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black"/>
              </a:solidFill>
              <a:latin typeface=""/>
              <a:ea typeface="ＭＳ Ｐゴシック" pitchFamily="-108" charset="-128"/>
            </a:endParaRPr>
          </a:p>
        </p:txBody>
      </p:sp>
      <p:sp>
        <p:nvSpPr>
          <p:cNvPr id="81" name="Donut 32"/>
          <p:cNvSpPr>
            <a:spLocks noChangeArrowheads="1"/>
          </p:cNvSpPr>
          <p:nvPr/>
        </p:nvSpPr>
        <p:spPr bwMode="auto">
          <a:xfrm>
            <a:off x="1336675" y="3084513"/>
            <a:ext cx="969963" cy="966787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black"/>
              </a:solidFill>
              <a:latin typeface=""/>
              <a:ea typeface="ＭＳ Ｐゴシック" pitchFamily="-108" charset="-128"/>
            </a:endParaRPr>
          </a:p>
        </p:txBody>
      </p:sp>
      <p:pic>
        <p:nvPicPr>
          <p:cNvPr id="3105" name="Picture 33" descr="D:\job\贵州农村\PPT\机械加工技术\20086241副本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646" y="3757021"/>
            <a:ext cx="4021222" cy="36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一、剖视图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Freeform 12"/>
          <p:cNvSpPr>
            <a:spLocks noEditPoints="1"/>
          </p:cNvSpPr>
          <p:nvPr/>
        </p:nvSpPr>
        <p:spPr bwMode="auto">
          <a:xfrm>
            <a:off x="1630363" y="3302000"/>
            <a:ext cx="376237" cy="531813"/>
          </a:xfrm>
          <a:custGeom>
            <a:avLst/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"/>
              <a:ea typeface="ＭＳ Ｐゴシック" pitchFamily="-97" charset="-128"/>
            </a:endParaRPr>
          </a:p>
        </p:txBody>
      </p:sp>
      <p:sp>
        <p:nvSpPr>
          <p:cNvPr id="43" name="Rektangel 76"/>
          <p:cNvSpPr>
            <a:spLocks noChangeArrowheads="1"/>
          </p:cNvSpPr>
          <p:nvPr/>
        </p:nvSpPr>
        <p:spPr bwMode="auto">
          <a:xfrm>
            <a:off x="0" y="5392738"/>
            <a:ext cx="182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图</a:t>
            </a:r>
            <a:r>
              <a:rPr lang="en-US" altLang="zh-CN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－</a:t>
            </a:r>
            <a:r>
              <a:rPr lang="en-US" altLang="zh-CN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说明</a:t>
            </a:r>
            <a:endParaRPr lang="en-US" sz="2000" noProof="1">
              <a:solidFill>
                <a:schemeClr val="bg1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7" name="Freeform 12"/>
          <p:cNvSpPr>
            <a:spLocks noEditPoints="1"/>
          </p:cNvSpPr>
          <p:nvPr/>
        </p:nvSpPr>
        <p:spPr bwMode="auto">
          <a:xfrm>
            <a:off x="2573338" y="4179888"/>
            <a:ext cx="376237" cy="531812"/>
          </a:xfrm>
          <a:custGeom>
            <a:avLst/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"/>
              <a:ea typeface="ＭＳ Ｐゴシック" pitchFamily="-97" charset="-128"/>
            </a:endParaRPr>
          </a:p>
        </p:txBody>
      </p:sp>
      <p:sp>
        <p:nvSpPr>
          <p:cNvPr id="68" name="Freeform 12"/>
          <p:cNvSpPr>
            <a:spLocks noEditPoints="1"/>
          </p:cNvSpPr>
          <p:nvPr/>
        </p:nvSpPr>
        <p:spPr bwMode="auto">
          <a:xfrm>
            <a:off x="2857500" y="5392738"/>
            <a:ext cx="376238" cy="531812"/>
          </a:xfrm>
          <a:custGeom>
            <a:avLst/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"/>
              <a:ea typeface="ＭＳ Ｐゴシック" pitchFamily="-97" charset="-128"/>
            </a:endParaRPr>
          </a:p>
        </p:txBody>
      </p:sp>
      <p:sp>
        <p:nvSpPr>
          <p:cNvPr id="69" name="Donut 32"/>
          <p:cNvSpPr>
            <a:spLocks noChangeArrowheads="1"/>
          </p:cNvSpPr>
          <p:nvPr/>
        </p:nvSpPr>
        <p:spPr bwMode="auto">
          <a:xfrm>
            <a:off x="123825" y="2922588"/>
            <a:ext cx="969963" cy="966787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black"/>
              </a:solidFill>
              <a:latin typeface=""/>
              <a:ea typeface="ＭＳ Ｐゴシック" pitchFamily="-108" charset="-128"/>
            </a:endParaRPr>
          </a:p>
        </p:txBody>
      </p:sp>
      <p:sp>
        <p:nvSpPr>
          <p:cNvPr id="70" name="Freeform 12"/>
          <p:cNvSpPr>
            <a:spLocks noEditPoints="1"/>
          </p:cNvSpPr>
          <p:nvPr/>
        </p:nvSpPr>
        <p:spPr bwMode="auto">
          <a:xfrm>
            <a:off x="422275" y="3140075"/>
            <a:ext cx="376238" cy="531813"/>
          </a:xfrm>
          <a:custGeom>
            <a:avLst/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"/>
              <a:ea typeface="ＭＳ Ｐゴシック" pitchFamily="-97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0838" y="2892425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1</a:t>
            </a:r>
            <a:endParaRPr lang="zh-CN" altLang="en-US" sz="540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3900488" y="1371600"/>
            <a:ext cx="4800600" cy="5146675"/>
            <a:chOff x="3901110" y="1372287"/>
            <a:chExt cx="4799356" cy="5145695"/>
          </a:xfrm>
        </p:grpSpPr>
        <p:pic>
          <p:nvPicPr>
            <p:cNvPr id="3108" name="Picture 36" descr="D:\job\贵州农村\PPT\机械加工技术\2012-4-19 11-03-17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01110" y="1372287"/>
              <a:ext cx="4799356" cy="45981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5862752" y="6148165"/>
              <a:ext cx="876073" cy="3698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剖视图</a:t>
              </a:r>
            </a:p>
          </p:txBody>
        </p:sp>
      </p:grp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554163" y="3082925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2</a:t>
            </a:r>
            <a:endParaRPr lang="zh-CN" altLang="en-US" sz="540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4" name="Rektangel 76"/>
          <p:cNvSpPr>
            <a:spLocks noChangeArrowheads="1"/>
          </p:cNvSpPr>
          <p:nvPr/>
        </p:nvSpPr>
        <p:spPr bwMode="auto">
          <a:xfrm>
            <a:off x="-12700" y="5238750"/>
            <a:ext cx="1820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画零件的全</a:t>
            </a:r>
            <a:endParaRPr lang="en-US" altLang="zh-CN" sz="2000" noProof="1">
              <a:solidFill>
                <a:schemeClr val="bg1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剖视图</a:t>
            </a:r>
            <a:endParaRPr lang="en-US" sz="2000" noProof="1">
              <a:solidFill>
                <a:schemeClr val="bg1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3803650" y="1527175"/>
            <a:ext cx="4924425" cy="4957763"/>
            <a:chOff x="3804044" y="1558704"/>
            <a:chExt cx="4924425" cy="4956899"/>
          </a:xfrm>
        </p:grpSpPr>
        <p:pic>
          <p:nvPicPr>
            <p:cNvPr id="3103" name="Picture 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044" y="1558704"/>
              <a:ext cx="4924425" cy="421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5656657" y="6145779"/>
              <a:ext cx="1108075" cy="369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全剖视图</a:t>
              </a:r>
              <a:endParaRPr lang="zh-CN" altLang="en-US" dirty="0"/>
            </a:p>
          </p:txBody>
        </p:sp>
      </p:grp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508250" y="3916363"/>
            <a:ext cx="531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3</a:t>
            </a:r>
            <a:endParaRPr lang="zh-CN" altLang="en-US" sz="540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3" name="Rektangel 76"/>
          <p:cNvSpPr>
            <a:spLocks noChangeArrowheads="1"/>
          </p:cNvSpPr>
          <p:nvPr/>
        </p:nvSpPr>
        <p:spPr bwMode="auto">
          <a:xfrm>
            <a:off x="0" y="5230813"/>
            <a:ext cx="182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画零件的半</a:t>
            </a:r>
            <a:endParaRPr lang="en-US" altLang="zh-CN" sz="2000" noProof="1">
              <a:solidFill>
                <a:schemeClr val="bg1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剖视图</a:t>
            </a:r>
            <a:endParaRPr lang="en-US" sz="2000" noProof="1">
              <a:solidFill>
                <a:schemeClr val="bg1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3382963" y="2447925"/>
            <a:ext cx="5667375" cy="3397250"/>
            <a:chOff x="3383701" y="2408916"/>
            <a:chExt cx="5666942" cy="3397649"/>
          </a:xfrm>
        </p:grpSpPr>
        <p:pic>
          <p:nvPicPr>
            <p:cNvPr id="3101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701" y="2408916"/>
              <a:ext cx="5666942" cy="2738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矩形 94"/>
            <p:cNvSpPr/>
            <p:nvPr/>
          </p:nvSpPr>
          <p:spPr>
            <a:xfrm>
              <a:off x="5663177" y="5436635"/>
              <a:ext cx="1107990" cy="369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半剖视图</a:t>
              </a:r>
              <a:endParaRPr lang="zh-CN" altLang="en-US" dirty="0"/>
            </a:p>
          </p:txBody>
        </p:sp>
      </p:grp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2786063" y="5122863"/>
            <a:ext cx="5318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4</a:t>
            </a:r>
            <a:endParaRPr lang="zh-CN" altLang="en-US" sz="540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0" name="Rektangel 76"/>
          <p:cNvSpPr>
            <a:spLocks noChangeArrowheads="1"/>
          </p:cNvSpPr>
          <p:nvPr/>
        </p:nvSpPr>
        <p:spPr bwMode="auto">
          <a:xfrm>
            <a:off x="-12700" y="5267325"/>
            <a:ext cx="1820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画零件的局</a:t>
            </a:r>
            <a:endParaRPr lang="en-US" altLang="zh-CN" sz="2000" noProof="1">
              <a:solidFill>
                <a:schemeClr val="bg1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  <a:p>
            <a:pPr algn="ctr">
              <a:defRPr/>
            </a:pP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部剖视图</a:t>
            </a:r>
            <a:endParaRPr lang="en-US" sz="2000" noProof="1">
              <a:solidFill>
                <a:schemeClr val="bg1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3308350" y="2514600"/>
            <a:ext cx="5805488" cy="3254375"/>
            <a:chOff x="3308329" y="2552804"/>
            <a:chExt cx="5806185" cy="3253761"/>
          </a:xfrm>
        </p:grpSpPr>
        <p:pic>
          <p:nvPicPr>
            <p:cNvPr id="3099" name="Picture 3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8329" y="2552804"/>
              <a:ext cx="5806185" cy="2526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5658111" y="5436748"/>
              <a:ext cx="1338424" cy="3698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局部剖视图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75671E-6 C 0.14861 2.75671E-6 0.26997 0.14315 0.26997 0.3203 C 0.26997 0.49699 0.14861 0.64038 2.77778E-7 0.64038 C -0.14879 0.64038 -0.26944 0.49699 -0.26944 0.3203 C -0.26944 0.14315 -0.14879 2.75671E-6 2.77778E-7 2.75671E-6 Z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00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75671E-6 C 0.14861 2.75671E-6 0.26997 0.14315 0.26997 0.3203 C 0.26997 0.49699 0.14861 0.64038 2.77778E-7 0.64038 C -0.14879 0.64038 -0.26944 0.49699 -0.26944 0.3203 C -0.26944 0.14315 -0.14879 2.75671E-6 2.77778E-7 2.75671E-6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2636E-6 C 0.125 0.09621 0.175 0.29695 0.10989 0.44727 C 0.04461 0.59713 -0.11077 0.64038 -0.23542 0.54394 C -0.36146 0.4475 -0.41042 0.24723 -0.34497 0.09737 C -0.28039 -0.05296 -0.1257 -0.09667 3.88889E-6 -1.52636E-6 Z " pathEditMode="relative" rAng="1800000" ptsTypes="fffff">
                                      <p:cBhvr>
                                        <p:cTn id="5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2722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2636E-6 C 0.125 0.09621 0.175 0.29695 0.10989 0.44727 C 0.04461 0.59713 -0.11077 0.64038 -0.23542 0.54394 C -0.36146 0.4475 -0.41042 0.24723 -0.34497 0.09737 C -0.28039 -0.05296 -0.1257 -0.09667 3.88889E-6 -1.52636E-6 Z " pathEditMode="relative" rAng="1800000" ptsTypes="fffff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27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3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5532E-7 C 0.06806 0.15819 0.03333 0.3587 -0.07951 0.44542 C -0.19132 0.53145 -0.33993 0.47202 -0.40746 0.31337 C -0.47691 0.15472 -0.44132 -0.0444 -0.32882 -0.13043 C -0.21632 -0.21739 -0.06927 -0.15911 -8.33333E-7 -4.25532E-7 Z " pathEditMode="relative" rAng="3600000" ptsTypes="fffff">
                                      <p:cBhvr>
                                        <p:cTn id="9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572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5532E-7 C 0.06806 0.15819 0.03333 0.3587 -0.07951 0.44542 C -0.19132 0.53145 -0.33993 0.47202 -0.40746 0.31337 C -0.47691 0.15472 -0.44132 -0.0444 -0.32882 -0.13043 C -0.21632 -0.21739 -0.06927 -0.15911 -8.33333E-7 -4.25532E-7 Z " pathEditMode="relative" rAng="3600000" ptsTypes="fffff">
                                      <p:cBhvr>
                                        <p:cTn id="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5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028E-7 C -0.0007 0.18617 -0.10643 0.34019 -0.23768 0.34019 C -0.36719 0.34019 -0.47413 0.1864 -0.47309 3.70028E-7 C -0.47379 -0.18756 -0.36771 -0.33927 -0.23733 -0.33881 C -0.10643 -0.33927 -0.00052 -0.18779 1.66667E-6 3.70028E-7 Z " pathEditMode="relative" rAng="5400000" ptsTypes="fffff">
                                      <p:cBhvr>
                                        <p:cTn id="13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5" y="4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028E-7 C -0.0007 0.18617 -0.10643 0.34019 -0.23768 0.34019 C -0.36719 0.34019 -0.47413 0.1864 -0.47309 3.70028E-7 C -0.47379 -0.18756 -0.36771 -0.33927 -0.23733 -0.33881 C -0.10643 -0.33927 -0.00052 -0.18779 1.66667E-6 3.70028E-7 Z " pathEditMode="relative" rAng="5400000" ptsTypes="fffff">
                                      <p:cBhvr>
                                        <p:cTn id="1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1" grpId="0" animBg="1"/>
      <p:bldP spid="81" grpId="0" animBg="1"/>
      <p:bldP spid="8" grpId="0"/>
      <p:bldP spid="43" grpId="0"/>
      <p:bldP spid="43" grpId="1"/>
      <p:bldP spid="69" grpId="0" animBg="1"/>
      <p:bldP spid="13" grpId="0"/>
      <p:bldP spid="83" grpId="0"/>
      <p:bldP spid="84" grpId="0"/>
      <p:bldP spid="84" grpId="1"/>
      <p:bldP spid="92" grpId="0"/>
      <p:bldP spid="93" grpId="0"/>
      <p:bldP spid="93" grpId="1"/>
      <p:bldP spid="98" grpId="0"/>
      <p:bldP spid="100" grpId="0"/>
      <p:bldP spid="10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onut 32"/>
          <p:cNvSpPr>
            <a:spLocks noChangeArrowheads="1"/>
          </p:cNvSpPr>
          <p:nvPr/>
        </p:nvSpPr>
        <p:spPr bwMode="auto">
          <a:xfrm>
            <a:off x="2551113" y="5181600"/>
            <a:ext cx="969962" cy="966788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black"/>
              </a:solidFill>
              <a:latin typeface=""/>
              <a:ea typeface="ＭＳ Ｐゴシック" pitchFamily="-108" charset="-128"/>
            </a:endParaRPr>
          </a:p>
        </p:txBody>
      </p:sp>
      <p:sp>
        <p:nvSpPr>
          <p:cNvPr id="91" name="Donut 32"/>
          <p:cNvSpPr>
            <a:spLocks noChangeArrowheads="1"/>
          </p:cNvSpPr>
          <p:nvPr/>
        </p:nvSpPr>
        <p:spPr bwMode="auto">
          <a:xfrm>
            <a:off x="2276475" y="3962400"/>
            <a:ext cx="969963" cy="966788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black"/>
              </a:solidFill>
              <a:latin typeface=""/>
              <a:ea typeface="ＭＳ Ｐゴシック" pitchFamily="-108" charset="-128"/>
            </a:endParaRPr>
          </a:p>
        </p:txBody>
      </p:sp>
      <p:sp>
        <p:nvSpPr>
          <p:cNvPr id="81" name="Donut 32"/>
          <p:cNvSpPr>
            <a:spLocks noChangeArrowheads="1"/>
          </p:cNvSpPr>
          <p:nvPr/>
        </p:nvSpPr>
        <p:spPr bwMode="auto">
          <a:xfrm>
            <a:off x="1336675" y="3084513"/>
            <a:ext cx="969963" cy="966787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black"/>
              </a:solidFill>
              <a:latin typeface=""/>
              <a:ea typeface="ＭＳ Ｐゴシック" pitchFamily="-108" charset="-128"/>
            </a:endParaRPr>
          </a:p>
        </p:txBody>
      </p:sp>
      <p:pic>
        <p:nvPicPr>
          <p:cNvPr id="3105" name="Picture 33" descr="D:\job\贵州农村\PPT\机械加工技术\20086241副本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646" y="3757021"/>
            <a:ext cx="4021222" cy="36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二、剖面图</a:t>
            </a:r>
            <a:endParaRPr lang="zh-CN" altLang="en-US" sz="3600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Freeform 12"/>
          <p:cNvSpPr>
            <a:spLocks noEditPoints="1"/>
          </p:cNvSpPr>
          <p:nvPr/>
        </p:nvSpPr>
        <p:spPr bwMode="auto">
          <a:xfrm>
            <a:off x="1630363" y="3302000"/>
            <a:ext cx="376237" cy="531813"/>
          </a:xfrm>
          <a:custGeom>
            <a:avLst/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"/>
              <a:ea typeface="ＭＳ Ｐゴシック" pitchFamily="-97" charset="-128"/>
            </a:endParaRPr>
          </a:p>
        </p:txBody>
      </p:sp>
      <p:sp>
        <p:nvSpPr>
          <p:cNvPr id="43" name="Rektangel 76"/>
          <p:cNvSpPr>
            <a:spLocks noChangeArrowheads="1"/>
          </p:cNvSpPr>
          <p:nvPr/>
        </p:nvSpPr>
        <p:spPr bwMode="auto">
          <a:xfrm>
            <a:off x="-6350" y="5392738"/>
            <a:ext cx="182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剖视与剖面</a:t>
            </a:r>
            <a:endParaRPr lang="en-US" sz="2000" noProof="1">
              <a:solidFill>
                <a:schemeClr val="bg1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7" name="Freeform 12"/>
          <p:cNvSpPr>
            <a:spLocks noEditPoints="1"/>
          </p:cNvSpPr>
          <p:nvPr/>
        </p:nvSpPr>
        <p:spPr bwMode="auto">
          <a:xfrm>
            <a:off x="2573338" y="4179888"/>
            <a:ext cx="376237" cy="531812"/>
          </a:xfrm>
          <a:custGeom>
            <a:avLst/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"/>
              <a:ea typeface="ＭＳ Ｐゴシック" pitchFamily="-97" charset="-128"/>
            </a:endParaRPr>
          </a:p>
        </p:txBody>
      </p:sp>
      <p:sp>
        <p:nvSpPr>
          <p:cNvPr id="68" name="Freeform 12"/>
          <p:cNvSpPr>
            <a:spLocks noEditPoints="1"/>
          </p:cNvSpPr>
          <p:nvPr/>
        </p:nvSpPr>
        <p:spPr bwMode="auto">
          <a:xfrm>
            <a:off x="2857500" y="5392738"/>
            <a:ext cx="376238" cy="531812"/>
          </a:xfrm>
          <a:custGeom>
            <a:avLst/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"/>
              <a:ea typeface="ＭＳ Ｐゴシック" pitchFamily="-97" charset="-128"/>
            </a:endParaRPr>
          </a:p>
        </p:txBody>
      </p:sp>
      <p:sp>
        <p:nvSpPr>
          <p:cNvPr id="69" name="Donut 32"/>
          <p:cNvSpPr>
            <a:spLocks noChangeArrowheads="1"/>
          </p:cNvSpPr>
          <p:nvPr/>
        </p:nvSpPr>
        <p:spPr bwMode="auto">
          <a:xfrm>
            <a:off x="123825" y="2922588"/>
            <a:ext cx="969963" cy="966787"/>
          </a:xfrm>
          <a:custGeom>
            <a:avLst/>
            <a:gdLst>
              <a:gd name="T0" fmla="*/ 356616 w 713232"/>
              <a:gd name="T1" fmla="*/ 0 h 713232"/>
              <a:gd name="T2" fmla="*/ 104450 w 713232"/>
              <a:gd name="T3" fmla="*/ 104450 h 713232"/>
              <a:gd name="T4" fmla="*/ 0 w 713232"/>
              <a:gd name="T5" fmla="*/ 356616 h 713232"/>
              <a:gd name="T6" fmla="*/ 104450 w 713232"/>
              <a:gd name="T7" fmla="*/ 608782 h 713232"/>
              <a:gd name="T8" fmla="*/ 356616 w 713232"/>
              <a:gd name="T9" fmla="*/ 713232 h 713232"/>
              <a:gd name="T10" fmla="*/ 608782 w 713232"/>
              <a:gd name="T11" fmla="*/ 608782 h 713232"/>
              <a:gd name="T12" fmla="*/ 713232 w 713232"/>
              <a:gd name="T13" fmla="*/ 356616 h 713232"/>
              <a:gd name="T14" fmla="*/ 608782 w 713232"/>
              <a:gd name="T15" fmla="*/ 104450 h 713232"/>
              <a:gd name="T16" fmla="*/ 17694720 60000 65536"/>
              <a:gd name="T17" fmla="*/ 17694720 60000 65536"/>
              <a:gd name="T18" fmla="*/ 11796480 60000 65536"/>
              <a:gd name="T19" fmla="*/ 5898240 60000 65536"/>
              <a:gd name="T20" fmla="*/ 5898240 60000 65536"/>
              <a:gd name="T21" fmla="*/ 5898240 60000 65536"/>
              <a:gd name="T22" fmla="*/ 0 60000 65536"/>
              <a:gd name="T23" fmla="*/ 17694720 60000 65536"/>
              <a:gd name="T24" fmla="*/ 104450 w 713232"/>
              <a:gd name="T25" fmla="*/ 104450 h 713232"/>
              <a:gd name="T26" fmla="*/ 608782 w 713232"/>
              <a:gd name="T27" fmla="*/ 608782 h 71323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13232" h="713232">
                <a:moveTo>
                  <a:pt x="0" y="356616"/>
                </a:moveTo>
                <a:lnTo>
                  <a:pt x="-1" y="356615"/>
                </a:lnTo>
                <a:cubicBezTo>
                  <a:pt x="0" y="159662"/>
                  <a:pt x="159662" y="0"/>
                  <a:pt x="356616" y="0"/>
                </a:cubicBezTo>
                <a:cubicBezTo>
                  <a:pt x="356616" y="-1"/>
                  <a:pt x="356616" y="0"/>
                  <a:pt x="356616" y="0"/>
                </a:cubicBezTo>
                <a:lnTo>
                  <a:pt x="356617" y="-1"/>
                </a:lnTo>
                <a:cubicBezTo>
                  <a:pt x="553570" y="0"/>
                  <a:pt x="713233" y="159662"/>
                  <a:pt x="713233" y="356616"/>
                </a:cubicBezTo>
                <a:cubicBezTo>
                  <a:pt x="713233" y="356616"/>
                  <a:pt x="713232" y="356616"/>
                  <a:pt x="713232" y="356616"/>
                </a:cubicBezTo>
                <a:lnTo>
                  <a:pt x="713233" y="356617"/>
                </a:lnTo>
                <a:cubicBezTo>
                  <a:pt x="713233" y="553570"/>
                  <a:pt x="553570" y="713232"/>
                  <a:pt x="356617" y="713232"/>
                </a:cubicBezTo>
                <a:cubicBezTo>
                  <a:pt x="159663" y="713232"/>
                  <a:pt x="0" y="553570"/>
                  <a:pt x="0" y="356616"/>
                </a:cubicBezTo>
                <a:close/>
                <a:moveTo>
                  <a:pt x="85467" y="356616"/>
                </a:moveTo>
                <a:lnTo>
                  <a:pt x="85466" y="356615"/>
                </a:lnTo>
                <a:cubicBezTo>
                  <a:pt x="85466" y="506367"/>
                  <a:pt x="206864" y="627765"/>
                  <a:pt x="356615" y="627765"/>
                </a:cubicBezTo>
                <a:lnTo>
                  <a:pt x="356616" y="627764"/>
                </a:lnTo>
                <a:cubicBezTo>
                  <a:pt x="506367" y="627764"/>
                  <a:pt x="627765" y="506367"/>
                  <a:pt x="627765" y="356616"/>
                </a:cubicBezTo>
                <a:cubicBezTo>
                  <a:pt x="627765" y="206864"/>
                  <a:pt x="506367" y="85467"/>
                  <a:pt x="356616" y="85467"/>
                </a:cubicBezTo>
                <a:lnTo>
                  <a:pt x="356616" y="85466"/>
                </a:lnTo>
                <a:cubicBezTo>
                  <a:pt x="206864" y="85466"/>
                  <a:pt x="85466" y="206864"/>
                  <a:pt x="85466" y="356615"/>
                </a:cubicBezTo>
                <a:close/>
              </a:path>
            </a:pathLst>
          </a:custGeom>
          <a:gradFill rotWithShape="1">
            <a:gsLst>
              <a:gs pos="0">
                <a:srgbClr val="00B0F0"/>
              </a:gs>
              <a:gs pos="100000">
                <a:srgbClr val="0070C0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black"/>
              </a:solidFill>
              <a:latin typeface=""/>
              <a:ea typeface="ＭＳ Ｐゴシック" pitchFamily="-108" charset="-128"/>
            </a:endParaRPr>
          </a:p>
        </p:txBody>
      </p:sp>
      <p:sp>
        <p:nvSpPr>
          <p:cNvPr id="70" name="Freeform 12"/>
          <p:cNvSpPr>
            <a:spLocks noEditPoints="1"/>
          </p:cNvSpPr>
          <p:nvPr/>
        </p:nvSpPr>
        <p:spPr bwMode="auto">
          <a:xfrm>
            <a:off x="422275" y="3140075"/>
            <a:ext cx="376238" cy="531813"/>
          </a:xfrm>
          <a:custGeom>
            <a:avLst/>
            <a:gdLst>
              <a:gd name="T0" fmla="*/ 76164973 w 408"/>
              <a:gd name="T1" fmla="*/ 197332205 h 578"/>
              <a:gd name="T2" fmla="*/ 68823691 w 408"/>
              <a:gd name="T3" fmla="*/ 193661209 h 578"/>
              <a:gd name="T4" fmla="*/ 67905862 w 408"/>
              <a:gd name="T5" fmla="*/ 185400621 h 578"/>
              <a:gd name="T6" fmla="*/ 69741521 w 408"/>
              <a:gd name="T7" fmla="*/ 165208408 h 578"/>
              <a:gd name="T8" fmla="*/ 75247144 w 408"/>
              <a:gd name="T9" fmla="*/ 149605151 h 578"/>
              <a:gd name="T10" fmla="*/ 94517521 w 408"/>
              <a:gd name="T11" fmla="*/ 125741984 h 578"/>
              <a:gd name="T12" fmla="*/ 122964819 w 408"/>
              <a:gd name="T13" fmla="*/ 101878817 h 578"/>
              <a:gd name="T14" fmla="*/ 133976742 w 408"/>
              <a:gd name="T15" fmla="*/ 89029315 h 578"/>
              <a:gd name="T16" fmla="*/ 137647383 w 408"/>
              <a:gd name="T17" fmla="*/ 74343955 h 578"/>
              <a:gd name="T18" fmla="*/ 134893894 w 408"/>
              <a:gd name="T19" fmla="*/ 60576535 h 578"/>
              <a:gd name="T20" fmla="*/ 126635460 w 408"/>
              <a:gd name="T21" fmla="*/ 48644951 h 578"/>
              <a:gd name="T22" fmla="*/ 103694462 w 408"/>
              <a:gd name="T23" fmla="*/ 39466435 h 578"/>
              <a:gd name="T24" fmla="*/ 85341237 w 408"/>
              <a:gd name="T25" fmla="*/ 39466435 h 578"/>
              <a:gd name="T26" fmla="*/ 62400239 w 408"/>
              <a:gd name="T27" fmla="*/ 49562870 h 578"/>
              <a:gd name="T28" fmla="*/ 51388316 w 408"/>
              <a:gd name="T29" fmla="*/ 63329612 h 578"/>
              <a:gd name="T30" fmla="*/ 5505624 w 408"/>
              <a:gd name="T31" fmla="*/ 78014951 h 578"/>
              <a:gd name="T32" fmla="*/ 917830 w 408"/>
              <a:gd name="T33" fmla="*/ 75261873 h 578"/>
              <a:gd name="T34" fmla="*/ 0 w 408"/>
              <a:gd name="T35" fmla="*/ 69754363 h 578"/>
              <a:gd name="T36" fmla="*/ 10094096 w 408"/>
              <a:gd name="T37" fmla="*/ 44055349 h 578"/>
              <a:gd name="T38" fmla="*/ 25693820 w 408"/>
              <a:gd name="T39" fmla="*/ 22945937 h 578"/>
              <a:gd name="T40" fmla="*/ 39458554 w 408"/>
              <a:gd name="T41" fmla="*/ 12849507 h 578"/>
              <a:gd name="T42" fmla="*/ 63317391 w 408"/>
              <a:gd name="T43" fmla="*/ 3670997 h 578"/>
              <a:gd name="T44" fmla="*/ 92682540 w 408"/>
              <a:gd name="T45" fmla="*/ 0 h 578"/>
              <a:gd name="T46" fmla="*/ 112870726 w 408"/>
              <a:gd name="T47" fmla="*/ 1835837 h 578"/>
              <a:gd name="T48" fmla="*/ 139482364 w 408"/>
              <a:gd name="T49" fmla="*/ 9178509 h 578"/>
              <a:gd name="T50" fmla="*/ 161506210 w 408"/>
              <a:gd name="T51" fmla="*/ 22945937 h 578"/>
              <a:gd name="T52" fmla="*/ 172517455 w 408"/>
              <a:gd name="T53" fmla="*/ 34877520 h 578"/>
              <a:gd name="T54" fmla="*/ 183529420 w 408"/>
              <a:gd name="T55" fmla="*/ 54151784 h 578"/>
              <a:gd name="T56" fmla="*/ 187200061 w 408"/>
              <a:gd name="T57" fmla="*/ 75261873 h 578"/>
              <a:gd name="T58" fmla="*/ 184447250 w 408"/>
              <a:gd name="T59" fmla="*/ 91782392 h 578"/>
              <a:gd name="T60" fmla="*/ 178023798 w 408"/>
              <a:gd name="T61" fmla="*/ 107385649 h 578"/>
              <a:gd name="T62" fmla="*/ 151412117 w 408"/>
              <a:gd name="T63" fmla="*/ 135838408 h 578"/>
              <a:gd name="T64" fmla="*/ 124799801 w 408"/>
              <a:gd name="T65" fmla="*/ 159701575 h 578"/>
              <a:gd name="T66" fmla="*/ 117459196 w 408"/>
              <a:gd name="T67" fmla="*/ 168880081 h 578"/>
              <a:gd name="T68" fmla="*/ 113788555 w 408"/>
              <a:gd name="T69" fmla="*/ 188154376 h 578"/>
              <a:gd name="T70" fmla="*/ 76164973 w 408"/>
              <a:gd name="T71" fmla="*/ 265251388 h 578"/>
              <a:gd name="T72" fmla="*/ 70658673 w 408"/>
              <a:gd name="T73" fmla="*/ 263415551 h 578"/>
              <a:gd name="T74" fmla="*/ 68823691 w 408"/>
              <a:gd name="T75" fmla="*/ 222113290 h 578"/>
              <a:gd name="T76" fmla="*/ 70658673 w 408"/>
              <a:gd name="T77" fmla="*/ 217524376 h 578"/>
              <a:gd name="T78" fmla="*/ 111035067 w 408"/>
              <a:gd name="T79" fmla="*/ 214771299 h 578"/>
              <a:gd name="T80" fmla="*/ 116541367 w 408"/>
              <a:gd name="T81" fmla="*/ 217524376 h 578"/>
              <a:gd name="T82" fmla="*/ 118376349 w 408"/>
              <a:gd name="T83" fmla="*/ 257908719 h 578"/>
              <a:gd name="T84" fmla="*/ 116541367 w 408"/>
              <a:gd name="T85" fmla="*/ 263415551 h 578"/>
              <a:gd name="T86" fmla="*/ 76164973 w 408"/>
              <a:gd name="T87" fmla="*/ 265251388 h 5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08"/>
              <a:gd name="T133" fmla="*/ 0 h 578"/>
              <a:gd name="T134" fmla="*/ 408 w 408"/>
              <a:gd name="T135" fmla="*/ 578 h 5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08" h="578">
                <a:moveTo>
                  <a:pt x="248" y="430"/>
                </a:moveTo>
                <a:lnTo>
                  <a:pt x="166" y="430"/>
                </a:lnTo>
                <a:lnTo>
                  <a:pt x="158" y="430"/>
                </a:lnTo>
                <a:lnTo>
                  <a:pt x="154" y="426"/>
                </a:lnTo>
                <a:lnTo>
                  <a:pt x="150" y="422"/>
                </a:lnTo>
                <a:lnTo>
                  <a:pt x="148" y="414"/>
                </a:lnTo>
                <a:lnTo>
                  <a:pt x="148" y="404"/>
                </a:lnTo>
                <a:lnTo>
                  <a:pt x="150" y="382"/>
                </a:lnTo>
                <a:lnTo>
                  <a:pt x="152" y="360"/>
                </a:lnTo>
                <a:lnTo>
                  <a:pt x="158" y="342"/>
                </a:lnTo>
                <a:lnTo>
                  <a:pt x="164" y="326"/>
                </a:lnTo>
                <a:lnTo>
                  <a:pt x="174" y="308"/>
                </a:lnTo>
                <a:lnTo>
                  <a:pt x="188" y="292"/>
                </a:lnTo>
                <a:lnTo>
                  <a:pt x="206" y="274"/>
                </a:lnTo>
                <a:lnTo>
                  <a:pt x="228" y="254"/>
                </a:lnTo>
                <a:lnTo>
                  <a:pt x="268" y="222"/>
                </a:lnTo>
                <a:lnTo>
                  <a:pt x="286" y="204"/>
                </a:lnTo>
                <a:lnTo>
                  <a:pt x="292" y="194"/>
                </a:lnTo>
                <a:lnTo>
                  <a:pt x="296" y="184"/>
                </a:lnTo>
                <a:lnTo>
                  <a:pt x="300" y="172"/>
                </a:lnTo>
                <a:lnTo>
                  <a:pt x="300" y="162"/>
                </a:lnTo>
                <a:lnTo>
                  <a:pt x="298" y="146"/>
                </a:lnTo>
                <a:lnTo>
                  <a:pt x="294" y="132"/>
                </a:lnTo>
                <a:lnTo>
                  <a:pt x="286" y="118"/>
                </a:lnTo>
                <a:lnTo>
                  <a:pt x="276" y="106"/>
                </a:lnTo>
                <a:lnTo>
                  <a:pt x="262" y="96"/>
                </a:lnTo>
                <a:lnTo>
                  <a:pt x="244" y="90"/>
                </a:lnTo>
                <a:lnTo>
                  <a:pt x="226" y="86"/>
                </a:lnTo>
                <a:lnTo>
                  <a:pt x="206" y="84"/>
                </a:lnTo>
                <a:lnTo>
                  <a:pt x="186" y="86"/>
                </a:lnTo>
                <a:lnTo>
                  <a:pt x="168" y="90"/>
                </a:lnTo>
                <a:lnTo>
                  <a:pt x="152" y="98"/>
                </a:lnTo>
                <a:lnTo>
                  <a:pt x="136" y="108"/>
                </a:lnTo>
                <a:lnTo>
                  <a:pt x="124" y="122"/>
                </a:lnTo>
                <a:lnTo>
                  <a:pt x="112" y="138"/>
                </a:lnTo>
                <a:lnTo>
                  <a:pt x="104" y="158"/>
                </a:lnTo>
                <a:lnTo>
                  <a:pt x="98" y="180"/>
                </a:lnTo>
                <a:lnTo>
                  <a:pt x="12" y="170"/>
                </a:lnTo>
                <a:lnTo>
                  <a:pt x="6" y="168"/>
                </a:lnTo>
                <a:lnTo>
                  <a:pt x="2" y="164"/>
                </a:lnTo>
                <a:lnTo>
                  <a:pt x="0" y="158"/>
                </a:lnTo>
                <a:lnTo>
                  <a:pt x="0" y="152"/>
                </a:lnTo>
                <a:lnTo>
                  <a:pt x="4" y="140"/>
                </a:lnTo>
                <a:lnTo>
                  <a:pt x="14" y="112"/>
                </a:lnTo>
                <a:lnTo>
                  <a:pt x="22" y="96"/>
                </a:lnTo>
                <a:lnTo>
                  <a:pt x="32" y="78"/>
                </a:lnTo>
                <a:lnTo>
                  <a:pt x="44" y="62"/>
                </a:lnTo>
                <a:lnTo>
                  <a:pt x="56" y="50"/>
                </a:lnTo>
                <a:lnTo>
                  <a:pt x="70" y="38"/>
                </a:lnTo>
                <a:lnTo>
                  <a:pt x="86" y="28"/>
                </a:lnTo>
                <a:lnTo>
                  <a:pt x="102" y="20"/>
                </a:lnTo>
                <a:lnTo>
                  <a:pt x="120" y="12"/>
                </a:lnTo>
                <a:lnTo>
                  <a:pt x="138" y="8"/>
                </a:lnTo>
                <a:lnTo>
                  <a:pt x="158" y="4"/>
                </a:lnTo>
                <a:lnTo>
                  <a:pt x="180" y="2"/>
                </a:lnTo>
                <a:lnTo>
                  <a:pt x="202" y="0"/>
                </a:lnTo>
                <a:lnTo>
                  <a:pt x="224" y="2"/>
                </a:lnTo>
                <a:lnTo>
                  <a:pt x="246" y="4"/>
                </a:lnTo>
                <a:lnTo>
                  <a:pt x="266" y="8"/>
                </a:lnTo>
                <a:lnTo>
                  <a:pt x="286" y="12"/>
                </a:lnTo>
                <a:lnTo>
                  <a:pt x="304" y="20"/>
                </a:lnTo>
                <a:lnTo>
                  <a:pt x="322" y="28"/>
                </a:lnTo>
                <a:lnTo>
                  <a:pt x="338" y="38"/>
                </a:lnTo>
                <a:lnTo>
                  <a:pt x="352" y="50"/>
                </a:lnTo>
                <a:lnTo>
                  <a:pt x="364" y="62"/>
                </a:lnTo>
                <a:lnTo>
                  <a:pt x="376" y="76"/>
                </a:lnTo>
                <a:lnTo>
                  <a:pt x="386" y="88"/>
                </a:lnTo>
                <a:lnTo>
                  <a:pt x="394" y="104"/>
                </a:lnTo>
                <a:lnTo>
                  <a:pt x="400" y="118"/>
                </a:lnTo>
                <a:lnTo>
                  <a:pt x="404" y="132"/>
                </a:lnTo>
                <a:lnTo>
                  <a:pt x="406" y="148"/>
                </a:lnTo>
                <a:lnTo>
                  <a:pt x="408" y="164"/>
                </a:lnTo>
                <a:lnTo>
                  <a:pt x="406" y="182"/>
                </a:lnTo>
                <a:lnTo>
                  <a:pt x="402" y="200"/>
                </a:lnTo>
                <a:lnTo>
                  <a:pt x="396" y="216"/>
                </a:lnTo>
                <a:lnTo>
                  <a:pt x="388" y="234"/>
                </a:lnTo>
                <a:lnTo>
                  <a:pt x="374" y="250"/>
                </a:lnTo>
                <a:lnTo>
                  <a:pt x="354" y="272"/>
                </a:lnTo>
                <a:lnTo>
                  <a:pt x="330" y="296"/>
                </a:lnTo>
                <a:lnTo>
                  <a:pt x="300" y="322"/>
                </a:lnTo>
                <a:lnTo>
                  <a:pt x="272" y="348"/>
                </a:lnTo>
                <a:lnTo>
                  <a:pt x="262" y="358"/>
                </a:lnTo>
                <a:lnTo>
                  <a:pt x="256" y="368"/>
                </a:lnTo>
                <a:lnTo>
                  <a:pt x="252" y="378"/>
                </a:lnTo>
                <a:lnTo>
                  <a:pt x="250" y="392"/>
                </a:lnTo>
                <a:lnTo>
                  <a:pt x="248" y="410"/>
                </a:lnTo>
                <a:lnTo>
                  <a:pt x="248" y="430"/>
                </a:lnTo>
                <a:close/>
                <a:moveTo>
                  <a:pt x="166" y="578"/>
                </a:moveTo>
                <a:lnTo>
                  <a:pt x="166" y="578"/>
                </a:lnTo>
                <a:lnTo>
                  <a:pt x="158" y="578"/>
                </a:lnTo>
                <a:lnTo>
                  <a:pt x="154" y="574"/>
                </a:lnTo>
                <a:lnTo>
                  <a:pt x="150" y="568"/>
                </a:lnTo>
                <a:lnTo>
                  <a:pt x="150" y="562"/>
                </a:lnTo>
                <a:lnTo>
                  <a:pt x="150" y="484"/>
                </a:lnTo>
                <a:lnTo>
                  <a:pt x="150" y="478"/>
                </a:lnTo>
                <a:lnTo>
                  <a:pt x="154" y="474"/>
                </a:lnTo>
                <a:lnTo>
                  <a:pt x="158" y="470"/>
                </a:lnTo>
                <a:lnTo>
                  <a:pt x="166" y="468"/>
                </a:lnTo>
                <a:lnTo>
                  <a:pt x="242" y="468"/>
                </a:lnTo>
                <a:lnTo>
                  <a:pt x="250" y="470"/>
                </a:lnTo>
                <a:lnTo>
                  <a:pt x="254" y="474"/>
                </a:lnTo>
                <a:lnTo>
                  <a:pt x="258" y="478"/>
                </a:lnTo>
                <a:lnTo>
                  <a:pt x="258" y="484"/>
                </a:lnTo>
                <a:lnTo>
                  <a:pt x="258" y="562"/>
                </a:lnTo>
                <a:lnTo>
                  <a:pt x="258" y="568"/>
                </a:lnTo>
                <a:lnTo>
                  <a:pt x="254" y="574"/>
                </a:lnTo>
                <a:lnTo>
                  <a:pt x="250" y="578"/>
                </a:lnTo>
                <a:lnTo>
                  <a:pt x="242" y="578"/>
                </a:lnTo>
                <a:lnTo>
                  <a:pt x="166" y="578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latin typeface=""/>
              <a:ea typeface="ＭＳ Ｐゴシック" pitchFamily="-97" charset="-128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0838" y="2892425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1</a:t>
            </a:r>
            <a:endParaRPr lang="zh-CN" altLang="en-US" sz="540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554163" y="3082925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2</a:t>
            </a:r>
            <a:endParaRPr lang="zh-CN" altLang="en-US" sz="540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4" name="Rektangel 76"/>
          <p:cNvSpPr>
            <a:spLocks noChangeArrowheads="1"/>
          </p:cNvSpPr>
          <p:nvPr/>
        </p:nvSpPr>
        <p:spPr bwMode="auto">
          <a:xfrm>
            <a:off x="-6350" y="5392738"/>
            <a:ext cx="182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移出剖面</a:t>
            </a:r>
            <a:endParaRPr lang="en-US" sz="2000" noProof="1">
              <a:solidFill>
                <a:schemeClr val="bg1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508250" y="3916363"/>
            <a:ext cx="531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0070C0"/>
                </a:solidFill>
                <a:latin typeface="黑体" pitchFamily="2" charset="-122"/>
                <a:ea typeface="黑体" pitchFamily="2" charset="-122"/>
              </a:rPr>
              <a:t>3</a:t>
            </a:r>
            <a:endParaRPr lang="zh-CN" altLang="en-US" sz="5400">
              <a:solidFill>
                <a:srgbClr val="0070C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3" name="Rektangel 76"/>
          <p:cNvSpPr>
            <a:spLocks noChangeArrowheads="1"/>
          </p:cNvSpPr>
          <p:nvPr/>
        </p:nvSpPr>
        <p:spPr bwMode="auto">
          <a:xfrm>
            <a:off x="-6350" y="5392738"/>
            <a:ext cx="182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noProof="1">
                <a:solidFill>
                  <a:schemeClr val="bg1">
                    <a:lumMod val="50000"/>
                  </a:schemeClr>
                </a:solidFill>
                <a:latin typeface="黑体" pitchFamily="2" charset="-122"/>
                <a:ea typeface="黑体" pitchFamily="2" charset="-122"/>
              </a:rPr>
              <a:t>重合剖面</a:t>
            </a:r>
            <a:endParaRPr lang="en-US" sz="2000" noProof="1">
              <a:solidFill>
                <a:schemeClr val="bg1">
                  <a:lumMod val="50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879850" y="1225550"/>
            <a:ext cx="4984750" cy="5327650"/>
            <a:chOff x="1187624" y="-31871"/>
            <a:chExt cx="4985376" cy="5326828"/>
          </a:xfrm>
        </p:grpSpPr>
        <p:pic>
          <p:nvPicPr>
            <p:cNvPr id="41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-31871"/>
              <a:ext cx="4985376" cy="4781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010303" y="4925127"/>
              <a:ext cx="1340018" cy="369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剖视与剖面</a:t>
              </a: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054475" y="1530350"/>
            <a:ext cx="4586288" cy="4951413"/>
            <a:chOff x="4112544" y="1566655"/>
            <a:chExt cx="4586262" cy="4951327"/>
          </a:xfrm>
        </p:grpSpPr>
        <p:pic>
          <p:nvPicPr>
            <p:cNvPr id="412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544" y="1566655"/>
              <a:ext cx="4586262" cy="4225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5852434" y="6148100"/>
              <a:ext cx="1106482" cy="369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移出剖面</a:t>
              </a: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2597150" y="1336675"/>
            <a:ext cx="6394450" cy="3041650"/>
            <a:chOff x="2610919" y="1282070"/>
            <a:chExt cx="6394568" cy="3042104"/>
          </a:xfrm>
        </p:grpSpPr>
        <p:pic>
          <p:nvPicPr>
            <p:cNvPr id="412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919" y="1282070"/>
              <a:ext cx="6394568" cy="2552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254156" y="3954232"/>
              <a:ext cx="1108095" cy="369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重合剖面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75671E-6 C 0.14861 2.75671E-6 0.26997 0.14315 0.26997 0.3203 C 0.26997 0.49699 0.14861 0.64038 2.77778E-7 0.64038 C -0.14879 0.64038 -0.26944 0.49699 -0.26944 0.3203 C -0.26944 0.14315 -0.14879 2.75671E-6 2.77778E-7 2.75671E-6 Z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00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75671E-6 C 0.14861 2.75671E-6 0.26997 0.14315 0.26997 0.3203 C 0.26997 0.49699 0.14861 0.64038 2.77778E-7 0.64038 C -0.14879 0.64038 -0.26944 0.49699 -0.26944 0.3203 C -0.26944 0.14315 -0.14879 2.75671E-6 2.77778E-7 2.75671E-6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2636E-6 C 0.125 0.09621 0.175 0.29695 0.10989 0.44727 C 0.04461 0.59713 -0.11077 0.64038 -0.23542 0.54394 C -0.36146 0.4475 -0.41042 0.24723 -0.34497 0.09737 C -0.28039 -0.05296 -0.1257 -0.09667 3.88889E-6 -1.52636E-6 Z " pathEditMode="relative" rAng="1800000" ptsTypes="fffff">
                                      <p:cBhvr>
                                        <p:cTn id="5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2722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2636E-6 C 0.125 0.09621 0.175 0.29695 0.10989 0.44727 C 0.04461 0.59713 -0.11077 0.64038 -0.23542 0.54394 C -0.36146 0.4475 -0.41042 0.24723 -0.34497 0.09737 C -0.28039 -0.05296 -0.1257 -0.09667 3.88889E-6 -1.52636E-6 Z " pathEditMode="relative" rAng="1800000" ptsTypes="fffff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27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3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5532E-7 C 0.06806 0.15819 0.03333 0.3587 -0.07951 0.44542 C -0.19132 0.53145 -0.33993 0.47202 -0.40746 0.31337 C -0.47691 0.15472 -0.44132 -0.0444 -0.32882 -0.13043 C -0.21632 -0.21739 -0.06927 -0.15911 -8.33333E-7 -4.25532E-7 Z " pathEditMode="relative" rAng="3600000" ptsTypes="fffff">
                                      <p:cBhvr>
                                        <p:cTn id="9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572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5532E-7 C 0.06806 0.15819 0.03333 0.3587 -0.07951 0.44542 C -0.19132 0.53145 -0.33993 0.47202 -0.40746 0.31337 C -0.47691 0.15472 -0.44132 -0.0444 -0.32882 -0.13043 C -0.21632 -0.21739 -0.06927 -0.15911 -8.33333E-7 -4.25532E-7 Z " pathEditMode="relative" rAng="3600000" ptsTypes="fffff">
                                      <p:cBhvr>
                                        <p:cTn id="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17" y="15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81" grpId="0" animBg="1"/>
      <p:bldP spid="8" grpId="0"/>
      <p:bldP spid="43" grpId="0"/>
      <p:bldP spid="43" grpId="1"/>
      <p:bldP spid="69" grpId="0" animBg="1"/>
      <p:bldP spid="13" grpId="0"/>
      <p:bldP spid="83" grpId="0"/>
      <p:bldP spid="84" grpId="0"/>
      <p:bldP spid="84" grpId="1"/>
      <p:bldP spid="92" grpId="0"/>
      <p:bldP spid="93" grpId="0"/>
      <p:bldP spid="9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机械加工技术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27" name="组合 5"/>
          <p:cNvGrpSpPr>
            <a:grpSpLocks/>
          </p:cNvGrpSpPr>
          <p:nvPr/>
        </p:nvGrpSpPr>
        <p:grpSpPr bwMode="auto">
          <a:xfrm>
            <a:off x="573088" y="1598613"/>
            <a:ext cx="2447925" cy="3771900"/>
            <a:chOff x="2051721" y="1124744"/>
            <a:chExt cx="2447369" cy="3773854"/>
          </a:xfrm>
        </p:grpSpPr>
        <p:sp>
          <p:nvSpPr>
            <p:cNvPr id="28" name="圆角矩形 27"/>
            <p:cNvSpPr/>
            <p:nvPr/>
          </p:nvSpPr>
          <p:spPr bwMode="auto">
            <a:xfrm>
              <a:off x="2051721" y="1440820"/>
              <a:ext cx="2447369" cy="3457778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7999">
                  <a:schemeClr val="accent2">
                    <a:lumMod val="40000"/>
                    <a:lumOff val="60000"/>
                  </a:schemeClr>
                </a:gs>
                <a:gs pos="36000">
                  <a:schemeClr val="accent2">
                    <a:lumMod val="60000"/>
                    <a:lumOff val="40000"/>
                  </a:schemeClr>
                </a:gs>
                <a:gs pos="61000">
                  <a:schemeClr val="accent2">
                    <a:lumMod val="60000"/>
                    <a:lumOff val="40000"/>
                  </a:schemeClr>
                </a:gs>
                <a:gs pos="82001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31" name="Text Box 65"/>
            <p:cNvSpPr txBox="1">
              <a:spLocks noChangeArrowheads="1"/>
            </p:cNvSpPr>
            <p:nvPr/>
          </p:nvSpPr>
          <p:spPr bwMode="gray">
            <a:xfrm>
              <a:off x="2051721" y="1777178"/>
              <a:ext cx="2447369" cy="1940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如图所示是个吊钩。说一说，图中用了多少个剖面来表示吊钩断面的变化情况，它们分别是什么形状，为什么需要这样表达。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5132" name="组合 44"/>
            <p:cNvGrpSpPr>
              <a:grpSpLocks/>
            </p:cNvGrpSpPr>
            <p:nvPr/>
          </p:nvGrpSpPr>
          <p:grpSpPr bwMode="auto">
            <a:xfrm>
              <a:off x="2954015" y="1124744"/>
              <a:ext cx="643413" cy="643178"/>
              <a:chOff x="924049" y="2057400"/>
              <a:chExt cx="642938" cy="642938"/>
            </a:xfrm>
          </p:grpSpPr>
          <p:grpSp>
            <p:nvGrpSpPr>
              <p:cNvPr id="5133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5135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36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37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38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39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5134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419475" y="1412875"/>
            <a:ext cx="5359400" cy="4762500"/>
            <a:chOff x="3419872" y="1412776"/>
            <a:chExt cx="5358928" cy="4761820"/>
          </a:xfrm>
        </p:grpSpPr>
        <p:pic>
          <p:nvPicPr>
            <p:cNvPr id="5128" name="Picture 5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412776"/>
              <a:ext cx="5358928" cy="4246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4853259" y="5804762"/>
              <a:ext cx="2492155" cy="369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dirty="0">
                  <a:solidFill>
                    <a:schemeClr val="accent3">
                      <a:lumMod val="50000"/>
                    </a:schemeClr>
                  </a:solidFill>
                  <a:ea typeface="黑体" pitchFamily="2" charset="-122"/>
                </a:rPr>
                <a:t>吊钩各部位断面的表达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3523</TotalTime>
  <Words>143</Words>
  <Application>Microsoft Office PowerPoint</Application>
  <PresentationFormat>全屏显示(4:3)</PresentationFormat>
  <Paragraphs>40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Calibri</vt:lpstr>
      <vt:lpstr>宋体</vt:lpstr>
      <vt:lpstr>Arial</vt:lpstr>
      <vt:lpstr>黑体</vt:lpstr>
      <vt:lpstr>幼圆</vt:lpstr>
      <vt:lpstr>微软雅黑</vt:lpstr>
      <vt:lpstr>Office 主题​​</vt:lpstr>
      <vt:lpstr>机械加工技术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admin</cp:lastModifiedBy>
  <cp:revision>224</cp:revision>
  <dcterms:created xsi:type="dcterms:W3CDTF">2012-01-31T05:34:08Z</dcterms:created>
  <dcterms:modified xsi:type="dcterms:W3CDTF">2012-04-25T00:40:06Z</dcterms:modified>
</cp:coreProperties>
</file>