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80" r:id="rId4"/>
    <p:sldId id="292" r:id="rId5"/>
    <p:sldId id="293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94" r:id="rId18"/>
    <p:sldId id="307" r:id="rId19"/>
    <p:sldId id="308" r:id="rId20"/>
    <p:sldId id="309" r:id="rId21"/>
    <p:sldId id="295" r:id="rId22"/>
    <p:sldId id="310" r:id="rId23"/>
    <p:sldId id="262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25"/>
    <a:srgbClr val="7D8496"/>
    <a:srgbClr val="E94800"/>
    <a:srgbClr val="CAE6EE"/>
    <a:srgbClr val="E6E6E6"/>
    <a:srgbClr val="9B0000"/>
    <a:srgbClr val="E7443C"/>
    <a:srgbClr val="E74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7" autoAdjust="0"/>
    <p:restoredTop sz="94660"/>
  </p:normalViewPr>
  <p:slideViewPr>
    <p:cSldViewPr>
      <p:cViewPr varScale="1">
        <p:scale>
          <a:sx n="86" d="100"/>
          <a:sy n="86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D7AC-FA5C-4C34-84FB-925728756D5D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5CC9-90E7-491F-BE85-F17BBE87E3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4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B9D0-2073-4072-8235-885571EB0D0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CA45-CA7A-458A-ADCD-FF045D7A39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39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A477-C884-4AE8-B4CB-346113898AF9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32DC-330B-45AF-8C30-4249A17659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80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A4B5-124C-42A5-962E-0FD88FFB8B85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F8CC-8F20-4015-83B8-DA772011BB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37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3677-3682-45A8-82E9-CF0D7B41279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46D1-A9ED-424B-9501-781EDED3EA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3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B473-4987-47C7-A308-BACDED80FE3A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D9C4-E355-40EC-BFD8-42ED0C3399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44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8052-630D-4521-868D-FDF6A372033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4CFD-F2B8-40BA-934D-B988299D92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5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7B98-1748-4E1A-AC89-17CF7F06D7AD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7F39-D52C-4059-A8E9-6CF3021ED5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82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34A1-7FB8-4660-A7D9-516161E5630C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EEB0-FD72-4B32-B124-4D30DC8C22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3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4949-450E-4053-909B-3B75BD073471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4530-5C84-41DA-A907-9103B91EF6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07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F45F8-908D-4560-9457-86A569577AA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4FA9-C1ED-436B-8E5D-ACB170AAFE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81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FAEE40-EDF6-4F8B-9C84-801EEFD0CAD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91CD04-F2B4-4FD2-8FE0-DD46673D5A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D:\job\贵州农村\PPT\机械加工技术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502025"/>
            <a:ext cx="32670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机械加工技术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smtClean="0">
                <a:latin typeface="幼圆" pitchFamily="49" charset="-122"/>
                <a:ea typeface="幼圆" pitchFamily="49" charset="-122"/>
              </a:rPr>
              <a:t>上海科技教育出版社</a:t>
            </a:r>
            <a:endParaRPr lang="zh-CN" altLang="en-US" b="1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图样与视图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270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11286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128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1271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11282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128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1272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11278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127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28674" name="Picture 2" descr="D:\job\贵州农村\书稿\机械加工技术\机械加工技术\表1-1-11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479550"/>
            <a:ext cx="16430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D:\job\贵州农村\书稿\机械加工技术\机械加工技术\表1-1-12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808413"/>
            <a:ext cx="26146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294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12310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231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1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2295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12306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230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0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2296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12302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230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0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29699" name="Picture 3" descr="D:\job\贵州农村\书稿\机械加工技术\机械加工技术\表1-1-14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868738"/>
            <a:ext cx="304958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D:\job\贵州农村\书稿\机械加工技术\机械加工技术\表1-1-13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576388"/>
            <a:ext cx="19986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318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13334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333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3319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13330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333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3320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13326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332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2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30722" name="Picture 2" descr="D:\job\贵州农村\书稿\机械加工技术\机械加工技术\表1-1-15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479550"/>
            <a:ext cx="12969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D:\job\贵州农村\书稿\机械加工技术\机械加工技术\表1-1-16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768725"/>
            <a:ext cx="275272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342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14358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435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6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4343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14354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435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4344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14350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435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31746" name="Picture 2" descr="D:\job\贵州农村\书稿\机械加工技术\机械加工技术\表1-1-17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698625"/>
            <a:ext cx="18145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D:\job\贵州农村\书稿\机械加工技术\机械加工技术\表1-1-18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3860800"/>
            <a:ext cx="328453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366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15382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538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8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5367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15378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537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8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5368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15374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537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7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32770" name="Picture 2" descr="D:\job\贵州农村\书稿\机械加工技术\机械加工技术\表1-1-19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1268413"/>
            <a:ext cx="19526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D:\job\贵州农村\书稿\机械加工技术\机械加工技术\表1-1-20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3838575"/>
            <a:ext cx="299878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390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16406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640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0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6391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16402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640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0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6392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16398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639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0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33794" name="Picture 2" descr="D:\job\贵州农村\书稿\机械加工技术\机械加工技术\表1-1-22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773488"/>
            <a:ext cx="29448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D:\job\贵州农村\书稿\机械加工技术\机械加工技术\表1-1-21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460500"/>
            <a:ext cx="207168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414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17430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743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7415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17426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742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7416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17422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742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34818" name="Picture 2" descr="D:\job\贵州农村\书稿\机械加工技术\机械加工技术\表1-1-23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458913"/>
            <a:ext cx="2557463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D:\job\贵州农村\书稿\机械加工技术\机械加工技术\表1-1-24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792538"/>
            <a:ext cx="33512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38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18459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846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6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8439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18455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845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5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8440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18451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845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5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481013" y="4852988"/>
            <a:ext cx="3802062" cy="547687"/>
            <a:chOff x="481619" y="3209993"/>
            <a:chExt cx="3802726" cy="547514"/>
          </a:xfrm>
        </p:grpSpPr>
        <p:sp>
          <p:nvSpPr>
            <p:cNvPr id="27" name="圆角矩形 26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三视图的尺寸标注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endParaRPr>
            </a:p>
          </p:txBody>
        </p:sp>
        <p:grpSp>
          <p:nvGrpSpPr>
            <p:cNvPr id="18447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18448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49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Rounded Rectangle 21"/>
          <p:cNvSpPr/>
          <p:nvPr/>
        </p:nvSpPr>
        <p:spPr>
          <a:xfrm>
            <a:off x="5219700" y="1753394"/>
            <a:ext cx="3382963" cy="4051870"/>
          </a:xfrm>
          <a:prstGeom prst="roundRect">
            <a:avLst>
              <a:gd name="adj" fmla="val 582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35" name="Text Placeholder 16"/>
          <p:cNvSpPr txBox="1">
            <a:spLocks/>
          </p:cNvSpPr>
          <p:nvPr/>
        </p:nvSpPr>
        <p:spPr bwMode="auto">
          <a:xfrm>
            <a:off x="5281613" y="2073275"/>
            <a:ext cx="31908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物体的真实大小应以图样上所注的尺寸数值为依据，与图形的大小及绘图的准确度无关。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462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19483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9484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485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9463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19479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948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48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9464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19475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947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47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9465" name="组合 25"/>
          <p:cNvGrpSpPr>
            <a:grpSpLocks/>
          </p:cNvGrpSpPr>
          <p:nvPr/>
        </p:nvGrpSpPr>
        <p:grpSpPr bwMode="auto">
          <a:xfrm>
            <a:off x="481013" y="4852988"/>
            <a:ext cx="3802062" cy="547687"/>
            <a:chOff x="481619" y="3209993"/>
            <a:chExt cx="3802726" cy="547514"/>
          </a:xfrm>
        </p:grpSpPr>
        <p:sp>
          <p:nvSpPr>
            <p:cNvPr id="27" name="圆角矩形 26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三视图的尺寸标注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endParaRPr>
            </a:p>
          </p:txBody>
        </p:sp>
        <p:grpSp>
          <p:nvGrpSpPr>
            <p:cNvPr id="19471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1947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47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Rounded Rectangle 21"/>
          <p:cNvSpPr/>
          <p:nvPr/>
        </p:nvSpPr>
        <p:spPr>
          <a:xfrm>
            <a:off x="5219700" y="1753394"/>
            <a:ext cx="3382963" cy="4051870"/>
          </a:xfrm>
          <a:prstGeom prst="roundRect">
            <a:avLst>
              <a:gd name="adj" fmla="val 582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35" name="Text Placeholder 16"/>
          <p:cNvSpPr txBox="1">
            <a:spLocks/>
          </p:cNvSpPr>
          <p:nvPr/>
        </p:nvSpPr>
        <p:spPr bwMode="auto">
          <a:xfrm>
            <a:off x="5281613" y="2073275"/>
            <a:ext cx="31908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图样中的尺寸，以毫米为单位时，不需标注计量单位的代号或名称，如采用其他单位，则必须注明相应的计量单位的代号或名称。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486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20507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20508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09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0487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20503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20504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05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0488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20499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2050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0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0489" name="组合 25"/>
          <p:cNvGrpSpPr>
            <a:grpSpLocks/>
          </p:cNvGrpSpPr>
          <p:nvPr/>
        </p:nvGrpSpPr>
        <p:grpSpPr bwMode="auto">
          <a:xfrm>
            <a:off x="481013" y="4852988"/>
            <a:ext cx="3802062" cy="547687"/>
            <a:chOff x="481619" y="3209993"/>
            <a:chExt cx="3802726" cy="547514"/>
          </a:xfrm>
        </p:grpSpPr>
        <p:sp>
          <p:nvSpPr>
            <p:cNvPr id="27" name="圆角矩形 26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三视图的尺寸标注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endParaRPr>
            </a:p>
          </p:txBody>
        </p:sp>
        <p:grpSp>
          <p:nvGrpSpPr>
            <p:cNvPr id="20495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2049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49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Rounded Rectangle 21"/>
          <p:cNvSpPr/>
          <p:nvPr/>
        </p:nvSpPr>
        <p:spPr>
          <a:xfrm>
            <a:off x="5219700" y="1753394"/>
            <a:ext cx="3382963" cy="4051870"/>
          </a:xfrm>
          <a:prstGeom prst="roundRect">
            <a:avLst>
              <a:gd name="adj" fmla="val 582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35" name="Text Placeholder 16"/>
          <p:cNvSpPr txBox="1">
            <a:spLocks/>
          </p:cNvSpPr>
          <p:nvPr/>
        </p:nvSpPr>
        <p:spPr bwMode="auto">
          <a:xfrm>
            <a:off x="5281613" y="2073275"/>
            <a:ext cx="31908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图样中所标注的尺寸，为该图样所示物体的最后完工尺寸，否则应加说明。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一、图样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3100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310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6" name="组合 10"/>
          <p:cNvGrpSpPr>
            <a:grpSpLocks/>
          </p:cNvGrpSpPr>
          <p:nvPr/>
        </p:nvGrpSpPr>
        <p:grpSpPr bwMode="auto">
          <a:xfrm>
            <a:off x="481013" y="2801938"/>
            <a:ext cx="3802062" cy="547687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尺寸</a:t>
              </a:r>
            </a:p>
          </p:txBody>
        </p:sp>
        <p:grpSp>
          <p:nvGrpSpPr>
            <p:cNvPr id="3096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309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1" name="组合 11"/>
          <p:cNvGrpSpPr>
            <a:grpSpLocks/>
          </p:cNvGrpSpPr>
          <p:nvPr/>
        </p:nvGrpSpPr>
        <p:grpSpPr bwMode="auto">
          <a:xfrm>
            <a:off x="481013" y="4122738"/>
            <a:ext cx="3802062" cy="547687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技术要求</a:t>
              </a:r>
            </a:p>
          </p:txBody>
        </p:sp>
        <p:grpSp>
          <p:nvGrpSpPr>
            <p:cNvPr id="3092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309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481013" y="5445125"/>
            <a:ext cx="3802062" cy="547688"/>
            <a:chOff x="481619" y="3209993"/>
            <a:chExt cx="3802726" cy="547514"/>
          </a:xfrm>
        </p:grpSpPr>
        <p:sp>
          <p:nvSpPr>
            <p:cNvPr id="27" name="圆角矩形 26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标题栏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endParaRPr>
            </a:p>
          </p:txBody>
        </p:sp>
        <p:grpSp>
          <p:nvGrpSpPr>
            <p:cNvPr id="3088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308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21513" name="Picture 9" descr="C:\Documents and Settings\admin\桌面\2012-4-18 14-15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9550"/>
            <a:ext cx="42926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任意多边形 2"/>
          <p:cNvSpPr/>
          <p:nvPr/>
        </p:nvSpPr>
        <p:spPr>
          <a:xfrm>
            <a:off x="4826000" y="1625600"/>
            <a:ext cx="3860800" cy="3797300"/>
          </a:xfrm>
          <a:custGeom>
            <a:avLst/>
            <a:gdLst>
              <a:gd name="connsiteX0" fmla="*/ 0 w 3860800"/>
              <a:gd name="connsiteY0" fmla="*/ 38100 h 3797300"/>
              <a:gd name="connsiteX1" fmla="*/ 0 w 3860800"/>
              <a:gd name="connsiteY1" fmla="*/ 3797300 h 3797300"/>
              <a:gd name="connsiteX2" fmla="*/ 1879600 w 3860800"/>
              <a:gd name="connsiteY2" fmla="*/ 3797300 h 3797300"/>
              <a:gd name="connsiteX3" fmla="*/ 1879600 w 3860800"/>
              <a:gd name="connsiteY3" fmla="*/ 2870200 h 3797300"/>
              <a:gd name="connsiteX4" fmla="*/ 3860800 w 3860800"/>
              <a:gd name="connsiteY4" fmla="*/ 2870200 h 3797300"/>
              <a:gd name="connsiteX5" fmla="*/ 3860800 w 3860800"/>
              <a:gd name="connsiteY5" fmla="*/ 495300 h 3797300"/>
              <a:gd name="connsiteX6" fmla="*/ 3035300 w 3860800"/>
              <a:gd name="connsiteY6" fmla="*/ 495300 h 3797300"/>
              <a:gd name="connsiteX7" fmla="*/ 3035300 w 3860800"/>
              <a:gd name="connsiteY7" fmla="*/ 0 h 3797300"/>
              <a:gd name="connsiteX8" fmla="*/ 0 w 3860800"/>
              <a:gd name="connsiteY8" fmla="*/ 381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0800" h="3797300">
                <a:moveTo>
                  <a:pt x="0" y="38100"/>
                </a:moveTo>
                <a:lnTo>
                  <a:pt x="0" y="3797300"/>
                </a:lnTo>
                <a:lnTo>
                  <a:pt x="1879600" y="3797300"/>
                </a:lnTo>
                <a:lnTo>
                  <a:pt x="1879600" y="2870200"/>
                </a:lnTo>
                <a:lnTo>
                  <a:pt x="3860800" y="2870200"/>
                </a:lnTo>
                <a:lnTo>
                  <a:pt x="3860800" y="495300"/>
                </a:lnTo>
                <a:lnTo>
                  <a:pt x="3035300" y="495300"/>
                </a:lnTo>
                <a:lnTo>
                  <a:pt x="3035300" y="0"/>
                </a:lnTo>
                <a:lnTo>
                  <a:pt x="0" y="381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/>
          </a:p>
        </p:txBody>
      </p:sp>
      <p:sp>
        <p:nvSpPr>
          <p:cNvPr id="9" name="椭圆 8"/>
          <p:cNvSpPr/>
          <p:nvPr/>
        </p:nvSpPr>
        <p:spPr>
          <a:xfrm>
            <a:off x="7451725" y="2994025"/>
            <a:ext cx="271463" cy="3222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6875463" y="3644900"/>
            <a:ext cx="433387" cy="40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432550" y="5584825"/>
            <a:ext cx="2387600" cy="50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9" grpId="2" animBg="1"/>
      <p:bldP spid="9" grpId="3" animBg="1"/>
      <p:bldP spid="9" grpId="4" animBg="1"/>
      <p:bldP spid="38" grpId="0" animBg="1"/>
      <p:bldP spid="38" grpId="1" animBg="1"/>
      <p:bldP spid="38" grpId="2" animBg="1"/>
      <p:bldP spid="38" grpId="3" animBg="1"/>
      <p:bldP spid="38" grpId="4" animBg="1"/>
      <p:bldP spid="39" grpId="0" animBg="1"/>
      <p:bldP spid="39" grpId="1" animBg="1"/>
      <p:bldP spid="39" grpId="2" animBg="1"/>
      <p:bldP spid="39" grpId="3" animBg="1"/>
      <p:bldP spid="39" grpId="4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510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21531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2153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3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1511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21527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21528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29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1512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21523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21524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25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1513" name="组合 25"/>
          <p:cNvGrpSpPr>
            <a:grpSpLocks/>
          </p:cNvGrpSpPr>
          <p:nvPr/>
        </p:nvGrpSpPr>
        <p:grpSpPr bwMode="auto">
          <a:xfrm>
            <a:off x="481013" y="4852988"/>
            <a:ext cx="3802062" cy="547687"/>
            <a:chOff x="481619" y="3209993"/>
            <a:chExt cx="3802726" cy="547514"/>
          </a:xfrm>
        </p:grpSpPr>
        <p:sp>
          <p:nvSpPr>
            <p:cNvPr id="27" name="圆角矩形 26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三视图的尺寸标注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endParaRPr>
            </a:p>
          </p:txBody>
        </p:sp>
        <p:grpSp>
          <p:nvGrpSpPr>
            <p:cNvPr id="21519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2152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2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Rounded Rectangle 21"/>
          <p:cNvSpPr/>
          <p:nvPr/>
        </p:nvSpPr>
        <p:spPr>
          <a:xfrm>
            <a:off x="5219700" y="1753394"/>
            <a:ext cx="3382963" cy="4051870"/>
          </a:xfrm>
          <a:prstGeom prst="roundRect">
            <a:avLst>
              <a:gd name="adj" fmla="val 582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35" name="Text Placeholder 16"/>
          <p:cNvSpPr txBox="1">
            <a:spLocks/>
          </p:cNvSpPr>
          <p:nvPr/>
        </p:nvSpPr>
        <p:spPr bwMode="auto">
          <a:xfrm>
            <a:off x="5281613" y="2073275"/>
            <a:ext cx="31908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</a:pP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物体的每一尺寸，一般只标注一次，并应标注在反映该结构最清楚的图形上。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534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22564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2256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6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2535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22560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2256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6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2536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2255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2537" name="组合 25"/>
          <p:cNvGrpSpPr>
            <a:grpSpLocks/>
          </p:cNvGrpSpPr>
          <p:nvPr/>
        </p:nvGrpSpPr>
        <p:grpSpPr bwMode="auto">
          <a:xfrm>
            <a:off x="481013" y="4852988"/>
            <a:ext cx="3802062" cy="547687"/>
            <a:chOff x="481619" y="3209993"/>
            <a:chExt cx="3802726" cy="547514"/>
          </a:xfrm>
        </p:grpSpPr>
        <p:sp>
          <p:nvSpPr>
            <p:cNvPr id="27" name="圆角矩形 26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三视图的尺寸标注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endParaRPr>
            </a:p>
          </p:txBody>
        </p:sp>
        <p:grpSp>
          <p:nvGrpSpPr>
            <p:cNvPr id="22552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2255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481013" y="5976938"/>
            <a:ext cx="3802062" cy="547687"/>
            <a:chOff x="481619" y="3209993"/>
            <a:chExt cx="3802726" cy="547514"/>
          </a:xfrm>
        </p:grpSpPr>
        <p:sp>
          <p:nvSpPr>
            <p:cNvPr id="29" name="圆角矩形 28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基本视图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endParaRPr>
            </a:p>
          </p:txBody>
        </p:sp>
        <p:grpSp>
          <p:nvGrpSpPr>
            <p:cNvPr id="22548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2254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5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5842" name="Picture 2" descr="D:\job\贵州农村\书稿\机械加工技术\机械加工技术\1-5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874963"/>
            <a:ext cx="45593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5508625" y="3359150"/>
            <a:ext cx="3635375" cy="1285875"/>
            <a:chOff x="5508104" y="3358759"/>
            <a:chExt cx="3635896" cy="1286351"/>
          </a:xfrm>
        </p:grpSpPr>
        <p:sp>
          <p:nvSpPr>
            <p:cNvPr id="35" name="TextBox 34"/>
            <p:cNvSpPr txBox="1"/>
            <p:nvPr/>
          </p:nvSpPr>
          <p:spPr>
            <a:xfrm>
              <a:off x="5508104" y="4275086"/>
              <a:ext cx="1186033" cy="3700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（右视图）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57968" y="4275086"/>
              <a:ext cx="1186032" cy="3700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（左视图）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35283" y="3358759"/>
              <a:ext cx="1184445" cy="37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（仰视图）</a:t>
              </a: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956175" y="4778375"/>
            <a:ext cx="995363" cy="660400"/>
            <a:chOff x="4955435" y="4778276"/>
            <a:chExt cx="996234" cy="660896"/>
          </a:xfrm>
        </p:grpSpPr>
        <p:sp>
          <p:nvSpPr>
            <p:cNvPr id="33" name="下箭头 32"/>
            <p:cNvSpPr/>
            <p:nvPr/>
          </p:nvSpPr>
          <p:spPr>
            <a:xfrm rot="7200000">
              <a:off x="5345521" y="4705967"/>
              <a:ext cx="216062" cy="36067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55435" y="5070595"/>
              <a:ext cx="996234" cy="3685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主视图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27" name="组合 5"/>
          <p:cNvGrpSpPr>
            <a:grpSpLocks/>
          </p:cNvGrpSpPr>
          <p:nvPr/>
        </p:nvGrpSpPr>
        <p:grpSpPr bwMode="auto">
          <a:xfrm>
            <a:off x="1541463" y="1241425"/>
            <a:ext cx="2447925" cy="2474913"/>
            <a:chOff x="2051721" y="1124744"/>
            <a:chExt cx="2447369" cy="2476293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051721" y="1440833"/>
              <a:ext cx="2447369" cy="216020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7999">
                  <a:schemeClr val="accent2">
                    <a:lumMod val="40000"/>
                    <a:lumOff val="60000"/>
                  </a:schemeClr>
                </a:gs>
                <a:gs pos="36000">
                  <a:schemeClr val="accent2">
                    <a:lumMod val="60000"/>
                    <a:lumOff val="40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82001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602" name="Text Box 65"/>
            <p:cNvSpPr txBox="1">
              <a:spLocks noChangeArrowheads="1"/>
            </p:cNvSpPr>
            <p:nvPr/>
          </p:nvSpPr>
          <p:spPr bwMode="gray">
            <a:xfrm>
              <a:off x="2051721" y="1777178"/>
              <a:ext cx="2447369" cy="120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画出长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×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宽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×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高为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30×15 ×15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（单位：毫米）的长方体的三视图？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3603" name="组合 44"/>
            <p:cNvGrpSpPr>
              <a:grpSpLocks/>
            </p:cNvGrpSpPr>
            <p:nvPr/>
          </p:nvGrpSpPr>
          <p:grpSpPr bwMode="auto">
            <a:xfrm>
              <a:off x="2954015" y="1124744"/>
              <a:ext cx="643413" cy="643178"/>
              <a:chOff x="924049" y="2057400"/>
              <a:chExt cx="642938" cy="642938"/>
            </a:xfrm>
          </p:grpSpPr>
          <p:grpSp>
            <p:nvGrpSpPr>
              <p:cNvPr id="2360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2360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0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60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60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61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360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38" name="组合 4"/>
          <p:cNvGrpSpPr>
            <a:grpSpLocks/>
          </p:cNvGrpSpPr>
          <p:nvPr/>
        </p:nvGrpSpPr>
        <p:grpSpPr bwMode="auto">
          <a:xfrm>
            <a:off x="5221288" y="1241425"/>
            <a:ext cx="2449512" cy="2474913"/>
            <a:chOff x="4607015" y="1124744"/>
            <a:chExt cx="2449330" cy="2476293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4607015" y="1440833"/>
              <a:ext cx="2449330" cy="216020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7999">
                  <a:schemeClr val="accent3">
                    <a:lumMod val="40000"/>
                    <a:lumOff val="60000"/>
                  </a:schemeClr>
                </a:gs>
                <a:gs pos="36000">
                  <a:schemeClr val="accent3">
                    <a:lumMod val="60000"/>
                    <a:lumOff val="40000"/>
                  </a:schemeClr>
                </a:gs>
                <a:gs pos="61000">
                  <a:schemeClr val="accent3">
                    <a:lumMod val="60000"/>
                    <a:lumOff val="40000"/>
                  </a:schemeClr>
                </a:gs>
                <a:gs pos="82001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3593" name="组合 45"/>
            <p:cNvGrpSpPr>
              <a:grpSpLocks/>
            </p:cNvGrpSpPr>
            <p:nvPr/>
          </p:nvGrpSpPr>
          <p:grpSpPr bwMode="auto">
            <a:xfrm>
              <a:off x="5510479" y="1124744"/>
              <a:ext cx="642654" cy="643179"/>
              <a:chOff x="3286249" y="2057400"/>
              <a:chExt cx="642938" cy="642938"/>
            </a:xfrm>
          </p:grpSpPr>
          <p:sp>
            <p:nvSpPr>
              <p:cNvPr id="23595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3596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597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598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599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600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23594" name="Text Box 65"/>
            <p:cNvSpPr txBox="1">
              <a:spLocks noChangeArrowheads="1"/>
            </p:cNvSpPr>
            <p:nvPr/>
          </p:nvSpPr>
          <p:spPr bwMode="gray">
            <a:xfrm>
              <a:off x="4607015" y="1777178"/>
              <a:ext cx="2449330" cy="120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画出直径为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20 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毫米，长为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40 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毫米的横放圆柱的三视图？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1"/>
          <p:cNvGrpSpPr>
            <a:grpSpLocks/>
          </p:cNvGrpSpPr>
          <p:nvPr/>
        </p:nvGrpSpPr>
        <p:grpSpPr bwMode="auto">
          <a:xfrm>
            <a:off x="458788" y="3870325"/>
            <a:ext cx="2447925" cy="2476500"/>
            <a:chOff x="558873" y="3933056"/>
            <a:chExt cx="2447716" cy="2476292"/>
          </a:xfrm>
        </p:grpSpPr>
        <p:sp>
          <p:nvSpPr>
            <p:cNvPr id="49" name="圆角矩形 48"/>
            <p:cNvSpPr/>
            <p:nvPr/>
          </p:nvSpPr>
          <p:spPr bwMode="auto">
            <a:xfrm>
              <a:off x="558873" y="4248942"/>
              <a:ext cx="2447716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chemeClr val="accent1">
                    <a:lumMod val="40000"/>
                    <a:lumOff val="60000"/>
                  </a:schemeClr>
                </a:gs>
                <a:gs pos="36000">
                  <a:schemeClr val="accent1">
                    <a:lumMod val="60000"/>
                    <a:lumOff val="4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82001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3583" name="组合 46"/>
            <p:cNvGrpSpPr>
              <a:grpSpLocks/>
            </p:cNvGrpSpPr>
            <p:nvPr/>
          </p:nvGrpSpPr>
          <p:grpSpPr bwMode="auto">
            <a:xfrm>
              <a:off x="1461420" y="3933056"/>
              <a:ext cx="642906" cy="643179"/>
              <a:chOff x="5648449" y="2057400"/>
              <a:chExt cx="642938" cy="642938"/>
            </a:xfrm>
          </p:grpSpPr>
          <p:grpSp>
            <p:nvGrpSpPr>
              <p:cNvPr id="23585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23587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588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589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590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591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3586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23584" name="Text Box 65"/>
            <p:cNvSpPr txBox="1">
              <a:spLocks noChangeArrowheads="1"/>
            </p:cNvSpPr>
            <p:nvPr/>
          </p:nvSpPr>
          <p:spPr bwMode="gray">
            <a:xfrm>
              <a:off x="558874" y="4576235"/>
              <a:ext cx="2447715" cy="120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画出高为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25 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毫米，底边为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20 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毫米的正四棱锥的三视图？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" name="组合 2"/>
          <p:cNvGrpSpPr>
            <a:grpSpLocks/>
          </p:cNvGrpSpPr>
          <p:nvPr/>
        </p:nvGrpSpPr>
        <p:grpSpPr bwMode="auto">
          <a:xfrm>
            <a:off x="3397250" y="3860800"/>
            <a:ext cx="2514600" cy="2476500"/>
            <a:chOff x="3421932" y="3924329"/>
            <a:chExt cx="2514871" cy="2476292"/>
          </a:xfrm>
        </p:grpSpPr>
        <p:sp>
          <p:nvSpPr>
            <p:cNvPr id="62" name="圆角矩形 61"/>
            <p:cNvSpPr/>
            <p:nvPr/>
          </p:nvSpPr>
          <p:spPr bwMode="auto">
            <a:xfrm>
              <a:off x="3421932" y="4240215"/>
              <a:ext cx="2448189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7999">
                  <a:schemeClr val="accent6">
                    <a:lumMod val="40000"/>
                    <a:lumOff val="60000"/>
                  </a:schemeClr>
                </a:gs>
                <a:gs pos="36000">
                  <a:schemeClr val="accent6">
                    <a:lumMod val="60000"/>
                    <a:lumOff val="40000"/>
                  </a:schemeClr>
                </a:gs>
                <a:gs pos="61000">
                  <a:schemeClr val="accent6">
                    <a:lumMod val="60000"/>
                    <a:lumOff val="40000"/>
                  </a:schemeClr>
                </a:gs>
                <a:gs pos="82001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3573" name="组合 47"/>
            <p:cNvGrpSpPr>
              <a:grpSpLocks/>
            </p:cNvGrpSpPr>
            <p:nvPr/>
          </p:nvGrpSpPr>
          <p:grpSpPr bwMode="auto">
            <a:xfrm>
              <a:off x="4324479" y="3924329"/>
              <a:ext cx="642906" cy="643179"/>
              <a:chOff x="5648449" y="2057400"/>
              <a:chExt cx="642938" cy="642938"/>
            </a:xfrm>
          </p:grpSpPr>
          <p:grpSp>
            <p:nvGrpSpPr>
              <p:cNvPr id="23575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23577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578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579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580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581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3576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23574" name="Text Box 65"/>
            <p:cNvSpPr txBox="1">
              <a:spLocks noChangeArrowheads="1"/>
            </p:cNvSpPr>
            <p:nvPr/>
          </p:nvSpPr>
          <p:spPr bwMode="gray">
            <a:xfrm>
              <a:off x="3421932" y="4588723"/>
              <a:ext cx="2514871" cy="115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画出上底直径为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14 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毫米，下底直径为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24 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毫米，高为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20 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毫米的圆台的三视图。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3"/>
          <p:cNvGrpSpPr>
            <a:grpSpLocks/>
          </p:cNvGrpSpPr>
          <p:nvPr/>
        </p:nvGrpSpPr>
        <p:grpSpPr bwMode="auto">
          <a:xfrm>
            <a:off x="6300788" y="3860800"/>
            <a:ext cx="2560637" cy="2476500"/>
            <a:chOff x="6300788" y="3924329"/>
            <a:chExt cx="2560447" cy="2476293"/>
          </a:xfrm>
        </p:grpSpPr>
        <p:sp>
          <p:nvSpPr>
            <p:cNvPr id="77" name="圆角矩形 76"/>
            <p:cNvSpPr/>
            <p:nvPr/>
          </p:nvSpPr>
          <p:spPr bwMode="auto">
            <a:xfrm>
              <a:off x="6303963" y="4240216"/>
              <a:ext cx="2449330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7999">
                  <a:schemeClr val="accent5">
                    <a:lumMod val="40000"/>
                    <a:lumOff val="60000"/>
                  </a:schemeClr>
                </a:gs>
                <a:gs pos="36000">
                  <a:schemeClr val="accent5">
                    <a:lumMod val="60000"/>
                    <a:lumOff val="40000"/>
                  </a:schemeClr>
                </a:gs>
                <a:gs pos="61000">
                  <a:schemeClr val="accent5">
                    <a:lumMod val="60000"/>
                    <a:lumOff val="40000"/>
                  </a:schemeClr>
                </a:gs>
                <a:gs pos="82001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3564" name="组合 45"/>
            <p:cNvGrpSpPr>
              <a:grpSpLocks/>
            </p:cNvGrpSpPr>
            <p:nvPr/>
          </p:nvGrpSpPr>
          <p:grpSpPr bwMode="auto">
            <a:xfrm>
              <a:off x="7207427" y="3924329"/>
              <a:ext cx="642654" cy="643179"/>
              <a:chOff x="3286249" y="2057400"/>
              <a:chExt cx="642938" cy="642938"/>
            </a:xfrm>
          </p:grpSpPr>
          <p:sp>
            <p:nvSpPr>
              <p:cNvPr id="23566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3567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568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569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570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571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23565" name="Text Box 65"/>
            <p:cNvSpPr txBox="1">
              <a:spLocks noChangeArrowheads="1"/>
            </p:cNvSpPr>
            <p:nvPr/>
          </p:nvSpPr>
          <p:spPr bwMode="gray">
            <a:xfrm>
              <a:off x="6300788" y="4567508"/>
              <a:ext cx="2560447" cy="83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画出半径为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16 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毫米的半球的三视图。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链接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4585" name="ShockwaveFlash1" r:id="rId2" imgW="8569162" imgH="6117522"/>
        </mc:Choice>
        <mc:Fallback>
          <p:control name="ShockwaveFlash1" r:id="rId2" imgW="8569162" imgH="611752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1412875"/>
                  <a:ext cx="8569325" cy="6116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4114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411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1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4124" name="Picture 28" descr="D:\job\贵州农村\书稿\机械加工技术\机械加工技术\1-2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552575"/>
            <a:ext cx="23812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5759450" y="1063625"/>
            <a:ext cx="1944688" cy="714375"/>
            <a:chOff x="5904148" y="1063632"/>
            <a:chExt cx="1944216" cy="715085"/>
          </a:xfrm>
        </p:grpSpPr>
        <p:sp>
          <p:nvSpPr>
            <p:cNvPr id="3" name="TextBox 2"/>
            <p:cNvSpPr txBox="1"/>
            <p:nvPr/>
          </p:nvSpPr>
          <p:spPr>
            <a:xfrm>
              <a:off x="5904148" y="1063632"/>
              <a:ext cx="1944216" cy="3686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俯视（从上面看）</a:t>
              </a:r>
            </a:p>
          </p:txBody>
        </p:sp>
        <p:sp>
          <p:nvSpPr>
            <p:cNvPr id="9" name="下箭头 8"/>
            <p:cNvSpPr/>
            <p:nvPr/>
          </p:nvSpPr>
          <p:spPr>
            <a:xfrm>
              <a:off x="6767538" y="1417997"/>
              <a:ext cx="217435" cy="3607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4427538" y="5611813"/>
            <a:ext cx="1944687" cy="676275"/>
            <a:chOff x="4427984" y="5611925"/>
            <a:chExt cx="1944216" cy="675801"/>
          </a:xfrm>
        </p:grpSpPr>
        <p:sp>
          <p:nvSpPr>
            <p:cNvPr id="40" name="TextBox 39"/>
            <p:cNvSpPr txBox="1"/>
            <p:nvPr/>
          </p:nvSpPr>
          <p:spPr>
            <a:xfrm>
              <a:off x="4427984" y="5918097"/>
              <a:ext cx="1944216" cy="3696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左视（从左面看）</a:t>
              </a:r>
            </a:p>
          </p:txBody>
        </p:sp>
        <p:sp>
          <p:nvSpPr>
            <p:cNvPr id="43" name="下箭头 42"/>
            <p:cNvSpPr/>
            <p:nvPr/>
          </p:nvSpPr>
          <p:spPr>
            <a:xfrm rot="13800000">
              <a:off x="5727882" y="5540455"/>
              <a:ext cx="215749" cy="3586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6896100" y="5626100"/>
            <a:ext cx="1944688" cy="661988"/>
            <a:chOff x="6896037" y="5626830"/>
            <a:chExt cx="1944216" cy="660896"/>
          </a:xfrm>
        </p:grpSpPr>
        <p:sp>
          <p:nvSpPr>
            <p:cNvPr id="42" name="下箭头 41"/>
            <p:cNvSpPr/>
            <p:nvPr/>
          </p:nvSpPr>
          <p:spPr>
            <a:xfrm rot="7200000">
              <a:off x="7193774" y="5554464"/>
              <a:ext cx="215544" cy="36027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96037" y="5918448"/>
              <a:ext cx="1944216" cy="3692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右视（从右面看）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26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5141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514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6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5137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5138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39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22530" name="Picture 2" descr="D:\job\贵州农村\书稿\机械加工技术\机械加工技术\1-4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432435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021263" y="1677988"/>
            <a:ext cx="43021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主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ea typeface="黑体" pitchFamily="2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视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ea typeface="黑体" pitchFamily="2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88088" y="2967038"/>
            <a:ext cx="4302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高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35600" y="4581525"/>
            <a:ext cx="431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长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03963" y="5589588"/>
            <a:ext cx="4302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89825" y="4581525"/>
            <a:ext cx="4302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72450" y="1681163"/>
            <a:ext cx="4302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左视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ea typeface="黑体" pitchFamily="2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8275" y="623728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俯视图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50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6166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616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6151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6162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616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21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6158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615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23554" name="Picture 2" descr="D:\job\贵州农村\书稿\机械加工技术\机械加工技术\表1-1-01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624013"/>
            <a:ext cx="21542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D:\job\贵州农村\书稿\机械加工技术\机械加工技术\表1-1-02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214813"/>
            <a:ext cx="24050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174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7190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719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9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7175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7186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718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8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7176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7182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718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8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24578" name="Picture 2" descr="D:\job\贵州农村\书稿\机械加工技术\机械加工技术\表1-1-03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852613"/>
            <a:ext cx="16383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D:\job\贵州农村\书稿\机械加工技术\机械加工技术\表1-1-04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4002088"/>
            <a:ext cx="25098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198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8214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821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8199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8210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821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8200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8206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820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25602" name="Picture 2" descr="D:\job\贵州农村\书稿\机械加工技术\机械加工技术\表1-1-05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1604963"/>
            <a:ext cx="206216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D:\job\贵州农村\书稿\机械加工技术\机械加工技术\表1-1-06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844925"/>
            <a:ext cx="29114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222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9238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923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9223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9234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923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9224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9230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923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26626" name="Picture 2" descr="D:\job\贵州农村\书稿\机械加工技术\机械加工技术\表1-1-07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495425"/>
            <a:ext cx="12239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D:\job\贵州农村\书稿\机械加工技术\机械加工技术\表1-1-08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965575"/>
            <a:ext cx="24558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46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2" name="圆角矩形 1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视图</a:t>
              </a:r>
            </a:p>
          </p:txBody>
        </p:sp>
        <p:grpSp>
          <p:nvGrpSpPr>
            <p:cNvPr id="10262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026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0247" name="组合 10"/>
          <p:cNvGrpSpPr>
            <a:grpSpLocks/>
          </p:cNvGrpSpPr>
          <p:nvPr/>
        </p:nvGrpSpPr>
        <p:grpSpPr bwMode="auto">
          <a:xfrm>
            <a:off x="481013" y="2603500"/>
            <a:ext cx="3802062" cy="547688"/>
            <a:chOff x="481619" y="1771655"/>
            <a:chExt cx="3802726" cy="547514"/>
          </a:xfrm>
        </p:grpSpPr>
        <p:sp>
          <p:nvSpPr>
            <p:cNvPr id="17" name="圆角矩形 16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</a:t>
              </a:r>
            </a:p>
          </p:txBody>
        </p:sp>
        <p:grpSp>
          <p:nvGrpSpPr>
            <p:cNvPr id="10258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025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0248" name="组合 11"/>
          <p:cNvGrpSpPr>
            <a:grpSpLocks/>
          </p:cNvGrpSpPr>
          <p:nvPr/>
        </p:nvGrpSpPr>
        <p:grpSpPr bwMode="auto">
          <a:xfrm>
            <a:off x="481013" y="3727450"/>
            <a:ext cx="3802062" cy="547688"/>
            <a:chOff x="481047" y="2490667"/>
            <a:chExt cx="3803298" cy="547514"/>
          </a:xfrm>
        </p:grpSpPr>
        <p:sp>
          <p:nvSpPr>
            <p:cNvPr id="22" name="圆角矩形 21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 三视图实例</a:t>
              </a:r>
            </a:p>
          </p:txBody>
        </p:sp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025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5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324600" y="3398838"/>
            <a:ext cx="908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立体图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6154738"/>
            <a:ext cx="908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ea typeface="黑体" pitchFamily="2" charset="-122"/>
              </a:rPr>
              <a:t>三视图</a:t>
            </a:r>
          </a:p>
        </p:txBody>
      </p:sp>
      <p:pic>
        <p:nvPicPr>
          <p:cNvPr id="27650" name="Picture 2" descr="D:\job\贵州农村\书稿\机械加工技术\机械加工技术\表1-1-09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454150"/>
            <a:ext cx="17287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D:\job\贵州农村\书稿\机械加工技术\机械加工技术\表1-1-10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727450"/>
            <a:ext cx="249396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</TotalTime>
  <Words>758</Words>
  <Application>Microsoft Office PowerPoint</Application>
  <PresentationFormat>全屏显示(4:3)</PresentationFormat>
  <Paragraphs>253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Calibri</vt:lpstr>
      <vt:lpstr>宋体</vt:lpstr>
      <vt:lpstr>Arial</vt:lpstr>
      <vt:lpstr>黑体</vt:lpstr>
      <vt:lpstr>幼圆</vt:lpstr>
      <vt:lpstr>微软雅黑</vt:lpstr>
      <vt:lpstr>Verdana</vt:lpstr>
      <vt:lpstr>Gulim</vt:lpstr>
      <vt:lpstr>Office 主题​​</vt:lpstr>
      <vt:lpstr>机械加工技术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admin</cp:lastModifiedBy>
  <cp:revision>206</cp:revision>
  <dcterms:created xsi:type="dcterms:W3CDTF">2012-01-31T05:34:08Z</dcterms:created>
  <dcterms:modified xsi:type="dcterms:W3CDTF">2012-04-25T00:34:38Z</dcterms:modified>
</cp:coreProperties>
</file>