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BB"/>
    <a:srgbClr val="F8AD37"/>
    <a:srgbClr val="C7D9FD"/>
    <a:srgbClr val="4986FA"/>
    <a:srgbClr val="FFF6B3"/>
    <a:srgbClr val="E6CB00"/>
    <a:srgbClr val="FFE101"/>
    <a:srgbClr val="C1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664" autoAdjust="0"/>
  </p:normalViewPr>
  <p:slideViewPr>
    <p:cSldViewPr>
      <p:cViewPr>
        <p:scale>
          <a:sx n="75" d="100"/>
          <a:sy n="75" d="100"/>
        </p:scale>
        <p:origin x="-142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7251-FCB6-4867-AEB2-2FB4FAF9D601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FBE6-D6B9-4461-823C-855F67A8FE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55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E805-E788-4A8E-8DFC-17F27E6CBDD1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2E48-47EF-4043-AF4E-D37742EBB9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30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D9F90-3377-44C5-8E99-E15C5491D2CE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2F05-DFF6-4095-A4CE-34C1B32D4A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33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4DE5-0D6B-4AE1-836C-4C97E5413D1B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04C55-1558-4B2D-8F1C-F6FEEF893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96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8841-A805-489D-93D6-B68BC77CD60A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C032-09CF-4313-9BCF-29AB91D377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63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DBD4-1881-4A6B-9511-4F548076F10A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DD4D-7A7F-40C3-A0E3-7E554871FA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11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1262-F82D-43F6-9AA6-5B99998F3B64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142C8-E99F-42E8-9960-A006E22AE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10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CE699-0F2B-4DE8-B587-0CAEA5A27663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63BA-FD01-489F-917D-A82E2A41EC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0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23B8-01A5-4DA8-9819-F3B7C0B81A18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B7DA-DC97-4538-9E6F-B58EBA871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9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AC7A-8AA0-4823-B1D7-39E3D77E4BAA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D81D-56E2-4E17-9D29-34AC10D13A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12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27B2-6856-4D97-AA21-CE6F49D9FD43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F6AB-5637-448F-BB63-B2B5A49E50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4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accent6">
                <a:lumMod val="10000"/>
                <a:lumOff val="9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88AC66-C323-4350-894C-A24A83C050D3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2AB004-8A0B-42EB-9E0B-17967963CD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工艺品制作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smtClean="0">
                <a:latin typeface="幼圆" pitchFamily="49" charset="-122"/>
                <a:ea typeface="幼圆" pitchFamily="49" charset="-122"/>
              </a:rPr>
              <a:t>上海科技教育出版社</a:t>
            </a:r>
            <a:endParaRPr lang="zh-CN" altLang="en-US" b="1" dirty="0" smtClean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贵州民间工艺</a:t>
            </a:r>
          </a:p>
        </p:txBody>
      </p:sp>
      <p:pic>
        <p:nvPicPr>
          <p:cNvPr id="2066" name="Picture 19" descr="D:\job\贵州农村\PPT\个体经营常识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425825"/>
            <a:ext cx="3494087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工艺品制作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、蜡缬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Rounded Rectangle 21"/>
          <p:cNvSpPr/>
          <p:nvPr/>
        </p:nvSpPr>
        <p:spPr>
          <a:xfrm>
            <a:off x="323528" y="1296988"/>
            <a:ext cx="3382963" cy="5114925"/>
          </a:xfrm>
          <a:prstGeom prst="roundRect">
            <a:avLst>
              <a:gd name="adj" fmla="val 582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57" name="Text Placeholder 16"/>
          <p:cNvSpPr txBox="1">
            <a:spLocks/>
          </p:cNvSpPr>
          <p:nvPr/>
        </p:nvSpPr>
        <p:spPr>
          <a:xfrm>
            <a:off x="419100" y="1457325"/>
            <a:ext cx="3190875" cy="467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algn="just" fontAlgn="auto">
              <a:lnSpc>
                <a:spcPts val="27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蜡缬又称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蜡染。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贵州通志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用蜡绘画于布而染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之，既去蜡，则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花纹如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绘。”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ts val="27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蜡染在贵州少数民族聚居的地区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世代相传，经过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悠久的历史发展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过程，积累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了丰富的制作经验和造型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法则。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ts val="27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贵州现在使用蜡染工艺的地区很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广，其中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以丹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寨、平黄、镇宁、安顺、普定、织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金等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县较为集中。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730750" y="1557338"/>
            <a:ext cx="3816350" cy="4610100"/>
            <a:chOff x="4731332" y="1556792"/>
            <a:chExt cx="3816424" cy="4611388"/>
          </a:xfrm>
        </p:grpSpPr>
        <p:pic>
          <p:nvPicPr>
            <p:cNvPr id="3128" name="Picture 56" descr="D:\job\贵州农村\书稿\工艺品制作\工艺品制作\概述07.t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31332" y="1556792"/>
              <a:ext cx="3816424" cy="4241397"/>
            </a:xfrm>
            <a:prstGeom prst="rec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5472398" y="5798848"/>
              <a:ext cx="23342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布依族蜡染（团花）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工艺品制作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二、刺绣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ounded Rectangle 21"/>
          <p:cNvSpPr/>
          <p:nvPr/>
        </p:nvSpPr>
        <p:spPr>
          <a:xfrm>
            <a:off x="395536" y="1296988"/>
            <a:ext cx="3382963" cy="5114925"/>
          </a:xfrm>
          <a:prstGeom prst="roundRect">
            <a:avLst>
              <a:gd name="adj" fmla="val 582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3" name="Round Diagonal Corner Rectangle 62"/>
          <p:cNvSpPr/>
          <p:nvPr/>
        </p:nvSpPr>
        <p:spPr bwMode="auto">
          <a:xfrm>
            <a:off x="501650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苗绣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441325" y="2622550"/>
            <a:ext cx="3190875" cy="3609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algn="just" fontAlgn="auto">
              <a:lnSpc>
                <a:spcPts val="27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苗绣是指苗族民间传承的刺绣技艺，是苗族历史文化中特有的表现形式之一，是苗族妇女勤劳智慧的结晶。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ts val="27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苗绣主要用来镶嵌服装的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衣领、衣襟、衣袖、帕边、裙脚、护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船边等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部位，亦可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它来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缝制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挎包、钱包等。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321175" y="2220913"/>
            <a:ext cx="4102100" cy="3267075"/>
            <a:chOff x="-828600" y="1964631"/>
            <a:chExt cx="4101108" cy="3267417"/>
          </a:xfrm>
        </p:grpSpPr>
        <p:pic>
          <p:nvPicPr>
            <p:cNvPr id="18434" name="Picture 2" descr="D:\job\贵州农村\书稿\工艺品制作\工艺品制作\概述09.t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28600" y="1964631"/>
              <a:ext cx="4101108" cy="2905429"/>
            </a:xfrm>
            <a:prstGeom prst="rec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4808" y="4862716"/>
              <a:ext cx="23342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鸡毛穗条裙（苗绣）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工艺品制作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二、刺绣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ounded Rectangle 21"/>
          <p:cNvSpPr/>
          <p:nvPr/>
        </p:nvSpPr>
        <p:spPr>
          <a:xfrm>
            <a:off x="395536" y="1296988"/>
            <a:ext cx="3382963" cy="5114925"/>
          </a:xfrm>
          <a:prstGeom prst="roundRect">
            <a:avLst>
              <a:gd name="adj" fmla="val 582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3" name="Round Diagonal Corner Rectangle 62"/>
          <p:cNvSpPr/>
          <p:nvPr/>
        </p:nvSpPr>
        <p:spPr bwMode="auto">
          <a:xfrm>
            <a:off x="501650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马尾绣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441325" y="2622550"/>
            <a:ext cx="3190875" cy="222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algn="just" fontAlgn="auto">
              <a:lnSpc>
                <a:spcPts val="27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马尾绣是水族妇女世代传承的以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马尾作为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重要原材料的一种独特刺绣技艺。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6075" indent="-346075" algn="just" fontAlgn="auto">
              <a:lnSpc>
                <a:spcPts val="27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水族马尾绣的主要产品形式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有马尾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绣背带和马尾绣花鞋等。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4122738" y="2413000"/>
            <a:ext cx="4824412" cy="3387725"/>
            <a:chOff x="-1404664" y="1998663"/>
            <a:chExt cx="4824536" cy="3387169"/>
          </a:xfrm>
        </p:grpSpPr>
        <p:pic>
          <p:nvPicPr>
            <p:cNvPr id="18435" name="Picture 3" descr="D:\job\贵州农村\书稿\工艺品制作\工艺品制作\概述10.tif"/>
            <p:cNvPicPr>
              <a:picLocks noChangeAspect="1" noChangeArrowheads="1"/>
            </p:cNvPicPr>
            <p:nvPr/>
          </p:nvPicPr>
          <p:blipFill rotWithShape="1">
            <a:blip r:embed="rId3"/>
            <a:srcRect b="6038"/>
            <a:stretch/>
          </p:blipFill>
          <p:spPr bwMode="auto">
            <a:xfrm>
              <a:off x="-1404664" y="1998663"/>
              <a:ext cx="4824536" cy="3017343"/>
            </a:xfrm>
            <a:prstGeom prst="rec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57000" y="5016500"/>
              <a:ext cx="9012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马尾绣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工艺品制作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三、首饰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ounded Rectangle 21"/>
          <p:cNvSpPr/>
          <p:nvPr/>
        </p:nvSpPr>
        <p:spPr>
          <a:xfrm>
            <a:off x="395536" y="1296988"/>
            <a:ext cx="3382963" cy="5114925"/>
          </a:xfrm>
          <a:prstGeom prst="roundRect">
            <a:avLst>
              <a:gd name="adj" fmla="val 582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4" name="Text Placeholder 16"/>
          <p:cNvSpPr txBox="1">
            <a:spLocks/>
          </p:cNvSpPr>
          <p:nvPr/>
        </p:nvSpPr>
        <p:spPr bwMode="auto">
          <a:xfrm>
            <a:off x="441325" y="1773238"/>
            <a:ext cx="31908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ts val="27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首饰本指男女头上的饰物，俗称“头面”，以后又成为全身装饰品的总称。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1" hangingPunct="1">
              <a:lnSpc>
                <a:spcPts val="27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首饰随时代的不同、人们生活习惯和服饰的变化而发展。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1" hangingPunct="1">
              <a:lnSpc>
                <a:spcPts val="27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银饰指用银制成镯子、戒指、别针、项链等首饰。</a:t>
            </a:r>
            <a:endParaRPr 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427538" y="2338388"/>
            <a:ext cx="4122737" cy="3371850"/>
            <a:chOff x="-756592" y="2345127"/>
            <a:chExt cx="4122192" cy="3371631"/>
          </a:xfrm>
        </p:grpSpPr>
        <p:pic>
          <p:nvPicPr>
            <p:cNvPr id="19458" name="Picture 2" descr="D:\job\贵州农村\书稿\工艺品制作\工艺品制作\概述13.t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756592" y="2345127"/>
              <a:ext cx="4122192" cy="3019229"/>
            </a:xfrm>
            <a:prstGeom prst="rec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973324" y="5347426"/>
              <a:ext cx="6623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发饰</a:t>
              </a:r>
              <a:endParaRPr lang="zh-CN" altLang="en-US" dirty="0"/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4427538" y="1931988"/>
            <a:ext cx="4325937" cy="4122737"/>
            <a:chOff x="-1404664" y="2132856"/>
            <a:chExt cx="4325982" cy="4123024"/>
          </a:xfrm>
        </p:grpSpPr>
        <p:pic>
          <p:nvPicPr>
            <p:cNvPr id="19459" name="Picture 3" descr="D:\job\贵州农村\书稿\工艺品制作\工艺品制作\概述14.t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404664" y="2132856"/>
              <a:ext cx="4325982" cy="3753111"/>
            </a:xfrm>
            <a:prstGeom prst="rec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188299" y="5886548"/>
              <a:ext cx="1140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各种银饰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工艺品制作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三、首饰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ounded Rectangle 21"/>
          <p:cNvSpPr/>
          <p:nvPr/>
        </p:nvSpPr>
        <p:spPr>
          <a:xfrm>
            <a:off x="395536" y="1296988"/>
            <a:ext cx="3382963" cy="5114925"/>
          </a:xfrm>
          <a:prstGeom prst="roundRect">
            <a:avLst>
              <a:gd name="adj" fmla="val 582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3" name="Round Diagonal Corner Rectangle 62"/>
          <p:cNvSpPr/>
          <p:nvPr/>
        </p:nvSpPr>
        <p:spPr bwMode="auto">
          <a:xfrm>
            <a:off x="501650" y="19986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苗族手工银饰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5" name="Round Diagonal Corner Rectangle 62"/>
          <p:cNvSpPr/>
          <p:nvPr/>
        </p:nvSpPr>
        <p:spPr bwMode="auto">
          <a:xfrm>
            <a:off x="501650" y="3854450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苗族手工银饰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076825" y="1325563"/>
            <a:ext cx="3148013" cy="5094287"/>
            <a:chOff x="375692" y="1266480"/>
            <a:chExt cx="3149533" cy="5093632"/>
          </a:xfrm>
        </p:grpSpPr>
        <p:pic>
          <p:nvPicPr>
            <p:cNvPr id="20482" name="Picture 2" descr="D:\job\贵州农村\书稿\工艺品制作\工艺品制作\概述11.t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5692" y="1266480"/>
              <a:ext cx="3149533" cy="4723793"/>
            </a:xfrm>
            <a:prstGeom prst="rec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380430" y="5990780"/>
              <a:ext cx="1140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苗族银饰</a:t>
              </a:r>
              <a:endParaRPr lang="zh-CN" altLang="en-US" dirty="0"/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5051425" y="1273175"/>
            <a:ext cx="3173413" cy="5138738"/>
            <a:chOff x="-1332656" y="1318568"/>
            <a:chExt cx="3173621" cy="5139209"/>
          </a:xfrm>
        </p:grpSpPr>
        <p:pic>
          <p:nvPicPr>
            <p:cNvPr id="20483" name="Picture 3" descr="D:\job\贵州农村\书稿\工艺品制作\工艺品制作\概述12.t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332656" y="1318568"/>
              <a:ext cx="3173621" cy="4769287"/>
            </a:xfrm>
            <a:prstGeom prst="rec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-315874" y="6088445"/>
              <a:ext cx="1140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彝族银饰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1"/>
          <p:cNvGrpSpPr>
            <a:grpSpLocks/>
          </p:cNvGrpSpPr>
          <p:nvPr/>
        </p:nvGrpSpPr>
        <p:grpSpPr bwMode="auto">
          <a:xfrm>
            <a:off x="385763" y="2276475"/>
            <a:ext cx="2447925" cy="2476500"/>
            <a:chOff x="558873" y="3933056"/>
            <a:chExt cx="2447716" cy="2476292"/>
          </a:xfrm>
        </p:grpSpPr>
        <p:sp>
          <p:nvSpPr>
            <p:cNvPr id="45" name="圆角矩形 44"/>
            <p:cNvSpPr/>
            <p:nvPr/>
          </p:nvSpPr>
          <p:spPr bwMode="auto">
            <a:xfrm>
              <a:off x="558873" y="4248942"/>
              <a:ext cx="2447716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chemeClr val="accent1">
                    <a:lumMod val="40000"/>
                    <a:lumOff val="60000"/>
                  </a:schemeClr>
                </a:gs>
                <a:gs pos="36000">
                  <a:schemeClr val="accent1">
                    <a:lumMod val="60000"/>
                    <a:lumOff val="40000"/>
                  </a:schemeClr>
                </a:gs>
                <a:gs pos="61000">
                  <a:schemeClr val="accent1">
                    <a:lumMod val="60000"/>
                    <a:lumOff val="40000"/>
                  </a:schemeClr>
                </a:gs>
                <a:gs pos="82001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22" name="组合 46"/>
            <p:cNvGrpSpPr>
              <a:grpSpLocks/>
            </p:cNvGrpSpPr>
            <p:nvPr/>
          </p:nvGrpSpPr>
          <p:grpSpPr bwMode="auto">
            <a:xfrm>
              <a:off x="1461420" y="3933056"/>
              <a:ext cx="642906" cy="643179"/>
              <a:chOff x="5648449" y="2057400"/>
              <a:chExt cx="642938" cy="642938"/>
            </a:xfrm>
          </p:grpSpPr>
          <p:grpSp>
            <p:nvGrpSpPr>
              <p:cNvPr id="8224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26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27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8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9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0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25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23" name="Text Box 65"/>
            <p:cNvSpPr txBox="1">
              <a:spLocks noChangeArrowheads="1"/>
            </p:cNvSpPr>
            <p:nvPr/>
          </p:nvSpPr>
          <p:spPr bwMode="gray">
            <a:xfrm>
              <a:off x="558874" y="4576235"/>
              <a:ext cx="2447715" cy="830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了解贵州地区有哪些民间工艺。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5" name="组合 2"/>
          <p:cNvGrpSpPr>
            <a:grpSpLocks/>
          </p:cNvGrpSpPr>
          <p:nvPr/>
        </p:nvGrpSpPr>
        <p:grpSpPr bwMode="auto">
          <a:xfrm>
            <a:off x="3324225" y="2266950"/>
            <a:ext cx="2514600" cy="2476500"/>
            <a:chOff x="3421932" y="3924329"/>
            <a:chExt cx="2514871" cy="2476292"/>
          </a:xfrm>
        </p:grpSpPr>
        <p:sp>
          <p:nvSpPr>
            <p:cNvPr id="56" name="圆角矩形 55"/>
            <p:cNvSpPr/>
            <p:nvPr/>
          </p:nvSpPr>
          <p:spPr bwMode="auto">
            <a:xfrm>
              <a:off x="3421932" y="4240215"/>
              <a:ext cx="2448189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7999">
                  <a:schemeClr val="accent6">
                    <a:lumMod val="40000"/>
                    <a:lumOff val="60000"/>
                  </a:schemeClr>
                </a:gs>
                <a:gs pos="36000">
                  <a:schemeClr val="accent6">
                    <a:lumMod val="60000"/>
                    <a:lumOff val="40000"/>
                  </a:schemeClr>
                </a:gs>
                <a:gs pos="61000">
                  <a:schemeClr val="accent6">
                    <a:lumMod val="60000"/>
                    <a:lumOff val="40000"/>
                  </a:schemeClr>
                </a:gs>
                <a:gs pos="82001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12" name="组合 47"/>
            <p:cNvGrpSpPr>
              <a:grpSpLocks/>
            </p:cNvGrpSpPr>
            <p:nvPr/>
          </p:nvGrpSpPr>
          <p:grpSpPr bwMode="auto">
            <a:xfrm>
              <a:off x="4324479" y="3924329"/>
              <a:ext cx="642906" cy="643179"/>
              <a:chOff x="5648449" y="2057400"/>
              <a:chExt cx="642938" cy="642938"/>
            </a:xfrm>
          </p:grpSpPr>
          <p:grpSp>
            <p:nvGrpSpPr>
              <p:cNvPr id="8214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16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17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8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9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0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15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13" name="Text Box 65"/>
            <p:cNvSpPr txBox="1">
              <a:spLocks noChangeArrowheads="1"/>
            </p:cNvSpPr>
            <p:nvPr/>
          </p:nvSpPr>
          <p:spPr bwMode="gray">
            <a:xfrm>
              <a:off x="3421932" y="4588723"/>
              <a:ext cx="2514871" cy="830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不同的民间工艺有什么特点，用文字加以记录。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6" name="组合 3"/>
          <p:cNvGrpSpPr>
            <a:grpSpLocks/>
          </p:cNvGrpSpPr>
          <p:nvPr/>
        </p:nvGrpSpPr>
        <p:grpSpPr bwMode="auto">
          <a:xfrm>
            <a:off x="6227763" y="2266950"/>
            <a:ext cx="2560637" cy="2476500"/>
            <a:chOff x="6300788" y="3924329"/>
            <a:chExt cx="2560447" cy="2476293"/>
          </a:xfrm>
        </p:grpSpPr>
        <p:sp>
          <p:nvSpPr>
            <p:cNvPr id="67" name="圆角矩形 66"/>
            <p:cNvSpPr/>
            <p:nvPr/>
          </p:nvSpPr>
          <p:spPr bwMode="auto">
            <a:xfrm>
              <a:off x="6303963" y="4240216"/>
              <a:ext cx="2449330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7999">
                  <a:schemeClr val="accent5">
                    <a:lumMod val="40000"/>
                    <a:lumOff val="60000"/>
                  </a:schemeClr>
                </a:gs>
                <a:gs pos="36000">
                  <a:schemeClr val="accent5">
                    <a:lumMod val="60000"/>
                    <a:lumOff val="40000"/>
                  </a:schemeClr>
                </a:gs>
                <a:gs pos="61000">
                  <a:schemeClr val="accent5">
                    <a:lumMod val="60000"/>
                    <a:lumOff val="40000"/>
                  </a:schemeClr>
                </a:gs>
                <a:gs pos="82001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5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03" name="组合 45"/>
            <p:cNvGrpSpPr>
              <a:grpSpLocks/>
            </p:cNvGrpSpPr>
            <p:nvPr/>
          </p:nvGrpSpPr>
          <p:grpSpPr bwMode="auto">
            <a:xfrm>
              <a:off x="7207427" y="3924329"/>
              <a:ext cx="642654" cy="643179"/>
              <a:chOff x="3286249" y="2057400"/>
              <a:chExt cx="642938" cy="642938"/>
            </a:xfrm>
          </p:grpSpPr>
          <p:sp>
            <p:nvSpPr>
              <p:cNvPr id="8205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06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7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8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9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10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04" name="Text Box 65"/>
            <p:cNvSpPr txBox="1">
              <a:spLocks noChangeArrowheads="1"/>
            </p:cNvSpPr>
            <p:nvPr/>
          </p:nvSpPr>
          <p:spPr bwMode="gray">
            <a:xfrm>
              <a:off x="6300788" y="4567508"/>
              <a:ext cx="2560447" cy="83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将以上的信息出一期“贵州民间工艺”专刊。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theme/theme1.xml><?xml version="1.0" encoding="utf-8"?>
<a:theme xmlns:a="http://schemas.openxmlformats.org/drawingml/2006/main" name="Office 主题​​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alpha val="60000"/>
          </a:schemeClr>
        </a:solidFill>
        <a:ln w="38100">
          <a:gradFill>
            <a:gsLst>
              <a:gs pos="50000">
                <a:srgbClr val="FFCF01"/>
              </a:gs>
              <a:gs pos="100000">
                <a:srgbClr val="E22000"/>
              </a:gs>
            </a:gsLst>
            <a:lin ang="5400000" scaled="0"/>
          </a:gradFill>
        </a:ln>
        <a:effectLst>
          <a:outerShdw blurRad="225425" dist="38100" dir="5220000" algn="ctr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  <a:sp3d contourW="19050">
          <a:bevelT w="101600" prst="artDeco"/>
          <a:bevelB w="0" h="0"/>
          <a:contourClr>
            <a:schemeClr val="bg1"/>
          </a:contourClr>
        </a:sp3d>
      </a:spPr>
      <a:bodyPr anchor="ctr">
        <a:sp3d/>
      </a:bodyPr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buFont typeface="Wingdings" pitchFamily="2" charset="2"/>
          <a:buChar char="n"/>
          <a:tabLst>
            <a:tab pos="136525" algn="l"/>
          </a:tabLst>
          <a:defRPr sz="1400">
            <a:solidFill>
              <a:schemeClr val="tx1"/>
            </a:solidFill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383</Words>
  <Application>Microsoft Office PowerPoint</Application>
  <PresentationFormat>全屏显示(4:3)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Calibri</vt:lpstr>
      <vt:lpstr>宋体</vt:lpstr>
      <vt:lpstr>Arial</vt:lpstr>
      <vt:lpstr>黑体</vt:lpstr>
      <vt:lpstr>幼圆</vt:lpstr>
      <vt:lpstr>微软雅黑</vt:lpstr>
      <vt:lpstr>Office 主题​​</vt:lpstr>
      <vt:lpstr>工艺品制作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admin</cp:lastModifiedBy>
  <cp:revision>190</cp:revision>
  <dcterms:created xsi:type="dcterms:W3CDTF">2012-01-31T05:34:08Z</dcterms:created>
  <dcterms:modified xsi:type="dcterms:W3CDTF">2012-04-25T00:24:34Z</dcterms:modified>
</cp:coreProperties>
</file>