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98" r:id="rId4"/>
    <p:sldId id="300" r:id="rId5"/>
    <p:sldId id="262" r:id="rId6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E4BB"/>
    <a:srgbClr val="F8AD37"/>
    <a:srgbClr val="C7D9FD"/>
    <a:srgbClr val="4986FA"/>
    <a:srgbClr val="FFF6B3"/>
    <a:srgbClr val="E6CB00"/>
    <a:srgbClr val="FFE101"/>
    <a:srgbClr val="C1E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664" autoAdjust="0"/>
  </p:normalViewPr>
  <p:slideViewPr>
    <p:cSldViewPr>
      <p:cViewPr>
        <p:scale>
          <a:sx n="75" d="100"/>
          <a:sy n="75" d="100"/>
        </p:scale>
        <p:origin x="-1422" y="-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C9FFB-50A5-4481-ADB8-912EAB9F3826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54353-BE44-46D2-B947-42EF2ECDAE2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35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8E93-1B1C-4EF5-B98A-1CC481C2D974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180E-A1BB-4041-9D62-A3A2166EAC5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960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10FF5-A4B8-412A-8B6F-A81636412E9B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0D8B3-3C14-4331-9ED3-EDB8FEFB66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012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F1C2-CB41-4D77-8911-BF308DC237A4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36CE0-7913-41D3-AB94-A3ECD3B8059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897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F5A3-764D-4B5E-B123-82C61627F8DA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8F2C-1E5A-4139-AAD2-4200AB0DB0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797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4FD24-D380-43E1-8199-6B030306C819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C6019-6DA8-4336-BDEB-DEDA34D096C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138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393F3-A241-4AD8-B44C-795C99A3BB37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8CD40-645E-4C26-9C25-F8D85F1BC82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171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2EB5-2FCA-44EA-BC62-8C929BE7BCAC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36A9B-4AF7-4DEB-B455-B037F3FA0A4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279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D6BFE-93A5-46F0-81BA-3288520A3C8E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B9880-AFA4-4F60-ABD7-104DCC2BFDA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96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8153-A324-474D-8AC9-459EB2CEDF91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277CA-5874-4934-9B9A-0ED571E066F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396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3815-9899-4737-8475-EABF07890646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2962-673B-455D-B21C-35049EDDAF6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3728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accent6">
                <a:lumMod val="10000"/>
                <a:lumOff val="9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EE1EB10-AC4A-4D1C-AD52-5864A6C8CF0C}" type="datetimeFigureOut">
              <a:rPr lang="zh-CN" altLang="en-US"/>
              <a:pPr>
                <a:defRPr/>
              </a:pPr>
              <a:t>2012-4-25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0A367C7-BC9E-4772-A6C0-5C32D78EF9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-252536" y="1224440"/>
            <a:ext cx="9144000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工艺品制作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smtClean="0">
                <a:latin typeface="幼圆" pitchFamily="49" charset="-122"/>
                <a:ea typeface="幼圆" pitchFamily="49" charset="-122"/>
              </a:rPr>
              <a:t>上海科技教育出版社</a:t>
            </a:r>
            <a:endParaRPr lang="zh-CN" altLang="en-US" b="1" dirty="0" smtClean="0">
              <a:latin typeface="幼圆" pitchFamily="49" charset="-122"/>
              <a:ea typeface="幼圆" pitchFamily="49" charset="-122"/>
            </a:endParaRP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2074863" y="2908300"/>
            <a:ext cx="6816725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1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工艺美术品概述</a:t>
            </a:r>
          </a:p>
        </p:txBody>
      </p:sp>
      <p:pic>
        <p:nvPicPr>
          <p:cNvPr id="2066" name="Picture 19" descr="D:\job\贵州农村\PPT\个体经营常识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3425825"/>
            <a:ext cx="3494087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工艺品制作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、工艺美术品分类与特点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-319088" y="1268413"/>
            <a:ext cx="9753601" cy="5473700"/>
            <a:chOff x="-319088" y="1268760"/>
            <a:chExt cx="9753601" cy="5472607"/>
          </a:xfrm>
        </p:grpSpPr>
        <p:sp>
          <p:nvSpPr>
            <p:cNvPr id="20" name="矩形 19"/>
            <p:cNvSpPr/>
            <p:nvPr/>
          </p:nvSpPr>
          <p:spPr>
            <a:xfrm>
              <a:off x="-179388" y="1268760"/>
              <a:ext cx="9456738" cy="547260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79388" y="1419542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031875" y="1413193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2736850" y="141954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882775" y="1419542"/>
              <a:ext cx="263525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984250" y="621442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1841500" y="6214422"/>
              <a:ext cx="263525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3587750" y="141954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698750" y="621442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440238" y="1413193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27000" y="621442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6994525" y="141954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6143625" y="141954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5291138" y="1419542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6127750" y="621442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5270500" y="621442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4413250" y="621442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3556000" y="621442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6983413" y="6214422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7847013" y="1419542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7840663" y="6214422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8697913" y="1419542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8697913" y="6214422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-319088" y="1413193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-319088" y="6206486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9172575" y="144176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9155113" y="6220771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3092" name="Picture 20" descr="C:\Documents and Settings\admin\My Documents\My Pictures\新建文件夹\20070419154145961_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44788" y="1951038"/>
            <a:ext cx="2579688" cy="3613150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476672" y="5753195"/>
            <a:ext cx="1378904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陶瓷工艺品</a:t>
            </a:r>
          </a:p>
        </p:txBody>
      </p:sp>
      <p:pic>
        <p:nvPicPr>
          <p:cNvPr id="3093" name="Picture 21" descr="C:\Documents and Settings\admin\My Documents\My Pictures\新建文件夹\313131074.jpg"/>
          <p:cNvPicPr>
            <a:picLocks noChangeAspect="1" noChangeArrowheads="1"/>
          </p:cNvPicPr>
          <p:nvPr/>
        </p:nvPicPr>
        <p:blipFill rotWithShape="1">
          <a:blip r:embed="rId3"/>
          <a:srcRect t="27959" b="3489"/>
          <a:stretch/>
        </p:blipFill>
        <p:spPr bwMode="auto">
          <a:xfrm>
            <a:off x="-3640138" y="1968500"/>
            <a:ext cx="3475038" cy="3578225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-1476672" y="5753195"/>
            <a:ext cx="137890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雕塑工艺品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094" name="Picture 22" descr="C:\Documents and Settings\admin\My Documents\My Pictures\新建文件夹\2262686_140322088338_2.jpg"/>
          <p:cNvPicPr>
            <a:picLocks noChangeAspect="1" noChangeArrowheads="1"/>
          </p:cNvPicPr>
          <p:nvPr/>
        </p:nvPicPr>
        <p:blipFill rotWithShape="1">
          <a:blip r:embed="rId4"/>
          <a:srcRect b="4237"/>
          <a:stretch/>
        </p:blipFill>
        <p:spPr bwMode="auto">
          <a:xfrm>
            <a:off x="-4067175" y="2355850"/>
            <a:ext cx="3902075" cy="2803525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矩形 63"/>
          <p:cNvSpPr/>
          <p:nvPr/>
        </p:nvSpPr>
        <p:spPr>
          <a:xfrm>
            <a:off x="-1476672" y="5753195"/>
            <a:ext cx="137890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织锦工艺品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095" name="Picture 23" descr="C:\Documents and Settings\admin\My Documents\My Pictures\新建文件夹\1892829_183612062519_2.jpg"/>
          <p:cNvPicPr>
            <a:picLocks noChangeAspect="1" noChangeArrowheads="1"/>
          </p:cNvPicPr>
          <p:nvPr/>
        </p:nvPicPr>
        <p:blipFill rotWithShape="1">
          <a:blip r:embed="rId5"/>
          <a:srcRect b="5981"/>
          <a:stretch/>
        </p:blipFill>
        <p:spPr bwMode="auto">
          <a:xfrm>
            <a:off x="-4073525" y="2262188"/>
            <a:ext cx="3908425" cy="2992437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矩形 65"/>
          <p:cNvSpPr/>
          <p:nvPr/>
        </p:nvSpPr>
        <p:spPr>
          <a:xfrm>
            <a:off x="-1476672" y="5753195"/>
            <a:ext cx="137890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刺绣工艺品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096" name="Picture 24" descr="C:\Documents and Settings\admin\My Documents\My Pictures\新建文件夹\yinran_buwen-011.jpg"/>
          <p:cNvPicPr>
            <a:picLocks noChangeAspect="1" noChangeArrowheads="1"/>
          </p:cNvPicPr>
          <p:nvPr/>
        </p:nvPicPr>
        <p:blipFill rotWithShape="1">
          <a:blip r:embed="rId6"/>
          <a:srcRect r="34614"/>
          <a:stretch/>
        </p:blipFill>
        <p:spPr bwMode="auto">
          <a:xfrm>
            <a:off x="-4238625" y="2174875"/>
            <a:ext cx="4073525" cy="3165475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矩形 68"/>
          <p:cNvSpPr/>
          <p:nvPr/>
        </p:nvSpPr>
        <p:spPr>
          <a:xfrm>
            <a:off x="-1476672" y="5753195"/>
            <a:ext cx="137890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印染工艺品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098" name="Picture 26" descr="C:\Documents and Settings\admin\My Documents\My Pictures\新建文件夹\360602119_136513253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113088" y="2065338"/>
            <a:ext cx="2947988" cy="3384550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矩形 71"/>
          <p:cNvSpPr/>
          <p:nvPr/>
        </p:nvSpPr>
        <p:spPr>
          <a:xfrm>
            <a:off x="-1476672" y="5753195"/>
            <a:ext cx="137890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编结工艺品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099" name="Picture 27" descr="C:\Documents and Settings\admin\My Documents\My Pictures\新建文件夹\5695960_115148730145_2.jpg"/>
          <p:cNvPicPr>
            <a:picLocks noChangeAspect="1" noChangeArrowheads="1"/>
          </p:cNvPicPr>
          <p:nvPr/>
        </p:nvPicPr>
        <p:blipFill rotWithShape="1">
          <a:blip r:embed="rId8"/>
          <a:srcRect b="3095"/>
          <a:stretch/>
        </p:blipFill>
        <p:spPr bwMode="auto">
          <a:xfrm>
            <a:off x="-4067175" y="1995488"/>
            <a:ext cx="3902075" cy="3525837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矩形 73"/>
          <p:cNvSpPr/>
          <p:nvPr/>
        </p:nvSpPr>
        <p:spPr>
          <a:xfrm>
            <a:off x="-1476672" y="5753195"/>
            <a:ext cx="137890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漆器工艺品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100" name="Picture 28" descr="C:\Documents and Settings\admin\My Documents\My Pictures\新建文件夹\200972080124.jpg"/>
          <p:cNvPicPr>
            <a:picLocks noChangeAspect="1" noChangeArrowheads="1"/>
          </p:cNvPicPr>
          <p:nvPr/>
        </p:nvPicPr>
        <p:blipFill rotWithShape="1">
          <a:blip r:embed="rId9"/>
          <a:srcRect t="12151" b="12195"/>
          <a:stretch/>
        </p:blipFill>
        <p:spPr bwMode="auto">
          <a:xfrm>
            <a:off x="-3438525" y="2106613"/>
            <a:ext cx="3273425" cy="3302000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矩形 75"/>
          <p:cNvSpPr/>
          <p:nvPr/>
        </p:nvSpPr>
        <p:spPr>
          <a:xfrm>
            <a:off x="-1476672" y="5753195"/>
            <a:ext cx="137890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金属工艺品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101" name="Picture 29" descr="C:\Documents and Settings\admin\My Documents\My Pictures\新建文件夹\5415614_181527084898_2.jpg"/>
          <p:cNvPicPr>
            <a:picLocks noChangeAspect="1" noChangeArrowheads="1"/>
          </p:cNvPicPr>
          <p:nvPr/>
        </p:nvPicPr>
        <p:blipFill rotWithShape="1">
          <a:blip r:embed="rId10"/>
          <a:srcRect t="1959" b="2457"/>
          <a:stretch/>
        </p:blipFill>
        <p:spPr bwMode="auto">
          <a:xfrm>
            <a:off x="-3989388" y="1960563"/>
            <a:ext cx="3824288" cy="3594100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矩形 77"/>
          <p:cNvSpPr/>
          <p:nvPr/>
        </p:nvSpPr>
        <p:spPr>
          <a:xfrm>
            <a:off x="-998977" y="5753195"/>
            <a:ext cx="901209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工艺画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102" name="Picture 30" descr="C:\Documents and Settings\admin\My Documents\My Pictures\新建文件夹\20081101935564_2.jpg"/>
          <p:cNvPicPr>
            <a:picLocks noChangeAspect="1" noChangeArrowheads="1"/>
          </p:cNvPicPr>
          <p:nvPr/>
        </p:nvPicPr>
        <p:blipFill rotWithShape="1">
          <a:blip r:embed="rId11"/>
          <a:srcRect l="6700" t="14198" r="7793" b="6309"/>
          <a:stretch/>
        </p:blipFill>
        <p:spPr bwMode="auto">
          <a:xfrm>
            <a:off x="-4757738" y="2066925"/>
            <a:ext cx="4592638" cy="3381375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矩形 79"/>
          <p:cNvSpPr/>
          <p:nvPr/>
        </p:nvSpPr>
        <p:spPr>
          <a:xfrm>
            <a:off x="-760129" y="5753195"/>
            <a:ext cx="66236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首饰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103" name="Picture 31" descr="C:\Documents and Settings\admin\My Documents\My Pictures\新建文件夹\200611132384572825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-4932363" y="2022475"/>
            <a:ext cx="4767263" cy="3470275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矩形 81"/>
          <p:cNvSpPr/>
          <p:nvPr/>
        </p:nvSpPr>
        <p:spPr>
          <a:xfrm>
            <a:off x="-1476672" y="5753195"/>
            <a:ext cx="137890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皮雕工艺品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70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6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23" dur="500" fill="hold"/>
                                        <p:tgtEl>
                                          <p:spTgt spid="30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25" dur="500" fill="hold"/>
                                        <p:tgtEl>
                                          <p:spTgt spid="309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70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0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xit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6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6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7" dur="500" fill="hold"/>
                                        <p:tgtEl>
                                          <p:spTgt spid="30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39" dur="500" fill="hold"/>
                                        <p:tgtEl>
                                          <p:spTgt spid="309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7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0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6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6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51" dur="500" fill="hold"/>
                                        <p:tgtEl>
                                          <p:spTgt spid="30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309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7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0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6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6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5" dur="500" fill="hold"/>
                                        <p:tgtEl>
                                          <p:spTgt spid="30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7" dur="500" fill="hold"/>
                                        <p:tgtEl>
                                          <p:spTgt spid="309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70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0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30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309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xit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6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60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7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7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3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309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" presetClass="exit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6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6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7000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7000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03" dur="500" fill="hold"/>
                                        <p:tgtEl>
                                          <p:spTgt spid="3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05" dur="500" fill="hold"/>
                                        <p:tgtEl>
                                          <p:spTgt spid="309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" presetClass="exit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6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6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70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70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17" dur="500" fill="hold"/>
                                        <p:tgtEl>
                                          <p:spTgt spid="3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19" dur="500" fill="hold"/>
                                        <p:tgtEl>
                                          <p:spTgt spid="310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6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6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70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70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31" dur="500" fill="hold"/>
                                        <p:tgtEl>
                                          <p:spTgt spid="31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33" dur="500" fill="hold"/>
                                        <p:tgtEl>
                                          <p:spTgt spid="31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" presetClass="exit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5" dur="6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6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1" dur="70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70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45" dur="500" fill="hold"/>
                                        <p:tgtEl>
                                          <p:spTgt spid="3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47" dur="500" fill="hold"/>
                                        <p:tgtEl>
                                          <p:spTgt spid="310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2" presetClass="exit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6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6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5" dur="70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7000"/>
                                        <p:tgtEl>
                                          <p:spTgt spid="3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59" dur="500" fill="hold"/>
                                        <p:tgtEl>
                                          <p:spTgt spid="3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0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61" dur="500" fill="hold"/>
                                        <p:tgtEl>
                                          <p:spTgt spid="310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" presetClass="exit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3" dur="6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6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工艺品制作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二、手工艺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327025" y="1498600"/>
            <a:ext cx="2643188" cy="338554"/>
          </a:xfrm>
          <a:prstGeom prst="rect">
            <a:avLst/>
          </a:prstGeom>
          <a:solidFill>
            <a:srgbClr val="5BB75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600" dirty="0" smtClean="0">
                <a:solidFill>
                  <a:schemeClr val="bg1"/>
                </a:solidFill>
                <a:latin typeface="黑体" pitchFamily="2" charset="-122"/>
                <a:ea typeface="黑体" pitchFamily="2" charset="-122"/>
              </a:rPr>
              <a:t>按历史范畴分类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327025" y="2273523"/>
            <a:ext cx="2643188" cy="338554"/>
          </a:xfrm>
          <a:prstGeom prst="rect">
            <a:avLst/>
          </a:prstGeom>
          <a:solidFill>
            <a:srgbClr val="5BB75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1" hangingPunct="1">
              <a:defRPr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 smtClean="0"/>
              <a:t>按社会属性关系分类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327025" y="3048446"/>
            <a:ext cx="2643188" cy="338554"/>
          </a:xfrm>
          <a:prstGeom prst="rect">
            <a:avLst/>
          </a:prstGeom>
          <a:solidFill>
            <a:srgbClr val="5BB75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1" hangingPunct="1">
              <a:defRPr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 smtClean="0"/>
              <a:t>按产品分类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327025" y="3823369"/>
            <a:ext cx="2643188" cy="338554"/>
          </a:xfrm>
          <a:prstGeom prst="rect">
            <a:avLst/>
          </a:prstGeom>
          <a:solidFill>
            <a:srgbClr val="5BB75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1" hangingPunct="1">
              <a:defRPr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 smtClean="0"/>
              <a:t>按使用功能分类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327025" y="4598292"/>
            <a:ext cx="2643188" cy="338554"/>
          </a:xfrm>
          <a:prstGeom prst="rect">
            <a:avLst/>
          </a:prstGeom>
          <a:solidFill>
            <a:srgbClr val="5BB75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1" hangingPunct="1">
              <a:defRPr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 smtClean="0"/>
              <a:t>按社会生活分类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327025" y="5373216"/>
            <a:ext cx="2643188" cy="338554"/>
          </a:xfrm>
          <a:prstGeom prst="rect">
            <a:avLst/>
          </a:prstGeom>
          <a:solidFill>
            <a:srgbClr val="5BB75E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ctr" eaLnBrk="1" hangingPunct="1">
              <a:defRPr sz="1600">
                <a:solidFill>
                  <a:schemeClr val="bg1"/>
                </a:solidFill>
                <a:latin typeface="黑体" pitchFamily="2" charset="-122"/>
                <a:ea typeface="黑体" pitchFamily="2" charset="-122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zh-CN" altLang="en-US" dirty="0" smtClean="0"/>
              <a:t>按行业分类</a:t>
            </a:r>
          </a:p>
        </p:txBody>
      </p:sp>
      <p:grpSp>
        <p:nvGrpSpPr>
          <p:cNvPr id="10" name="组合 9"/>
          <p:cNvGrpSpPr>
            <a:grpSpLocks/>
          </p:cNvGrpSpPr>
          <p:nvPr/>
        </p:nvGrpSpPr>
        <p:grpSpPr bwMode="auto">
          <a:xfrm>
            <a:off x="4078288" y="1341438"/>
            <a:ext cx="4445000" cy="5332412"/>
            <a:chOff x="4078195" y="1341578"/>
            <a:chExt cx="4445185" cy="5332914"/>
          </a:xfrm>
        </p:grpSpPr>
        <p:pic>
          <p:nvPicPr>
            <p:cNvPr id="18434" name="Picture 2" descr="http://pica.nipic.com/2008-05-03/200853125114824_2.jpg"/>
            <p:cNvPicPr>
              <a:picLocks noChangeAspect="1" noChangeArrowheads="1"/>
            </p:cNvPicPr>
            <p:nvPr/>
          </p:nvPicPr>
          <p:blipFill rotWithShape="1">
            <a:blip r:embed="rId2"/>
            <a:srcRect b="3701"/>
            <a:stretch/>
          </p:blipFill>
          <p:spPr bwMode="auto">
            <a:xfrm>
              <a:off x="4078195" y="1341578"/>
              <a:ext cx="4445185" cy="4962992"/>
            </a:xfrm>
            <a:prstGeom prst="rect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" name="矩形 64"/>
            <p:cNvSpPr/>
            <p:nvPr/>
          </p:nvSpPr>
          <p:spPr>
            <a:xfrm>
              <a:off x="5969607" y="6305160"/>
              <a:ext cx="662361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彩陶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4619625" y="1346200"/>
            <a:ext cx="3362325" cy="5351463"/>
            <a:chOff x="7355761" y="1345978"/>
            <a:chExt cx="3361470" cy="5351315"/>
          </a:xfrm>
        </p:grpSpPr>
        <p:pic>
          <p:nvPicPr>
            <p:cNvPr id="18436" name="Picture 4" descr="http://upload.cnool.net/files2007/20070821/2007082109152511015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55761" y="1345978"/>
              <a:ext cx="3361470" cy="4981437"/>
            </a:xfrm>
            <a:prstGeom prst="rect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矩形 72"/>
            <p:cNvSpPr/>
            <p:nvPr/>
          </p:nvSpPr>
          <p:spPr>
            <a:xfrm>
              <a:off x="8705316" y="6327961"/>
              <a:ext cx="662361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骨雕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2" name="组合 11"/>
          <p:cNvGrpSpPr>
            <a:grpSpLocks/>
          </p:cNvGrpSpPr>
          <p:nvPr/>
        </p:nvGrpSpPr>
        <p:grpSpPr bwMode="auto">
          <a:xfrm>
            <a:off x="4359275" y="1363663"/>
            <a:ext cx="3883025" cy="5343525"/>
            <a:chOff x="6581855" y="1312426"/>
            <a:chExt cx="3883049" cy="5343090"/>
          </a:xfrm>
        </p:grpSpPr>
        <p:pic>
          <p:nvPicPr>
            <p:cNvPr id="18438" name="Picture 6" descr="景泰蓝大图 点击还原"/>
            <p:cNvPicPr>
              <a:picLocks noChangeAspect="1" noChangeArrowheads="1"/>
            </p:cNvPicPr>
            <p:nvPr/>
          </p:nvPicPr>
          <p:blipFill rotWithShape="1">
            <a:blip r:embed="rId4"/>
            <a:srcRect b="3567"/>
            <a:stretch/>
          </p:blipFill>
          <p:spPr bwMode="auto">
            <a:xfrm>
              <a:off x="6581855" y="1312426"/>
              <a:ext cx="3883049" cy="4992281"/>
            </a:xfrm>
            <a:prstGeom prst="rect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矩形 74"/>
            <p:cNvSpPr/>
            <p:nvPr/>
          </p:nvSpPr>
          <p:spPr>
            <a:xfrm>
              <a:off x="8072775" y="6286184"/>
              <a:ext cx="901209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景泰蓝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3" name="组合 12"/>
          <p:cNvGrpSpPr>
            <a:grpSpLocks/>
          </p:cNvGrpSpPr>
          <p:nvPr/>
        </p:nvGrpSpPr>
        <p:grpSpPr bwMode="auto">
          <a:xfrm>
            <a:off x="4545013" y="1550988"/>
            <a:ext cx="3511550" cy="5146675"/>
            <a:chOff x="6751391" y="1528623"/>
            <a:chExt cx="3510011" cy="5145869"/>
          </a:xfrm>
        </p:grpSpPr>
        <p:pic>
          <p:nvPicPr>
            <p:cNvPr id="18440" name="Picture 8" descr="6.jpg"/>
            <p:cNvPicPr>
              <a:picLocks noChangeAspect="1" noChangeArrowheads="1"/>
            </p:cNvPicPr>
            <p:nvPr/>
          </p:nvPicPr>
          <p:blipFill rotWithShape="1">
            <a:blip r:embed="rId5"/>
            <a:srcRect t="26001" r="31758" b="-1"/>
            <a:stretch/>
          </p:blipFill>
          <p:spPr bwMode="auto">
            <a:xfrm>
              <a:off x="6751391" y="1528623"/>
              <a:ext cx="3510011" cy="4779213"/>
            </a:xfrm>
            <a:prstGeom prst="rect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矩形 78"/>
            <p:cNvSpPr/>
            <p:nvPr/>
          </p:nvSpPr>
          <p:spPr>
            <a:xfrm>
              <a:off x="8175216" y="6305160"/>
              <a:ext cx="662361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编结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194175" y="1341438"/>
            <a:ext cx="4237038" cy="5389562"/>
            <a:chOff x="6516216" y="1341579"/>
            <a:chExt cx="4236822" cy="5390154"/>
          </a:xfrm>
        </p:grpSpPr>
        <p:pic>
          <p:nvPicPr>
            <p:cNvPr id="18441" name="Picture 9" descr="D:\job\贵州农村\书稿\工艺品制作\工艺品制作\概述03.tif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516216" y="1341579"/>
              <a:ext cx="4236822" cy="5020226"/>
            </a:xfrm>
            <a:prstGeom prst="rect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" name="矩形 80"/>
            <p:cNvSpPr/>
            <p:nvPr/>
          </p:nvSpPr>
          <p:spPr>
            <a:xfrm>
              <a:off x="8303447" y="6362401"/>
              <a:ext cx="662361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宫灯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3721100" y="1598613"/>
            <a:ext cx="5087938" cy="4648200"/>
            <a:chOff x="5512174" y="1598101"/>
            <a:chExt cx="5087237" cy="4648306"/>
          </a:xfrm>
        </p:grpSpPr>
        <p:pic>
          <p:nvPicPr>
            <p:cNvPr id="18443" name="Picture 11" descr="http://pic4.nipic.com/20091109/3664641_232828031120_2.jpg"/>
            <p:cNvPicPr>
              <a:picLocks noChangeAspect="1" noChangeArrowheads="1"/>
            </p:cNvPicPr>
            <p:nvPr/>
          </p:nvPicPr>
          <p:blipFill rotWithShape="1">
            <a:blip r:embed="rId7"/>
            <a:srcRect b="3011"/>
            <a:stretch/>
          </p:blipFill>
          <p:spPr bwMode="auto">
            <a:xfrm>
              <a:off x="5512174" y="1598101"/>
              <a:ext cx="5087237" cy="4278410"/>
            </a:xfrm>
            <a:prstGeom prst="rect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矩形 85"/>
            <p:cNvSpPr/>
            <p:nvPr/>
          </p:nvSpPr>
          <p:spPr>
            <a:xfrm>
              <a:off x="7485764" y="5877075"/>
              <a:ext cx="1140056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食品雕刻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18" name="组合 17"/>
          <p:cNvGrpSpPr>
            <a:grpSpLocks/>
          </p:cNvGrpSpPr>
          <p:nvPr/>
        </p:nvGrpSpPr>
        <p:grpSpPr bwMode="auto">
          <a:xfrm>
            <a:off x="4051300" y="1311275"/>
            <a:ext cx="4427538" cy="5081588"/>
            <a:chOff x="6156176" y="1312055"/>
            <a:chExt cx="4428563" cy="5080569"/>
          </a:xfrm>
        </p:grpSpPr>
        <p:pic>
          <p:nvPicPr>
            <p:cNvPr id="18445" name="Picture 13" descr="http://news.folkw.com/Fuke_Files/BeyondPic/2007-6/15/2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156176" y="1312055"/>
              <a:ext cx="4428563" cy="4710755"/>
            </a:xfrm>
            <a:prstGeom prst="rect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矩形 88"/>
            <p:cNvSpPr/>
            <p:nvPr/>
          </p:nvSpPr>
          <p:spPr>
            <a:xfrm>
              <a:off x="7800429" y="6023292"/>
              <a:ext cx="1140056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木版年画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 bwMode="auto">
          <a:xfrm>
            <a:off x="4051300" y="1362075"/>
            <a:ext cx="4325938" cy="4994275"/>
            <a:chOff x="5892541" y="1362744"/>
            <a:chExt cx="4326503" cy="4993976"/>
          </a:xfrm>
        </p:grpSpPr>
        <p:pic>
          <p:nvPicPr>
            <p:cNvPr id="18447" name="Picture 15" descr="http://a2.att.hudong.com/38/17/01300000172529122456173927072.jpg"/>
            <p:cNvPicPr>
              <a:picLocks noChangeAspect="1" noChangeArrowheads="1"/>
            </p:cNvPicPr>
            <p:nvPr/>
          </p:nvPicPr>
          <p:blipFill rotWithShape="1">
            <a:blip r:embed="rId9"/>
            <a:srcRect t="7914" b="7941"/>
            <a:stretch/>
          </p:blipFill>
          <p:spPr bwMode="auto">
            <a:xfrm>
              <a:off x="5892541" y="1362744"/>
              <a:ext cx="4326503" cy="4609824"/>
            </a:xfrm>
            <a:prstGeom prst="rect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" name="矩形 91"/>
            <p:cNvSpPr/>
            <p:nvPr/>
          </p:nvSpPr>
          <p:spPr>
            <a:xfrm>
              <a:off x="7366340" y="5987388"/>
              <a:ext cx="1156086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    面塑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 bwMode="auto">
          <a:xfrm>
            <a:off x="3687763" y="1881188"/>
            <a:ext cx="4987925" cy="3911600"/>
            <a:chOff x="5980871" y="1667877"/>
            <a:chExt cx="4988384" cy="3910534"/>
          </a:xfrm>
        </p:grpSpPr>
        <p:pic>
          <p:nvPicPr>
            <p:cNvPr id="18449" name="Picture 17" descr="http://i01.c.aliimg.com/img/product/62/53/80/62538022.jpg"/>
            <p:cNvPicPr>
              <a:picLocks noChangeAspect="1" noChangeArrowheads="1"/>
            </p:cNvPicPr>
            <p:nvPr/>
          </p:nvPicPr>
          <p:blipFill rotWithShape="1">
            <a:blip r:embed="rId10"/>
            <a:srcRect r="2380" b="7601"/>
            <a:stretch/>
          </p:blipFill>
          <p:spPr bwMode="auto">
            <a:xfrm>
              <a:off x="5980871" y="1667877"/>
              <a:ext cx="4988384" cy="3540747"/>
            </a:xfrm>
            <a:prstGeom prst="rect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矩形 94"/>
            <p:cNvSpPr/>
            <p:nvPr/>
          </p:nvSpPr>
          <p:spPr>
            <a:xfrm>
              <a:off x="7905035" y="5209079"/>
              <a:ext cx="1140056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工艺钮扣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24" name="组合 23"/>
          <p:cNvGrpSpPr>
            <a:grpSpLocks/>
          </p:cNvGrpSpPr>
          <p:nvPr/>
        </p:nvGrpSpPr>
        <p:grpSpPr bwMode="auto">
          <a:xfrm>
            <a:off x="3995738" y="1563688"/>
            <a:ext cx="4627562" cy="4873625"/>
            <a:chOff x="6607063" y="1519115"/>
            <a:chExt cx="4627761" cy="4873509"/>
          </a:xfrm>
        </p:grpSpPr>
        <p:pic>
          <p:nvPicPr>
            <p:cNvPr id="18451" name="Picture 19" descr="宁波天一阁的砖雕大图 点击还原"/>
            <p:cNvPicPr>
              <a:picLocks noChangeAspect="1" noChangeArrowheads="1"/>
            </p:cNvPicPr>
            <p:nvPr/>
          </p:nvPicPr>
          <p:blipFill rotWithShape="1">
            <a:blip r:embed="rId11"/>
            <a:srcRect t="2244" b="3469"/>
            <a:stretch/>
          </p:blipFill>
          <p:spPr bwMode="auto">
            <a:xfrm>
              <a:off x="6607063" y="1519115"/>
              <a:ext cx="4627761" cy="4503630"/>
            </a:xfrm>
            <a:prstGeom prst="rect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矩形 97"/>
            <p:cNvSpPr/>
            <p:nvPr/>
          </p:nvSpPr>
          <p:spPr>
            <a:xfrm>
              <a:off x="8589763" y="6023292"/>
              <a:ext cx="662361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砖雕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25" name="组合 24"/>
          <p:cNvGrpSpPr>
            <a:grpSpLocks/>
          </p:cNvGrpSpPr>
          <p:nvPr/>
        </p:nvGrpSpPr>
        <p:grpSpPr bwMode="auto">
          <a:xfrm>
            <a:off x="4284663" y="1516063"/>
            <a:ext cx="4067175" cy="4953000"/>
            <a:chOff x="5717264" y="1523767"/>
            <a:chExt cx="4068359" cy="4953863"/>
          </a:xfrm>
        </p:grpSpPr>
        <p:pic>
          <p:nvPicPr>
            <p:cNvPr id="18453" name="Picture 21" descr="http://www.art-child.com/school/UploadFiles_3672/200812/2008120914473557.jpg"/>
            <p:cNvPicPr>
              <a:picLocks noChangeAspect="1" noChangeArrowheads="1"/>
            </p:cNvPicPr>
            <p:nvPr/>
          </p:nvPicPr>
          <p:blipFill rotWithShape="1">
            <a:blip r:embed="rId12"/>
            <a:srcRect b="6248"/>
            <a:stretch/>
          </p:blipFill>
          <p:spPr bwMode="auto">
            <a:xfrm>
              <a:off x="5717264" y="1523767"/>
              <a:ext cx="4068359" cy="4583911"/>
            </a:xfrm>
            <a:prstGeom prst="rect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矩形 100"/>
            <p:cNvSpPr/>
            <p:nvPr/>
          </p:nvSpPr>
          <p:spPr>
            <a:xfrm>
              <a:off x="7300839" y="6108298"/>
              <a:ext cx="901209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布老虎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  <p:grpSp>
        <p:nvGrpSpPr>
          <p:cNvPr id="26" name="组合 25"/>
          <p:cNvGrpSpPr>
            <a:grpSpLocks/>
          </p:cNvGrpSpPr>
          <p:nvPr/>
        </p:nvGrpSpPr>
        <p:grpSpPr bwMode="auto">
          <a:xfrm>
            <a:off x="3684588" y="1800225"/>
            <a:ext cx="5135562" cy="4221163"/>
            <a:chOff x="5908211" y="1598101"/>
            <a:chExt cx="5136275" cy="4221539"/>
          </a:xfrm>
        </p:grpSpPr>
        <p:pic>
          <p:nvPicPr>
            <p:cNvPr id="18455" name="Picture 23" descr="http://hiphotos.baidu.com/lsshadowplay/pic/item/74a5716834fbfc9480cb4a61.jpg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908211" y="1598101"/>
              <a:ext cx="5136275" cy="3851618"/>
            </a:xfrm>
            <a:prstGeom prst="rect">
              <a:avLst/>
            </a:prstGeom>
            <a:ln w="12700"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0" name="矩形 69"/>
            <p:cNvSpPr/>
            <p:nvPr/>
          </p:nvSpPr>
          <p:spPr>
            <a:xfrm>
              <a:off x="8145168" y="5450308"/>
              <a:ext cx="662361" cy="369332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defRPr/>
              </a:pPr>
              <a:r>
                <a:rPr lang="zh-CN" altLang="en-US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黑体" pitchFamily="2" charset="-122"/>
                  <a:ea typeface="黑体" pitchFamily="2" charset="-122"/>
                </a:rPr>
                <a:t>皮影</a:t>
              </a:r>
              <a:endPara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 nodeType="clickPar">
                      <p:stCondLst>
                        <p:cond delay="indefinite"/>
                      </p:stCondLst>
                      <p:childTnLst>
                        <p:par>
                          <p:cTn id="2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 nodeType="clickPar">
                      <p:stCondLst>
                        <p:cond delay="indefinite"/>
                      </p:stCondLst>
                      <p:childTnLst>
                        <p:par>
                          <p:cTn id="2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工艺品制作</a:t>
            </a:r>
            <a:endParaRPr lang="zh-CN" altLang="en-US" sz="1600" dirty="0">
              <a:solidFill>
                <a:schemeClr val="accent5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8" name="标题 10"/>
          <p:cNvSpPr txBox="1">
            <a:spLocks/>
          </p:cNvSpPr>
          <p:nvPr/>
        </p:nvSpPr>
        <p:spPr>
          <a:xfrm>
            <a:off x="0" y="4445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三、现代工业美术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9" name="组合 18"/>
          <p:cNvGrpSpPr>
            <a:grpSpLocks/>
          </p:cNvGrpSpPr>
          <p:nvPr/>
        </p:nvGrpSpPr>
        <p:grpSpPr bwMode="auto">
          <a:xfrm>
            <a:off x="-319088" y="1268413"/>
            <a:ext cx="9753601" cy="5473700"/>
            <a:chOff x="-319088" y="1268760"/>
            <a:chExt cx="9753601" cy="5472607"/>
          </a:xfrm>
        </p:grpSpPr>
        <p:sp>
          <p:nvSpPr>
            <p:cNvPr id="20" name="矩形 19"/>
            <p:cNvSpPr/>
            <p:nvPr/>
          </p:nvSpPr>
          <p:spPr>
            <a:xfrm>
              <a:off x="-179388" y="1268760"/>
              <a:ext cx="9456738" cy="547260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179388" y="1419542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031875" y="1413193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2736850" y="141954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1882775" y="1419542"/>
              <a:ext cx="263525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984250" y="621442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1841500" y="6214422"/>
              <a:ext cx="263525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圆角矩形 32"/>
            <p:cNvSpPr/>
            <p:nvPr/>
          </p:nvSpPr>
          <p:spPr>
            <a:xfrm>
              <a:off x="3587750" y="141954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698750" y="621442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4440238" y="1413193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127000" y="621442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6994525" y="141954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6143625" y="141954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5291138" y="1419542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6127750" y="621442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5270500" y="621442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4413250" y="621442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圆角矩形 42"/>
            <p:cNvSpPr/>
            <p:nvPr/>
          </p:nvSpPr>
          <p:spPr>
            <a:xfrm>
              <a:off x="3556000" y="621442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圆角矩形 43"/>
            <p:cNvSpPr/>
            <p:nvPr/>
          </p:nvSpPr>
          <p:spPr>
            <a:xfrm>
              <a:off x="6983413" y="6214422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" name="圆角矩形 44"/>
            <p:cNvSpPr/>
            <p:nvPr/>
          </p:nvSpPr>
          <p:spPr>
            <a:xfrm>
              <a:off x="7847013" y="1419542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6" name="圆角矩形 45"/>
            <p:cNvSpPr/>
            <p:nvPr/>
          </p:nvSpPr>
          <p:spPr>
            <a:xfrm>
              <a:off x="7840663" y="6214422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7" name="圆角矩形 46"/>
            <p:cNvSpPr/>
            <p:nvPr/>
          </p:nvSpPr>
          <p:spPr>
            <a:xfrm>
              <a:off x="8697913" y="1419542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圆角矩形 47"/>
            <p:cNvSpPr/>
            <p:nvPr/>
          </p:nvSpPr>
          <p:spPr>
            <a:xfrm>
              <a:off x="8697913" y="6214422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圆角矩形 48"/>
            <p:cNvSpPr/>
            <p:nvPr/>
          </p:nvSpPr>
          <p:spPr>
            <a:xfrm>
              <a:off x="-319088" y="1413193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0" name="圆角矩形 49"/>
            <p:cNvSpPr/>
            <p:nvPr/>
          </p:nvSpPr>
          <p:spPr>
            <a:xfrm>
              <a:off x="-319088" y="6206486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" name="圆角矩形 50"/>
            <p:cNvSpPr/>
            <p:nvPr/>
          </p:nvSpPr>
          <p:spPr>
            <a:xfrm>
              <a:off x="9172575" y="1441762"/>
              <a:ext cx="261938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圆角矩形 51"/>
            <p:cNvSpPr/>
            <p:nvPr/>
          </p:nvSpPr>
          <p:spPr>
            <a:xfrm>
              <a:off x="9155113" y="6220771"/>
              <a:ext cx="261937" cy="3047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pic>
        <p:nvPicPr>
          <p:cNvPr id="31746" name="Picture 2" descr="跑车系列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13363" y="2362200"/>
            <a:ext cx="5121275" cy="3200400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矩形 56"/>
          <p:cNvSpPr/>
          <p:nvPr/>
        </p:nvSpPr>
        <p:spPr>
          <a:xfrm>
            <a:off x="-853828" y="5568529"/>
            <a:ext cx="66236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跑车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1748" name="Picture 4" descr="C:\Documents and Settings\admin\Local Settings\Temporary Internet Files\Content.IE5\R4KG1EZZ\94675_132705042_2[1].jpg"/>
          <p:cNvPicPr>
            <a:picLocks noChangeAspect="1" noChangeArrowheads="1"/>
          </p:cNvPicPr>
          <p:nvPr/>
        </p:nvPicPr>
        <p:blipFill rotWithShape="1">
          <a:blip r:embed="rId3"/>
          <a:srcRect t="21780" b="5343"/>
          <a:stretch/>
        </p:blipFill>
        <p:spPr bwMode="auto">
          <a:xfrm>
            <a:off x="-5821363" y="2355850"/>
            <a:ext cx="5641975" cy="3213100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矩形 58"/>
          <p:cNvSpPr/>
          <p:nvPr/>
        </p:nvSpPr>
        <p:spPr>
          <a:xfrm>
            <a:off x="-853829" y="5568529"/>
            <a:ext cx="66236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沙发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1750" name="Picture 6" descr="不锈钢餐具摄影图 点击还原"/>
          <p:cNvPicPr>
            <a:picLocks noChangeAspect="1" noChangeArrowheads="1"/>
          </p:cNvPicPr>
          <p:nvPr/>
        </p:nvPicPr>
        <p:blipFill rotWithShape="1">
          <a:blip r:embed="rId4"/>
          <a:srcRect b="5871"/>
          <a:stretch/>
        </p:blipFill>
        <p:spPr bwMode="auto">
          <a:xfrm>
            <a:off x="-4518025" y="2430463"/>
            <a:ext cx="4338637" cy="3063875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矩形 60"/>
          <p:cNvSpPr/>
          <p:nvPr/>
        </p:nvSpPr>
        <p:spPr>
          <a:xfrm>
            <a:off x="-1559432" y="5568529"/>
            <a:ext cx="137890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不锈钢餐具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31752" name="Picture 8" descr="冰箱面板设计大图 点击还原"/>
          <p:cNvPicPr>
            <a:picLocks noChangeAspect="1" noChangeArrowheads="1"/>
          </p:cNvPicPr>
          <p:nvPr/>
        </p:nvPicPr>
        <p:blipFill rotWithShape="1">
          <a:blip r:embed="rId5"/>
          <a:srcRect l="12711" t="9511" r="10808" b="12952"/>
          <a:stretch/>
        </p:blipFill>
        <p:spPr bwMode="auto">
          <a:xfrm>
            <a:off x="-4167188" y="2127250"/>
            <a:ext cx="3975100" cy="3471863"/>
          </a:xfrm>
          <a:prstGeom prst="rect">
            <a:avLst/>
          </a:prstGeom>
          <a:ln w="12700">
            <a:solidFill>
              <a:schemeClr val="accent3">
                <a:lumMod val="20000"/>
                <a:lumOff val="8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矩形 62"/>
          <p:cNvSpPr/>
          <p:nvPr/>
        </p:nvSpPr>
        <p:spPr>
          <a:xfrm>
            <a:off x="-842889" y="5568529"/>
            <a:ext cx="662361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冰箱</a:t>
            </a:r>
            <a:endParaRPr lang="zh-CN" alt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7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0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3174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70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000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317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3174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7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000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317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49" dur="500" fill="hold"/>
                                        <p:tgtEl>
                                          <p:spTgt spid="3175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7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000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61" dur="500" fill="hold"/>
                                        <p:tgtEl>
                                          <p:spTgt spid="317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63" dur="500" fill="hold"/>
                                        <p:tgtEl>
                                          <p:spTgt spid="317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" presetClass="exit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直接连接符 6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矩形 68"/>
          <p:cNvSpPr/>
          <p:nvPr/>
        </p:nvSpPr>
        <p:spPr>
          <a:xfrm>
            <a:off x="6372200" y="714182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00788" y="231775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劳动力转移常识</a:t>
            </a:r>
          </a:p>
        </p:txBody>
      </p:sp>
      <p:sp>
        <p:nvSpPr>
          <p:cNvPr id="71" name="标题 10"/>
          <p:cNvSpPr txBox="1">
            <a:spLocks/>
          </p:cNvSpPr>
          <p:nvPr/>
        </p:nvSpPr>
        <p:spPr>
          <a:xfrm>
            <a:off x="0" y="66675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cxnSp>
        <p:nvCxnSpPr>
          <p:cNvPr id="38" name="直接连接符 37"/>
          <p:cNvCxnSpPr/>
          <p:nvPr/>
        </p:nvCxnSpPr>
        <p:spPr>
          <a:xfrm>
            <a:off x="0" y="1003300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1"/>
          <p:cNvGrpSpPr>
            <a:grpSpLocks/>
          </p:cNvGrpSpPr>
          <p:nvPr/>
        </p:nvGrpSpPr>
        <p:grpSpPr bwMode="auto">
          <a:xfrm>
            <a:off x="1628775" y="2525713"/>
            <a:ext cx="2447925" cy="2847975"/>
            <a:chOff x="558873" y="3933056"/>
            <a:chExt cx="2447716" cy="2846519"/>
          </a:xfrm>
        </p:grpSpPr>
        <p:sp>
          <p:nvSpPr>
            <p:cNvPr id="29" name="圆角矩形 28"/>
            <p:cNvSpPr/>
            <p:nvPr/>
          </p:nvSpPr>
          <p:spPr bwMode="auto">
            <a:xfrm>
              <a:off x="558873" y="4248806"/>
              <a:ext cx="2447716" cy="253076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7999">
                  <a:schemeClr val="accent1">
                    <a:lumMod val="40000"/>
                    <a:lumOff val="60000"/>
                  </a:schemeClr>
                </a:gs>
                <a:gs pos="36000">
                  <a:schemeClr val="accent1">
                    <a:lumMod val="60000"/>
                    <a:lumOff val="40000"/>
                  </a:schemeClr>
                </a:gs>
                <a:gs pos="61000">
                  <a:schemeClr val="accent1">
                    <a:lumMod val="60000"/>
                    <a:lumOff val="40000"/>
                  </a:schemeClr>
                </a:gs>
                <a:gs pos="82001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6164" name="组合 46"/>
            <p:cNvGrpSpPr>
              <a:grpSpLocks/>
            </p:cNvGrpSpPr>
            <p:nvPr/>
          </p:nvGrpSpPr>
          <p:grpSpPr bwMode="auto">
            <a:xfrm>
              <a:off x="1461420" y="3933056"/>
              <a:ext cx="642906" cy="643179"/>
              <a:chOff x="5648449" y="2057400"/>
              <a:chExt cx="642938" cy="642938"/>
            </a:xfrm>
          </p:grpSpPr>
          <p:grpSp>
            <p:nvGrpSpPr>
              <p:cNvPr id="6166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6168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69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70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71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72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167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6165" name="Text Box 65"/>
            <p:cNvSpPr txBox="1">
              <a:spLocks noChangeArrowheads="1"/>
            </p:cNvSpPr>
            <p:nvPr/>
          </p:nvSpPr>
          <p:spPr bwMode="gray">
            <a:xfrm>
              <a:off x="558874" y="4576235"/>
              <a:ext cx="2447715" cy="830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你见过哪些工艺美术品？说说它们的特点。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2" name="组合 2"/>
          <p:cNvGrpSpPr>
            <a:grpSpLocks/>
          </p:cNvGrpSpPr>
          <p:nvPr/>
        </p:nvGrpSpPr>
        <p:grpSpPr bwMode="auto">
          <a:xfrm>
            <a:off x="5364163" y="2516188"/>
            <a:ext cx="2514600" cy="2857500"/>
            <a:chOff x="3421932" y="3924329"/>
            <a:chExt cx="2514871" cy="2856043"/>
          </a:xfrm>
        </p:grpSpPr>
        <p:sp>
          <p:nvSpPr>
            <p:cNvPr id="43" name="圆角矩形 42"/>
            <p:cNvSpPr/>
            <p:nvPr/>
          </p:nvSpPr>
          <p:spPr bwMode="auto">
            <a:xfrm>
              <a:off x="3421932" y="4240080"/>
              <a:ext cx="2448189" cy="254029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17999">
                  <a:schemeClr val="accent6">
                    <a:lumMod val="40000"/>
                    <a:lumOff val="60000"/>
                  </a:schemeClr>
                </a:gs>
                <a:gs pos="36000">
                  <a:schemeClr val="accent6">
                    <a:lumMod val="60000"/>
                    <a:lumOff val="40000"/>
                  </a:schemeClr>
                </a:gs>
                <a:gs pos="61000">
                  <a:schemeClr val="accent6">
                    <a:lumMod val="60000"/>
                    <a:lumOff val="40000"/>
                  </a:schemeClr>
                </a:gs>
                <a:gs pos="82001">
                  <a:schemeClr val="accent6">
                    <a:lumMod val="40000"/>
                    <a:lumOff val="6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1"/>
              <a:tileRect/>
            </a:gradFill>
            <a:ln w="38100">
              <a:solidFill>
                <a:schemeClr val="accent6">
                  <a:lumMod val="75000"/>
                </a:schemeClr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6154" name="组合 47"/>
            <p:cNvGrpSpPr>
              <a:grpSpLocks/>
            </p:cNvGrpSpPr>
            <p:nvPr/>
          </p:nvGrpSpPr>
          <p:grpSpPr bwMode="auto">
            <a:xfrm>
              <a:off x="4324479" y="3924329"/>
              <a:ext cx="642906" cy="643179"/>
              <a:chOff x="5648449" y="2057400"/>
              <a:chExt cx="642938" cy="642938"/>
            </a:xfrm>
          </p:grpSpPr>
          <p:grpSp>
            <p:nvGrpSpPr>
              <p:cNvPr id="6156" name="Group 85"/>
              <p:cNvGrpSpPr>
                <a:grpSpLocks/>
              </p:cNvGrpSpPr>
              <p:nvPr/>
            </p:nvGrpSpPr>
            <p:grpSpPr bwMode="auto">
              <a:xfrm>
                <a:off x="5648449" y="2057400"/>
                <a:ext cx="642938" cy="642938"/>
                <a:chOff x="1289" y="582"/>
                <a:chExt cx="668" cy="668"/>
              </a:xfrm>
            </p:grpSpPr>
            <p:sp>
              <p:nvSpPr>
                <p:cNvPr id="6158" name="Oval 86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6159" name="Oval 87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60" name="Oval 88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61" name="Oval 89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6162" name="Oval 90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6157" name="Text Box 91"/>
              <p:cNvSpPr txBox="1">
                <a:spLocks noChangeArrowheads="1"/>
              </p:cNvSpPr>
              <p:nvPr/>
            </p:nvSpPr>
            <p:spPr bwMode="gray">
              <a:xfrm>
                <a:off x="57865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  <p:sp>
          <p:nvSpPr>
            <p:cNvPr id="6155" name="Text Box 65"/>
            <p:cNvSpPr txBox="1">
              <a:spLocks noChangeArrowheads="1"/>
            </p:cNvSpPr>
            <p:nvPr/>
          </p:nvSpPr>
          <p:spPr bwMode="gray">
            <a:xfrm>
              <a:off x="3421932" y="4588723"/>
              <a:ext cx="2514871" cy="1938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latin typeface="微软雅黑" pitchFamily="34" charset="-122"/>
                  <a:ea typeface="微软雅黑" pitchFamily="34" charset="-122"/>
                </a:rPr>
                <a:t>观察家里或商店里的工艺美术品，选择其中的一件，画出草图，并注明其材质、色彩、用途等，完成后与同伴交流。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alpha val="60000"/>
          </a:schemeClr>
        </a:solidFill>
        <a:ln w="38100">
          <a:gradFill>
            <a:gsLst>
              <a:gs pos="50000">
                <a:srgbClr val="FFCF01"/>
              </a:gs>
              <a:gs pos="100000">
                <a:srgbClr val="E22000"/>
              </a:gs>
            </a:gsLst>
            <a:lin ang="5400000" scaled="0"/>
          </a:gradFill>
        </a:ln>
        <a:effectLst>
          <a:outerShdw blurRad="225425" dist="38100" dir="5220000" algn="ctr">
            <a:srgbClr val="000000">
              <a:alpha val="33000"/>
            </a:srgbClr>
          </a:outerShdw>
        </a:effectLst>
        <a:scene3d>
          <a:camera prst="orthographicFront"/>
          <a:lightRig rig="flat" dir="t"/>
        </a:scene3d>
        <a:sp3d contourW="19050">
          <a:bevelT w="101600" prst="artDeco"/>
          <a:bevelB w="0" h="0"/>
          <a:contourClr>
            <a:schemeClr val="bg1"/>
          </a:contourClr>
        </a:sp3d>
      </a:spPr>
      <a:bodyPr anchor="ctr">
        <a:sp3d/>
      </a:bodyPr>
      <a:lstStyle>
        <a:defPPr marL="0" algn="ctr" eaLnBrk="0" fontAlgn="ctr" hangingPunct="0">
          <a:spcBef>
            <a:spcPts val="0"/>
          </a:spcBef>
          <a:spcAft>
            <a:spcPts val="0"/>
          </a:spcAft>
          <a:buClr>
            <a:srgbClr val="FF0000"/>
          </a:buClr>
          <a:buSzPct val="70000"/>
          <a:buFont typeface="Wingdings" pitchFamily="2" charset="2"/>
          <a:buChar char="n"/>
          <a:tabLst>
            <a:tab pos="136525" algn="l"/>
          </a:tabLst>
          <a:defRPr sz="1400">
            <a:solidFill>
              <a:schemeClr val="tx1"/>
            </a:solidFill>
            <a:latin typeface="微软雅黑" pitchFamily="34" charset="-122"/>
            <a:ea typeface="微软雅黑" pitchFamily="34" charset="-122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2314</TotalTime>
  <Words>174</Words>
  <Application>Microsoft Office PowerPoint</Application>
  <PresentationFormat>全屏显示(4:3)</PresentationFormat>
  <Paragraphs>53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Calibri</vt:lpstr>
      <vt:lpstr>宋体</vt:lpstr>
      <vt:lpstr>Arial</vt:lpstr>
      <vt:lpstr>黑体</vt:lpstr>
      <vt:lpstr>幼圆</vt:lpstr>
      <vt:lpstr>微软雅黑</vt:lpstr>
      <vt:lpstr>Office 主题​​</vt:lpstr>
      <vt:lpstr>工艺品制作</vt:lpstr>
      <vt:lpstr>PowerPoint 演示文稿</vt:lpstr>
      <vt:lpstr>PowerPoint 演示文稿</vt:lpstr>
      <vt:lpstr>PowerPoint 演示文稿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admin</cp:lastModifiedBy>
  <cp:revision>185</cp:revision>
  <dcterms:created xsi:type="dcterms:W3CDTF">2012-01-31T05:34:08Z</dcterms:created>
  <dcterms:modified xsi:type="dcterms:W3CDTF">2012-04-25T00:57:58Z</dcterms:modified>
</cp:coreProperties>
</file>