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9" r:id="rId3"/>
    <p:sldId id="280" r:id="rId4"/>
    <p:sldId id="283" r:id="rId5"/>
    <p:sldId id="284" r:id="rId6"/>
    <p:sldId id="285" r:id="rId7"/>
    <p:sldId id="286" r:id="rId8"/>
    <p:sldId id="262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8C8C"/>
    <a:srgbClr val="090175"/>
    <a:srgbClr val="FFC5C5"/>
    <a:srgbClr val="FEDEDE"/>
    <a:srgbClr val="FA6262"/>
    <a:srgbClr val="FB7979"/>
    <a:srgbClr val="D9FFF6"/>
    <a:srgbClr val="49F9F9"/>
    <a:srgbClr val="19F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67AC1C-D263-47C2-B6E2-E47944CCC17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35A682B-21C3-4660-9FAA-A8648EE210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4013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5AB86-C2A1-420E-91C7-B52A62182232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A058E-0A2B-40E3-9C74-91AEA5B46FC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00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A5A2-4F51-4236-93F3-3D8F50006904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326F7-C96B-4FED-AF11-601B5861EE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24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2036-34CE-4E65-AD67-90D45B603E3E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8F615-DD08-45E4-8CDE-0D665968BF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71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85E2-2C0E-4435-A04A-3FAEC33A7FFA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63C83-3B62-43E0-93CC-F7DB8A6771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943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4DB0-2594-42D2-B316-9FCB601EDD7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8825E-C596-4488-8786-79A35E7F98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71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CBAB-B2A7-4506-9559-CDB21FAA0E5B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080F3-1925-4795-ABB1-16B0270876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809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A5895-478F-47F9-B340-8BBA576ABD50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F3858-0320-4AF9-AC31-0E17C8CA1C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696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B4AE7-76F9-4FE1-A95E-EE48780C35A5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19E69-430C-43DD-AA22-B3D880FAC7B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65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EA4B5-3FF9-404E-B005-F758E6881253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2ACA2-3491-495A-A968-C2EBD641BF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290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515E8-7982-4E0B-9F27-03CD2B311041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942C7-FFD1-4809-86A9-4F65B2BFB78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836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C66E6-1AE1-47F7-9896-EC35FF21CA32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6D60D-7CC7-45F8-9D09-CFDECDD720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22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bg1"/>
            </a:gs>
            <a:gs pos="18000">
              <a:srgbClr val="ADD9E5">
                <a:lumMod val="25000"/>
                <a:lumOff val="75000"/>
              </a:srgbClr>
            </a:gs>
            <a:gs pos="0">
              <a:schemeClr val="accent5">
                <a:lumMod val="60000"/>
                <a:lumOff val="40000"/>
              </a:schemeClr>
            </a:gs>
            <a:gs pos="89000">
              <a:schemeClr val="bg1"/>
            </a:gs>
            <a:gs pos="100000">
              <a:schemeClr val="accent5">
                <a:lumMod val="60000"/>
                <a:lumOff val="40000"/>
              </a:schemeClr>
            </a:gs>
          </a:gsLst>
          <a:lin ang="5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A238B54-07DC-4B21-B45C-E9BB01208529}" type="datetimeFigureOut">
              <a:rPr lang="zh-CN" altLang="en-US"/>
              <a:pPr>
                <a:defRPr/>
              </a:pPr>
              <a:t>2012-4-26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1EA22E-7AE1-4A6D-9B66-E284EDD13B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accent5">
                <a:lumMod val="30000"/>
                <a:lumOff val="70000"/>
              </a:schemeClr>
            </a:gs>
            <a:gs pos="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0" y="1444625"/>
            <a:ext cx="9144000" cy="2160588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 dirty="0">
              <a:solidFill>
                <a:schemeClr val="bg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252536" y="1224440"/>
            <a:ext cx="91440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 contourW="25400">
              <a:bevelT w="25400" h="57150" prst="artDeco"/>
              <a:contourClr>
                <a:schemeClr val="bg1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itchFamily="2" charset="-122"/>
                <a:ea typeface="黑体" pitchFamily="2" charset="-122"/>
                <a:cs typeface="Times New Roman" pitchFamily="18" charset="0"/>
              </a:rPr>
              <a:t>工业行业从业常识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484688" y="5546725"/>
            <a:ext cx="4406900" cy="690563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latin typeface="幼圆" pitchFamily="49" charset="-122"/>
                <a:ea typeface="幼圆" pitchFamily="49" charset="-122"/>
              </a:rPr>
              <a:t>上海科技教育出版社</a:t>
            </a:r>
          </a:p>
        </p:txBody>
      </p:sp>
      <p:pic>
        <p:nvPicPr>
          <p:cNvPr id="33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484313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276475"/>
            <a:ext cx="3381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7" descr="C:\Documents and Settings\Administrator.WWW-80B321E85A2\桌面\ppt\未命名-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1722438"/>
            <a:ext cx="3381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6858000"/>
            <a:ext cx="1214437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000875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7000875"/>
            <a:ext cx="6429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6858000"/>
            <a:ext cx="642938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4" descr="C:\Documents and Settings\Administrator.WWW-80B321E85A2\桌面\ppt\未命名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685800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矩形 51"/>
          <p:cNvSpPr/>
          <p:nvPr/>
        </p:nvSpPr>
        <p:spPr>
          <a:xfrm>
            <a:off x="408481" y="354142"/>
            <a:ext cx="2795367" cy="55457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pic>
        <p:nvPicPr>
          <p:cNvPr id="53" name="图片 52"/>
          <p:cNvPicPr>
            <a:picLocks noChangeAspect="1"/>
          </p:cNvPicPr>
          <p:nvPr/>
        </p:nvPicPr>
        <p:blipFill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04" y="5672608"/>
            <a:ext cx="424096" cy="407132"/>
          </a:xfrm>
          <a:prstGeom prst="rect">
            <a:avLst/>
          </a:prstGeom>
        </p:spPr>
      </p:pic>
      <p:sp>
        <p:nvSpPr>
          <p:cNvPr id="54" name="副标题 2"/>
          <p:cNvSpPr txBox="1">
            <a:spLocks/>
          </p:cNvSpPr>
          <p:nvPr/>
        </p:nvSpPr>
        <p:spPr>
          <a:xfrm>
            <a:off x="2074863" y="2908300"/>
            <a:ext cx="6816725" cy="6969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3600" b="1" dirty="0" smtClean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课 各</a:t>
            </a:r>
            <a:r>
              <a:rPr lang="zh-CN" altLang="en-US" sz="3600" b="1" dirty="0">
                <a:solidFill>
                  <a:schemeClr val="tx2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类机床安全操作事项</a:t>
            </a:r>
            <a:endParaRPr lang="zh-CN" altLang="en-US" sz="3600" b="1" dirty="0" smtClean="0">
              <a:solidFill>
                <a:schemeClr val="tx2">
                  <a:lumMod val="75000"/>
                </a:schemeClr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9552" l="0" r="9916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50" y="3429000"/>
            <a:ext cx="3261955" cy="3030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6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6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40741E-7 C -0.00104 -0.00764 -0.00121 -0.01551 -0.00277 -0.02269 C -0.00399 -0.02778 -0.00763 -0.03125 -0.00972 -0.03495 C -0.01579 -0.04583 -0.02222 -0.05463 -0.02916 -0.06366 C -0.03333 -0.06921 -0.0375 -0.07477 -0.04166 -0.08009 C -0.04461 -0.08403 -0.04722 -0.08843 -0.05 -0.09259 C -0.05138 -0.09468 -0.05416 -0.09861 -0.05416 -0.09838 C -0.0559 -0.10648 -0.05694 -0.10972 -0.05694 -0.11921 C -0.05694 -0.14445 -0.05677 -0.21574 -0.03194 -0.22801 C -0.02673 -0.23982 -0.02326 -0.25093 -0.01527 -0.2588 C -0.00781 -0.27523 -0.01753 -0.25556 -0.00833 -0.26921 C -0.00347 -0.27639 -0.00121 -0.28634 0.00556 -0.28958 C 0.00816 -0.30093 0.01441 -0.30486 0.01945 -0.31227 C 0.025 -0.32037 0.03369 -0.33403 0.03612 -0.34514 C 0.03768 -0.35208 0.03976 -0.36505 0.04445 -0.36968 C 0.04723 -0.37245 0.05278 -0.37801 0.05278 -0.37778 C 0.05921 -0.39236 0.05556 -0.3875 0.0625 -0.39445 C 0.06511 -0.4 0.06754 -0.40671 0.06945 -0.41296 C 0.07066 -0.41667 0.07136 -0.42107 0.07223 -0.42523 C 0.07275 -0.42732 0.07362 -0.43125 0.07362 -0.43102 C 0.07101 -0.44259 0.07066 -0.44722 0.06389 -0.45394 C 0.06112 -0.4662 0.05487 -0.47593 0.05 -0.48681 C 0.04775 -0.50023 0.03994 -0.50833 0.03473 -0.51968 C 0.03282 -0.53102 0.02917 -0.53611 0.02362 -0.54421 C 0.02014 -0.55995 0.00816 -0.58982 -4.44444E-6 -0.60185 C -0.00329 -0.61644 -0.01406 -0.62917 -0.02083 -0.64074 C -0.025 -0.64792 -0.03194 -0.66343 -0.03194 -0.6632 C -0.03368 -0.67107 -0.03715 -0.67407 -0.03888 -0.68195 C -0.04218 -0.71551 -0.03715 -0.73912 -0.025 -0.76597 C -0.02361 -0.77662 -0.025 -0.78125 -0.01805 -0.78449 C -0.01666 -0.78657 -0.01493 -0.7882 -0.01388 -0.79074 C -0.01302 -0.79329 -0.01354 -0.79653 -0.0125 -0.79884 C -0.00607 -0.81273 0.00521 -0.81921 0.0125 -0.83171 C 0.0257 -0.85463 0.00712 -0.82616 0.02223 -0.84607 C 0.02518 -0.85 0.03056 -0.85857 0.03056 -0.8581 C 0.03316 -0.86991 0.03091 -0.8632 0.04028 -0.87685 L 0.04028 -0.87662 C 0.04167 -0.88032 0.04254 -0.88449 0.04445 -0.88727 C 0.04549 -0.88866 0.04723 -0.88843 0.04862 -0.88935 C 0.054 -0.89977 0.05625 -0.91065 0.06528 -0.91389 C 0.06737 -0.91829 0.07049 -0.92153 0.07223 -0.92616 C 0.07362 -0.93009 0.075 -0.93866 0.075 -0.9382 C 0.07379 -0.96736 0.07448 -0.96644 0.07084 -0.9919 C 0.0691 -1.00394 0.06389 -1.01644 0.05973 -1.02685 C 0.05799 -1.03148 0.05747 -1.03681 0.05556 -1.0412 C 0.05452 -1.04352 0.05261 -1.04514 0.05139 -1.04722 C 0.04514 -1.05903 0.04063 -1.0713 0.03334 -1.08218 " pathEditMode="relative" rAng="0" ptsTypes="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0" y="-5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416 C -0.06337 -0.03033 -0.12431 -0.06482 -0.08143 -0.13473 C -0.03854 -0.2051 0.25486 -0.32709 0.25468 -0.41621 C 0.25451 -0.50533 -0.07223 -0.58542 -0.08282 -0.66991 C -0.09341 -0.7544 0.19201 -0.85394 0.1908 -0.92362 C 0.18958 -0.99329 -0.07535 -1.05487 -0.08976 -1.08843 " pathEditMode="relative" rAng="0" ptsTypes="aaaaaA">
                                      <p:cBhvr>
                                        <p:cTn id="14" dur="7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-54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0231 C -0.00139 0.00717 -0.00209 0.01226 0.00781 -0.00509 C 0.01771 -0.02243 0.04809 -0.06173 0.0592 -0.1015 C 0.07031 -0.14104 0.07934 -0.19491 0.07448 -0.24208 C 0.06962 -0.28971 0.04409 -0.34636 0.03003 -0.38659 C 0.01597 -0.42728 -0.00521 -0.4467 -0.01025 -0.48485 C -0.01528 -0.52277 -0.00834 -0.5785 -0.00052 -0.61433 C 0.00729 -0.6504 0.02673 -0.66405 0.03698 -0.69942 C 0.04722 -0.73526 0.05989 -0.77618 0.06059 -0.82728 C 0.06128 -0.87861 0.05017 -0.96069 0.04114 -1.00694 C 0.03212 -1.05364 0.01284 -1.07237 0.00642 -1.10705 " pathEditMode="relative" rAng="0" ptsTypes="aaaaaaaa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7" y="-549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C -0.00209 -0.00856 -0.00643 -0.01782 -0.01111 -0.02407 C -0.01354 -0.03356 -0.01528 -0.03518 -0.01667 -0.0463 C -0.01563 -0.0625 -0.01354 -0.07338 -0.01528 -0.08889 C -0.01424 -0.11296 -0.0132 -0.1375 -0.00973 -0.16111 C -0.01198 -0.17037 -0.00955 -0.18264 -0.00556 -0.19074 C -0.00504 -0.19375 -0.00521 -0.19722 -0.00417 -0.2 C -0.00278 -0.20417 0.00139 -0.21111 0.00139 -0.21111 C 0.00312 -0.22083 0.01111 -0.23518 0.01666 -0.24259 C 0.02604 -0.29306 0.01909 -0.34306 0.01805 -0.3963 C 0.01788 -0.40301 0.01684 -0.41643 0.01389 -0.42222 C 0.0118 -0.42616 0.00902 -0.42963 0.00694 -0.43333 C 0.00486 -0.44421 0.00121 -0.45347 -0.00278 -0.46296 C -0.00434 -0.4669 -0.00729 -0.46991 -0.00834 -0.47407 C -0.01302 -0.49259 -0.02136 -0.50532 -0.02778 -0.52245 C -0.02986 -0.53588 -0.02778 -0.52917 -0.03473 -0.54259 L -0.03473 -0.54259 C -0.03681 -0.55116 -0.03872 -0.55972 -0.04028 -0.56852 C -0.03959 -0.58518 -0.04028 -0.60556 -0.03611 -0.62222 C -0.03403 -0.64514 -0.02882 -0.65116 -0.02084 -0.67037 C -0.01823 -0.67662 -0.01823 -0.68472 -0.01528 -0.69074 C -0.01146 -0.69838 -0.00886 -0.70764 -0.00695 -0.71667 C -0.00434 -0.72893 -0.00052 -0.74005 0.00277 -0.75185 C 0.00434 -0.75741 0.00694 -0.76875 0.00694 -0.76875 C 0.00885 -0.79676 0.01597 -0.81898 0.01944 -0.8463 C 0.01909 -0.87037 0.025 -0.95694 0.0125 -0.99838 C 0.01093 -1.01597 0.00833 -1.03333 0.00416 -1.05 C 0.00173 -1.08241 -0.00087 -1.11435 -0.00556 -1.1463 C -0.01146 -1.18773 -0.01111 -1.16528 -0.01111 -1.18518 " pathEditMode="relative" ptsTypes="fffffffffffffffFffffffffffffA">
                                      <p:cBhvr>
                                        <p:cTn id="18" dur="13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C -0.00694 -0.02408 -0.01389 -0.04815 -0.01389 -0.07778 C -0.01389 -0.10741 -0.00226 -0.14167 3.33333E-6 -0.17778 C 0.00226 -0.21389 0.00469 -0.2257 3.33333E-6 -0.29445 C -0.00469 -0.3632 -0.02969 -0.50857 -0.02778 -0.59074 C -0.02587 -0.67292 0.01267 -0.71042 0.01111 -0.78704 C 0.00955 -0.86366 -0.03194 -0.98958 -0.0375 -1.05 C -0.04305 -1.11042 -0.04288 -1.1831 -0.02222 -1.15 " pathEditMode="relative" ptsTypes="aaaaaaaA">
                                      <p:cBhvr>
                                        <p:cTn id="20" dur="7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C -0.03837 -0.06413 -0.07657 -0.12801 -0.09028 -0.19815 C -0.104 -0.26829 -0.09844 -0.35463 -0.08195 -0.42038 C -0.06546 -0.48612 -0.01441 -0.53079 0.00833 -0.5926 C 0.03107 -0.6544 0.06111 -0.73519 0.05416 -0.79075 C 0.04722 -0.8463 0.00121 -0.88033 -0.03334 -0.92593 C -0.06789 -0.97153 -0.13004 -1.02963 -0.15278 -1.06482 C -0.17553 -1.1 -0.17275 -1.13681 -0.16945 -1.13704 " pathEditMode="relative" ptsTypes="aaaaaaaA">
                                      <p:cBhvr>
                                        <p:cTn id="24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utoShape 4"/>
          <p:cNvSpPr>
            <a:spLocks noChangeArrowheads="1"/>
          </p:cNvSpPr>
          <p:nvPr/>
        </p:nvSpPr>
        <p:spPr bwMode="gray">
          <a:xfrm rot="5400000">
            <a:off x="-2072482" y="1964532"/>
            <a:ext cx="3768725" cy="3767138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一、机械生产中的安全隐患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cxnSp>
        <p:nvCxnSpPr>
          <p:cNvPr id="42" name="直接连接符 41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7"/>
          <p:cNvSpPr>
            <a:spLocks noChangeArrowheads="1"/>
          </p:cNvSpPr>
          <p:nvPr/>
        </p:nvSpPr>
        <p:spPr bwMode="gray">
          <a:xfrm>
            <a:off x="-85687" y="2994800"/>
            <a:ext cx="13716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安全隐患</a:t>
            </a:r>
            <a:endParaRPr lang="en-US" altLang="zh-CN" sz="36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677845" y="1764377"/>
            <a:ext cx="6492166" cy="530225"/>
            <a:chOff x="815975" y="1695450"/>
            <a:chExt cx="6492166" cy="530225"/>
          </a:xfrm>
        </p:grpSpPr>
        <p:sp>
          <p:nvSpPr>
            <p:cNvPr id="45" name="AutoShape 34"/>
            <p:cNvSpPr>
              <a:spLocks noChangeArrowheads="1"/>
            </p:cNvSpPr>
            <p:nvPr/>
          </p:nvSpPr>
          <p:spPr bwMode="gray">
            <a:xfrm>
              <a:off x="1258888" y="1695450"/>
              <a:ext cx="3108326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Oval 36"/>
            <p:cNvSpPr>
              <a:spLocks noChangeArrowheads="1"/>
            </p:cNvSpPr>
            <p:nvPr/>
          </p:nvSpPr>
          <p:spPr bwMode="gray">
            <a:xfrm>
              <a:off x="815975" y="174307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7" name="Text Box 11"/>
            <p:cNvSpPr txBox="1">
              <a:spLocks noChangeArrowheads="1"/>
            </p:cNvSpPr>
            <p:nvPr/>
          </p:nvSpPr>
          <p:spPr bwMode="blackWhite">
            <a:xfrm>
              <a:off x="1426288" y="1775896"/>
              <a:ext cx="588185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工件碰撞工作人员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1427578" y="2610743"/>
            <a:ext cx="3108668" cy="530225"/>
            <a:chOff x="1425575" y="2387600"/>
            <a:chExt cx="3108668" cy="530225"/>
          </a:xfrm>
        </p:grpSpPr>
        <p:sp>
          <p:nvSpPr>
            <p:cNvPr id="49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2665754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2" name="Text Box 14"/>
            <p:cNvSpPr txBox="1">
              <a:spLocks noChangeArrowheads="1"/>
            </p:cNvSpPr>
            <p:nvPr/>
          </p:nvSpPr>
          <p:spPr bwMode="blackWhite">
            <a:xfrm>
              <a:off x="2037893" y="2468046"/>
              <a:ext cx="2496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刀具和工件飞落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80" name="AutoShape 3"/>
          <p:cNvSpPr>
            <a:spLocks noChangeArrowheads="1"/>
          </p:cNvSpPr>
          <p:nvPr/>
        </p:nvSpPr>
        <p:spPr bwMode="gray">
          <a:xfrm rot="5400000">
            <a:off x="-2408003" y="1560748"/>
            <a:ext cx="4582641" cy="443071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grpSp>
        <p:nvGrpSpPr>
          <p:cNvPr id="87" name="组合 86"/>
          <p:cNvGrpSpPr/>
          <p:nvPr/>
        </p:nvGrpSpPr>
        <p:grpSpPr>
          <a:xfrm>
            <a:off x="1535340" y="4371613"/>
            <a:ext cx="3108668" cy="530225"/>
            <a:chOff x="1425575" y="2387600"/>
            <a:chExt cx="3108668" cy="530225"/>
          </a:xfrm>
        </p:grpSpPr>
        <p:sp>
          <p:nvSpPr>
            <p:cNvPr id="88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2665754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4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0" name="Text Box 14"/>
            <p:cNvSpPr txBox="1">
              <a:spLocks noChangeArrowheads="1"/>
            </p:cNvSpPr>
            <p:nvPr/>
          </p:nvSpPr>
          <p:spPr bwMode="blackWhite">
            <a:xfrm>
              <a:off x="2037893" y="2468046"/>
              <a:ext cx="2496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异物卷入机器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1" name="组合 90"/>
          <p:cNvGrpSpPr/>
          <p:nvPr/>
        </p:nvGrpSpPr>
        <p:grpSpPr>
          <a:xfrm>
            <a:off x="1679356" y="3457342"/>
            <a:ext cx="3108668" cy="530225"/>
            <a:chOff x="1425575" y="2387600"/>
            <a:chExt cx="3108668" cy="530225"/>
          </a:xfrm>
        </p:grpSpPr>
        <p:sp>
          <p:nvSpPr>
            <p:cNvPr id="92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2665754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3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4" name="Text Box 14"/>
            <p:cNvSpPr txBox="1">
              <a:spLocks noChangeArrowheads="1"/>
            </p:cNvSpPr>
            <p:nvPr/>
          </p:nvSpPr>
          <p:spPr bwMode="blackWhite">
            <a:xfrm>
              <a:off x="2037893" y="2468046"/>
              <a:ext cx="2496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金属屑末溅伤人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815260" y="5277959"/>
            <a:ext cx="3108668" cy="530225"/>
            <a:chOff x="1425575" y="2387600"/>
            <a:chExt cx="3108668" cy="530225"/>
          </a:xfrm>
        </p:grpSpPr>
        <p:sp>
          <p:nvSpPr>
            <p:cNvPr id="96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2665754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5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8" name="Text Box 14"/>
            <p:cNvSpPr txBox="1">
              <a:spLocks noChangeArrowheads="1"/>
            </p:cNvSpPr>
            <p:nvPr/>
          </p:nvSpPr>
          <p:spPr bwMode="blackWhite">
            <a:xfrm>
              <a:off x="2037893" y="2468046"/>
              <a:ext cx="2496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电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、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火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的安全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516" y="2330769"/>
            <a:ext cx="4269245" cy="25710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组合 73"/>
          <p:cNvGrpSpPr>
            <a:grpSpLocks/>
          </p:cNvGrpSpPr>
          <p:nvPr/>
        </p:nvGrpSpPr>
        <p:grpSpPr bwMode="auto">
          <a:xfrm>
            <a:off x="46038" y="2926099"/>
            <a:ext cx="1835150" cy="1866900"/>
            <a:chOff x="93527" y="1617112"/>
            <a:chExt cx="1972300" cy="1876577"/>
          </a:xfrm>
        </p:grpSpPr>
        <p:sp>
          <p:nvSpPr>
            <p:cNvPr id="46" name="Freeform 8">
              <a:hlinkClick r:id="rId2" action="ppaction://hlinksldjump"/>
            </p:cNvPr>
            <p:cNvSpPr>
              <a:spLocks/>
            </p:cNvSpPr>
            <p:nvPr/>
          </p:nvSpPr>
          <p:spPr bwMode="gray">
            <a:xfrm>
              <a:off x="93527" y="1617112"/>
              <a:ext cx="1972300" cy="1876577"/>
            </a:xfrm>
            <a:custGeom>
              <a:avLst/>
              <a:gdLst/>
              <a:ahLst/>
              <a:cxnLst>
                <a:cxn ang="0">
                  <a:pos x="264" y="20"/>
                </a:cxn>
                <a:cxn ang="0">
                  <a:pos x="286" y="52"/>
                </a:cxn>
                <a:cxn ang="0">
                  <a:pos x="242" y="68"/>
                </a:cxn>
                <a:cxn ang="0">
                  <a:pos x="202" y="72"/>
                </a:cxn>
                <a:cxn ang="0">
                  <a:pos x="194" y="102"/>
                </a:cxn>
                <a:cxn ang="0">
                  <a:pos x="140" y="114"/>
                </a:cxn>
                <a:cxn ang="0">
                  <a:pos x="116" y="136"/>
                </a:cxn>
                <a:cxn ang="0">
                  <a:pos x="84" y="164"/>
                </a:cxn>
                <a:cxn ang="0">
                  <a:pos x="76" y="182"/>
                </a:cxn>
                <a:cxn ang="0">
                  <a:pos x="60" y="224"/>
                </a:cxn>
                <a:cxn ang="0">
                  <a:pos x="42" y="272"/>
                </a:cxn>
                <a:cxn ang="0">
                  <a:pos x="24" y="296"/>
                </a:cxn>
                <a:cxn ang="0">
                  <a:pos x="12" y="330"/>
                </a:cxn>
                <a:cxn ang="0">
                  <a:pos x="16" y="352"/>
                </a:cxn>
                <a:cxn ang="0">
                  <a:pos x="6" y="396"/>
                </a:cxn>
                <a:cxn ang="0">
                  <a:pos x="30" y="420"/>
                </a:cxn>
                <a:cxn ang="0">
                  <a:pos x="22" y="448"/>
                </a:cxn>
                <a:cxn ang="0">
                  <a:pos x="38" y="472"/>
                </a:cxn>
                <a:cxn ang="0">
                  <a:pos x="64" y="500"/>
                </a:cxn>
                <a:cxn ang="0">
                  <a:pos x="76" y="546"/>
                </a:cxn>
                <a:cxn ang="0">
                  <a:pos x="126" y="572"/>
                </a:cxn>
                <a:cxn ang="0">
                  <a:pos x="130" y="602"/>
                </a:cxn>
                <a:cxn ang="0">
                  <a:pos x="170" y="614"/>
                </a:cxn>
                <a:cxn ang="0">
                  <a:pos x="188" y="636"/>
                </a:cxn>
                <a:cxn ang="0">
                  <a:pos x="212" y="644"/>
                </a:cxn>
                <a:cxn ang="0">
                  <a:pos x="238" y="662"/>
                </a:cxn>
                <a:cxn ang="0">
                  <a:pos x="280" y="668"/>
                </a:cxn>
                <a:cxn ang="0">
                  <a:pos x="300" y="676"/>
                </a:cxn>
                <a:cxn ang="0">
                  <a:pos x="330" y="688"/>
                </a:cxn>
                <a:cxn ang="0">
                  <a:pos x="350" y="694"/>
                </a:cxn>
                <a:cxn ang="0">
                  <a:pos x="392" y="718"/>
                </a:cxn>
                <a:cxn ang="0">
                  <a:pos x="398" y="686"/>
                </a:cxn>
                <a:cxn ang="0">
                  <a:pos x="428" y="688"/>
                </a:cxn>
                <a:cxn ang="0">
                  <a:pos x="504" y="660"/>
                </a:cxn>
                <a:cxn ang="0">
                  <a:pos x="534" y="656"/>
                </a:cxn>
                <a:cxn ang="0">
                  <a:pos x="550" y="644"/>
                </a:cxn>
                <a:cxn ang="0">
                  <a:pos x="570" y="612"/>
                </a:cxn>
                <a:cxn ang="0">
                  <a:pos x="612" y="586"/>
                </a:cxn>
                <a:cxn ang="0">
                  <a:pos x="630" y="554"/>
                </a:cxn>
                <a:cxn ang="0">
                  <a:pos x="656" y="520"/>
                </a:cxn>
                <a:cxn ang="0">
                  <a:pos x="682" y="492"/>
                </a:cxn>
                <a:cxn ang="0">
                  <a:pos x="692" y="466"/>
                </a:cxn>
                <a:cxn ang="0">
                  <a:pos x="696" y="410"/>
                </a:cxn>
                <a:cxn ang="0">
                  <a:pos x="734" y="352"/>
                </a:cxn>
                <a:cxn ang="0">
                  <a:pos x="718" y="316"/>
                </a:cxn>
                <a:cxn ang="0">
                  <a:pos x="710" y="292"/>
                </a:cxn>
                <a:cxn ang="0">
                  <a:pos x="698" y="258"/>
                </a:cxn>
                <a:cxn ang="0">
                  <a:pos x="678" y="212"/>
                </a:cxn>
                <a:cxn ang="0">
                  <a:pos x="654" y="182"/>
                </a:cxn>
                <a:cxn ang="0">
                  <a:pos x="632" y="154"/>
                </a:cxn>
                <a:cxn ang="0">
                  <a:pos x="612" y="104"/>
                </a:cxn>
                <a:cxn ang="0">
                  <a:pos x="592" y="108"/>
                </a:cxn>
                <a:cxn ang="0">
                  <a:pos x="548" y="100"/>
                </a:cxn>
                <a:cxn ang="0">
                  <a:pos x="508" y="22"/>
                </a:cxn>
                <a:cxn ang="0">
                  <a:pos x="456" y="48"/>
                </a:cxn>
                <a:cxn ang="0">
                  <a:pos x="430" y="46"/>
                </a:cxn>
                <a:cxn ang="0">
                  <a:pos x="370" y="10"/>
                </a:cxn>
                <a:cxn ang="0">
                  <a:pos x="348" y="10"/>
                </a:cxn>
                <a:cxn ang="0">
                  <a:pos x="326" y="28"/>
                </a:cxn>
                <a:cxn ang="0">
                  <a:pos x="294" y="42"/>
                </a:cxn>
                <a:cxn ang="0">
                  <a:pos x="256" y="12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22000">
                  <a:schemeClr val="accent3">
                    <a:lumMod val="75000"/>
                  </a:schemeClr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4137" name="AutoShape 11"/>
            <p:cNvSpPr>
              <a:spLocks noChangeArrowheads="1"/>
            </p:cNvSpPr>
            <p:nvPr/>
          </p:nvSpPr>
          <p:spPr bwMode="auto">
            <a:xfrm>
              <a:off x="140624" y="2326318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32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机器维护</a:t>
              </a:r>
              <a:endParaRPr lang="en-US" altLang="zh-CN" sz="3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二、</a:t>
            </a: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机器及工件的爱护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grpSp>
        <p:nvGrpSpPr>
          <p:cNvPr id="18" name="组合 17"/>
          <p:cNvGrpSpPr>
            <a:grpSpLocks/>
          </p:cNvGrpSpPr>
          <p:nvPr/>
        </p:nvGrpSpPr>
        <p:grpSpPr bwMode="auto">
          <a:xfrm>
            <a:off x="1849885" y="4978781"/>
            <a:ext cx="6250508" cy="1547812"/>
            <a:chOff x="1043608" y="4977532"/>
            <a:chExt cx="3311525" cy="1547812"/>
          </a:xfrm>
        </p:grpSpPr>
        <p:sp>
          <p:nvSpPr>
            <p:cNvPr id="4129" name="Freeform 288"/>
            <p:cNvSpPr>
              <a:spLocks/>
            </p:cNvSpPr>
            <p:nvPr/>
          </p:nvSpPr>
          <p:spPr bwMode="auto">
            <a:xfrm flipV="1">
              <a:off x="1043608" y="6384057"/>
              <a:ext cx="3138488" cy="141287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30" name="Freeform 289"/>
            <p:cNvSpPr>
              <a:spLocks/>
            </p:cNvSpPr>
            <p:nvPr/>
          </p:nvSpPr>
          <p:spPr bwMode="auto">
            <a:xfrm>
              <a:off x="1043608" y="4977532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31" name="Group 290"/>
            <p:cNvGrpSpPr>
              <a:grpSpLocks/>
            </p:cNvGrpSpPr>
            <p:nvPr/>
          </p:nvGrpSpPr>
          <p:grpSpPr bwMode="auto">
            <a:xfrm>
              <a:off x="1357933" y="5061669"/>
              <a:ext cx="2997200" cy="1282700"/>
              <a:chOff x="521" y="2588"/>
              <a:chExt cx="2495" cy="1091"/>
            </a:xfrm>
          </p:grpSpPr>
          <p:sp>
            <p:nvSpPr>
              <p:cNvPr id="4134" name="Freeform 291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Freeform 292"/>
              <p:cNvSpPr>
                <a:spLocks/>
              </p:cNvSpPr>
              <p:nvPr/>
            </p:nvSpPr>
            <p:spPr bwMode="auto">
              <a:xfrm>
                <a:off x="543" y="2608"/>
                <a:ext cx="2449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32" name="AutoShape 293"/>
            <p:cNvSpPr>
              <a:spLocks noChangeArrowheads="1"/>
            </p:cNvSpPr>
            <p:nvPr/>
          </p:nvSpPr>
          <p:spPr bwMode="auto">
            <a:xfrm>
              <a:off x="1095996" y="5053732"/>
              <a:ext cx="374650" cy="1284287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33" name="Rectangle 300"/>
            <p:cNvSpPr>
              <a:spLocks noChangeArrowheads="1"/>
            </p:cNvSpPr>
            <p:nvPr/>
          </p:nvSpPr>
          <p:spPr bwMode="auto">
            <a:xfrm>
              <a:off x="1575716" y="5241354"/>
              <a:ext cx="253348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加工时爱护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工件，节省材料。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有的工件材料属贵金属，一旦加工不符合要求，将给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企业带来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巨大损失。</a:t>
              </a:r>
              <a:endParaRPr lang="ko-KR" altLang="en-US" sz="2000" dirty="0">
                <a:latin typeface="+mj-ea"/>
                <a:ea typeface="+mj-ea"/>
                <a:cs typeface="HY헤드라인M"/>
              </a:endParaRPr>
            </a:p>
          </p:txBody>
        </p:sp>
      </p:grpSp>
      <p:grpSp>
        <p:nvGrpSpPr>
          <p:cNvPr id="29" name="组合 28"/>
          <p:cNvGrpSpPr>
            <a:grpSpLocks/>
          </p:cNvGrpSpPr>
          <p:nvPr/>
        </p:nvGrpSpPr>
        <p:grpSpPr bwMode="auto">
          <a:xfrm>
            <a:off x="1849884" y="1404938"/>
            <a:ext cx="7042596" cy="1547812"/>
            <a:chOff x="1475408" y="1378669"/>
            <a:chExt cx="3311525" cy="1547813"/>
          </a:xfrm>
        </p:grpSpPr>
        <p:sp>
          <p:nvSpPr>
            <p:cNvPr id="4120" name="Freeform 264"/>
            <p:cNvSpPr>
              <a:spLocks/>
            </p:cNvSpPr>
            <p:nvPr/>
          </p:nvSpPr>
          <p:spPr bwMode="auto">
            <a:xfrm flipV="1">
              <a:off x="1475408" y="2785194"/>
              <a:ext cx="3138488" cy="141288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1" name="Freeform 265"/>
            <p:cNvSpPr>
              <a:spLocks/>
            </p:cNvSpPr>
            <p:nvPr/>
          </p:nvSpPr>
          <p:spPr bwMode="auto">
            <a:xfrm>
              <a:off x="1475408" y="1378669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22" name="Group 266"/>
            <p:cNvGrpSpPr>
              <a:grpSpLocks/>
            </p:cNvGrpSpPr>
            <p:nvPr/>
          </p:nvGrpSpPr>
          <p:grpSpPr bwMode="auto">
            <a:xfrm>
              <a:off x="1789733" y="1462807"/>
              <a:ext cx="2997200" cy="1282700"/>
              <a:chOff x="521" y="2588"/>
              <a:chExt cx="2495" cy="1091"/>
            </a:xfrm>
          </p:grpSpPr>
          <p:sp>
            <p:nvSpPr>
              <p:cNvPr id="4127" name="Freeform 267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Freeform 268"/>
              <p:cNvSpPr>
                <a:spLocks/>
              </p:cNvSpPr>
              <p:nvPr/>
            </p:nvSpPr>
            <p:spPr bwMode="auto">
              <a:xfrm>
                <a:off x="543" y="2608"/>
                <a:ext cx="2450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23" name="AutoShape 269"/>
            <p:cNvSpPr>
              <a:spLocks noChangeArrowheads="1"/>
            </p:cNvSpPr>
            <p:nvPr/>
          </p:nvSpPr>
          <p:spPr bwMode="auto">
            <a:xfrm>
              <a:off x="1527796" y="1454869"/>
              <a:ext cx="374650" cy="1284288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4" name="Freeform 272"/>
            <p:cNvSpPr>
              <a:spLocks/>
            </p:cNvSpPr>
            <p:nvPr/>
          </p:nvSpPr>
          <p:spPr bwMode="auto">
            <a:xfrm>
              <a:off x="2181846" y="1704503"/>
              <a:ext cx="223837" cy="195262"/>
            </a:xfrm>
            <a:custGeom>
              <a:avLst/>
              <a:gdLst>
                <a:gd name="T0" fmla="*/ 2147483647 w 1059"/>
                <a:gd name="T1" fmla="*/ 0 h 936"/>
                <a:gd name="T2" fmla="*/ 0 w 1059"/>
                <a:gd name="T3" fmla="*/ 2147483647 h 936"/>
                <a:gd name="T4" fmla="*/ 2147483647 w 1059"/>
                <a:gd name="T5" fmla="*/ 2147483647 h 936"/>
                <a:gd name="T6" fmla="*/ 2147483647 w 1059"/>
                <a:gd name="T7" fmla="*/ 2147483647 h 936"/>
                <a:gd name="T8" fmla="*/ 2147483647 w 1059"/>
                <a:gd name="T9" fmla="*/ 2147483647 h 936"/>
                <a:gd name="T10" fmla="*/ 2147483647 w 1059"/>
                <a:gd name="T11" fmla="*/ 2147483647 h 936"/>
                <a:gd name="T12" fmla="*/ 2147483647 w 1059"/>
                <a:gd name="T13" fmla="*/ 0 h 9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9"/>
                <a:gd name="T22" fmla="*/ 0 h 936"/>
                <a:gd name="T23" fmla="*/ 1059 w 1059"/>
                <a:gd name="T24" fmla="*/ 936 h 9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9" h="936">
                  <a:moveTo>
                    <a:pt x="528" y="0"/>
                  </a:moveTo>
                  <a:lnTo>
                    <a:pt x="0" y="184"/>
                  </a:lnTo>
                  <a:lnTo>
                    <a:pt x="1" y="748"/>
                  </a:lnTo>
                  <a:lnTo>
                    <a:pt x="529" y="936"/>
                  </a:lnTo>
                  <a:lnTo>
                    <a:pt x="1059" y="748"/>
                  </a:lnTo>
                  <a:lnTo>
                    <a:pt x="1057" y="184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5" name="AutoShape 274"/>
            <p:cNvSpPr>
              <a:spLocks noChangeArrowheads="1"/>
            </p:cNvSpPr>
            <p:nvPr/>
          </p:nvSpPr>
          <p:spPr bwMode="auto">
            <a:xfrm rot="-5400000">
              <a:off x="2162796" y="2082452"/>
              <a:ext cx="150812" cy="109538"/>
            </a:xfrm>
            <a:prstGeom prst="parallelogram">
              <a:avLst>
                <a:gd name="adj" fmla="val 34420"/>
              </a:avLst>
            </a:prstGeom>
            <a:gradFill rotWithShape="1">
              <a:gsLst>
                <a:gs pos="0">
                  <a:srgbClr val="E6E6E6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26" name="Rectangle 302"/>
            <p:cNvSpPr>
              <a:spLocks noChangeArrowheads="1"/>
            </p:cNvSpPr>
            <p:nvPr/>
          </p:nvSpPr>
          <p:spPr bwMode="auto">
            <a:xfrm>
              <a:off x="1949825" y="1631177"/>
              <a:ext cx="2629247" cy="923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机床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操作人员在操作机器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之前，必须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仔细阅读其有关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操作说明书，详细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了解所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操作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机床系统的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性能，熟练掌握机床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系统和机床各个操作键或手柄的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作用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。</a:t>
              </a:r>
              <a:endParaRPr lang="ko-KR" altLang="en-US" sz="2000" dirty="0">
                <a:latin typeface="+mj-ea"/>
                <a:ea typeface="+mj-ea"/>
                <a:cs typeface="HY헤드라인M"/>
              </a:endParaRPr>
            </a:p>
          </p:txBody>
        </p:sp>
      </p:grpSp>
      <p:grpSp>
        <p:nvGrpSpPr>
          <p:cNvPr id="40" name="组合 39"/>
          <p:cNvGrpSpPr>
            <a:grpSpLocks/>
          </p:cNvGrpSpPr>
          <p:nvPr/>
        </p:nvGrpSpPr>
        <p:grpSpPr bwMode="auto">
          <a:xfrm>
            <a:off x="1849884" y="3025005"/>
            <a:ext cx="6674599" cy="1547812"/>
            <a:chOff x="1259508" y="3161432"/>
            <a:chExt cx="3311525" cy="1547812"/>
          </a:xfrm>
        </p:grpSpPr>
        <p:sp>
          <p:nvSpPr>
            <p:cNvPr id="4112" name="Freeform 276"/>
            <p:cNvSpPr>
              <a:spLocks/>
            </p:cNvSpPr>
            <p:nvPr/>
          </p:nvSpPr>
          <p:spPr bwMode="auto">
            <a:xfrm flipV="1">
              <a:off x="1259508" y="4567957"/>
              <a:ext cx="3138488" cy="141287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tx1">
                    <a:alpha val="60001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3" name="Freeform 277"/>
            <p:cNvSpPr>
              <a:spLocks/>
            </p:cNvSpPr>
            <p:nvPr/>
          </p:nvSpPr>
          <p:spPr bwMode="auto">
            <a:xfrm>
              <a:off x="1259508" y="3161432"/>
              <a:ext cx="3157538" cy="1441450"/>
            </a:xfrm>
            <a:custGeom>
              <a:avLst/>
              <a:gdLst>
                <a:gd name="T0" fmla="*/ 2147483647 w 2495"/>
                <a:gd name="T1" fmla="*/ 2147483647 h 1091"/>
                <a:gd name="T2" fmla="*/ 2147483647 w 2495"/>
                <a:gd name="T3" fmla="*/ 0 h 1091"/>
                <a:gd name="T4" fmla="*/ 2147483647 w 2495"/>
                <a:gd name="T5" fmla="*/ 2147483647 h 1091"/>
                <a:gd name="T6" fmla="*/ 2147483647 w 2495"/>
                <a:gd name="T7" fmla="*/ 2147483647 h 1091"/>
                <a:gd name="T8" fmla="*/ 2147483647 w 2495"/>
                <a:gd name="T9" fmla="*/ 2147483647 h 1091"/>
                <a:gd name="T10" fmla="*/ 2147483647 w 2495"/>
                <a:gd name="T11" fmla="*/ 2147483647 h 1091"/>
                <a:gd name="T12" fmla="*/ 2147483647 w 2495"/>
                <a:gd name="T13" fmla="*/ 2147483647 h 1091"/>
                <a:gd name="T14" fmla="*/ 2147483647 w 2495"/>
                <a:gd name="T15" fmla="*/ 2147483647 h 1091"/>
                <a:gd name="T16" fmla="*/ 2147483647 w 2495"/>
                <a:gd name="T17" fmla="*/ 2147483647 h 109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95"/>
                <a:gd name="T28" fmla="*/ 0 h 1091"/>
                <a:gd name="T29" fmla="*/ 2495 w 2495"/>
                <a:gd name="T30" fmla="*/ 1091 h 109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95" h="1091">
                  <a:moveTo>
                    <a:pt x="184" y="3"/>
                  </a:moveTo>
                  <a:cubicBezTo>
                    <a:pt x="1319" y="1"/>
                    <a:pt x="2454" y="0"/>
                    <a:pt x="2454" y="0"/>
                  </a:cubicBezTo>
                  <a:cubicBezTo>
                    <a:pt x="2480" y="2"/>
                    <a:pt x="2495" y="23"/>
                    <a:pt x="2493" y="45"/>
                  </a:cubicBezTo>
                  <a:cubicBezTo>
                    <a:pt x="2493" y="45"/>
                    <a:pt x="2427" y="548"/>
                    <a:pt x="2361" y="1052"/>
                  </a:cubicBezTo>
                  <a:cubicBezTo>
                    <a:pt x="2358" y="1080"/>
                    <a:pt x="2349" y="1089"/>
                    <a:pt x="2321" y="1091"/>
                  </a:cubicBezTo>
                  <a:cubicBezTo>
                    <a:pt x="2321" y="1091"/>
                    <a:pt x="1187" y="1088"/>
                    <a:pt x="53" y="1085"/>
                  </a:cubicBezTo>
                  <a:cubicBezTo>
                    <a:pt x="24" y="1086"/>
                    <a:pt x="0" y="1076"/>
                    <a:pt x="5" y="1049"/>
                  </a:cubicBezTo>
                  <a:cubicBezTo>
                    <a:pt x="5" y="1049"/>
                    <a:pt x="69" y="544"/>
                    <a:pt x="133" y="39"/>
                  </a:cubicBezTo>
                  <a:cubicBezTo>
                    <a:pt x="138" y="9"/>
                    <a:pt x="159" y="0"/>
                    <a:pt x="184" y="3"/>
                  </a:cubicBezTo>
                  <a:close/>
                </a:path>
              </a:pathLst>
            </a:custGeom>
            <a:solidFill>
              <a:srgbClr val="00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14" name="Group 278"/>
            <p:cNvGrpSpPr>
              <a:grpSpLocks/>
            </p:cNvGrpSpPr>
            <p:nvPr/>
          </p:nvGrpSpPr>
          <p:grpSpPr bwMode="auto">
            <a:xfrm>
              <a:off x="1573833" y="3245569"/>
              <a:ext cx="2997200" cy="1282700"/>
              <a:chOff x="521" y="2588"/>
              <a:chExt cx="2495" cy="1091"/>
            </a:xfrm>
          </p:grpSpPr>
          <p:sp>
            <p:nvSpPr>
              <p:cNvPr id="4118" name="Freeform 279"/>
              <p:cNvSpPr>
                <a:spLocks/>
              </p:cNvSpPr>
              <p:nvPr/>
            </p:nvSpPr>
            <p:spPr bwMode="auto">
              <a:xfrm>
                <a:off x="521" y="2588"/>
                <a:ext cx="2495" cy="1091"/>
              </a:xfrm>
              <a:custGeom>
                <a:avLst/>
                <a:gdLst>
                  <a:gd name="T0" fmla="*/ 184 w 2495"/>
                  <a:gd name="T1" fmla="*/ 3 h 1091"/>
                  <a:gd name="T2" fmla="*/ 2454 w 2495"/>
                  <a:gd name="T3" fmla="*/ 0 h 1091"/>
                  <a:gd name="T4" fmla="*/ 2493 w 2495"/>
                  <a:gd name="T5" fmla="*/ 45 h 1091"/>
                  <a:gd name="T6" fmla="*/ 2361 w 2495"/>
                  <a:gd name="T7" fmla="*/ 1052 h 1091"/>
                  <a:gd name="T8" fmla="*/ 2321 w 2495"/>
                  <a:gd name="T9" fmla="*/ 1091 h 1091"/>
                  <a:gd name="T10" fmla="*/ 53 w 2495"/>
                  <a:gd name="T11" fmla="*/ 1085 h 1091"/>
                  <a:gd name="T12" fmla="*/ 5 w 2495"/>
                  <a:gd name="T13" fmla="*/ 1049 h 1091"/>
                  <a:gd name="T14" fmla="*/ 133 w 2495"/>
                  <a:gd name="T15" fmla="*/ 39 h 1091"/>
                  <a:gd name="T16" fmla="*/ 184 w 2495"/>
                  <a:gd name="T17" fmla="*/ 3 h 10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C0C0C0"/>
                  </a:gs>
                </a:gsLst>
                <a:lin ang="5400000" scaled="1"/>
              </a:gradFill>
              <a:ln>
                <a:noFill/>
              </a:ln>
              <a:effectLst>
                <a:outerShdw dist="35921" dir="135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0" name="Freeform 280"/>
              <p:cNvSpPr>
                <a:spLocks/>
              </p:cNvSpPr>
              <p:nvPr/>
            </p:nvSpPr>
            <p:spPr bwMode="auto">
              <a:xfrm>
                <a:off x="543" y="2608"/>
                <a:ext cx="2450" cy="1049"/>
              </a:xfrm>
              <a:custGeom>
                <a:avLst/>
                <a:gdLst/>
                <a:ahLst/>
                <a:cxnLst>
                  <a:cxn ang="0">
                    <a:pos x="184" y="3"/>
                  </a:cxn>
                  <a:cxn ang="0">
                    <a:pos x="2454" y="0"/>
                  </a:cxn>
                  <a:cxn ang="0">
                    <a:pos x="2493" y="45"/>
                  </a:cxn>
                  <a:cxn ang="0">
                    <a:pos x="2361" y="1052"/>
                  </a:cxn>
                  <a:cxn ang="0">
                    <a:pos x="2321" y="1091"/>
                  </a:cxn>
                  <a:cxn ang="0">
                    <a:pos x="53" y="1085"/>
                  </a:cxn>
                  <a:cxn ang="0">
                    <a:pos x="5" y="1049"/>
                  </a:cxn>
                  <a:cxn ang="0">
                    <a:pos x="133" y="39"/>
                  </a:cxn>
                  <a:cxn ang="0">
                    <a:pos x="184" y="3"/>
                  </a:cxn>
                </a:cxnLst>
                <a:rect l="0" t="0" r="r" b="b"/>
                <a:pathLst>
                  <a:path w="2495" h="1091">
                    <a:moveTo>
                      <a:pt x="184" y="3"/>
                    </a:moveTo>
                    <a:cubicBezTo>
                      <a:pt x="1319" y="1"/>
                      <a:pt x="2454" y="0"/>
                      <a:pt x="2454" y="0"/>
                    </a:cubicBezTo>
                    <a:cubicBezTo>
                      <a:pt x="2480" y="2"/>
                      <a:pt x="2495" y="23"/>
                      <a:pt x="2493" y="45"/>
                    </a:cubicBezTo>
                    <a:cubicBezTo>
                      <a:pt x="2493" y="45"/>
                      <a:pt x="2427" y="548"/>
                      <a:pt x="2361" y="1052"/>
                    </a:cubicBezTo>
                    <a:cubicBezTo>
                      <a:pt x="2358" y="1080"/>
                      <a:pt x="2349" y="1089"/>
                      <a:pt x="2321" y="1091"/>
                    </a:cubicBezTo>
                    <a:cubicBezTo>
                      <a:pt x="2321" y="1091"/>
                      <a:pt x="1187" y="1088"/>
                      <a:pt x="53" y="1085"/>
                    </a:cubicBezTo>
                    <a:cubicBezTo>
                      <a:pt x="24" y="1086"/>
                      <a:pt x="0" y="1076"/>
                      <a:pt x="5" y="1049"/>
                    </a:cubicBezTo>
                    <a:cubicBezTo>
                      <a:pt x="5" y="1049"/>
                      <a:pt x="69" y="544"/>
                      <a:pt x="133" y="39"/>
                    </a:cubicBezTo>
                    <a:cubicBezTo>
                      <a:pt x="138" y="9"/>
                      <a:pt x="159" y="0"/>
                      <a:pt x="184" y="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60001"/>
                    </a:schemeClr>
                  </a:gs>
                  <a:gs pos="100000">
                    <a:schemeClr val="bg1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4115" name="AutoShape 281"/>
            <p:cNvSpPr>
              <a:spLocks noChangeArrowheads="1"/>
            </p:cNvSpPr>
            <p:nvPr/>
          </p:nvSpPr>
          <p:spPr bwMode="auto">
            <a:xfrm>
              <a:off x="1311896" y="3237632"/>
              <a:ext cx="374650" cy="1284287"/>
            </a:xfrm>
            <a:prstGeom prst="parallelogram">
              <a:avLst>
                <a:gd name="adj" fmla="val 43088"/>
              </a:avLst>
            </a:prstGeom>
            <a:gradFill rotWithShape="1">
              <a:gsLst>
                <a:gs pos="0">
                  <a:schemeClr val="bg1">
                    <a:alpha val="67998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6" name="AutoShape 286"/>
            <p:cNvSpPr>
              <a:spLocks noChangeArrowheads="1"/>
            </p:cNvSpPr>
            <p:nvPr/>
          </p:nvSpPr>
          <p:spPr bwMode="auto">
            <a:xfrm rot="-5400000">
              <a:off x="1946895" y="3707532"/>
              <a:ext cx="150813" cy="109538"/>
            </a:xfrm>
            <a:prstGeom prst="parallelogram">
              <a:avLst>
                <a:gd name="adj" fmla="val 34420"/>
              </a:avLst>
            </a:prstGeom>
            <a:gradFill rotWithShape="1">
              <a:gsLst>
                <a:gs pos="0">
                  <a:srgbClr val="E6E6E6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17" name="Rectangle 303"/>
            <p:cNvSpPr>
              <a:spLocks noChangeArrowheads="1"/>
            </p:cNvSpPr>
            <p:nvPr/>
          </p:nvSpPr>
          <p:spPr bwMode="auto">
            <a:xfrm>
              <a:off x="1710130" y="3579142"/>
              <a:ext cx="270691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平时要做好日常维护，每月一次做好一级</a:t>
              </a:r>
              <a:r>
                <a:rPr lang="zh-CN" altLang="en-US" sz="2000" dirty="0" smtClean="0">
                  <a:latin typeface="+mj-ea"/>
                  <a:ea typeface="+mj-ea"/>
                  <a:cs typeface="HY헤드라인M"/>
                </a:rPr>
                <a:t>维护</a:t>
              </a:r>
              <a:r>
                <a:rPr lang="zh-CN" altLang="en-US" sz="2000" dirty="0">
                  <a:latin typeface="+mj-ea"/>
                  <a:ea typeface="+mj-ea"/>
                  <a:cs typeface="HY헤드라인M"/>
                </a:rPr>
                <a:t>，每半年一次做好二级维护。</a:t>
              </a:r>
              <a:endParaRPr lang="ko-KR" altLang="en-US" sz="2000" dirty="0">
                <a:latin typeface="+mj-ea"/>
                <a:ea typeface="+mj-ea"/>
                <a:cs typeface="HY헤드라인M"/>
              </a:endParaRPr>
            </a:p>
          </p:txBody>
        </p:sp>
      </p:grpSp>
      <p:grpSp>
        <p:nvGrpSpPr>
          <p:cNvPr id="52" name="组合 70"/>
          <p:cNvGrpSpPr>
            <a:grpSpLocks/>
          </p:cNvGrpSpPr>
          <p:nvPr/>
        </p:nvGrpSpPr>
        <p:grpSpPr bwMode="auto">
          <a:xfrm>
            <a:off x="46038" y="1220788"/>
            <a:ext cx="1947862" cy="1824037"/>
            <a:chOff x="370459" y="3813273"/>
            <a:chExt cx="1972300" cy="1876330"/>
          </a:xfrm>
        </p:grpSpPr>
        <p:sp>
          <p:nvSpPr>
            <p:cNvPr id="4110" name="Freeform 9">
              <a:hlinkClick r:id="rId3" action="ppaction://hlinksldjump"/>
            </p:cNvPr>
            <p:cNvSpPr>
              <a:spLocks/>
            </p:cNvSpPr>
            <p:nvPr/>
          </p:nvSpPr>
          <p:spPr bwMode="gray">
            <a:xfrm>
              <a:off x="370459" y="3813273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rgbClr val="FCAAF2"/>
                </a:gs>
                <a:gs pos="22000">
                  <a:srgbClr val="FB7DEC"/>
                </a:gs>
                <a:gs pos="100000">
                  <a:srgbClr val="FB7DE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1" name="AutoShape 10"/>
            <p:cNvSpPr>
              <a:spLocks noChangeArrowheads="1"/>
            </p:cNvSpPr>
            <p:nvPr/>
          </p:nvSpPr>
          <p:spPr bwMode="auto">
            <a:xfrm>
              <a:off x="448897" y="4509717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3200" b="1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机器爱护</a:t>
              </a:r>
              <a:endParaRPr lang="en-US" altLang="zh-CN" sz="3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55" name="组合 70"/>
          <p:cNvGrpSpPr>
            <a:grpSpLocks/>
          </p:cNvGrpSpPr>
          <p:nvPr/>
        </p:nvGrpSpPr>
        <p:grpSpPr bwMode="auto">
          <a:xfrm>
            <a:off x="46038" y="4792999"/>
            <a:ext cx="1800225" cy="1763712"/>
            <a:chOff x="786312" y="3664352"/>
            <a:chExt cx="1972300" cy="1876330"/>
          </a:xfrm>
        </p:grpSpPr>
        <p:sp>
          <p:nvSpPr>
            <p:cNvPr id="56" name="Freeform 9">
              <a:hlinkClick r:id="rId4" action="ppaction://hlinksldjump"/>
            </p:cNvPr>
            <p:cNvSpPr>
              <a:spLocks/>
            </p:cNvSpPr>
            <p:nvPr/>
          </p:nvSpPr>
          <p:spPr bwMode="gray">
            <a:xfrm>
              <a:off x="786312" y="3664352"/>
              <a:ext cx="1972300" cy="1876330"/>
            </a:xfrm>
            <a:custGeom>
              <a:avLst/>
              <a:gdLst>
                <a:gd name="T0" fmla="*/ 2147483647 w 742"/>
                <a:gd name="T1" fmla="*/ 2147483647 h 718"/>
                <a:gd name="T2" fmla="*/ 2147483647 w 742"/>
                <a:gd name="T3" fmla="*/ 2147483647 h 718"/>
                <a:gd name="T4" fmla="*/ 2147483647 w 742"/>
                <a:gd name="T5" fmla="*/ 2147483647 h 718"/>
                <a:gd name="T6" fmla="*/ 2147483647 w 742"/>
                <a:gd name="T7" fmla="*/ 2147483647 h 718"/>
                <a:gd name="T8" fmla="*/ 2147483647 w 742"/>
                <a:gd name="T9" fmla="*/ 2147483647 h 718"/>
                <a:gd name="T10" fmla="*/ 2147483647 w 742"/>
                <a:gd name="T11" fmla="*/ 2147483647 h 718"/>
                <a:gd name="T12" fmla="*/ 2147483647 w 742"/>
                <a:gd name="T13" fmla="*/ 2147483647 h 718"/>
                <a:gd name="T14" fmla="*/ 2147483647 w 742"/>
                <a:gd name="T15" fmla="*/ 2147483647 h 718"/>
                <a:gd name="T16" fmla="*/ 2147483647 w 742"/>
                <a:gd name="T17" fmla="*/ 2147483647 h 718"/>
                <a:gd name="T18" fmla="*/ 2147483647 w 742"/>
                <a:gd name="T19" fmla="*/ 2147483647 h 718"/>
                <a:gd name="T20" fmla="*/ 2147483647 w 742"/>
                <a:gd name="T21" fmla="*/ 2147483647 h 718"/>
                <a:gd name="T22" fmla="*/ 2147483647 w 742"/>
                <a:gd name="T23" fmla="*/ 2147483647 h 718"/>
                <a:gd name="T24" fmla="*/ 2147483647 w 742"/>
                <a:gd name="T25" fmla="*/ 2147483647 h 718"/>
                <a:gd name="T26" fmla="*/ 2147483647 w 742"/>
                <a:gd name="T27" fmla="*/ 2147483647 h 718"/>
                <a:gd name="T28" fmla="*/ 2147483647 w 742"/>
                <a:gd name="T29" fmla="*/ 2147483647 h 718"/>
                <a:gd name="T30" fmla="*/ 2147483647 w 742"/>
                <a:gd name="T31" fmla="*/ 2147483647 h 718"/>
                <a:gd name="T32" fmla="*/ 2147483647 w 742"/>
                <a:gd name="T33" fmla="*/ 2147483647 h 718"/>
                <a:gd name="T34" fmla="*/ 2147483647 w 742"/>
                <a:gd name="T35" fmla="*/ 2147483647 h 718"/>
                <a:gd name="T36" fmla="*/ 2147483647 w 742"/>
                <a:gd name="T37" fmla="*/ 2147483647 h 718"/>
                <a:gd name="T38" fmla="*/ 2147483647 w 742"/>
                <a:gd name="T39" fmla="*/ 2147483647 h 718"/>
                <a:gd name="T40" fmla="*/ 2147483647 w 742"/>
                <a:gd name="T41" fmla="*/ 2147483647 h 718"/>
                <a:gd name="T42" fmla="*/ 2147483647 w 742"/>
                <a:gd name="T43" fmla="*/ 2147483647 h 718"/>
                <a:gd name="T44" fmla="*/ 2147483647 w 742"/>
                <a:gd name="T45" fmla="*/ 2147483647 h 718"/>
                <a:gd name="T46" fmla="*/ 2147483647 w 742"/>
                <a:gd name="T47" fmla="*/ 2147483647 h 718"/>
                <a:gd name="T48" fmla="*/ 2147483647 w 742"/>
                <a:gd name="T49" fmla="*/ 2147483647 h 718"/>
                <a:gd name="T50" fmla="*/ 2147483647 w 742"/>
                <a:gd name="T51" fmla="*/ 2147483647 h 718"/>
                <a:gd name="T52" fmla="*/ 2147483647 w 742"/>
                <a:gd name="T53" fmla="*/ 2147483647 h 718"/>
                <a:gd name="T54" fmla="*/ 2147483647 w 742"/>
                <a:gd name="T55" fmla="*/ 2147483647 h 718"/>
                <a:gd name="T56" fmla="*/ 2147483647 w 742"/>
                <a:gd name="T57" fmla="*/ 2147483647 h 718"/>
                <a:gd name="T58" fmla="*/ 2147483647 w 742"/>
                <a:gd name="T59" fmla="*/ 2147483647 h 718"/>
                <a:gd name="T60" fmla="*/ 2147483647 w 742"/>
                <a:gd name="T61" fmla="*/ 2147483647 h 718"/>
                <a:gd name="T62" fmla="*/ 2147483647 w 742"/>
                <a:gd name="T63" fmla="*/ 2147483647 h 718"/>
                <a:gd name="T64" fmla="*/ 2147483647 w 742"/>
                <a:gd name="T65" fmla="*/ 2147483647 h 718"/>
                <a:gd name="T66" fmla="*/ 2147483647 w 742"/>
                <a:gd name="T67" fmla="*/ 2147483647 h 718"/>
                <a:gd name="T68" fmla="*/ 2147483647 w 742"/>
                <a:gd name="T69" fmla="*/ 2147483647 h 718"/>
                <a:gd name="T70" fmla="*/ 2147483647 w 742"/>
                <a:gd name="T71" fmla="*/ 2147483647 h 718"/>
                <a:gd name="T72" fmla="*/ 2147483647 w 742"/>
                <a:gd name="T73" fmla="*/ 2147483647 h 718"/>
                <a:gd name="T74" fmla="*/ 2147483647 w 742"/>
                <a:gd name="T75" fmla="*/ 2147483647 h 718"/>
                <a:gd name="T76" fmla="*/ 2147483647 w 742"/>
                <a:gd name="T77" fmla="*/ 2147483647 h 718"/>
                <a:gd name="T78" fmla="*/ 2147483647 w 742"/>
                <a:gd name="T79" fmla="*/ 2147483647 h 718"/>
                <a:gd name="T80" fmla="*/ 2147483647 w 742"/>
                <a:gd name="T81" fmla="*/ 2147483647 h 718"/>
                <a:gd name="T82" fmla="*/ 2147483647 w 742"/>
                <a:gd name="T83" fmla="*/ 2147483647 h 718"/>
                <a:gd name="T84" fmla="*/ 2147483647 w 742"/>
                <a:gd name="T85" fmla="*/ 2147483647 h 718"/>
                <a:gd name="T86" fmla="*/ 2147483647 w 742"/>
                <a:gd name="T87" fmla="*/ 2147483647 h 718"/>
                <a:gd name="T88" fmla="*/ 2147483647 w 742"/>
                <a:gd name="T89" fmla="*/ 2147483647 h 718"/>
                <a:gd name="T90" fmla="*/ 2147483647 w 742"/>
                <a:gd name="T91" fmla="*/ 2147483647 h 718"/>
                <a:gd name="T92" fmla="*/ 2147483647 w 742"/>
                <a:gd name="T93" fmla="*/ 2147483647 h 718"/>
                <a:gd name="T94" fmla="*/ 2147483647 w 742"/>
                <a:gd name="T95" fmla="*/ 2147483647 h 718"/>
                <a:gd name="T96" fmla="*/ 2147483647 w 742"/>
                <a:gd name="T97" fmla="*/ 2147483647 h 718"/>
                <a:gd name="T98" fmla="*/ 2147483647 w 742"/>
                <a:gd name="T99" fmla="*/ 2147483647 h 718"/>
                <a:gd name="T100" fmla="*/ 2147483647 w 742"/>
                <a:gd name="T101" fmla="*/ 2147483647 h 718"/>
                <a:gd name="T102" fmla="*/ 2147483647 w 742"/>
                <a:gd name="T103" fmla="*/ 2147483647 h 718"/>
                <a:gd name="T104" fmla="*/ 2147483647 w 742"/>
                <a:gd name="T105" fmla="*/ 2147483647 h 718"/>
                <a:gd name="T106" fmla="*/ 2147483647 w 742"/>
                <a:gd name="T107" fmla="*/ 2147483647 h 718"/>
                <a:gd name="T108" fmla="*/ 2147483647 w 742"/>
                <a:gd name="T109" fmla="*/ 2147483647 h 718"/>
                <a:gd name="T110" fmla="*/ 2147483647 w 742"/>
                <a:gd name="T111" fmla="*/ 2147483647 h 718"/>
                <a:gd name="T112" fmla="*/ 2147483647 w 742"/>
                <a:gd name="T113" fmla="*/ 2147483647 h 718"/>
                <a:gd name="T114" fmla="*/ 2147483647 w 742"/>
                <a:gd name="T115" fmla="*/ 2147483647 h 718"/>
                <a:gd name="T116" fmla="*/ 2147483647 w 742"/>
                <a:gd name="T117" fmla="*/ 2147483647 h 718"/>
                <a:gd name="T118" fmla="*/ 2147483647 w 742"/>
                <a:gd name="T119" fmla="*/ 2147483647 h 718"/>
                <a:gd name="T120" fmla="*/ 2147483647 w 742"/>
                <a:gd name="T121" fmla="*/ 2147483647 h 7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42" h="718">
                  <a:moveTo>
                    <a:pt x="256" y="12"/>
                  </a:moveTo>
                  <a:lnTo>
                    <a:pt x="252" y="8"/>
                  </a:lnTo>
                  <a:lnTo>
                    <a:pt x="252" y="6"/>
                  </a:lnTo>
                  <a:lnTo>
                    <a:pt x="250" y="6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6" y="12"/>
                  </a:lnTo>
                  <a:lnTo>
                    <a:pt x="260" y="16"/>
                  </a:lnTo>
                  <a:lnTo>
                    <a:pt x="264" y="20"/>
                  </a:lnTo>
                  <a:lnTo>
                    <a:pt x="268" y="24"/>
                  </a:lnTo>
                  <a:lnTo>
                    <a:pt x="270" y="28"/>
                  </a:lnTo>
                  <a:lnTo>
                    <a:pt x="274" y="32"/>
                  </a:lnTo>
                  <a:lnTo>
                    <a:pt x="278" y="34"/>
                  </a:lnTo>
                  <a:lnTo>
                    <a:pt x="280" y="36"/>
                  </a:lnTo>
                  <a:lnTo>
                    <a:pt x="280" y="38"/>
                  </a:lnTo>
                  <a:lnTo>
                    <a:pt x="282" y="38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78" y="56"/>
                  </a:lnTo>
                  <a:lnTo>
                    <a:pt x="268" y="58"/>
                  </a:lnTo>
                  <a:lnTo>
                    <a:pt x="256" y="58"/>
                  </a:lnTo>
                  <a:lnTo>
                    <a:pt x="246" y="56"/>
                  </a:lnTo>
                  <a:lnTo>
                    <a:pt x="238" y="54"/>
                  </a:lnTo>
                  <a:lnTo>
                    <a:pt x="242" y="58"/>
                  </a:lnTo>
                  <a:lnTo>
                    <a:pt x="246" y="62"/>
                  </a:lnTo>
                  <a:lnTo>
                    <a:pt x="244" y="64"/>
                  </a:lnTo>
                  <a:lnTo>
                    <a:pt x="242" y="68"/>
                  </a:lnTo>
                  <a:lnTo>
                    <a:pt x="238" y="70"/>
                  </a:lnTo>
                  <a:lnTo>
                    <a:pt x="232" y="72"/>
                  </a:lnTo>
                  <a:lnTo>
                    <a:pt x="228" y="72"/>
                  </a:lnTo>
                  <a:lnTo>
                    <a:pt x="222" y="70"/>
                  </a:lnTo>
                  <a:lnTo>
                    <a:pt x="216" y="68"/>
                  </a:lnTo>
                  <a:lnTo>
                    <a:pt x="212" y="64"/>
                  </a:lnTo>
                  <a:lnTo>
                    <a:pt x="206" y="64"/>
                  </a:lnTo>
                  <a:lnTo>
                    <a:pt x="204" y="68"/>
                  </a:lnTo>
                  <a:lnTo>
                    <a:pt x="202" y="72"/>
                  </a:lnTo>
                  <a:lnTo>
                    <a:pt x="200" y="76"/>
                  </a:lnTo>
                  <a:lnTo>
                    <a:pt x="196" y="78"/>
                  </a:lnTo>
                  <a:lnTo>
                    <a:pt x="190" y="80"/>
                  </a:lnTo>
                  <a:lnTo>
                    <a:pt x="196" y="82"/>
                  </a:lnTo>
                  <a:lnTo>
                    <a:pt x="198" y="86"/>
                  </a:lnTo>
                  <a:lnTo>
                    <a:pt x="200" y="90"/>
                  </a:lnTo>
                  <a:lnTo>
                    <a:pt x="200" y="94"/>
                  </a:lnTo>
                  <a:lnTo>
                    <a:pt x="198" y="98"/>
                  </a:lnTo>
                  <a:lnTo>
                    <a:pt x="194" y="102"/>
                  </a:lnTo>
                  <a:lnTo>
                    <a:pt x="186" y="102"/>
                  </a:lnTo>
                  <a:lnTo>
                    <a:pt x="172" y="100"/>
                  </a:lnTo>
                  <a:lnTo>
                    <a:pt x="162" y="100"/>
                  </a:lnTo>
                  <a:lnTo>
                    <a:pt x="164" y="102"/>
                  </a:lnTo>
                  <a:lnTo>
                    <a:pt x="166" y="106"/>
                  </a:lnTo>
                  <a:lnTo>
                    <a:pt x="168" y="110"/>
                  </a:lnTo>
                  <a:lnTo>
                    <a:pt x="154" y="110"/>
                  </a:lnTo>
                  <a:lnTo>
                    <a:pt x="140" y="110"/>
                  </a:lnTo>
                  <a:lnTo>
                    <a:pt x="140" y="114"/>
                  </a:lnTo>
                  <a:lnTo>
                    <a:pt x="142" y="116"/>
                  </a:lnTo>
                  <a:lnTo>
                    <a:pt x="136" y="118"/>
                  </a:lnTo>
                  <a:lnTo>
                    <a:pt x="130" y="118"/>
                  </a:lnTo>
                  <a:lnTo>
                    <a:pt x="124" y="118"/>
                  </a:lnTo>
                  <a:lnTo>
                    <a:pt x="126" y="122"/>
                  </a:lnTo>
                  <a:lnTo>
                    <a:pt x="126" y="126"/>
                  </a:lnTo>
                  <a:lnTo>
                    <a:pt x="126" y="130"/>
                  </a:lnTo>
                  <a:lnTo>
                    <a:pt x="128" y="134"/>
                  </a:lnTo>
                  <a:lnTo>
                    <a:pt x="116" y="136"/>
                  </a:lnTo>
                  <a:lnTo>
                    <a:pt x="106" y="140"/>
                  </a:lnTo>
                  <a:lnTo>
                    <a:pt x="96" y="144"/>
                  </a:lnTo>
                  <a:lnTo>
                    <a:pt x="82" y="142"/>
                  </a:lnTo>
                  <a:lnTo>
                    <a:pt x="88" y="146"/>
                  </a:lnTo>
                  <a:lnTo>
                    <a:pt x="92" y="148"/>
                  </a:lnTo>
                  <a:lnTo>
                    <a:pt x="92" y="152"/>
                  </a:lnTo>
                  <a:lnTo>
                    <a:pt x="92" y="156"/>
                  </a:lnTo>
                  <a:lnTo>
                    <a:pt x="88" y="160"/>
                  </a:lnTo>
                  <a:lnTo>
                    <a:pt x="84" y="164"/>
                  </a:lnTo>
                  <a:lnTo>
                    <a:pt x="78" y="166"/>
                  </a:lnTo>
                  <a:lnTo>
                    <a:pt x="74" y="168"/>
                  </a:lnTo>
                  <a:lnTo>
                    <a:pt x="68" y="170"/>
                  </a:lnTo>
                  <a:lnTo>
                    <a:pt x="62" y="172"/>
                  </a:lnTo>
                  <a:lnTo>
                    <a:pt x="58" y="172"/>
                  </a:lnTo>
                  <a:lnTo>
                    <a:pt x="64" y="174"/>
                  </a:lnTo>
                  <a:lnTo>
                    <a:pt x="68" y="176"/>
                  </a:lnTo>
                  <a:lnTo>
                    <a:pt x="72" y="180"/>
                  </a:lnTo>
                  <a:lnTo>
                    <a:pt x="76" y="182"/>
                  </a:lnTo>
                  <a:lnTo>
                    <a:pt x="78" y="184"/>
                  </a:lnTo>
                  <a:lnTo>
                    <a:pt x="78" y="190"/>
                  </a:lnTo>
                  <a:lnTo>
                    <a:pt x="78" y="194"/>
                  </a:lnTo>
                  <a:lnTo>
                    <a:pt x="76" y="202"/>
                  </a:lnTo>
                  <a:lnTo>
                    <a:pt x="70" y="204"/>
                  </a:lnTo>
                  <a:lnTo>
                    <a:pt x="62" y="204"/>
                  </a:lnTo>
                  <a:lnTo>
                    <a:pt x="54" y="204"/>
                  </a:lnTo>
                  <a:lnTo>
                    <a:pt x="60" y="214"/>
                  </a:lnTo>
                  <a:lnTo>
                    <a:pt x="60" y="224"/>
                  </a:lnTo>
                  <a:lnTo>
                    <a:pt x="56" y="236"/>
                  </a:lnTo>
                  <a:lnTo>
                    <a:pt x="56" y="248"/>
                  </a:lnTo>
                  <a:lnTo>
                    <a:pt x="46" y="248"/>
                  </a:lnTo>
                  <a:lnTo>
                    <a:pt x="34" y="248"/>
                  </a:lnTo>
                  <a:lnTo>
                    <a:pt x="38" y="250"/>
                  </a:lnTo>
                  <a:lnTo>
                    <a:pt x="42" y="254"/>
                  </a:lnTo>
                  <a:lnTo>
                    <a:pt x="44" y="260"/>
                  </a:lnTo>
                  <a:lnTo>
                    <a:pt x="44" y="268"/>
                  </a:lnTo>
                  <a:lnTo>
                    <a:pt x="42" y="272"/>
                  </a:lnTo>
                  <a:lnTo>
                    <a:pt x="38" y="276"/>
                  </a:lnTo>
                  <a:lnTo>
                    <a:pt x="34" y="278"/>
                  </a:lnTo>
                  <a:lnTo>
                    <a:pt x="28" y="280"/>
                  </a:lnTo>
                  <a:lnTo>
                    <a:pt x="24" y="280"/>
                  </a:lnTo>
                  <a:lnTo>
                    <a:pt x="18" y="282"/>
                  </a:lnTo>
                  <a:lnTo>
                    <a:pt x="24" y="284"/>
                  </a:lnTo>
                  <a:lnTo>
                    <a:pt x="26" y="288"/>
                  </a:lnTo>
                  <a:lnTo>
                    <a:pt x="26" y="292"/>
                  </a:lnTo>
                  <a:lnTo>
                    <a:pt x="24" y="296"/>
                  </a:lnTo>
                  <a:lnTo>
                    <a:pt x="18" y="300"/>
                  </a:lnTo>
                  <a:lnTo>
                    <a:pt x="28" y="302"/>
                  </a:lnTo>
                  <a:lnTo>
                    <a:pt x="38" y="306"/>
                  </a:lnTo>
                  <a:lnTo>
                    <a:pt x="38" y="312"/>
                  </a:lnTo>
                  <a:lnTo>
                    <a:pt x="34" y="316"/>
                  </a:lnTo>
                  <a:lnTo>
                    <a:pt x="28" y="320"/>
                  </a:lnTo>
                  <a:lnTo>
                    <a:pt x="24" y="322"/>
                  </a:lnTo>
                  <a:lnTo>
                    <a:pt x="18" y="326"/>
                  </a:lnTo>
                  <a:lnTo>
                    <a:pt x="12" y="330"/>
                  </a:lnTo>
                  <a:lnTo>
                    <a:pt x="8" y="334"/>
                  </a:lnTo>
                  <a:lnTo>
                    <a:pt x="12" y="336"/>
                  </a:lnTo>
                  <a:lnTo>
                    <a:pt x="18" y="338"/>
                  </a:lnTo>
                  <a:lnTo>
                    <a:pt x="22" y="338"/>
                  </a:lnTo>
                  <a:lnTo>
                    <a:pt x="20" y="342"/>
                  </a:lnTo>
                  <a:lnTo>
                    <a:pt x="18" y="344"/>
                  </a:lnTo>
                  <a:lnTo>
                    <a:pt x="14" y="348"/>
                  </a:lnTo>
                  <a:lnTo>
                    <a:pt x="12" y="350"/>
                  </a:lnTo>
                  <a:lnTo>
                    <a:pt x="16" y="352"/>
                  </a:lnTo>
                  <a:lnTo>
                    <a:pt x="22" y="354"/>
                  </a:lnTo>
                  <a:lnTo>
                    <a:pt x="26" y="356"/>
                  </a:lnTo>
                  <a:lnTo>
                    <a:pt x="24" y="358"/>
                  </a:lnTo>
                  <a:lnTo>
                    <a:pt x="22" y="362"/>
                  </a:lnTo>
                  <a:lnTo>
                    <a:pt x="32" y="364"/>
                  </a:lnTo>
                  <a:lnTo>
                    <a:pt x="44" y="368"/>
                  </a:lnTo>
                  <a:lnTo>
                    <a:pt x="22" y="382"/>
                  </a:lnTo>
                  <a:lnTo>
                    <a:pt x="0" y="394"/>
                  </a:lnTo>
                  <a:lnTo>
                    <a:pt x="6" y="396"/>
                  </a:lnTo>
                  <a:lnTo>
                    <a:pt x="14" y="398"/>
                  </a:lnTo>
                  <a:lnTo>
                    <a:pt x="20" y="402"/>
                  </a:lnTo>
                  <a:lnTo>
                    <a:pt x="24" y="406"/>
                  </a:lnTo>
                  <a:lnTo>
                    <a:pt x="22" y="408"/>
                  </a:lnTo>
                  <a:lnTo>
                    <a:pt x="20" y="410"/>
                  </a:lnTo>
                  <a:lnTo>
                    <a:pt x="16" y="412"/>
                  </a:lnTo>
                  <a:lnTo>
                    <a:pt x="22" y="414"/>
                  </a:lnTo>
                  <a:lnTo>
                    <a:pt x="28" y="416"/>
                  </a:lnTo>
                  <a:lnTo>
                    <a:pt x="30" y="420"/>
                  </a:lnTo>
                  <a:lnTo>
                    <a:pt x="32" y="424"/>
                  </a:lnTo>
                  <a:lnTo>
                    <a:pt x="32" y="428"/>
                  </a:lnTo>
                  <a:lnTo>
                    <a:pt x="28" y="434"/>
                  </a:lnTo>
                  <a:lnTo>
                    <a:pt x="32" y="434"/>
                  </a:lnTo>
                  <a:lnTo>
                    <a:pt x="34" y="434"/>
                  </a:lnTo>
                  <a:lnTo>
                    <a:pt x="34" y="440"/>
                  </a:lnTo>
                  <a:lnTo>
                    <a:pt x="30" y="442"/>
                  </a:lnTo>
                  <a:lnTo>
                    <a:pt x="26" y="446"/>
                  </a:lnTo>
                  <a:lnTo>
                    <a:pt x="22" y="448"/>
                  </a:lnTo>
                  <a:lnTo>
                    <a:pt x="20" y="452"/>
                  </a:lnTo>
                  <a:lnTo>
                    <a:pt x="16" y="456"/>
                  </a:lnTo>
                  <a:lnTo>
                    <a:pt x="22" y="454"/>
                  </a:lnTo>
                  <a:lnTo>
                    <a:pt x="28" y="456"/>
                  </a:lnTo>
                  <a:lnTo>
                    <a:pt x="34" y="458"/>
                  </a:lnTo>
                  <a:lnTo>
                    <a:pt x="40" y="460"/>
                  </a:lnTo>
                  <a:lnTo>
                    <a:pt x="44" y="464"/>
                  </a:lnTo>
                  <a:lnTo>
                    <a:pt x="40" y="468"/>
                  </a:lnTo>
                  <a:lnTo>
                    <a:pt x="38" y="472"/>
                  </a:lnTo>
                  <a:lnTo>
                    <a:pt x="34" y="476"/>
                  </a:lnTo>
                  <a:lnTo>
                    <a:pt x="40" y="478"/>
                  </a:lnTo>
                  <a:lnTo>
                    <a:pt x="44" y="482"/>
                  </a:lnTo>
                  <a:lnTo>
                    <a:pt x="48" y="486"/>
                  </a:lnTo>
                  <a:lnTo>
                    <a:pt x="48" y="490"/>
                  </a:lnTo>
                  <a:lnTo>
                    <a:pt x="48" y="496"/>
                  </a:lnTo>
                  <a:lnTo>
                    <a:pt x="54" y="496"/>
                  </a:lnTo>
                  <a:lnTo>
                    <a:pt x="60" y="498"/>
                  </a:lnTo>
                  <a:lnTo>
                    <a:pt x="64" y="500"/>
                  </a:lnTo>
                  <a:lnTo>
                    <a:pt x="66" y="504"/>
                  </a:lnTo>
                  <a:lnTo>
                    <a:pt x="66" y="508"/>
                  </a:lnTo>
                  <a:lnTo>
                    <a:pt x="66" y="514"/>
                  </a:lnTo>
                  <a:lnTo>
                    <a:pt x="62" y="520"/>
                  </a:lnTo>
                  <a:lnTo>
                    <a:pt x="68" y="524"/>
                  </a:lnTo>
                  <a:lnTo>
                    <a:pt x="72" y="528"/>
                  </a:lnTo>
                  <a:lnTo>
                    <a:pt x="74" y="534"/>
                  </a:lnTo>
                  <a:lnTo>
                    <a:pt x="76" y="540"/>
                  </a:lnTo>
                  <a:lnTo>
                    <a:pt x="76" y="546"/>
                  </a:lnTo>
                  <a:lnTo>
                    <a:pt x="96" y="546"/>
                  </a:lnTo>
                  <a:lnTo>
                    <a:pt x="118" y="544"/>
                  </a:lnTo>
                  <a:lnTo>
                    <a:pt x="114" y="552"/>
                  </a:lnTo>
                  <a:lnTo>
                    <a:pt x="112" y="558"/>
                  </a:lnTo>
                  <a:lnTo>
                    <a:pt x="110" y="566"/>
                  </a:lnTo>
                  <a:lnTo>
                    <a:pt x="108" y="572"/>
                  </a:lnTo>
                  <a:lnTo>
                    <a:pt x="114" y="572"/>
                  </a:lnTo>
                  <a:lnTo>
                    <a:pt x="120" y="572"/>
                  </a:lnTo>
                  <a:lnTo>
                    <a:pt x="126" y="572"/>
                  </a:lnTo>
                  <a:lnTo>
                    <a:pt x="122" y="578"/>
                  </a:lnTo>
                  <a:lnTo>
                    <a:pt x="118" y="584"/>
                  </a:lnTo>
                  <a:lnTo>
                    <a:pt x="116" y="592"/>
                  </a:lnTo>
                  <a:lnTo>
                    <a:pt x="122" y="592"/>
                  </a:lnTo>
                  <a:lnTo>
                    <a:pt x="128" y="592"/>
                  </a:lnTo>
                  <a:lnTo>
                    <a:pt x="136" y="592"/>
                  </a:lnTo>
                  <a:lnTo>
                    <a:pt x="134" y="594"/>
                  </a:lnTo>
                  <a:lnTo>
                    <a:pt x="132" y="598"/>
                  </a:lnTo>
                  <a:lnTo>
                    <a:pt x="130" y="602"/>
                  </a:lnTo>
                  <a:lnTo>
                    <a:pt x="128" y="604"/>
                  </a:lnTo>
                  <a:lnTo>
                    <a:pt x="144" y="606"/>
                  </a:lnTo>
                  <a:lnTo>
                    <a:pt x="156" y="610"/>
                  </a:lnTo>
                  <a:lnTo>
                    <a:pt x="164" y="622"/>
                  </a:lnTo>
                  <a:lnTo>
                    <a:pt x="162" y="620"/>
                  </a:lnTo>
                  <a:lnTo>
                    <a:pt x="160" y="618"/>
                  </a:lnTo>
                  <a:lnTo>
                    <a:pt x="164" y="614"/>
                  </a:lnTo>
                  <a:lnTo>
                    <a:pt x="168" y="614"/>
                  </a:lnTo>
                  <a:lnTo>
                    <a:pt x="170" y="614"/>
                  </a:lnTo>
                  <a:lnTo>
                    <a:pt x="172" y="614"/>
                  </a:lnTo>
                  <a:lnTo>
                    <a:pt x="174" y="618"/>
                  </a:lnTo>
                  <a:lnTo>
                    <a:pt x="174" y="620"/>
                  </a:lnTo>
                  <a:lnTo>
                    <a:pt x="176" y="624"/>
                  </a:lnTo>
                  <a:lnTo>
                    <a:pt x="178" y="628"/>
                  </a:lnTo>
                  <a:lnTo>
                    <a:pt x="178" y="630"/>
                  </a:lnTo>
                  <a:lnTo>
                    <a:pt x="180" y="632"/>
                  </a:lnTo>
                  <a:lnTo>
                    <a:pt x="184" y="634"/>
                  </a:lnTo>
                  <a:lnTo>
                    <a:pt x="188" y="636"/>
                  </a:lnTo>
                  <a:lnTo>
                    <a:pt x="190" y="636"/>
                  </a:lnTo>
                  <a:lnTo>
                    <a:pt x="194" y="638"/>
                  </a:lnTo>
                  <a:lnTo>
                    <a:pt x="198" y="638"/>
                  </a:lnTo>
                  <a:lnTo>
                    <a:pt x="200" y="640"/>
                  </a:lnTo>
                  <a:lnTo>
                    <a:pt x="202" y="644"/>
                  </a:lnTo>
                  <a:lnTo>
                    <a:pt x="204" y="648"/>
                  </a:lnTo>
                  <a:lnTo>
                    <a:pt x="206" y="646"/>
                  </a:lnTo>
                  <a:lnTo>
                    <a:pt x="210" y="646"/>
                  </a:lnTo>
                  <a:lnTo>
                    <a:pt x="212" y="644"/>
                  </a:lnTo>
                  <a:lnTo>
                    <a:pt x="216" y="648"/>
                  </a:lnTo>
                  <a:lnTo>
                    <a:pt x="220" y="654"/>
                  </a:lnTo>
                  <a:lnTo>
                    <a:pt x="222" y="658"/>
                  </a:lnTo>
                  <a:lnTo>
                    <a:pt x="224" y="654"/>
                  </a:lnTo>
                  <a:lnTo>
                    <a:pt x="228" y="650"/>
                  </a:lnTo>
                  <a:lnTo>
                    <a:pt x="232" y="652"/>
                  </a:lnTo>
                  <a:lnTo>
                    <a:pt x="234" y="654"/>
                  </a:lnTo>
                  <a:lnTo>
                    <a:pt x="238" y="656"/>
                  </a:lnTo>
                  <a:lnTo>
                    <a:pt x="238" y="662"/>
                  </a:lnTo>
                  <a:lnTo>
                    <a:pt x="240" y="666"/>
                  </a:lnTo>
                  <a:lnTo>
                    <a:pt x="252" y="662"/>
                  </a:lnTo>
                  <a:lnTo>
                    <a:pt x="262" y="666"/>
                  </a:lnTo>
                  <a:lnTo>
                    <a:pt x="270" y="674"/>
                  </a:lnTo>
                  <a:lnTo>
                    <a:pt x="276" y="686"/>
                  </a:lnTo>
                  <a:lnTo>
                    <a:pt x="274" y="678"/>
                  </a:lnTo>
                  <a:lnTo>
                    <a:pt x="276" y="674"/>
                  </a:lnTo>
                  <a:lnTo>
                    <a:pt x="278" y="670"/>
                  </a:lnTo>
                  <a:lnTo>
                    <a:pt x="280" y="668"/>
                  </a:lnTo>
                  <a:lnTo>
                    <a:pt x="284" y="666"/>
                  </a:lnTo>
                  <a:lnTo>
                    <a:pt x="288" y="668"/>
                  </a:lnTo>
                  <a:lnTo>
                    <a:pt x="292" y="672"/>
                  </a:lnTo>
                  <a:lnTo>
                    <a:pt x="296" y="678"/>
                  </a:lnTo>
                  <a:lnTo>
                    <a:pt x="294" y="674"/>
                  </a:lnTo>
                  <a:lnTo>
                    <a:pt x="296" y="674"/>
                  </a:lnTo>
                  <a:lnTo>
                    <a:pt x="298" y="674"/>
                  </a:lnTo>
                  <a:lnTo>
                    <a:pt x="300" y="676"/>
                  </a:lnTo>
                  <a:lnTo>
                    <a:pt x="302" y="680"/>
                  </a:lnTo>
                  <a:lnTo>
                    <a:pt x="304" y="682"/>
                  </a:lnTo>
                  <a:lnTo>
                    <a:pt x="304" y="686"/>
                  </a:lnTo>
                  <a:lnTo>
                    <a:pt x="310" y="682"/>
                  </a:lnTo>
                  <a:lnTo>
                    <a:pt x="318" y="680"/>
                  </a:lnTo>
                  <a:lnTo>
                    <a:pt x="324" y="678"/>
                  </a:lnTo>
                  <a:lnTo>
                    <a:pt x="326" y="682"/>
                  </a:lnTo>
                  <a:lnTo>
                    <a:pt x="328" y="684"/>
                  </a:lnTo>
                  <a:lnTo>
                    <a:pt x="330" y="688"/>
                  </a:lnTo>
                  <a:lnTo>
                    <a:pt x="330" y="692"/>
                  </a:lnTo>
                  <a:lnTo>
                    <a:pt x="332" y="686"/>
                  </a:lnTo>
                  <a:lnTo>
                    <a:pt x="332" y="684"/>
                  </a:lnTo>
                  <a:lnTo>
                    <a:pt x="334" y="682"/>
                  </a:lnTo>
                  <a:lnTo>
                    <a:pt x="338" y="684"/>
                  </a:lnTo>
                  <a:lnTo>
                    <a:pt x="340" y="684"/>
                  </a:lnTo>
                  <a:lnTo>
                    <a:pt x="344" y="688"/>
                  </a:lnTo>
                  <a:lnTo>
                    <a:pt x="346" y="690"/>
                  </a:lnTo>
                  <a:lnTo>
                    <a:pt x="350" y="694"/>
                  </a:lnTo>
                  <a:lnTo>
                    <a:pt x="352" y="698"/>
                  </a:lnTo>
                  <a:lnTo>
                    <a:pt x="356" y="702"/>
                  </a:lnTo>
                  <a:lnTo>
                    <a:pt x="358" y="706"/>
                  </a:lnTo>
                  <a:lnTo>
                    <a:pt x="360" y="708"/>
                  </a:lnTo>
                  <a:lnTo>
                    <a:pt x="364" y="700"/>
                  </a:lnTo>
                  <a:lnTo>
                    <a:pt x="370" y="700"/>
                  </a:lnTo>
                  <a:lnTo>
                    <a:pt x="378" y="704"/>
                  </a:lnTo>
                  <a:lnTo>
                    <a:pt x="386" y="712"/>
                  </a:lnTo>
                  <a:lnTo>
                    <a:pt x="392" y="718"/>
                  </a:lnTo>
                  <a:lnTo>
                    <a:pt x="386" y="714"/>
                  </a:lnTo>
                  <a:lnTo>
                    <a:pt x="384" y="710"/>
                  </a:lnTo>
                  <a:lnTo>
                    <a:pt x="382" y="706"/>
                  </a:lnTo>
                  <a:lnTo>
                    <a:pt x="382" y="702"/>
                  </a:lnTo>
                  <a:lnTo>
                    <a:pt x="384" y="696"/>
                  </a:lnTo>
                  <a:lnTo>
                    <a:pt x="386" y="692"/>
                  </a:lnTo>
                  <a:lnTo>
                    <a:pt x="390" y="690"/>
                  </a:lnTo>
                  <a:lnTo>
                    <a:pt x="394" y="686"/>
                  </a:lnTo>
                  <a:lnTo>
                    <a:pt x="398" y="686"/>
                  </a:lnTo>
                  <a:lnTo>
                    <a:pt x="404" y="688"/>
                  </a:lnTo>
                  <a:lnTo>
                    <a:pt x="408" y="690"/>
                  </a:lnTo>
                  <a:lnTo>
                    <a:pt x="412" y="696"/>
                  </a:lnTo>
                  <a:lnTo>
                    <a:pt x="414" y="692"/>
                  </a:lnTo>
                  <a:lnTo>
                    <a:pt x="414" y="690"/>
                  </a:lnTo>
                  <a:lnTo>
                    <a:pt x="418" y="688"/>
                  </a:lnTo>
                  <a:lnTo>
                    <a:pt x="420" y="686"/>
                  </a:lnTo>
                  <a:lnTo>
                    <a:pt x="424" y="686"/>
                  </a:lnTo>
                  <a:lnTo>
                    <a:pt x="428" y="688"/>
                  </a:lnTo>
                  <a:lnTo>
                    <a:pt x="432" y="690"/>
                  </a:lnTo>
                  <a:lnTo>
                    <a:pt x="434" y="694"/>
                  </a:lnTo>
                  <a:lnTo>
                    <a:pt x="438" y="682"/>
                  </a:lnTo>
                  <a:lnTo>
                    <a:pt x="450" y="676"/>
                  </a:lnTo>
                  <a:lnTo>
                    <a:pt x="462" y="674"/>
                  </a:lnTo>
                  <a:lnTo>
                    <a:pt x="472" y="680"/>
                  </a:lnTo>
                  <a:lnTo>
                    <a:pt x="482" y="672"/>
                  </a:lnTo>
                  <a:lnTo>
                    <a:pt x="494" y="666"/>
                  </a:lnTo>
                  <a:lnTo>
                    <a:pt x="504" y="660"/>
                  </a:lnTo>
                  <a:lnTo>
                    <a:pt x="506" y="658"/>
                  </a:lnTo>
                  <a:lnTo>
                    <a:pt x="508" y="656"/>
                  </a:lnTo>
                  <a:lnTo>
                    <a:pt x="508" y="654"/>
                  </a:lnTo>
                  <a:lnTo>
                    <a:pt x="510" y="654"/>
                  </a:lnTo>
                  <a:lnTo>
                    <a:pt x="514" y="652"/>
                  </a:lnTo>
                  <a:lnTo>
                    <a:pt x="520" y="652"/>
                  </a:lnTo>
                  <a:lnTo>
                    <a:pt x="524" y="652"/>
                  </a:lnTo>
                  <a:lnTo>
                    <a:pt x="528" y="654"/>
                  </a:lnTo>
                  <a:lnTo>
                    <a:pt x="534" y="656"/>
                  </a:lnTo>
                  <a:lnTo>
                    <a:pt x="540" y="658"/>
                  </a:lnTo>
                  <a:lnTo>
                    <a:pt x="538" y="654"/>
                  </a:lnTo>
                  <a:lnTo>
                    <a:pt x="538" y="652"/>
                  </a:lnTo>
                  <a:lnTo>
                    <a:pt x="538" y="648"/>
                  </a:lnTo>
                  <a:lnTo>
                    <a:pt x="550" y="648"/>
                  </a:lnTo>
                  <a:lnTo>
                    <a:pt x="562" y="650"/>
                  </a:lnTo>
                  <a:lnTo>
                    <a:pt x="558" y="648"/>
                  </a:lnTo>
                  <a:lnTo>
                    <a:pt x="552" y="646"/>
                  </a:lnTo>
                  <a:lnTo>
                    <a:pt x="550" y="644"/>
                  </a:lnTo>
                  <a:lnTo>
                    <a:pt x="546" y="640"/>
                  </a:lnTo>
                  <a:lnTo>
                    <a:pt x="544" y="634"/>
                  </a:lnTo>
                  <a:lnTo>
                    <a:pt x="544" y="628"/>
                  </a:lnTo>
                  <a:lnTo>
                    <a:pt x="546" y="622"/>
                  </a:lnTo>
                  <a:lnTo>
                    <a:pt x="548" y="616"/>
                  </a:lnTo>
                  <a:lnTo>
                    <a:pt x="552" y="614"/>
                  </a:lnTo>
                  <a:lnTo>
                    <a:pt x="558" y="612"/>
                  </a:lnTo>
                  <a:lnTo>
                    <a:pt x="564" y="612"/>
                  </a:lnTo>
                  <a:lnTo>
                    <a:pt x="570" y="612"/>
                  </a:lnTo>
                  <a:lnTo>
                    <a:pt x="576" y="612"/>
                  </a:lnTo>
                  <a:lnTo>
                    <a:pt x="572" y="608"/>
                  </a:lnTo>
                  <a:lnTo>
                    <a:pt x="572" y="606"/>
                  </a:lnTo>
                  <a:lnTo>
                    <a:pt x="570" y="602"/>
                  </a:lnTo>
                  <a:lnTo>
                    <a:pt x="570" y="598"/>
                  </a:lnTo>
                  <a:lnTo>
                    <a:pt x="584" y="600"/>
                  </a:lnTo>
                  <a:lnTo>
                    <a:pt x="592" y="598"/>
                  </a:lnTo>
                  <a:lnTo>
                    <a:pt x="600" y="594"/>
                  </a:lnTo>
                  <a:lnTo>
                    <a:pt x="612" y="586"/>
                  </a:lnTo>
                  <a:lnTo>
                    <a:pt x="614" y="582"/>
                  </a:lnTo>
                  <a:lnTo>
                    <a:pt x="620" y="580"/>
                  </a:lnTo>
                  <a:lnTo>
                    <a:pt x="624" y="580"/>
                  </a:lnTo>
                  <a:lnTo>
                    <a:pt x="626" y="576"/>
                  </a:lnTo>
                  <a:lnTo>
                    <a:pt x="628" y="572"/>
                  </a:lnTo>
                  <a:lnTo>
                    <a:pt x="628" y="568"/>
                  </a:lnTo>
                  <a:lnTo>
                    <a:pt x="628" y="562"/>
                  </a:lnTo>
                  <a:lnTo>
                    <a:pt x="628" y="558"/>
                  </a:lnTo>
                  <a:lnTo>
                    <a:pt x="630" y="554"/>
                  </a:lnTo>
                  <a:lnTo>
                    <a:pt x="626" y="552"/>
                  </a:lnTo>
                  <a:lnTo>
                    <a:pt x="622" y="548"/>
                  </a:lnTo>
                  <a:lnTo>
                    <a:pt x="620" y="548"/>
                  </a:lnTo>
                  <a:lnTo>
                    <a:pt x="630" y="536"/>
                  </a:lnTo>
                  <a:lnTo>
                    <a:pt x="642" y="532"/>
                  </a:lnTo>
                  <a:lnTo>
                    <a:pt x="656" y="534"/>
                  </a:lnTo>
                  <a:lnTo>
                    <a:pt x="656" y="530"/>
                  </a:lnTo>
                  <a:lnTo>
                    <a:pt x="656" y="524"/>
                  </a:lnTo>
                  <a:lnTo>
                    <a:pt x="656" y="520"/>
                  </a:lnTo>
                  <a:lnTo>
                    <a:pt x="658" y="516"/>
                  </a:lnTo>
                  <a:lnTo>
                    <a:pt x="658" y="512"/>
                  </a:lnTo>
                  <a:lnTo>
                    <a:pt x="662" y="510"/>
                  </a:lnTo>
                  <a:lnTo>
                    <a:pt x="666" y="508"/>
                  </a:lnTo>
                  <a:lnTo>
                    <a:pt x="672" y="508"/>
                  </a:lnTo>
                  <a:lnTo>
                    <a:pt x="674" y="502"/>
                  </a:lnTo>
                  <a:lnTo>
                    <a:pt x="676" y="498"/>
                  </a:lnTo>
                  <a:lnTo>
                    <a:pt x="678" y="494"/>
                  </a:lnTo>
                  <a:lnTo>
                    <a:pt x="682" y="492"/>
                  </a:lnTo>
                  <a:lnTo>
                    <a:pt x="684" y="490"/>
                  </a:lnTo>
                  <a:lnTo>
                    <a:pt x="688" y="490"/>
                  </a:lnTo>
                  <a:lnTo>
                    <a:pt x="692" y="488"/>
                  </a:lnTo>
                  <a:lnTo>
                    <a:pt x="696" y="484"/>
                  </a:lnTo>
                  <a:lnTo>
                    <a:pt x="698" y="482"/>
                  </a:lnTo>
                  <a:lnTo>
                    <a:pt x="694" y="478"/>
                  </a:lnTo>
                  <a:lnTo>
                    <a:pt x="690" y="476"/>
                  </a:lnTo>
                  <a:lnTo>
                    <a:pt x="688" y="472"/>
                  </a:lnTo>
                  <a:lnTo>
                    <a:pt x="692" y="466"/>
                  </a:lnTo>
                  <a:lnTo>
                    <a:pt x="700" y="462"/>
                  </a:lnTo>
                  <a:lnTo>
                    <a:pt x="708" y="458"/>
                  </a:lnTo>
                  <a:lnTo>
                    <a:pt x="714" y="452"/>
                  </a:lnTo>
                  <a:lnTo>
                    <a:pt x="704" y="446"/>
                  </a:lnTo>
                  <a:lnTo>
                    <a:pt x="700" y="436"/>
                  </a:lnTo>
                  <a:lnTo>
                    <a:pt x="700" y="424"/>
                  </a:lnTo>
                  <a:lnTo>
                    <a:pt x="708" y="414"/>
                  </a:lnTo>
                  <a:lnTo>
                    <a:pt x="702" y="412"/>
                  </a:lnTo>
                  <a:lnTo>
                    <a:pt x="696" y="410"/>
                  </a:lnTo>
                  <a:lnTo>
                    <a:pt x="692" y="408"/>
                  </a:lnTo>
                  <a:lnTo>
                    <a:pt x="706" y="402"/>
                  </a:lnTo>
                  <a:lnTo>
                    <a:pt x="712" y="398"/>
                  </a:lnTo>
                  <a:lnTo>
                    <a:pt x="714" y="392"/>
                  </a:lnTo>
                  <a:lnTo>
                    <a:pt x="716" y="382"/>
                  </a:lnTo>
                  <a:lnTo>
                    <a:pt x="718" y="370"/>
                  </a:lnTo>
                  <a:lnTo>
                    <a:pt x="724" y="362"/>
                  </a:lnTo>
                  <a:lnTo>
                    <a:pt x="728" y="356"/>
                  </a:lnTo>
                  <a:lnTo>
                    <a:pt x="734" y="352"/>
                  </a:lnTo>
                  <a:lnTo>
                    <a:pt x="736" y="348"/>
                  </a:lnTo>
                  <a:lnTo>
                    <a:pt x="736" y="342"/>
                  </a:lnTo>
                  <a:lnTo>
                    <a:pt x="732" y="332"/>
                  </a:lnTo>
                  <a:lnTo>
                    <a:pt x="736" y="330"/>
                  </a:lnTo>
                  <a:lnTo>
                    <a:pt x="742" y="328"/>
                  </a:lnTo>
                  <a:lnTo>
                    <a:pt x="736" y="326"/>
                  </a:lnTo>
                  <a:lnTo>
                    <a:pt x="730" y="322"/>
                  </a:lnTo>
                  <a:lnTo>
                    <a:pt x="722" y="320"/>
                  </a:lnTo>
                  <a:lnTo>
                    <a:pt x="718" y="316"/>
                  </a:lnTo>
                  <a:lnTo>
                    <a:pt x="714" y="312"/>
                  </a:lnTo>
                  <a:lnTo>
                    <a:pt x="710" y="306"/>
                  </a:lnTo>
                  <a:lnTo>
                    <a:pt x="716" y="306"/>
                  </a:lnTo>
                  <a:lnTo>
                    <a:pt x="720" y="302"/>
                  </a:lnTo>
                  <a:lnTo>
                    <a:pt x="726" y="302"/>
                  </a:lnTo>
                  <a:lnTo>
                    <a:pt x="722" y="298"/>
                  </a:lnTo>
                  <a:lnTo>
                    <a:pt x="718" y="296"/>
                  </a:lnTo>
                  <a:lnTo>
                    <a:pt x="714" y="294"/>
                  </a:lnTo>
                  <a:lnTo>
                    <a:pt x="710" y="292"/>
                  </a:lnTo>
                  <a:lnTo>
                    <a:pt x="706" y="290"/>
                  </a:lnTo>
                  <a:lnTo>
                    <a:pt x="702" y="286"/>
                  </a:lnTo>
                  <a:lnTo>
                    <a:pt x="706" y="284"/>
                  </a:lnTo>
                  <a:lnTo>
                    <a:pt x="708" y="282"/>
                  </a:lnTo>
                  <a:lnTo>
                    <a:pt x="708" y="276"/>
                  </a:lnTo>
                  <a:lnTo>
                    <a:pt x="704" y="272"/>
                  </a:lnTo>
                  <a:lnTo>
                    <a:pt x="700" y="268"/>
                  </a:lnTo>
                  <a:lnTo>
                    <a:pt x="694" y="268"/>
                  </a:lnTo>
                  <a:lnTo>
                    <a:pt x="698" y="258"/>
                  </a:lnTo>
                  <a:lnTo>
                    <a:pt x="704" y="248"/>
                  </a:lnTo>
                  <a:lnTo>
                    <a:pt x="710" y="238"/>
                  </a:lnTo>
                  <a:lnTo>
                    <a:pt x="700" y="250"/>
                  </a:lnTo>
                  <a:lnTo>
                    <a:pt x="694" y="252"/>
                  </a:lnTo>
                  <a:lnTo>
                    <a:pt x="690" y="250"/>
                  </a:lnTo>
                  <a:lnTo>
                    <a:pt x="682" y="244"/>
                  </a:lnTo>
                  <a:lnTo>
                    <a:pt x="672" y="234"/>
                  </a:lnTo>
                  <a:lnTo>
                    <a:pt x="680" y="222"/>
                  </a:lnTo>
                  <a:lnTo>
                    <a:pt x="678" y="212"/>
                  </a:lnTo>
                  <a:lnTo>
                    <a:pt x="672" y="206"/>
                  </a:lnTo>
                  <a:lnTo>
                    <a:pt x="662" y="202"/>
                  </a:lnTo>
                  <a:lnTo>
                    <a:pt x="650" y="202"/>
                  </a:lnTo>
                  <a:lnTo>
                    <a:pt x="654" y="198"/>
                  </a:lnTo>
                  <a:lnTo>
                    <a:pt x="658" y="196"/>
                  </a:lnTo>
                  <a:lnTo>
                    <a:pt x="662" y="192"/>
                  </a:lnTo>
                  <a:lnTo>
                    <a:pt x="664" y="188"/>
                  </a:lnTo>
                  <a:lnTo>
                    <a:pt x="660" y="184"/>
                  </a:lnTo>
                  <a:lnTo>
                    <a:pt x="654" y="182"/>
                  </a:lnTo>
                  <a:lnTo>
                    <a:pt x="650" y="180"/>
                  </a:lnTo>
                  <a:lnTo>
                    <a:pt x="648" y="184"/>
                  </a:lnTo>
                  <a:lnTo>
                    <a:pt x="646" y="190"/>
                  </a:lnTo>
                  <a:lnTo>
                    <a:pt x="644" y="192"/>
                  </a:lnTo>
                  <a:lnTo>
                    <a:pt x="640" y="196"/>
                  </a:lnTo>
                  <a:lnTo>
                    <a:pt x="640" y="184"/>
                  </a:lnTo>
                  <a:lnTo>
                    <a:pt x="640" y="172"/>
                  </a:lnTo>
                  <a:lnTo>
                    <a:pt x="638" y="162"/>
                  </a:lnTo>
                  <a:lnTo>
                    <a:pt x="632" y="154"/>
                  </a:lnTo>
                  <a:lnTo>
                    <a:pt x="622" y="152"/>
                  </a:lnTo>
                  <a:lnTo>
                    <a:pt x="622" y="146"/>
                  </a:lnTo>
                  <a:lnTo>
                    <a:pt x="622" y="140"/>
                  </a:lnTo>
                  <a:lnTo>
                    <a:pt x="622" y="134"/>
                  </a:lnTo>
                  <a:lnTo>
                    <a:pt x="622" y="128"/>
                  </a:lnTo>
                  <a:lnTo>
                    <a:pt x="618" y="110"/>
                  </a:lnTo>
                  <a:lnTo>
                    <a:pt x="614" y="94"/>
                  </a:lnTo>
                  <a:lnTo>
                    <a:pt x="612" y="98"/>
                  </a:lnTo>
                  <a:lnTo>
                    <a:pt x="612" y="104"/>
                  </a:lnTo>
                  <a:lnTo>
                    <a:pt x="610" y="108"/>
                  </a:lnTo>
                  <a:lnTo>
                    <a:pt x="608" y="114"/>
                  </a:lnTo>
                  <a:lnTo>
                    <a:pt x="606" y="118"/>
                  </a:lnTo>
                  <a:lnTo>
                    <a:pt x="602" y="120"/>
                  </a:lnTo>
                  <a:lnTo>
                    <a:pt x="598" y="122"/>
                  </a:lnTo>
                  <a:lnTo>
                    <a:pt x="592" y="122"/>
                  </a:lnTo>
                  <a:lnTo>
                    <a:pt x="592" y="118"/>
                  </a:lnTo>
                  <a:lnTo>
                    <a:pt x="592" y="114"/>
                  </a:lnTo>
                  <a:lnTo>
                    <a:pt x="592" y="108"/>
                  </a:lnTo>
                  <a:lnTo>
                    <a:pt x="590" y="112"/>
                  </a:lnTo>
                  <a:lnTo>
                    <a:pt x="586" y="114"/>
                  </a:lnTo>
                  <a:lnTo>
                    <a:pt x="582" y="116"/>
                  </a:lnTo>
                  <a:lnTo>
                    <a:pt x="574" y="100"/>
                  </a:lnTo>
                  <a:lnTo>
                    <a:pt x="568" y="80"/>
                  </a:lnTo>
                  <a:lnTo>
                    <a:pt x="564" y="90"/>
                  </a:lnTo>
                  <a:lnTo>
                    <a:pt x="558" y="96"/>
                  </a:lnTo>
                  <a:lnTo>
                    <a:pt x="552" y="104"/>
                  </a:lnTo>
                  <a:lnTo>
                    <a:pt x="548" y="100"/>
                  </a:lnTo>
                  <a:lnTo>
                    <a:pt x="544" y="94"/>
                  </a:lnTo>
                  <a:lnTo>
                    <a:pt x="542" y="90"/>
                  </a:lnTo>
                  <a:lnTo>
                    <a:pt x="540" y="82"/>
                  </a:lnTo>
                  <a:lnTo>
                    <a:pt x="540" y="76"/>
                  </a:lnTo>
                  <a:lnTo>
                    <a:pt x="536" y="80"/>
                  </a:lnTo>
                  <a:lnTo>
                    <a:pt x="534" y="82"/>
                  </a:lnTo>
                  <a:lnTo>
                    <a:pt x="530" y="84"/>
                  </a:lnTo>
                  <a:lnTo>
                    <a:pt x="520" y="52"/>
                  </a:lnTo>
                  <a:lnTo>
                    <a:pt x="508" y="22"/>
                  </a:lnTo>
                  <a:lnTo>
                    <a:pt x="504" y="30"/>
                  </a:lnTo>
                  <a:lnTo>
                    <a:pt x="498" y="40"/>
                  </a:lnTo>
                  <a:lnTo>
                    <a:pt x="490" y="48"/>
                  </a:lnTo>
                  <a:lnTo>
                    <a:pt x="482" y="52"/>
                  </a:lnTo>
                  <a:lnTo>
                    <a:pt x="472" y="50"/>
                  </a:lnTo>
                  <a:lnTo>
                    <a:pt x="468" y="52"/>
                  </a:lnTo>
                  <a:lnTo>
                    <a:pt x="464" y="54"/>
                  </a:lnTo>
                  <a:lnTo>
                    <a:pt x="460" y="58"/>
                  </a:lnTo>
                  <a:lnTo>
                    <a:pt x="456" y="48"/>
                  </a:lnTo>
                  <a:lnTo>
                    <a:pt x="450" y="38"/>
                  </a:lnTo>
                  <a:lnTo>
                    <a:pt x="448" y="30"/>
                  </a:lnTo>
                  <a:lnTo>
                    <a:pt x="444" y="28"/>
                  </a:lnTo>
                  <a:lnTo>
                    <a:pt x="440" y="28"/>
                  </a:lnTo>
                  <a:lnTo>
                    <a:pt x="440" y="36"/>
                  </a:lnTo>
                  <a:lnTo>
                    <a:pt x="438" y="40"/>
                  </a:lnTo>
                  <a:lnTo>
                    <a:pt x="436" y="44"/>
                  </a:lnTo>
                  <a:lnTo>
                    <a:pt x="432" y="46"/>
                  </a:lnTo>
                  <a:lnTo>
                    <a:pt x="430" y="46"/>
                  </a:lnTo>
                  <a:lnTo>
                    <a:pt x="424" y="44"/>
                  </a:lnTo>
                  <a:lnTo>
                    <a:pt x="420" y="40"/>
                  </a:lnTo>
                  <a:lnTo>
                    <a:pt x="416" y="34"/>
                  </a:lnTo>
                  <a:lnTo>
                    <a:pt x="412" y="38"/>
                  </a:lnTo>
                  <a:lnTo>
                    <a:pt x="408" y="40"/>
                  </a:lnTo>
                  <a:lnTo>
                    <a:pt x="404" y="44"/>
                  </a:lnTo>
                  <a:lnTo>
                    <a:pt x="386" y="22"/>
                  </a:lnTo>
                  <a:lnTo>
                    <a:pt x="368" y="0"/>
                  </a:lnTo>
                  <a:lnTo>
                    <a:pt x="370" y="10"/>
                  </a:lnTo>
                  <a:lnTo>
                    <a:pt x="372" y="18"/>
                  </a:lnTo>
                  <a:lnTo>
                    <a:pt x="372" y="28"/>
                  </a:lnTo>
                  <a:lnTo>
                    <a:pt x="364" y="26"/>
                  </a:lnTo>
                  <a:lnTo>
                    <a:pt x="360" y="22"/>
                  </a:lnTo>
                  <a:lnTo>
                    <a:pt x="354" y="16"/>
                  </a:lnTo>
                  <a:lnTo>
                    <a:pt x="352" y="10"/>
                  </a:lnTo>
                  <a:lnTo>
                    <a:pt x="350" y="2"/>
                  </a:lnTo>
                  <a:lnTo>
                    <a:pt x="350" y="6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46" y="20"/>
                  </a:lnTo>
                  <a:lnTo>
                    <a:pt x="344" y="24"/>
                  </a:lnTo>
                  <a:lnTo>
                    <a:pt x="342" y="28"/>
                  </a:lnTo>
                  <a:lnTo>
                    <a:pt x="340" y="32"/>
                  </a:lnTo>
                  <a:lnTo>
                    <a:pt x="338" y="34"/>
                  </a:lnTo>
                  <a:lnTo>
                    <a:pt x="334" y="34"/>
                  </a:lnTo>
                  <a:lnTo>
                    <a:pt x="330" y="32"/>
                  </a:lnTo>
                  <a:lnTo>
                    <a:pt x="326" y="28"/>
                  </a:lnTo>
                  <a:lnTo>
                    <a:pt x="326" y="32"/>
                  </a:lnTo>
                  <a:lnTo>
                    <a:pt x="328" y="38"/>
                  </a:lnTo>
                  <a:lnTo>
                    <a:pt x="324" y="36"/>
                  </a:lnTo>
                  <a:lnTo>
                    <a:pt x="320" y="34"/>
                  </a:lnTo>
                  <a:lnTo>
                    <a:pt x="316" y="32"/>
                  </a:lnTo>
                  <a:lnTo>
                    <a:pt x="314" y="36"/>
                  </a:lnTo>
                  <a:lnTo>
                    <a:pt x="314" y="40"/>
                  </a:lnTo>
                  <a:lnTo>
                    <a:pt x="312" y="44"/>
                  </a:lnTo>
                  <a:lnTo>
                    <a:pt x="294" y="42"/>
                  </a:lnTo>
                  <a:lnTo>
                    <a:pt x="278" y="32"/>
                  </a:lnTo>
                  <a:lnTo>
                    <a:pt x="264" y="18"/>
                  </a:lnTo>
                  <a:lnTo>
                    <a:pt x="250" y="4"/>
                  </a:lnTo>
                  <a:lnTo>
                    <a:pt x="260" y="6"/>
                  </a:lnTo>
                  <a:lnTo>
                    <a:pt x="266" y="14"/>
                  </a:lnTo>
                  <a:lnTo>
                    <a:pt x="270" y="24"/>
                  </a:lnTo>
                  <a:lnTo>
                    <a:pt x="274" y="34"/>
                  </a:lnTo>
                  <a:lnTo>
                    <a:pt x="282" y="40"/>
                  </a:lnTo>
                  <a:lnTo>
                    <a:pt x="256" y="1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2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4109" name="AutoShape 10"/>
            <p:cNvSpPr>
              <a:spLocks noChangeArrowheads="1"/>
            </p:cNvSpPr>
            <p:nvPr/>
          </p:nvSpPr>
          <p:spPr bwMode="auto">
            <a:xfrm>
              <a:off x="792110" y="4360796"/>
              <a:ext cx="1878105" cy="483439"/>
            </a:xfrm>
            <a:prstGeom prst="roundRect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zh-CN" altLang="en-US" sz="32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工件爱护</a:t>
              </a:r>
              <a:endParaRPr lang="en-US" altLang="zh-CN" sz="32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566" y="4664341"/>
            <a:ext cx="12954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179" y="3477177"/>
            <a:ext cx="13525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576" y="3496227"/>
            <a:ext cx="11715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216" y="5739364"/>
            <a:ext cx="1809750" cy="1095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240" y="4677327"/>
            <a:ext cx="1190625" cy="1609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" name="AutoShape 4"/>
          <p:cNvSpPr>
            <a:spLocks noChangeArrowheads="1"/>
          </p:cNvSpPr>
          <p:nvPr/>
        </p:nvSpPr>
        <p:spPr bwMode="gray">
          <a:xfrm rot="5400000">
            <a:off x="-2072482" y="1964532"/>
            <a:ext cx="3768725" cy="3767138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三、安全生产规程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cxnSp>
        <p:nvCxnSpPr>
          <p:cNvPr id="42" name="直接连接符 41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7"/>
          <p:cNvSpPr>
            <a:spLocks noChangeArrowheads="1"/>
          </p:cNvSpPr>
          <p:nvPr/>
        </p:nvSpPr>
        <p:spPr bwMode="gray">
          <a:xfrm>
            <a:off x="-82353" y="3504967"/>
            <a:ext cx="13716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着装</a:t>
            </a:r>
            <a:endParaRPr lang="en-US" altLang="zh-CN" sz="36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677845" y="1764377"/>
            <a:ext cx="8269916" cy="530225"/>
            <a:chOff x="815975" y="1695450"/>
            <a:chExt cx="8269916" cy="530225"/>
          </a:xfrm>
        </p:grpSpPr>
        <p:sp>
          <p:nvSpPr>
            <p:cNvPr id="45" name="AutoShape 34"/>
            <p:cNvSpPr>
              <a:spLocks noChangeArrowheads="1"/>
            </p:cNvSpPr>
            <p:nvPr/>
          </p:nvSpPr>
          <p:spPr bwMode="gray">
            <a:xfrm>
              <a:off x="1258888" y="1695450"/>
              <a:ext cx="7483690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Oval 36"/>
            <p:cNvSpPr>
              <a:spLocks noChangeArrowheads="1"/>
            </p:cNvSpPr>
            <p:nvPr/>
          </p:nvSpPr>
          <p:spPr bwMode="gray">
            <a:xfrm>
              <a:off x="815975" y="174307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7" name="Text Box 11"/>
            <p:cNvSpPr txBox="1">
              <a:spLocks noChangeArrowheads="1"/>
            </p:cNvSpPr>
            <p:nvPr/>
          </p:nvSpPr>
          <p:spPr bwMode="blackWhite">
            <a:xfrm>
              <a:off x="1426288" y="1775896"/>
              <a:ext cx="765960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按照机器安全生产防护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标识，正确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穿戴好防护用品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之后能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进行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工作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1427578" y="2583849"/>
            <a:ext cx="7176870" cy="726777"/>
            <a:chOff x="1425575" y="2387600"/>
            <a:chExt cx="7176870" cy="726777"/>
          </a:xfrm>
        </p:grpSpPr>
        <p:sp>
          <p:nvSpPr>
            <p:cNvPr id="49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6733956" cy="72677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Oval 36"/>
            <p:cNvSpPr>
              <a:spLocks noChangeArrowheads="1"/>
            </p:cNvSpPr>
            <p:nvPr/>
          </p:nvSpPr>
          <p:spPr bwMode="gray">
            <a:xfrm>
              <a:off x="1425575" y="2509744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52" name="Text Box 14"/>
            <p:cNvSpPr txBox="1">
              <a:spLocks noChangeArrowheads="1"/>
            </p:cNvSpPr>
            <p:nvPr/>
          </p:nvSpPr>
          <p:spPr bwMode="blackWhite">
            <a:xfrm>
              <a:off x="2037892" y="2440663"/>
              <a:ext cx="628716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机床操作人员不能穿宽松的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衣服，不能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戴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领带。必须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按生产企业要求穿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工作服。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80" name="AutoShape 3"/>
          <p:cNvSpPr>
            <a:spLocks noChangeArrowheads="1"/>
          </p:cNvSpPr>
          <p:nvPr/>
        </p:nvSpPr>
        <p:spPr bwMode="gray">
          <a:xfrm rot="5400000">
            <a:off x="-2408003" y="1560748"/>
            <a:ext cx="4582641" cy="443071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grpSp>
        <p:nvGrpSpPr>
          <p:cNvPr id="87" name="组合 86"/>
          <p:cNvGrpSpPr/>
          <p:nvPr/>
        </p:nvGrpSpPr>
        <p:grpSpPr>
          <a:xfrm>
            <a:off x="1535340" y="4371613"/>
            <a:ext cx="5350838" cy="530225"/>
            <a:chOff x="1425575" y="2387600"/>
            <a:chExt cx="5350838" cy="530225"/>
          </a:xfrm>
        </p:grpSpPr>
        <p:sp>
          <p:nvSpPr>
            <p:cNvPr id="88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4907924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4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0" name="Text Box 14"/>
            <p:cNvSpPr txBox="1">
              <a:spLocks noChangeArrowheads="1"/>
            </p:cNvSpPr>
            <p:nvPr/>
          </p:nvSpPr>
          <p:spPr bwMode="blackWhite">
            <a:xfrm>
              <a:off x="2037893" y="2468046"/>
              <a:ext cx="43627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长发必须用发网或标准的安全帽保护起来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1" name="组合 90"/>
          <p:cNvGrpSpPr/>
          <p:nvPr/>
        </p:nvGrpSpPr>
        <p:grpSpPr>
          <a:xfrm>
            <a:off x="1660184" y="3556838"/>
            <a:ext cx="3684732" cy="530225"/>
            <a:chOff x="1425575" y="2387600"/>
            <a:chExt cx="3684732" cy="530225"/>
          </a:xfrm>
        </p:grpSpPr>
        <p:sp>
          <p:nvSpPr>
            <p:cNvPr id="92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3241818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3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4" name="Text Box 14"/>
            <p:cNvSpPr txBox="1">
              <a:spLocks noChangeArrowheads="1"/>
            </p:cNvSpPr>
            <p:nvPr/>
          </p:nvSpPr>
          <p:spPr bwMode="blackWhite">
            <a:xfrm>
              <a:off x="2037892" y="2468046"/>
              <a:ext cx="28918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操作机床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时</a:t>
              </a:r>
              <a:r>
                <a:rPr lang="en-US" altLang="zh-CN" b="1" dirty="0" smtClean="0">
                  <a:solidFill>
                    <a:schemeClr val="bg1"/>
                  </a:solidFill>
                  <a:latin typeface="Arial" charset="0"/>
                </a:rPr>
                <a:t>,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不能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戴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手套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5" name="组合 94"/>
          <p:cNvGrpSpPr/>
          <p:nvPr/>
        </p:nvGrpSpPr>
        <p:grpSpPr>
          <a:xfrm>
            <a:off x="815260" y="5277959"/>
            <a:ext cx="7141116" cy="530225"/>
            <a:chOff x="1425575" y="2387600"/>
            <a:chExt cx="6471886" cy="530225"/>
          </a:xfrm>
        </p:grpSpPr>
        <p:sp>
          <p:nvSpPr>
            <p:cNvPr id="96" name="AutoShape 34"/>
            <p:cNvSpPr>
              <a:spLocks noChangeArrowheads="1"/>
            </p:cNvSpPr>
            <p:nvPr/>
          </p:nvSpPr>
          <p:spPr bwMode="gray">
            <a:xfrm>
              <a:off x="1868489" y="2387600"/>
              <a:ext cx="6028972" cy="53022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6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Oval 36"/>
            <p:cNvSpPr>
              <a:spLocks noChangeArrowheads="1"/>
            </p:cNvSpPr>
            <p:nvPr/>
          </p:nvSpPr>
          <p:spPr bwMode="gray">
            <a:xfrm>
              <a:off x="1425575" y="2435225"/>
              <a:ext cx="428580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5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8" name="Text Box 14"/>
            <p:cNvSpPr txBox="1">
              <a:spLocks noChangeArrowheads="1"/>
            </p:cNvSpPr>
            <p:nvPr/>
          </p:nvSpPr>
          <p:spPr bwMode="blackWhite">
            <a:xfrm>
              <a:off x="2037892" y="2468046"/>
              <a:ext cx="56311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车间里不能穿帆布鞋或露脚趾的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凉鞋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，一般要求穿防护鞋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460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utoShape 4"/>
          <p:cNvSpPr>
            <a:spLocks noChangeArrowheads="1"/>
          </p:cNvSpPr>
          <p:nvPr/>
        </p:nvSpPr>
        <p:spPr bwMode="gray">
          <a:xfrm rot="5400000">
            <a:off x="-2556139" y="1727379"/>
            <a:ext cx="5180066" cy="4401886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三、安全生产规程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gray">
          <a:xfrm>
            <a:off x="260447" y="3552640"/>
            <a:ext cx="13716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清理</a:t>
            </a:r>
            <a:endParaRPr lang="en-US" altLang="zh-CN" sz="36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0" name="AutoShape 3"/>
          <p:cNvSpPr>
            <a:spLocks noChangeArrowheads="1"/>
          </p:cNvSpPr>
          <p:nvPr/>
        </p:nvSpPr>
        <p:spPr bwMode="gray">
          <a:xfrm rot="5400000">
            <a:off x="-2908564" y="1167812"/>
            <a:ext cx="5897946" cy="548243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blackWhite">
          <a:xfrm>
            <a:off x="3394823" y="3061101"/>
            <a:ext cx="407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在清理机床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前， </a:t>
            </a:r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必须关闭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机器电源</a:t>
            </a:r>
            <a:endParaRPr lang="en-US" altLang="zh-CN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167703" y="6068574"/>
            <a:ext cx="3993612" cy="530225"/>
            <a:chOff x="677845" y="1764377"/>
            <a:chExt cx="3993612" cy="530225"/>
          </a:xfrm>
        </p:grpSpPr>
        <p:grpSp>
          <p:nvGrpSpPr>
            <p:cNvPr id="2" name="组合 1"/>
            <p:cNvGrpSpPr/>
            <p:nvPr/>
          </p:nvGrpSpPr>
          <p:grpSpPr>
            <a:xfrm>
              <a:off x="677845" y="1764377"/>
              <a:ext cx="3993612" cy="530225"/>
              <a:chOff x="677845" y="1764377"/>
              <a:chExt cx="3993612" cy="530225"/>
            </a:xfrm>
          </p:grpSpPr>
          <p:sp>
            <p:nvSpPr>
              <p:cNvPr id="45" name="AutoShape 34"/>
              <p:cNvSpPr>
                <a:spLocks noChangeArrowheads="1"/>
              </p:cNvSpPr>
              <p:nvPr/>
            </p:nvSpPr>
            <p:spPr bwMode="gray">
              <a:xfrm>
                <a:off x="1120759" y="1764377"/>
                <a:ext cx="3550698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6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7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7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329959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经常打扫地面上的金属废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屑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2103807" y="2708921"/>
            <a:ext cx="6716665" cy="724044"/>
            <a:chOff x="677845" y="1570559"/>
            <a:chExt cx="6716665" cy="724044"/>
          </a:xfrm>
        </p:grpSpPr>
        <p:grpSp>
          <p:nvGrpSpPr>
            <p:cNvPr id="57" name="组合 56"/>
            <p:cNvGrpSpPr/>
            <p:nvPr/>
          </p:nvGrpSpPr>
          <p:grpSpPr>
            <a:xfrm>
              <a:off x="677845" y="1570559"/>
              <a:ext cx="6716665" cy="724044"/>
              <a:chOff x="677845" y="1570559"/>
              <a:chExt cx="6716665" cy="724044"/>
            </a:xfrm>
          </p:grpSpPr>
          <p:sp>
            <p:nvSpPr>
              <p:cNvPr id="59" name="AutoShape 34"/>
              <p:cNvSpPr>
                <a:spLocks noChangeArrowheads="1"/>
              </p:cNvSpPr>
              <p:nvPr/>
            </p:nvSpPr>
            <p:spPr bwMode="gray">
              <a:xfrm>
                <a:off x="1120758" y="1570559"/>
                <a:ext cx="6273752" cy="724044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0" name="Oval 36"/>
              <p:cNvSpPr>
                <a:spLocks noChangeArrowheads="1"/>
              </p:cNvSpPr>
              <p:nvPr/>
            </p:nvSpPr>
            <p:spPr bwMode="gray">
              <a:xfrm>
                <a:off x="677845" y="1714574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3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8" name="Text Box 11"/>
            <p:cNvSpPr txBox="1">
              <a:spLocks noChangeArrowheads="1"/>
            </p:cNvSpPr>
            <p:nvPr/>
          </p:nvSpPr>
          <p:spPr bwMode="blackWhite">
            <a:xfrm>
              <a:off x="1288158" y="1642566"/>
              <a:ext cx="596233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工作台面上的碎屑不能用嘴吹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和手掸，也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不能用抹布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擦，要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用刷子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清理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2241563" y="3717032"/>
            <a:ext cx="5229190" cy="726777"/>
            <a:chOff x="677845" y="1764377"/>
            <a:chExt cx="5229190" cy="726777"/>
          </a:xfrm>
        </p:grpSpPr>
        <p:grpSp>
          <p:nvGrpSpPr>
            <p:cNvPr id="62" name="组合 61"/>
            <p:cNvGrpSpPr/>
            <p:nvPr/>
          </p:nvGrpSpPr>
          <p:grpSpPr>
            <a:xfrm>
              <a:off x="677845" y="1764377"/>
              <a:ext cx="5229189" cy="530225"/>
              <a:chOff x="677845" y="1764377"/>
              <a:chExt cx="5229189" cy="530225"/>
            </a:xfrm>
          </p:grpSpPr>
          <p:sp>
            <p:nvSpPr>
              <p:cNvPr id="64" name="AutoShape 34"/>
              <p:cNvSpPr>
                <a:spLocks noChangeArrowheads="1"/>
              </p:cNvSpPr>
              <p:nvPr/>
            </p:nvSpPr>
            <p:spPr bwMode="gray">
              <a:xfrm>
                <a:off x="1120757" y="1764377"/>
                <a:ext cx="4786277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5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4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3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461887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油滑的工件表面或工作台要用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抹布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清理</a:t>
              </a:r>
            </a:p>
            <a:p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2103807" y="4561023"/>
            <a:ext cx="4686244" cy="530225"/>
            <a:chOff x="677845" y="1764377"/>
            <a:chExt cx="4686244" cy="530225"/>
          </a:xfrm>
        </p:grpSpPr>
        <p:grpSp>
          <p:nvGrpSpPr>
            <p:cNvPr id="67" name="组合 66"/>
            <p:cNvGrpSpPr/>
            <p:nvPr/>
          </p:nvGrpSpPr>
          <p:grpSpPr>
            <a:xfrm>
              <a:off x="677845" y="1764377"/>
              <a:ext cx="4686244" cy="530225"/>
              <a:chOff x="677845" y="1764377"/>
              <a:chExt cx="4686244" cy="530225"/>
            </a:xfrm>
          </p:grpSpPr>
          <p:sp>
            <p:nvSpPr>
              <p:cNvPr id="69" name="AutoShape 34"/>
              <p:cNvSpPr>
                <a:spLocks noChangeArrowheads="1"/>
              </p:cNvSpPr>
              <p:nvPr/>
            </p:nvSpPr>
            <p:spPr bwMode="gray">
              <a:xfrm>
                <a:off x="1120758" y="1764377"/>
                <a:ext cx="4243331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0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5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8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40759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工具和材料要放在指定区域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1774244" y="5363703"/>
            <a:ext cx="4686244" cy="530225"/>
            <a:chOff x="677845" y="1764377"/>
            <a:chExt cx="4686244" cy="530225"/>
          </a:xfrm>
        </p:grpSpPr>
        <p:grpSp>
          <p:nvGrpSpPr>
            <p:cNvPr id="72" name="组合 71"/>
            <p:cNvGrpSpPr/>
            <p:nvPr/>
          </p:nvGrpSpPr>
          <p:grpSpPr>
            <a:xfrm>
              <a:off x="677845" y="1764377"/>
              <a:ext cx="4686244" cy="530225"/>
              <a:chOff x="677845" y="1764377"/>
              <a:chExt cx="4686244" cy="530225"/>
            </a:xfrm>
          </p:grpSpPr>
          <p:sp>
            <p:nvSpPr>
              <p:cNvPr id="74" name="AutoShape 34"/>
              <p:cNvSpPr>
                <a:spLocks noChangeArrowheads="1"/>
              </p:cNvSpPr>
              <p:nvPr/>
            </p:nvSpPr>
            <p:spPr bwMode="gray">
              <a:xfrm>
                <a:off x="1120758" y="1764377"/>
                <a:ext cx="4243331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75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6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3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40759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保持地面没有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油迹，以防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走路滑倒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798650" y="2054105"/>
            <a:ext cx="4686244" cy="530225"/>
            <a:chOff x="677845" y="1764377"/>
            <a:chExt cx="4686244" cy="530225"/>
          </a:xfrm>
        </p:grpSpPr>
        <p:grpSp>
          <p:nvGrpSpPr>
            <p:cNvPr id="77" name="组合 76"/>
            <p:cNvGrpSpPr/>
            <p:nvPr/>
          </p:nvGrpSpPr>
          <p:grpSpPr>
            <a:xfrm>
              <a:off x="677845" y="1764377"/>
              <a:ext cx="4686244" cy="530225"/>
              <a:chOff x="677845" y="1764377"/>
              <a:chExt cx="4686244" cy="530225"/>
            </a:xfrm>
          </p:grpSpPr>
          <p:sp>
            <p:nvSpPr>
              <p:cNvPr id="79" name="AutoShape 34"/>
              <p:cNvSpPr>
                <a:spLocks noChangeArrowheads="1"/>
              </p:cNvSpPr>
              <p:nvPr/>
            </p:nvSpPr>
            <p:spPr bwMode="gray">
              <a:xfrm>
                <a:off x="1120758" y="1764377"/>
                <a:ext cx="4243331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82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 smtClean="0">
                    <a:solidFill>
                      <a:srgbClr val="000000"/>
                    </a:solidFill>
                  </a:rPr>
                  <a:t>2</a:t>
                </a:r>
                <a:endParaRPr lang="en-US" altLang="zh-CN" b="1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8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40759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时刻保持机床和工具的整洁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1051701" y="1257037"/>
            <a:ext cx="4686244" cy="530225"/>
            <a:chOff x="677845" y="1764377"/>
            <a:chExt cx="4686244" cy="530225"/>
          </a:xfrm>
        </p:grpSpPr>
        <p:grpSp>
          <p:nvGrpSpPr>
            <p:cNvPr id="84" name="组合 83"/>
            <p:cNvGrpSpPr/>
            <p:nvPr/>
          </p:nvGrpSpPr>
          <p:grpSpPr>
            <a:xfrm>
              <a:off x="677845" y="1764377"/>
              <a:ext cx="4686244" cy="530225"/>
              <a:chOff x="677845" y="1764377"/>
              <a:chExt cx="4686244" cy="530225"/>
            </a:xfrm>
          </p:grpSpPr>
          <p:sp>
            <p:nvSpPr>
              <p:cNvPr id="86" name="AutoShape 34"/>
              <p:cNvSpPr>
                <a:spLocks noChangeArrowheads="1"/>
              </p:cNvSpPr>
              <p:nvPr/>
            </p:nvSpPr>
            <p:spPr bwMode="gray">
              <a:xfrm>
                <a:off x="1120758" y="1764377"/>
                <a:ext cx="4243331" cy="530225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99000">
                    <a:schemeClr val="accent4">
                      <a:lumMod val="75000"/>
                    </a:schemeClr>
                  </a:gs>
                  <a:gs pos="100000">
                    <a:schemeClr val="hlink">
                      <a:gamma/>
                      <a:tint val="72549"/>
                      <a:invGamma/>
                      <a:alpha val="0"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Oval 36"/>
              <p:cNvSpPr>
                <a:spLocks noChangeArrowheads="1"/>
              </p:cNvSpPr>
              <p:nvPr/>
            </p:nvSpPr>
            <p:spPr bwMode="gray">
              <a:xfrm>
                <a:off x="677845" y="1812002"/>
                <a:ext cx="434975" cy="43497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zh-CN" b="1" dirty="0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sp>
          <p:nvSpPr>
            <p:cNvPr id="85" name="Text Box 11"/>
            <p:cNvSpPr txBox="1">
              <a:spLocks noChangeArrowheads="1"/>
            </p:cNvSpPr>
            <p:nvPr/>
          </p:nvSpPr>
          <p:spPr bwMode="blackWhite">
            <a:xfrm>
              <a:off x="1288159" y="1844823"/>
              <a:ext cx="40759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在清理机床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前， 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必须关闭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机器电源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02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utoShape 4"/>
          <p:cNvSpPr>
            <a:spLocks noChangeArrowheads="1"/>
          </p:cNvSpPr>
          <p:nvPr/>
        </p:nvSpPr>
        <p:spPr bwMode="gray">
          <a:xfrm rot="5400000">
            <a:off x="-2556139" y="1727379"/>
            <a:ext cx="5180066" cy="4401886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三、安全生产规程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gray">
          <a:xfrm>
            <a:off x="365900" y="3044042"/>
            <a:ext cx="137160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安全操作规程</a:t>
            </a:r>
            <a:endParaRPr lang="en-US" altLang="zh-CN" sz="36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0" name="AutoShape 3"/>
          <p:cNvSpPr>
            <a:spLocks noChangeArrowheads="1"/>
          </p:cNvSpPr>
          <p:nvPr/>
        </p:nvSpPr>
        <p:spPr bwMode="gray">
          <a:xfrm rot="5400000">
            <a:off x="-2908564" y="1167812"/>
            <a:ext cx="5897946" cy="548243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blackWhite">
          <a:xfrm>
            <a:off x="3394823" y="3061101"/>
            <a:ext cx="407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在清理机床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前， </a:t>
            </a:r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必须关闭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机器电源</a:t>
            </a:r>
            <a:endParaRPr lang="en-US" altLang="zh-CN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907703" y="5101076"/>
            <a:ext cx="6912769" cy="726777"/>
            <a:chOff x="1051701" y="879716"/>
            <a:chExt cx="6912769" cy="726777"/>
          </a:xfrm>
        </p:grpSpPr>
        <p:sp>
          <p:nvSpPr>
            <p:cNvPr id="86" name="AutoShape 34"/>
            <p:cNvSpPr>
              <a:spLocks noChangeArrowheads="1"/>
            </p:cNvSpPr>
            <p:nvPr/>
          </p:nvSpPr>
          <p:spPr bwMode="gray">
            <a:xfrm>
              <a:off x="1494614" y="879716"/>
              <a:ext cx="6469856" cy="72677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Oval 36"/>
            <p:cNvSpPr>
              <a:spLocks noChangeArrowheads="1"/>
            </p:cNvSpPr>
            <p:nvPr/>
          </p:nvSpPr>
          <p:spPr bwMode="gray">
            <a:xfrm>
              <a:off x="1051701" y="95332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5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85" name="Text Box 11"/>
            <p:cNvSpPr txBox="1">
              <a:spLocks noChangeArrowheads="1"/>
            </p:cNvSpPr>
            <p:nvPr/>
          </p:nvSpPr>
          <p:spPr bwMode="blackWhite">
            <a:xfrm>
              <a:off x="1662013" y="960162"/>
              <a:ext cx="630245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装卸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卡盘或大件的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工件、夹具时， 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应在机床导轨上垫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木板；不准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开车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装卸，装卸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后应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立即取下扳手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组合 47"/>
          <p:cNvGrpSpPr/>
          <p:nvPr/>
        </p:nvGrpSpPr>
        <p:grpSpPr>
          <a:xfrm>
            <a:off x="1015697" y="1181042"/>
            <a:ext cx="6652647" cy="726777"/>
            <a:chOff x="1051701" y="1257037"/>
            <a:chExt cx="6652647" cy="726777"/>
          </a:xfrm>
        </p:grpSpPr>
        <p:sp>
          <p:nvSpPr>
            <p:cNvPr id="49" name="AutoShape 34"/>
            <p:cNvSpPr>
              <a:spLocks noChangeArrowheads="1"/>
            </p:cNvSpPr>
            <p:nvPr/>
          </p:nvSpPr>
          <p:spPr bwMode="gray">
            <a:xfrm>
              <a:off x="1494614" y="1257037"/>
              <a:ext cx="6209734" cy="72677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Oval 36"/>
            <p:cNvSpPr>
              <a:spLocks noChangeArrowheads="1"/>
            </p:cNvSpPr>
            <p:nvPr/>
          </p:nvSpPr>
          <p:spPr bwMode="gray">
            <a:xfrm>
              <a:off x="1051701" y="1304662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51" name="Text Box 11"/>
            <p:cNvSpPr txBox="1">
              <a:spLocks noChangeArrowheads="1"/>
            </p:cNvSpPr>
            <p:nvPr/>
          </p:nvSpPr>
          <p:spPr bwMode="blackWhite">
            <a:xfrm>
              <a:off x="1662014" y="1337483"/>
              <a:ext cx="557428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认真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学习并掌握所操作的机床工作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范围、 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安全技术操作规程和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相关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工艺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文件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907704" y="2022551"/>
            <a:ext cx="6912769" cy="1003776"/>
            <a:chOff x="1051701" y="1257037"/>
            <a:chExt cx="6912769" cy="1003776"/>
          </a:xfrm>
        </p:grpSpPr>
        <p:sp>
          <p:nvSpPr>
            <p:cNvPr id="54" name="AutoShape 34"/>
            <p:cNvSpPr>
              <a:spLocks noChangeArrowheads="1"/>
            </p:cNvSpPr>
            <p:nvPr/>
          </p:nvSpPr>
          <p:spPr bwMode="gray">
            <a:xfrm>
              <a:off x="1494614" y="1257037"/>
              <a:ext cx="6469856" cy="100377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Oval 36"/>
            <p:cNvSpPr>
              <a:spLocks noChangeArrowheads="1"/>
            </p:cNvSpPr>
            <p:nvPr/>
          </p:nvSpPr>
          <p:spPr bwMode="gray">
            <a:xfrm>
              <a:off x="1051701" y="153210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2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88" name="Text Box 11"/>
            <p:cNvSpPr txBox="1">
              <a:spLocks noChangeArrowheads="1"/>
            </p:cNvSpPr>
            <p:nvPr/>
          </p:nvSpPr>
          <p:spPr bwMode="blackWhite">
            <a:xfrm>
              <a:off x="1662014" y="1337483"/>
              <a:ext cx="604233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工作前，应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检查机床各部分机构是否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完好，各转动手柄、变速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手柄所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处的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位置是否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正确，确认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工件和刀具是否安装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正确，确保刀具、机床零部件、工件及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夹具之间互不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干涉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2195736" y="3141059"/>
            <a:ext cx="6912769" cy="1003776"/>
            <a:chOff x="1051701" y="879716"/>
            <a:chExt cx="6912769" cy="1003776"/>
          </a:xfrm>
        </p:grpSpPr>
        <p:sp>
          <p:nvSpPr>
            <p:cNvPr id="90" name="AutoShape 34"/>
            <p:cNvSpPr>
              <a:spLocks noChangeArrowheads="1"/>
            </p:cNvSpPr>
            <p:nvPr/>
          </p:nvSpPr>
          <p:spPr bwMode="gray">
            <a:xfrm>
              <a:off x="1494614" y="879716"/>
              <a:ext cx="6469856" cy="94204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Oval 36"/>
            <p:cNvSpPr>
              <a:spLocks noChangeArrowheads="1"/>
            </p:cNvSpPr>
            <p:nvPr/>
          </p:nvSpPr>
          <p:spPr bwMode="gray">
            <a:xfrm>
              <a:off x="1051701" y="1098460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3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2" name="Text Box 11"/>
            <p:cNvSpPr txBox="1">
              <a:spLocks noChangeArrowheads="1"/>
            </p:cNvSpPr>
            <p:nvPr/>
          </p:nvSpPr>
          <p:spPr bwMode="blackWhite">
            <a:xfrm>
              <a:off x="1662014" y="960162"/>
              <a:ext cx="6042334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正式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加工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前，应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使机床低速空转</a:t>
              </a:r>
              <a:r>
                <a:rPr lang="en-US" altLang="zh-CN" b="1" dirty="0" smtClean="0">
                  <a:solidFill>
                    <a:schemeClr val="bg1"/>
                  </a:solidFill>
                  <a:latin typeface="Arial" charset="0"/>
                </a:rPr>
                <a:t>2—3 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分钟预热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一下，使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机床内的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润滑油散布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到各个需要之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处，等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机床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运转正常后，方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可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工作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2195735" y="4259567"/>
            <a:ext cx="6912769" cy="726777"/>
            <a:chOff x="1051701" y="879716"/>
            <a:chExt cx="6912769" cy="726777"/>
          </a:xfrm>
        </p:grpSpPr>
        <p:sp>
          <p:nvSpPr>
            <p:cNvPr id="94" name="AutoShape 34"/>
            <p:cNvSpPr>
              <a:spLocks noChangeArrowheads="1"/>
            </p:cNvSpPr>
            <p:nvPr/>
          </p:nvSpPr>
          <p:spPr bwMode="gray">
            <a:xfrm>
              <a:off x="1494614" y="879716"/>
              <a:ext cx="6469856" cy="72677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Oval 36"/>
            <p:cNvSpPr>
              <a:spLocks noChangeArrowheads="1"/>
            </p:cNvSpPr>
            <p:nvPr/>
          </p:nvSpPr>
          <p:spPr bwMode="gray">
            <a:xfrm>
              <a:off x="1051701" y="95332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4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6" name="Text Box 11"/>
            <p:cNvSpPr txBox="1">
              <a:spLocks noChangeArrowheads="1"/>
            </p:cNvSpPr>
            <p:nvPr/>
          </p:nvSpPr>
          <p:spPr bwMode="blackWhite">
            <a:xfrm>
              <a:off x="1662014" y="960162"/>
              <a:ext cx="604233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不准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在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卡盘、床身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以及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导轨上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猛力敲击或校正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工件，床面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不得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放置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工具、量具、工件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或其他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物品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1259631" y="5942584"/>
            <a:ext cx="6912769" cy="508582"/>
            <a:chOff x="1051701" y="879717"/>
            <a:chExt cx="6912769" cy="508582"/>
          </a:xfrm>
        </p:grpSpPr>
        <p:sp>
          <p:nvSpPr>
            <p:cNvPr id="98" name="AutoShape 34"/>
            <p:cNvSpPr>
              <a:spLocks noChangeArrowheads="1"/>
            </p:cNvSpPr>
            <p:nvPr/>
          </p:nvSpPr>
          <p:spPr bwMode="gray">
            <a:xfrm>
              <a:off x="1494614" y="879717"/>
              <a:ext cx="3689164" cy="508582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Oval 36"/>
            <p:cNvSpPr>
              <a:spLocks noChangeArrowheads="1"/>
            </p:cNvSpPr>
            <p:nvPr/>
          </p:nvSpPr>
          <p:spPr bwMode="gray">
            <a:xfrm>
              <a:off x="1051701" y="95332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6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101" name="Text Box 11"/>
            <p:cNvSpPr txBox="1">
              <a:spLocks noChangeArrowheads="1"/>
            </p:cNvSpPr>
            <p:nvPr/>
          </p:nvSpPr>
          <p:spPr bwMode="blackWhite">
            <a:xfrm>
              <a:off x="1662013" y="960162"/>
              <a:ext cx="63024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先停车，方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可变换变速箱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齿轮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144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AutoShape 4"/>
          <p:cNvSpPr>
            <a:spLocks noChangeArrowheads="1"/>
          </p:cNvSpPr>
          <p:nvPr/>
        </p:nvSpPr>
        <p:spPr bwMode="gray">
          <a:xfrm rot="5400000">
            <a:off x="-2556139" y="1727379"/>
            <a:ext cx="5180066" cy="4401886"/>
          </a:xfrm>
          <a:custGeom>
            <a:avLst/>
            <a:gdLst>
              <a:gd name="T0" fmla="*/ 328779873 w 21600"/>
              <a:gd name="T1" fmla="*/ 0 h 21600"/>
              <a:gd name="T2" fmla="*/ 153065184 w 21600"/>
              <a:gd name="T3" fmla="*/ 330388783 h 21600"/>
              <a:gd name="T4" fmla="*/ 328779873 w 21600"/>
              <a:gd name="T5" fmla="*/ 305872746 h 21600"/>
              <a:gd name="T6" fmla="*/ 504494432 w 21600"/>
              <a:gd name="T7" fmla="*/ 330388783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83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56" y="10807"/>
                </a:moveTo>
                <a:cubicBezTo>
                  <a:pt x="10056" y="10805"/>
                  <a:pt x="10056" y="10802"/>
                  <a:pt x="10056" y="10800"/>
                </a:cubicBezTo>
                <a:cubicBezTo>
                  <a:pt x="10056" y="10389"/>
                  <a:pt x="10389" y="10056"/>
                  <a:pt x="10800" y="10056"/>
                </a:cubicBezTo>
                <a:cubicBezTo>
                  <a:pt x="11210" y="10056"/>
                  <a:pt x="11544" y="10389"/>
                  <a:pt x="11544" y="10800"/>
                </a:cubicBezTo>
                <a:cubicBezTo>
                  <a:pt x="11544" y="10802"/>
                  <a:pt x="11543" y="10805"/>
                  <a:pt x="11543" y="10807"/>
                </a:cubicBezTo>
                <a:lnTo>
                  <a:pt x="21599" y="10916"/>
                </a:lnTo>
                <a:cubicBezTo>
                  <a:pt x="21599" y="10877"/>
                  <a:pt x="21600" y="1083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838"/>
                  <a:pt x="0" y="10877"/>
                  <a:pt x="0" y="1091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cxnSp>
        <p:nvCxnSpPr>
          <p:cNvPr id="4" name="直接连接符 3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6372200" y="692696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0788" y="209550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" name="标题 10"/>
          <p:cNvSpPr>
            <a:spLocks noGrp="1"/>
          </p:cNvSpPr>
          <p:nvPr>
            <p:ph type="title"/>
          </p:nvPr>
        </p:nvSpPr>
        <p:spPr>
          <a:xfrm>
            <a:off x="0" y="44450"/>
            <a:ext cx="6300788" cy="9366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6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三、安全生产规程</a:t>
            </a:r>
            <a:endParaRPr lang="zh-CN" altLang="en-US" dirty="0" smtClean="0">
              <a:solidFill>
                <a:schemeClr val="accent5">
                  <a:lumMod val="7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43" name="Rectangle 47"/>
          <p:cNvSpPr>
            <a:spLocks noChangeArrowheads="1"/>
          </p:cNvSpPr>
          <p:nvPr/>
        </p:nvSpPr>
        <p:spPr bwMode="gray">
          <a:xfrm>
            <a:off x="365900" y="3044042"/>
            <a:ext cx="1371601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bg1"/>
                </a:solidFill>
                <a:latin typeface="黑体" pitchFamily="2" charset="-122"/>
                <a:ea typeface="黑体" pitchFamily="2" charset="-122"/>
              </a:rPr>
              <a:t>安全操作规程</a:t>
            </a:r>
            <a:endParaRPr lang="en-US" altLang="zh-CN" sz="3600" b="1" dirty="0">
              <a:solidFill>
                <a:schemeClr val="bg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0" name="AutoShape 3"/>
          <p:cNvSpPr>
            <a:spLocks noChangeArrowheads="1"/>
          </p:cNvSpPr>
          <p:nvPr/>
        </p:nvSpPr>
        <p:spPr bwMode="gray">
          <a:xfrm rot="5400000">
            <a:off x="-2908564" y="1167812"/>
            <a:ext cx="5897946" cy="5482433"/>
          </a:xfrm>
          <a:custGeom>
            <a:avLst/>
            <a:gdLst>
              <a:gd name="G0" fmla="+- 10527 0 0"/>
              <a:gd name="G1" fmla="+- 11670910 0 0"/>
              <a:gd name="G2" fmla="+- 0 0 11670910"/>
              <a:gd name="T0" fmla="*/ 0 256 1"/>
              <a:gd name="T1" fmla="*/ 180 256 1"/>
              <a:gd name="G3" fmla="+- 11670910 T0 T1"/>
              <a:gd name="T2" fmla="*/ 0 256 1"/>
              <a:gd name="T3" fmla="*/ 90 256 1"/>
              <a:gd name="G4" fmla="+- 11670910 T2 T3"/>
              <a:gd name="G5" fmla="*/ G4 2 1"/>
              <a:gd name="T4" fmla="*/ 90 256 1"/>
              <a:gd name="T5" fmla="*/ 0 256 1"/>
              <a:gd name="G6" fmla="+- 11670910 T4 T5"/>
              <a:gd name="G7" fmla="*/ G6 2 1"/>
              <a:gd name="G8" fmla="abs 1167091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527"/>
              <a:gd name="G18" fmla="*/ 10527 1 2"/>
              <a:gd name="G19" fmla="+- G18 5400 0"/>
              <a:gd name="G20" fmla="cos G19 11670910"/>
              <a:gd name="G21" fmla="sin G19 11670910"/>
              <a:gd name="G22" fmla="+- G20 10800 0"/>
              <a:gd name="G23" fmla="+- G21 10800 0"/>
              <a:gd name="G24" fmla="+- 10800 0 G20"/>
              <a:gd name="G25" fmla="+- 10527 10800 0"/>
              <a:gd name="G26" fmla="?: G9 G17 G25"/>
              <a:gd name="G27" fmla="?: G9 0 21600"/>
              <a:gd name="G28" fmla="cos 10800 11670910"/>
              <a:gd name="G29" fmla="sin 10800 11670910"/>
              <a:gd name="G30" fmla="sin 10527 11670910"/>
              <a:gd name="G31" fmla="+- G28 10800 0"/>
              <a:gd name="G32" fmla="+- G29 10800 0"/>
              <a:gd name="G33" fmla="+- G30 10800 0"/>
              <a:gd name="G34" fmla="?: G4 0 G31"/>
              <a:gd name="G35" fmla="?: 11670910 G34 0"/>
              <a:gd name="G36" fmla="?: G6 G35 G31"/>
              <a:gd name="G37" fmla="+- 21600 0 G36"/>
              <a:gd name="G38" fmla="?: G4 0 G33"/>
              <a:gd name="G39" fmla="?: 1167091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41 w 21600"/>
              <a:gd name="T15" fmla="*/ 11156 h 21600"/>
              <a:gd name="T16" fmla="*/ 10800 w 21600"/>
              <a:gd name="T17" fmla="*/ 273 h 21600"/>
              <a:gd name="T18" fmla="*/ 21459 w 21600"/>
              <a:gd name="T19" fmla="*/ 1115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78" y="11151"/>
                </a:moveTo>
                <a:cubicBezTo>
                  <a:pt x="274" y="11034"/>
                  <a:pt x="273" y="10917"/>
                  <a:pt x="273" y="10800"/>
                </a:cubicBezTo>
                <a:cubicBezTo>
                  <a:pt x="273" y="4986"/>
                  <a:pt x="4986" y="273"/>
                  <a:pt x="10800" y="273"/>
                </a:cubicBezTo>
                <a:cubicBezTo>
                  <a:pt x="16613" y="273"/>
                  <a:pt x="21327" y="4986"/>
                  <a:pt x="21327" y="10800"/>
                </a:cubicBezTo>
                <a:cubicBezTo>
                  <a:pt x="21327" y="10917"/>
                  <a:pt x="21325" y="11034"/>
                  <a:pt x="21321" y="11151"/>
                </a:cubicBezTo>
                <a:lnTo>
                  <a:pt x="21593" y="11161"/>
                </a:lnTo>
                <a:cubicBezTo>
                  <a:pt x="21597" y="11040"/>
                  <a:pt x="21600" y="1092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0920"/>
                  <a:pt x="2" y="11040"/>
                  <a:pt x="6" y="11161"/>
                </a:cubicBezTo>
                <a:close/>
              </a:path>
            </a:pathLst>
          </a:custGeom>
          <a:gradFill rotWithShape="0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55" name="Text Box 11"/>
          <p:cNvSpPr txBox="1">
            <a:spLocks noChangeArrowheads="1"/>
          </p:cNvSpPr>
          <p:nvPr/>
        </p:nvSpPr>
        <p:spPr bwMode="blackWhite">
          <a:xfrm>
            <a:off x="3394823" y="3061101"/>
            <a:ext cx="407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在清理机床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前， </a:t>
            </a:r>
            <a:r>
              <a:rPr lang="zh-CN" altLang="en-US" b="1" dirty="0">
                <a:solidFill>
                  <a:schemeClr val="bg1"/>
                </a:solidFill>
                <a:latin typeface="Arial" charset="0"/>
              </a:rPr>
              <a:t>必须关闭</a:t>
            </a:r>
            <a:r>
              <a:rPr lang="zh-CN" altLang="en-US" b="1" dirty="0" smtClean="0">
                <a:solidFill>
                  <a:schemeClr val="bg1"/>
                </a:solidFill>
                <a:latin typeface="Arial" charset="0"/>
              </a:rPr>
              <a:t>机器电源</a:t>
            </a:r>
            <a:endParaRPr lang="en-US" altLang="zh-CN" b="1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231231" y="3570089"/>
            <a:ext cx="6912769" cy="453578"/>
            <a:chOff x="1051701" y="875917"/>
            <a:chExt cx="6912769" cy="453578"/>
          </a:xfrm>
        </p:grpSpPr>
        <p:sp>
          <p:nvSpPr>
            <p:cNvPr id="86" name="AutoShape 34"/>
            <p:cNvSpPr>
              <a:spLocks noChangeArrowheads="1"/>
            </p:cNvSpPr>
            <p:nvPr/>
          </p:nvSpPr>
          <p:spPr bwMode="gray">
            <a:xfrm>
              <a:off x="1494614" y="879717"/>
              <a:ext cx="6469856" cy="449778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Oval 36"/>
            <p:cNvSpPr>
              <a:spLocks noChangeArrowheads="1"/>
            </p:cNvSpPr>
            <p:nvPr/>
          </p:nvSpPr>
          <p:spPr bwMode="gray">
            <a:xfrm>
              <a:off x="1051701" y="875917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11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85" name="Text Box 11"/>
            <p:cNvSpPr txBox="1">
              <a:spLocks noChangeArrowheads="1"/>
            </p:cNvSpPr>
            <p:nvPr/>
          </p:nvSpPr>
          <p:spPr bwMode="blackWhite">
            <a:xfrm>
              <a:off x="1592270" y="941560"/>
              <a:ext cx="63024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凡遇到有害身体健康或生命安全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时，应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立即停车报告领导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>
            <a:off x="0" y="981075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组合 47"/>
          <p:cNvGrpSpPr/>
          <p:nvPr/>
        </p:nvGrpSpPr>
        <p:grpSpPr>
          <a:xfrm>
            <a:off x="1015697" y="1181043"/>
            <a:ext cx="6184595" cy="482600"/>
            <a:chOff x="1051701" y="1257038"/>
            <a:chExt cx="6184595" cy="482600"/>
          </a:xfrm>
        </p:grpSpPr>
        <p:sp>
          <p:nvSpPr>
            <p:cNvPr id="49" name="AutoShape 34"/>
            <p:cNvSpPr>
              <a:spLocks noChangeArrowheads="1"/>
            </p:cNvSpPr>
            <p:nvPr/>
          </p:nvSpPr>
          <p:spPr bwMode="gray">
            <a:xfrm>
              <a:off x="1494614" y="1257038"/>
              <a:ext cx="3761462" cy="482600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Oval 36"/>
            <p:cNvSpPr>
              <a:spLocks noChangeArrowheads="1"/>
            </p:cNvSpPr>
            <p:nvPr/>
          </p:nvSpPr>
          <p:spPr bwMode="gray">
            <a:xfrm>
              <a:off x="1051701" y="1304662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7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 Box 11"/>
            <p:cNvSpPr txBox="1">
              <a:spLocks noChangeArrowheads="1"/>
            </p:cNvSpPr>
            <p:nvPr/>
          </p:nvSpPr>
          <p:spPr bwMode="blackWhite">
            <a:xfrm>
              <a:off x="1662014" y="1337483"/>
              <a:ext cx="55742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工作中双手应远离移动的工件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547664" y="1775161"/>
            <a:ext cx="6546390" cy="449778"/>
            <a:chOff x="1051701" y="1223326"/>
            <a:chExt cx="6546390" cy="449778"/>
          </a:xfrm>
        </p:grpSpPr>
        <p:sp>
          <p:nvSpPr>
            <p:cNvPr id="54" name="AutoShape 34"/>
            <p:cNvSpPr>
              <a:spLocks noChangeArrowheads="1"/>
            </p:cNvSpPr>
            <p:nvPr/>
          </p:nvSpPr>
          <p:spPr bwMode="gray">
            <a:xfrm>
              <a:off x="1494614" y="1223326"/>
              <a:ext cx="4021583" cy="449778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Oval 36"/>
            <p:cNvSpPr>
              <a:spLocks noChangeArrowheads="1"/>
            </p:cNvSpPr>
            <p:nvPr/>
          </p:nvSpPr>
          <p:spPr bwMode="gray">
            <a:xfrm>
              <a:off x="1051701" y="1223326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8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88" name="Text Box 11"/>
            <p:cNvSpPr txBox="1">
              <a:spLocks noChangeArrowheads="1"/>
            </p:cNvSpPr>
            <p:nvPr/>
          </p:nvSpPr>
          <p:spPr bwMode="blackWhite">
            <a:xfrm>
              <a:off x="1555757" y="1286042"/>
              <a:ext cx="604233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使用卡量具检查工件时必须停机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1907704" y="2355356"/>
            <a:ext cx="6652647" cy="497580"/>
            <a:chOff x="1051701" y="970623"/>
            <a:chExt cx="6652647" cy="497580"/>
          </a:xfrm>
        </p:grpSpPr>
        <p:sp>
          <p:nvSpPr>
            <p:cNvPr id="90" name="AutoShape 34"/>
            <p:cNvSpPr>
              <a:spLocks noChangeArrowheads="1"/>
            </p:cNvSpPr>
            <p:nvPr/>
          </p:nvSpPr>
          <p:spPr bwMode="gray">
            <a:xfrm>
              <a:off x="1494614" y="970623"/>
              <a:ext cx="4777667" cy="471022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Oval 36"/>
            <p:cNvSpPr>
              <a:spLocks noChangeArrowheads="1"/>
            </p:cNvSpPr>
            <p:nvPr/>
          </p:nvSpPr>
          <p:spPr bwMode="gray">
            <a:xfrm>
              <a:off x="1051701" y="1033228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9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2" name="Text Box 11"/>
            <p:cNvSpPr txBox="1">
              <a:spLocks noChangeArrowheads="1"/>
            </p:cNvSpPr>
            <p:nvPr/>
          </p:nvSpPr>
          <p:spPr bwMode="blackWhite">
            <a:xfrm>
              <a:off x="1662014" y="1026863"/>
              <a:ext cx="604233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不得随意离开开动的机床或委托他人操作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2171416" y="2937896"/>
            <a:ext cx="6652647" cy="508582"/>
            <a:chOff x="1051701" y="688610"/>
            <a:chExt cx="6652647" cy="508582"/>
          </a:xfrm>
        </p:grpSpPr>
        <p:sp>
          <p:nvSpPr>
            <p:cNvPr id="94" name="AutoShape 34"/>
            <p:cNvSpPr>
              <a:spLocks noChangeArrowheads="1"/>
            </p:cNvSpPr>
            <p:nvPr/>
          </p:nvSpPr>
          <p:spPr bwMode="gray">
            <a:xfrm>
              <a:off x="1494614" y="688610"/>
              <a:ext cx="5479725" cy="508582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Oval 36"/>
            <p:cNvSpPr>
              <a:spLocks noChangeArrowheads="1"/>
            </p:cNvSpPr>
            <p:nvPr/>
          </p:nvSpPr>
          <p:spPr bwMode="gray">
            <a:xfrm>
              <a:off x="1051701" y="757691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10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96" name="Text Box 11"/>
            <p:cNvSpPr txBox="1">
              <a:spLocks noChangeArrowheads="1"/>
            </p:cNvSpPr>
            <p:nvPr/>
          </p:nvSpPr>
          <p:spPr bwMode="blackWhite">
            <a:xfrm>
              <a:off x="1662014" y="760618"/>
              <a:ext cx="604233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不在疲劳或服用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酒精、麻醉药品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情况下操作机床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2171417" y="4135185"/>
            <a:ext cx="6793072" cy="1003776"/>
            <a:chOff x="1051701" y="879716"/>
            <a:chExt cx="6912769" cy="1003776"/>
          </a:xfrm>
        </p:grpSpPr>
        <p:sp>
          <p:nvSpPr>
            <p:cNvPr id="98" name="AutoShape 34"/>
            <p:cNvSpPr>
              <a:spLocks noChangeArrowheads="1"/>
            </p:cNvSpPr>
            <p:nvPr/>
          </p:nvSpPr>
          <p:spPr bwMode="gray">
            <a:xfrm>
              <a:off x="1494614" y="879716"/>
              <a:ext cx="6469856" cy="100377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Oval 36"/>
            <p:cNvSpPr>
              <a:spLocks noChangeArrowheads="1"/>
            </p:cNvSpPr>
            <p:nvPr/>
          </p:nvSpPr>
          <p:spPr bwMode="gray">
            <a:xfrm>
              <a:off x="1051701" y="1178716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12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101" name="Text Box 11"/>
            <p:cNvSpPr txBox="1">
              <a:spLocks noChangeArrowheads="1"/>
            </p:cNvSpPr>
            <p:nvPr/>
          </p:nvSpPr>
          <p:spPr bwMode="blackWhite">
            <a:xfrm>
              <a:off x="1662013" y="893611"/>
              <a:ext cx="593607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工作完毕或因故离开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岗位，必须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将机床设备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停下，按规定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摆放好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工具、量具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和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工件，清扫机床、地面，将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各手柄放回空挡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位置，并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切断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电、气、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水、油源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1760761" y="5250479"/>
            <a:ext cx="6627662" cy="697060"/>
            <a:chOff x="1120782" y="879716"/>
            <a:chExt cx="6627662" cy="697060"/>
          </a:xfrm>
        </p:grpSpPr>
        <p:sp>
          <p:nvSpPr>
            <p:cNvPr id="36" name="AutoShape 34"/>
            <p:cNvSpPr>
              <a:spLocks noChangeArrowheads="1"/>
            </p:cNvSpPr>
            <p:nvPr/>
          </p:nvSpPr>
          <p:spPr bwMode="gray">
            <a:xfrm>
              <a:off x="1494613" y="879716"/>
              <a:ext cx="6253831" cy="680609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" name="Oval 36"/>
            <p:cNvSpPr>
              <a:spLocks noChangeArrowheads="1"/>
            </p:cNvSpPr>
            <p:nvPr/>
          </p:nvSpPr>
          <p:spPr bwMode="gray">
            <a:xfrm>
              <a:off x="1120782" y="999526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13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blackWhite">
            <a:xfrm>
              <a:off x="1662014" y="930445"/>
              <a:ext cx="579206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修理机床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时，要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切断电源并锁上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操纵箱，在机床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上做出标记以表明该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机床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停止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工作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1115616" y="6021288"/>
            <a:ext cx="10125514" cy="508581"/>
            <a:chOff x="1051701" y="879717"/>
            <a:chExt cx="10125514" cy="508581"/>
          </a:xfrm>
        </p:grpSpPr>
        <p:sp>
          <p:nvSpPr>
            <p:cNvPr id="40" name="AutoShape 34"/>
            <p:cNvSpPr>
              <a:spLocks noChangeArrowheads="1"/>
            </p:cNvSpPr>
            <p:nvPr/>
          </p:nvSpPr>
          <p:spPr bwMode="gray">
            <a:xfrm>
              <a:off x="1494613" y="879717"/>
              <a:ext cx="5569755" cy="501593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99000">
                  <a:schemeClr val="accent3">
                    <a:lumMod val="75000"/>
                  </a:schemeClr>
                </a:gs>
                <a:gs pos="100000">
                  <a:schemeClr val="hlink">
                    <a:gamma/>
                    <a:tint val="72549"/>
                    <a:invGamma/>
                    <a:alpha val="0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Oval 36"/>
            <p:cNvSpPr>
              <a:spLocks noChangeArrowheads="1"/>
            </p:cNvSpPr>
            <p:nvPr/>
          </p:nvSpPr>
          <p:spPr bwMode="gray">
            <a:xfrm>
              <a:off x="1051701" y="953323"/>
              <a:ext cx="434975" cy="4349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accent3">
                  <a:lumMod val="75000"/>
                </a:schemeClr>
              </a:solidFill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altLang="zh-CN" b="1" dirty="0" smtClean="0">
                  <a:solidFill>
                    <a:srgbClr val="000000"/>
                  </a:solidFill>
                </a:rPr>
                <a:t>14</a:t>
              </a:r>
              <a:endParaRPr lang="en-US" altLang="zh-CN" b="1" dirty="0">
                <a:solidFill>
                  <a:srgbClr val="000000"/>
                </a:solidFill>
              </a:endParaRPr>
            </a:p>
          </p:txBody>
        </p:sp>
        <p:sp>
          <p:nvSpPr>
            <p:cNvPr id="44" name="Text Box 11"/>
            <p:cNvSpPr txBox="1">
              <a:spLocks noChangeArrowheads="1"/>
            </p:cNvSpPr>
            <p:nvPr/>
          </p:nvSpPr>
          <p:spPr bwMode="blackWhite">
            <a:xfrm>
              <a:off x="1662013" y="960162"/>
              <a:ext cx="95152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在处理工件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前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，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要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用锉刀先去除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charset="0"/>
                </a:rPr>
                <a:t>所有</a:t>
              </a:r>
              <a:r>
                <a:rPr lang="zh-CN" altLang="en-US" b="1" dirty="0">
                  <a:solidFill>
                    <a:schemeClr val="bg1"/>
                  </a:solidFill>
                  <a:latin typeface="Arial" charset="0"/>
                </a:rPr>
                <a:t>锋利的边缘</a:t>
              </a:r>
              <a:endParaRPr lang="en-US" altLang="zh-CN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775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组合 63"/>
          <p:cNvGrpSpPr>
            <a:grpSpLocks/>
          </p:cNvGrpSpPr>
          <p:nvPr/>
        </p:nvGrpSpPr>
        <p:grpSpPr bwMode="auto">
          <a:xfrm>
            <a:off x="250825" y="1703388"/>
            <a:ext cx="2017713" cy="4181475"/>
            <a:chOff x="251520" y="1704169"/>
            <a:chExt cx="2016224" cy="4179911"/>
          </a:xfrm>
        </p:grpSpPr>
        <p:sp>
          <p:nvSpPr>
            <p:cNvPr id="56" name="圆角矩形 55"/>
            <p:cNvSpPr/>
            <p:nvPr/>
          </p:nvSpPr>
          <p:spPr>
            <a:xfrm>
              <a:off x="25152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BDE0F7"/>
                </a:gs>
                <a:gs pos="17999">
                  <a:srgbClr val="3CA1E6"/>
                </a:gs>
                <a:gs pos="36000">
                  <a:srgbClr val="3CA1E6"/>
                </a:gs>
                <a:gs pos="61000">
                  <a:srgbClr val="3CA1E6"/>
                </a:gs>
                <a:gs pos="82001">
                  <a:srgbClr val="3CA1E6"/>
                </a:gs>
                <a:gs pos="100000">
                  <a:srgbClr val="BDE0F7"/>
                </a:gs>
              </a:gsLst>
              <a:lin ang="5400000" scaled="1"/>
              <a:tileRect/>
            </a:gradFill>
            <a:ln w="38100">
              <a:solidFill>
                <a:srgbClr val="4486B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5389" name="Text Box 65"/>
            <p:cNvSpPr txBox="1">
              <a:spLocks noChangeArrowheads="1"/>
            </p:cNvSpPr>
            <p:nvPr/>
          </p:nvSpPr>
          <p:spPr bwMode="gray">
            <a:xfrm>
              <a:off x="251520" y="2565357"/>
              <a:ext cx="2016224" cy="1525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参观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机械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加工车间，找出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车间内的各种安全防护标识和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警告标识，说出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标识的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意思。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15390" name="组合 44"/>
            <p:cNvGrpSpPr>
              <a:grpSpLocks/>
            </p:cNvGrpSpPr>
            <p:nvPr/>
          </p:nvGrpSpPr>
          <p:grpSpPr bwMode="auto">
            <a:xfrm>
              <a:off x="938163" y="1704169"/>
              <a:ext cx="642938" cy="642938"/>
              <a:chOff x="924049" y="2057400"/>
              <a:chExt cx="642938" cy="642938"/>
            </a:xfrm>
          </p:grpSpPr>
          <p:grpSp>
            <p:nvGrpSpPr>
              <p:cNvPr id="15391" name="Group 58"/>
              <p:cNvGrpSpPr>
                <a:grpSpLocks/>
              </p:cNvGrpSpPr>
              <p:nvPr/>
            </p:nvGrpSpPr>
            <p:grpSpPr bwMode="auto">
              <a:xfrm>
                <a:off x="924049" y="2057400"/>
                <a:ext cx="642938" cy="642938"/>
                <a:chOff x="1289" y="582"/>
                <a:chExt cx="668" cy="668"/>
              </a:xfrm>
            </p:grpSpPr>
            <p:sp>
              <p:nvSpPr>
                <p:cNvPr id="15393" name="Oval 59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394" name="Oval 60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5" name="Oval 61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6" name="Oval 62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97" name="Oval 63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392" name="Text Box 64"/>
              <p:cNvSpPr txBox="1">
                <a:spLocks noChangeArrowheads="1"/>
              </p:cNvSpPr>
              <p:nvPr/>
            </p:nvSpPr>
            <p:spPr bwMode="gray">
              <a:xfrm>
                <a:off x="10621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1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</p:grpSp>
      <p:grpSp>
        <p:nvGrpSpPr>
          <p:cNvPr id="15363" name="组合 64"/>
          <p:cNvGrpSpPr>
            <a:grpSpLocks/>
          </p:cNvGrpSpPr>
          <p:nvPr/>
        </p:nvGrpSpPr>
        <p:grpSpPr bwMode="auto">
          <a:xfrm>
            <a:off x="3525838" y="1703388"/>
            <a:ext cx="2019300" cy="4181475"/>
            <a:chOff x="2412281" y="1704169"/>
            <a:chExt cx="2020193" cy="4179911"/>
          </a:xfrm>
        </p:grpSpPr>
        <p:sp>
          <p:nvSpPr>
            <p:cNvPr id="58" name="圆角矩形 57"/>
            <p:cNvSpPr/>
            <p:nvPr/>
          </p:nvSpPr>
          <p:spPr>
            <a:xfrm>
              <a:off x="2416250" y="2020343"/>
              <a:ext cx="2016224" cy="3863737"/>
            </a:xfrm>
            <a:prstGeom prst="roundRect">
              <a:avLst/>
            </a:prstGeom>
            <a:gradFill flip="none" rotWithShape="1">
              <a:gsLst>
                <a:gs pos="0">
                  <a:srgbClr val="D0F7D4"/>
                </a:gs>
                <a:gs pos="17999">
                  <a:srgbClr val="73E77E"/>
                </a:gs>
                <a:gs pos="36000">
                  <a:srgbClr val="73E77E"/>
                </a:gs>
                <a:gs pos="61000">
                  <a:srgbClr val="73E77E"/>
                </a:gs>
                <a:gs pos="82001">
                  <a:srgbClr val="73E77E"/>
                </a:gs>
                <a:gs pos="100000">
                  <a:srgbClr val="CFF7D4"/>
                </a:gs>
              </a:gsLst>
              <a:lin ang="5400000" scaled="1"/>
              <a:tileRect/>
            </a:gradFill>
            <a:ln w="38100">
              <a:solidFill>
                <a:srgbClr val="3C9844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15380" name="组合 45"/>
            <p:cNvGrpSpPr>
              <a:grpSpLocks/>
            </p:cNvGrpSpPr>
            <p:nvPr/>
          </p:nvGrpSpPr>
          <p:grpSpPr bwMode="auto">
            <a:xfrm>
              <a:off x="3102893" y="1704169"/>
              <a:ext cx="642938" cy="642938"/>
              <a:chOff x="3286249" y="2057400"/>
              <a:chExt cx="642938" cy="642938"/>
            </a:xfrm>
          </p:grpSpPr>
          <p:sp>
            <p:nvSpPr>
              <p:cNvPr id="15382" name="Oval 71"/>
              <p:cNvSpPr>
                <a:spLocks noChangeArrowheads="1"/>
              </p:cNvSpPr>
              <p:nvPr/>
            </p:nvSpPr>
            <p:spPr bwMode="gray">
              <a:xfrm>
                <a:off x="3286249" y="2057400"/>
                <a:ext cx="642938" cy="64293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15383" name="Oval 72"/>
              <p:cNvSpPr>
                <a:spLocks noChangeArrowheads="1"/>
              </p:cNvSpPr>
              <p:nvPr/>
            </p:nvSpPr>
            <p:spPr bwMode="gray">
              <a:xfrm>
                <a:off x="3292599" y="2062163"/>
                <a:ext cx="622300" cy="622300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4" name="Oval 73"/>
              <p:cNvSpPr>
                <a:spLocks noChangeArrowheads="1"/>
              </p:cNvSpPr>
              <p:nvPr/>
            </p:nvSpPr>
            <p:spPr bwMode="gray">
              <a:xfrm>
                <a:off x="3300537" y="2065338"/>
                <a:ext cx="608012" cy="60801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5" name="Oval 74"/>
              <p:cNvSpPr>
                <a:spLocks noChangeArrowheads="1"/>
              </p:cNvSpPr>
              <p:nvPr/>
            </p:nvSpPr>
            <p:spPr bwMode="gray">
              <a:xfrm>
                <a:off x="3306887" y="2071688"/>
                <a:ext cx="577850" cy="566737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6" name="Oval 75"/>
              <p:cNvSpPr>
                <a:spLocks noChangeArrowheads="1"/>
              </p:cNvSpPr>
              <p:nvPr/>
            </p:nvSpPr>
            <p:spPr bwMode="gray">
              <a:xfrm>
                <a:off x="3341812" y="2087563"/>
                <a:ext cx="512762" cy="46037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zh-CN" altLang="en-US"/>
              </a:p>
            </p:txBody>
          </p:sp>
          <p:sp>
            <p:nvSpPr>
              <p:cNvPr id="15387" name="Text Box 76"/>
              <p:cNvSpPr txBox="1">
                <a:spLocks noChangeArrowheads="1"/>
              </p:cNvSpPr>
              <p:nvPr/>
            </p:nvSpPr>
            <p:spPr bwMode="gray">
              <a:xfrm>
                <a:off x="34243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2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  <p:sp>
          <p:nvSpPr>
            <p:cNvPr id="15381" name="Text Box 65"/>
            <p:cNvSpPr txBox="1">
              <a:spLocks noChangeArrowheads="1"/>
            </p:cNvSpPr>
            <p:nvPr/>
          </p:nvSpPr>
          <p:spPr bwMode="gray">
            <a:xfrm>
              <a:off x="2412281" y="2565357"/>
              <a:ext cx="2016224" cy="1894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参观机械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加工车间，看看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工人生产过程中有哪些规程执行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得较好，哪些</a:t>
              </a: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行为需要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改进。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5364" name="组合 1"/>
          <p:cNvGrpSpPr>
            <a:grpSpLocks/>
          </p:cNvGrpSpPr>
          <p:nvPr/>
        </p:nvGrpSpPr>
        <p:grpSpPr bwMode="auto">
          <a:xfrm>
            <a:off x="6802438" y="1703388"/>
            <a:ext cx="2017712" cy="4181475"/>
            <a:chOff x="4788123" y="1703388"/>
            <a:chExt cx="2017886" cy="4181475"/>
          </a:xfrm>
        </p:grpSpPr>
        <p:sp>
          <p:nvSpPr>
            <p:cNvPr id="59" name="圆角矩形 58"/>
            <p:cNvSpPr/>
            <p:nvPr/>
          </p:nvSpPr>
          <p:spPr bwMode="auto">
            <a:xfrm>
              <a:off x="4788123" y="2019680"/>
              <a:ext cx="2016125" cy="3865183"/>
            </a:xfrm>
            <a:prstGeom prst="roundRect">
              <a:avLst/>
            </a:prstGeom>
            <a:gradFill flip="none" rotWithShape="1">
              <a:gsLst>
                <a:gs pos="0">
                  <a:srgbClr val="F8F5CC"/>
                </a:gs>
                <a:gs pos="17999">
                  <a:srgbClr val="E9E065"/>
                </a:gs>
                <a:gs pos="36000">
                  <a:srgbClr val="E9E065"/>
                </a:gs>
                <a:gs pos="61000">
                  <a:srgbClr val="E9E065"/>
                </a:gs>
                <a:gs pos="82001">
                  <a:srgbClr val="E9E065"/>
                </a:gs>
                <a:gs pos="100000">
                  <a:srgbClr val="F8F5CC"/>
                </a:gs>
              </a:gsLst>
              <a:lin ang="5400000" scaled="1"/>
              <a:tileRect/>
            </a:gradFill>
            <a:ln w="38100">
              <a:solidFill>
                <a:srgbClr val="978D48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grpSp>
          <p:nvGrpSpPr>
            <p:cNvPr id="15370" name="组合 46"/>
            <p:cNvGrpSpPr>
              <a:grpSpLocks/>
            </p:cNvGrpSpPr>
            <p:nvPr/>
          </p:nvGrpSpPr>
          <p:grpSpPr bwMode="auto">
            <a:xfrm>
              <a:off x="5451838" y="1703388"/>
              <a:ext cx="642906" cy="643179"/>
              <a:chOff x="5648449" y="2057400"/>
              <a:chExt cx="642938" cy="642938"/>
            </a:xfrm>
          </p:grpSpPr>
          <p:grpSp>
            <p:nvGrpSpPr>
              <p:cNvPr id="15372" name="Group 85"/>
              <p:cNvGrpSpPr>
                <a:grpSpLocks/>
              </p:cNvGrpSpPr>
              <p:nvPr/>
            </p:nvGrpSpPr>
            <p:grpSpPr bwMode="auto">
              <a:xfrm>
                <a:off x="5648449" y="2057400"/>
                <a:ext cx="642938" cy="642938"/>
                <a:chOff x="1289" y="582"/>
                <a:chExt cx="668" cy="668"/>
              </a:xfrm>
            </p:grpSpPr>
            <p:sp>
              <p:nvSpPr>
                <p:cNvPr id="15374" name="Oval 86"/>
                <p:cNvSpPr>
                  <a:spLocks noChangeArrowheads="1"/>
                </p:cNvSpPr>
                <p:nvPr/>
              </p:nvSpPr>
              <p:spPr bwMode="gray">
                <a:xfrm>
                  <a:off x="1289" y="582"/>
                  <a:ext cx="668" cy="66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375" name="Oval 87"/>
                <p:cNvSpPr>
                  <a:spLocks noChangeArrowheads="1"/>
                </p:cNvSpPr>
                <p:nvPr/>
              </p:nvSpPr>
              <p:spPr bwMode="gray">
                <a:xfrm>
                  <a:off x="1296" y="587"/>
                  <a:ext cx="646" cy="64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636869"/>
                    </a:gs>
                    <a:gs pos="100000">
                      <a:srgbClr val="D6E1E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6" name="Oval 88"/>
                <p:cNvSpPr>
                  <a:spLocks noChangeArrowheads="1"/>
                </p:cNvSpPr>
                <p:nvPr/>
              </p:nvSpPr>
              <p:spPr bwMode="gray">
                <a:xfrm>
                  <a:off x="1304" y="591"/>
                  <a:ext cx="631" cy="631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6E1E2">
                        <a:alpha val="0"/>
                      </a:srgbClr>
                    </a:gs>
                    <a:gs pos="100000">
                      <a:srgbClr val="F1F5F5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7" name="Oval 89"/>
                <p:cNvSpPr>
                  <a:spLocks noChangeArrowheads="1"/>
                </p:cNvSpPr>
                <p:nvPr/>
              </p:nvSpPr>
              <p:spPr bwMode="gray">
                <a:xfrm>
                  <a:off x="1311" y="597"/>
                  <a:ext cx="600" cy="58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AB2B3"/>
                    </a:gs>
                    <a:gs pos="100000">
                      <a:srgbClr val="D6E1E2">
                        <a:alpha val="48000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78" name="Oval 90"/>
                <p:cNvSpPr>
                  <a:spLocks noChangeArrowheads="1"/>
                </p:cNvSpPr>
                <p:nvPr/>
              </p:nvSpPr>
              <p:spPr bwMode="gray">
                <a:xfrm>
                  <a:off x="1346" y="613"/>
                  <a:ext cx="533" cy="4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D6E1E2">
                        <a:alpha val="37999"/>
                      </a:srgb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5373" name="Text Box 91"/>
              <p:cNvSpPr txBox="1">
                <a:spLocks noChangeArrowheads="1"/>
              </p:cNvSpPr>
              <p:nvPr/>
            </p:nvSpPr>
            <p:spPr bwMode="gray">
              <a:xfrm>
                <a:off x="5786562" y="2149475"/>
                <a:ext cx="354012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ea typeface="宋体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400">
                    <a:solidFill>
                      <a:srgbClr val="000000"/>
                    </a:solidFill>
                    <a:latin typeface="Arial" pitchFamily="34" charset="0"/>
                  </a:rPr>
                  <a:t>3</a:t>
                </a:r>
                <a:endParaRPr lang="en-US" altLang="zh-CN">
                  <a:latin typeface="Arial" pitchFamily="34" charset="0"/>
                </a:endParaRPr>
              </a:p>
            </p:txBody>
          </p:sp>
        </p:grpSp>
        <p:sp>
          <p:nvSpPr>
            <p:cNvPr id="15371" name="Text Box 65"/>
            <p:cNvSpPr txBox="1">
              <a:spLocks noChangeArrowheads="1"/>
            </p:cNvSpPr>
            <p:nvPr/>
          </p:nvSpPr>
          <p:spPr bwMode="gray">
            <a:xfrm>
              <a:off x="4789884" y="2564898"/>
              <a:ext cx="2016125" cy="1156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说说车间生产过程中有哪些安全问题是要注意</a:t>
              </a:r>
              <a:r>
                <a:rPr lang="zh-CN" altLang="en-US" sz="1600" dirty="0" smtClean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的。</a:t>
              </a:r>
              <a:endParaRPr lang="zh-CN" altLang="en-US" sz="16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cxnSp>
        <p:nvCxnSpPr>
          <p:cNvPr id="68" name="直接连接符 67"/>
          <p:cNvCxnSpPr/>
          <p:nvPr/>
        </p:nvCxnSpPr>
        <p:spPr>
          <a:xfrm>
            <a:off x="0" y="1003300"/>
            <a:ext cx="6300788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6372200" y="714182"/>
            <a:ext cx="2664296" cy="338554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贵州省初中学生实用技能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00788" y="231775"/>
            <a:ext cx="2843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accent5">
                    <a:lumMod val="75000"/>
                  </a:schemeClr>
                </a:solidFill>
                <a:latin typeface="黑体" pitchFamily="2" charset="-122"/>
                <a:ea typeface="黑体" pitchFamily="2" charset="-122"/>
              </a:rPr>
              <a:t>工业行业从业常识</a:t>
            </a:r>
          </a:p>
        </p:txBody>
      </p:sp>
      <p:sp>
        <p:nvSpPr>
          <p:cNvPr id="71" name="标题 10"/>
          <p:cNvSpPr txBox="1">
            <a:spLocks/>
          </p:cNvSpPr>
          <p:nvPr/>
        </p:nvSpPr>
        <p:spPr>
          <a:xfrm>
            <a:off x="0" y="66675"/>
            <a:ext cx="6300788" cy="936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思考与实践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1412</TotalTime>
  <Words>794</Words>
  <Application>Microsoft Office PowerPoint</Application>
  <PresentationFormat>全屏显示(4:3)</PresentationFormat>
  <Paragraphs>107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工业行业从业常识</vt:lpstr>
      <vt:lpstr>一、机械生产中的安全隐患</vt:lpstr>
      <vt:lpstr>二、机器及工件的爱护</vt:lpstr>
      <vt:lpstr>三、安全生产规程</vt:lpstr>
      <vt:lpstr>三、安全生产规程</vt:lpstr>
      <vt:lpstr>三、安全生产规程</vt:lpstr>
      <vt:lpstr>三、安全生产规程</vt:lpstr>
      <vt:lpstr>PowerPoint 演示文稿</vt:lpstr>
    </vt:vector>
  </TitlesOfParts>
  <Company>番茄花园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dwb</dc:creator>
  <cp:lastModifiedBy>USER</cp:lastModifiedBy>
  <cp:revision>131</cp:revision>
  <dcterms:created xsi:type="dcterms:W3CDTF">2012-01-31T05:34:08Z</dcterms:created>
  <dcterms:modified xsi:type="dcterms:W3CDTF">2012-04-26T03:05:22Z</dcterms:modified>
</cp:coreProperties>
</file>