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94" r:id="rId3"/>
    <p:sldId id="293" r:id="rId4"/>
    <p:sldId id="295" r:id="rId5"/>
    <p:sldId id="279" r:id="rId6"/>
    <p:sldId id="280" r:id="rId7"/>
    <p:sldId id="262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F57"/>
    <a:srgbClr val="D5F6F9"/>
    <a:srgbClr val="BF11BF"/>
    <a:srgbClr val="B7B72F"/>
    <a:srgbClr val="FC8C8C"/>
    <a:srgbClr val="090175"/>
    <a:srgbClr val="FFC5C5"/>
    <a:srgbClr val="FEDEDE"/>
    <a:srgbClr val="FA6262"/>
    <a:srgbClr val="FB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67AC1C-D263-47C2-B6E2-E47944CCC17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35A682B-21C3-4660-9FAA-A8648EE210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013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5AB86-C2A1-420E-91C7-B52A62182232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A058E-0A2B-40E3-9C74-91AEA5B46FC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00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A5A2-4F51-4236-93F3-3D8F50006904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326F7-C96B-4FED-AF11-601B5861EE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24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2036-34CE-4E65-AD67-90D45B603E3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8F615-DD08-45E4-8CDE-0D665968BF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71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85E2-2C0E-4435-A04A-3FAEC33A7FF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63C83-3B62-43E0-93CC-F7DB8A6771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943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4DB0-2594-42D2-B316-9FCB601EDD7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8825E-C596-4488-8786-79A35E7F98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71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CBAB-B2A7-4506-9559-CDB21FAA0E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080F3-1925-4795-ABB1-16B0270876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09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A5895-478F-47F9-B340-8BBA576ABD50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F3858-0320-4AF9-AC31-0E17C8CA1C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696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B4AE7-76F9-4FE1-A95E-EE48780C35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19E69-430C-43DD-AA22-B3D880FAC7B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65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A4B5-3FF9-404E-B005-F758E688125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2ACA2-3491-495A-A968-C2EBD641BF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90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515E8-7982-4E0B-9F27-03CD2B31104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942C7-FFD1-4809-86A9-4F65B2BFB78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836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C66E6-1AE1-47F7-9896-EC35FF21CA32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6D60D-7CC7-45F8-9D09-CFDECDD720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22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238B54-07DC-4B21-B45C-E9BB0120852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1EA22E-7AE1-4A6D-9B66-E284EDD13B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工业行业从业常识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机械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行业的岗位设置与从业要求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552" l="0" r="99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50" y="3429000"/>
            <a:ext cx="3261955" cy="3030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124744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500404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一、机械行业的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主要   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岗位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设置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47" name="组合 10"/>
          <p:cNvGrpSpPr>
            <a:grpSpLocks/>
          </p:cNvGrpSpPr>
          <p:nvPr/>
        </p:nvGrpSpPr>
        <p:grpSpPr bwMode="auto">
          <a:xfrm>
            <a:off x="107504" y="1235075"/>
            <a:ext cx="4824412" cy="1000125"/>
            <a:chOff x="467544" y="1537899"/>
            <a:chExt cx="4824536" cy="1000125"/>
          </a:xfrm>
        </p:grpSpPr>
        <p:sp>
          <p:nvSpPr>
            <p:cNvPr id="48" name="AutoShape 15"/>
            <p:cNvSpPr>
              <a:spLocks noChangeArrowheads="1"/>
            </p:cNvSpPr>
            <p:nvPr/>
          </p:nvSpPr>
          <p:spPr bwMode="auto">
            <a:xfrm>
              <a:off x="467544" y="1537899"/>
              <a:ext cx="4824536" cy="10001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 smtClean="0">
                  <a:solidFill>
                    <a:schemeClr val="accent2"/>
                  </a:solidFill>
                  <a:ea typeface="黑体" pitchFamily="2" charset="-122"/>
                </a:rPr>
                <a:t>           </a:t>
              </a:r>
              <a:r>
                <a:rPr lang="zh-CN" altLang="en-US" sz="28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机床操作人员</a:t>
              </a:r>
            </a:p>
          </p:txBody>
        </p:sp>
        <p:grpSp>
          <p:nvGrpSpPr>
            <p:cNvPr id="49" name="Group 6"/>
            <p:cNvGrpSpPr>
              <a:grpSpLocks/>
            </p:cNvGrpSpPr>
            <p:nvPr/>
          </p:nvGrpSpPr>
          <p:grpSpPr bwMode="auto">
            <a:xfrm>
              <a:off x="637407" y="1656961"/>
              <a:ext cx="762000" cy="762000"/>
              <a:chOff x="864" y="1046"/>
              <a:chExt cx="480" cy="480"/>
            </a:xfrm>
          </p:grpSpPr>
          <p:sp>
            <p:nvSpPr>
              <p:cNvPr id="51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1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107153" y="2386360"/>
            <a:ext cx="4051955" cy="2076747"/>
            <a:chOff x="217962" y="1496269"/>
            <a:chExt cx="2769862" cy="2076747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</p:grpSpPr>
        <p:sp>
          <p:nvSpPr>
            <p:cNvPr id="36" name="圆角矩形 35"/>
            <p:cNvSpPr/>
            <p:nvPr/>
          </p:nvSpPr>
          <p:spPr bwMode="auto">
            <a:xfrm>
              <a:off x="217962" y="1496269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270744" y="1609407"/>
              <a:ext cx="2717080" cy="92333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endParaRPr lang="en-US" altLang="zh-CN" dirty="0" smtClean="0"/>
            </a:p>
            <a:p>
              <a:r>
                <a:rPr lang="zh-CN" altLang="en-US" dirty="0">
                  <a:solidFill>
                    <a:srgbClr val="FC8C8C"/>
                  </a:solidFill>
                  <a:sym typeface="Wingdings 2"/>
                </a:rPr>
                <a:t></a:t>
              </a:r>
              <a:r>
                <a:rPr lang="zh-CN" altLang="en-US" dirty="0" smtClean="0"/>
                <a:t>利用</a:t>
              </a:r>
              <a:r>
                <a:rPr lang="zh-CN" altLang="en-US" dirty="0"/>
                <a:t>各种机床进行零件加工的</a:t>
              </a:r>
              <a:r>
                <a:rPr lang="zh-CN" altLang="en-US" dirty="0" smtClean="0"/>
                <a:t>人员</a:t>
              </a:r>
              <a:endParaRPr lang="en-US" altLang="zh-CN" dirty="0" smtClean="0"/>
            </a:p>
            <a:p>
              <a:endParaRPr lang="en-US" altLang="zh-CN" dirty="0" smtClean="0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754710" y="2116137"/>
            <a:ext cx="4281786" cy="3859401"/>
            <a:chOff x="4572000" y="1235075"/>
            <a:chExt cx="4281786" cy="385940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235075"/>
              <a:ext cx="4281786" cy="3323177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2" name="矩形 1"/>
            <p:cNvSpPr/>
            <p:nvPr/>
          </p:nvSpPr>
          <p:spPr>
            <a:xfrm>
              <a:off x="6401485" y="4725144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dirty="0">
                  <a:solidFill>
                    <a:srgbClr val="0070C0"/>
                  </a:solidFill>
                  <a:latin typeface="黑体" pitchFamily="2" charset="-122"/>
                  <a:ea typeface="黑体" pitchFamily="2" charset="-122"/>
                </a:rPr>
                <a:t>车工</a:t>
              </a:r>
            </a:p>
          </p:txBody>
        </p:sp>
      </p:grpSp>
      <p:sp>
        <p:nvSpPr>
          <p:cNvPr id="10" name="矩形 9"/>
          <p:cNvSpPr/>
          <p:nvPr/>
        </p:nvSpPr>
        <p:spPr>
          <a:xfrm>
            <a:off x="189011" y="3400527"/>
            <a:ext cx="3672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C8C8C"/>
                </a:solidFill>
                <a:sym typeface="Wingdings 2"/>
              </a:rPr>
              <a:t></a:t>
            </a:r>
            <a:r>
              <a:rPr lang="zh-CN" altLang="en-US" dirty="0" smtClean="0"/>
              <a:t>机床</a:t>
            </a:r>
            <a:r>
              <a:rPr lang="zh-CN" altLang="en-US" dirty="0"/>
              <a:t>操作人员一般可以细分为车工、铣工、刨工、镗工、磨工等多个工种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4754489" y="2116137"/>
            <a:ext cx="4277141" cy="3964830"/>
            <a:chOff x="4572000" y="1235076"/>
            <a:chExt cx="4277141" cy="3964830"/>
          </a:xfrm>
        </p:grpSpPr>
        <p:sp>
          <p:nvSpPr>
            <p:cNvPr id="3" name="矩形 2"/>
            <p:cNvSpPr/>
            <p:nvPr/>
          </p:nvSpPr>
          <p:spPr>
            <a:xfrm>
              <a:off x="6427035" y="4830574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dirty="0">
                  <a:solidFill>
                    <a:srgbClr val="0070C0"/>
                  </a:solidFill>
                  <a:latin typeface="黑体" pitchFamily="2" charset="-122"/>
                  <a:ea typeface="黑体" pitchFamily="2" charset="-122"/>
                </a:rPr>
                <a:t>铣工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38"/>
            <a:stretch/>
          </p:blipFill>
          <p:spPr bwMode="auto">
            <a:xfrm>
              <a:off x="4572000" y="1235076"/>
              <a:ext cx="4277141" cy="3300400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3" name="组合 12"/>
          <p:cNvGrpSpPr/>
          <p:nvPr/>
        </p:nvGrpSpPr>
        <p:grpSpPr>
          <a:xfrm>
            <a:off x="4754710" y="2036802"/>
            <a:ext cx="4104456" cy="3954843"/>
            <a:chOff x="4749330" y="1228617"/>
            <a:chExt cx="4104456" cy="3954843"/>
          </a:xfrm>
        </p:grpSpPr>
        <p:sp>
          <p:nvSpPr>
            <p:cNvPr id="8" name="矩形 7"/>
            <p:cNvSpPr/>
            <p:nvPr/>
          </p:nvSpPr>
          <p:spPr>
            <a:xfrm>
              <a:off x="6588224" y="4814128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dirty="0">
                  <a:solidFill>
                    <a:srgbClr val="0070C0"/>
                  </a:solidFill>
                  <a:latin typeface="黑体" pitchFamily="2" charset="-122"/>
                  <a:ea typeface="黑体" pitchFamily="2" charset="-122"/>
                </a:rPr>
                <a:t>磨工</a:t>
              </a: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9330" y="1228617"/>
              <a:ext cx="4104456" cy="3329635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2" name="组合 11"/>
          <p:cNvGrpSpPr/>
          <p:nvPr/>
        </p:nvGrpSpPr>
        <p:grpSpPr>
          <a:xfrm>
            <a:off x="4768905" y="2101049"/>
            <a:ext cx="4253395" cy="3890596"/>
            <a:chOff x="4749330" y="2211992"/>
            <a:chExt cx="4253395" cy="3890596"/>
          </a:xfrm>
        </p:grpSpPr>
        <p:sp>
          <p:nvSpPr>
            <p:cNvPr id="9" name="矩形 8"/>
            <p:cNvSpPr/>
            <p:nvPr/>
          </p:nvSpPr>
          <p:spPr>
            <a:xfrm>
              <a:off x="6020395" y="5733256"/>
              <a:ext cx="20313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dirty="0">
                  <a:solidFill>
                    <a:srgbClr val="0070C0"/>
                  </a:solidFill>
                  <a:latin typeface="黑体" pitchFamily="2" charset="-122"/>
                  <a:ea typeface="黑体" pitchFamily="2" charset="-122"/>
                </a:rPr>
                <a:t>数控机床操作人员</a:t>
              </a: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97"/>
            <a:stretch/>
          </p:blipFill>
          <p:spPr bwMode="auto">
            <a:xfrm>
              <a:off x="4749330" y="2211992"/>
              <a:ext cx="4253395" cy="3300400"/>
            </a:xfrm>
            <a:prstGeom prst="ellipse">
              <a:avLst/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27000" algn="bl" rotWithShape="0">
                <a:srgbClr val="000000"/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28" name="组合 27"/>
          <p:cNvGrpSpPr/>
          <p:nvPr/>
        </p:nvGrpSpPr>
        <p:grpSpPr>
          <a:xfrm>
            <a:off x="900478" y="4338906"/>
            <a:ext cx="4051955" cy="2076747"/>
            <a:chOff x="231987" y="1091094"/>
            <a:chExt cx="2769862" cy="2076747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29" name="圆角矩形 28"/>
            <p:cNvSpPr/>
            <p:nvPr/>
          </p:nvSpPr>
          <p:spPr bwMode="auto">
            <a:xfrm>
              <a:off x="231987" y="1091094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284769" y="1204232"/>
              <a:ext cx="2717080" cy="175432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 smtClean="0"/>
                <a:t>机床</a:t>
              </a:r>
              <a:r>
                <a:rPr lang="zh-CN" altLang="en-US" dirty="0"/>
                <a:t>操作人员除了要具有一定的文化知识外，还应具备相应的岗位技能和专业知识；数控机床应用业已广泛，还要求机床操作人员掌握一定的计算机技术，还应会借助计算机辅助编程、机床维护及故障诊断等</a:t>
              </a:r>
              <a:r>
                <a:rPr lang="zh-CN" altLang="en-US" dirty="0" smtClean="0"/>
                <a:t>。</a:t>
              </a:r>
              <a:endParaRPr lang="en-US" altLang="zh-CN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0667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124744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500404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一、机械行业的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主要   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岗位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设置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42" name="组合 11"/>
          <p:cNvGrpSpPr>
            <a:grpSpLocks/>
          </p:cNvGrpSpPr>
          <p:nvPr/>
        </p:nvGrpSpPr>
        <p:grpSpPr bwMode="auto">
          <a:xfrm>
            <a:off x="107504" y="1340768"/>
            <a:ext cx="4824412" cy="1122362"/>
            <a:chOff x="467544" y="2662470"/>
            <a:chExt cx="4824536" cy="1000125"/>
          </a:xfrm>
        </p:grpSpPr>
        <p:sp>
          <p:nvSpPr>
            <p:cNvPr id="43" name="AutoShape 5"/>
            <p:cNvSpPr>
              <a:spLocks noChangeArrowheads="1"/>
            </p:cNvSpPr>
            <p:nvPr/>
          </p:nvSpPr>
          <p:spPr bwMode="auto">
            <a:xfrm>
              <a:off x="467544" y="2662470"/>
              <a:ext cx="4824536" cy="10001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lnSpc>
                  <a:spcPts val="2000"/>
                </a:lnSpc>
                <a:spcBef>
                  <a:spcPct val="50000"/>
                </a:spcBef>
                <a:defRPr/>
              </a:pPr>
              <a:r>
                <a:rPr lang="zh-CN" altLang="en-US" sz="2800" b="1" dirty="0" smtClean="0">
                  <a:solidFill>
                    <a:schemeClr val="accent2"/>
                  </a:solidFill>
                  <a:ea typeface="黑体" pitchFamily="2" charset="-122"/>
                </a:rPr>
                <a:t>           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设备维修与</a:t>
              </a: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安装</a:t>
              </a:r>
              <a:endParaRPr lang="en-US" altLang="zh-CN" sz="2400" b="1" dirty="0" smtClean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  <a:p>
              <a:pPr>
                <a:lnSpc>
                  <a:spcPts val="2000"/>
                </a:lnSpc>
                <a:spcBef>
                  <a:spcPct val="50000"/>
                </a:spcBef>
                <a:defRPr/>
              </a:pP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           调试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人员</a:t>
              </a:r>
            </a:p>
          </p:txBody>
        </p:sp>
        <p:grpSp>
          <p:nvGrpSpPr>
            <p:cNvPr id="44" name="Group 6"/>
            <p:cNvGrpSpPr>
              <a:grpSpLocks/>
            </p:cNvGrpSpPr>
            <p:nvPr/>
          </p:nvGrpSpPr>
          <p:grpSpPr bwMode="auto">
            <a:xfrm>
              <a:off x="637407" y="2781532"/>
              <a:ext cx="762000" cy="762000"/>
              <a:chOff x="864" y="1046"/>
              <a:chExt cx="480" cy="480"/>
            </a:xfrm>
          </p:grpSpPr>
          <p:sp>
            <p:nvSpPr>
              <p:cNvPr id="45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ko-KR" altLang="en-US" sz="2400" b="1">
                    <a:latin typeface="Verdana" pitchFamily="34" charset="0"/>
                    <a:ea typeface="Gulim" pitchFamily="34" charset="-127"/>
                  </a:rPr>
                  <a:t>2</a:t>
                </a:r>
              </a:p>
            </p:txBody>
          </p:sp>
        </p:grpSp>
      </p:grp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49"/>
          <a:stretch/>
        </p:blipFill>
        <p:spPr bwMode="auto">
          <a:xfrm>
            <a:off x="4962986" y="2362845"/>
            <a:ext cx="3908363" cy="302664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36" name="组合 35"/>
          <p:cNvGrpSpPr/>
          <p:nvPr/>
        </p:nvGrpSpPr>
        <p:grpSpPr>
          <a:xfrm>
            <a:off x="184366" y="2780928"/>
            <a:ext cx="4051955" cy="1867464"/>
            <a:chOff x="217962" y="1496269"/>
            <a:chExt cx="2769862" cy="2076747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</p:grpSpPr>
        <p:sp>
          <p:nvSpPr>
            <p:cNvPr id="37" name="圆角矩形 36"/>
            <p:cNvSpPr/>
            <p:nvPr/>
          </p:nvSpPr>
          <p:spPr bwMode="auto">
            <a:xfrm>
              <a:off x="217962" y="1496269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270744" y="1609407"/>
              <a:ext cx="2717080" cy="195093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 smtClean="0">
                  <a:solidFill>
                    <a:srgbClr val="FC8C8C"/>
                  </a:solidFill>
                  <a:sym typeface="Wingdings 2"/>
                </a:rPr>
                <a:t></a:t>
              </a:r>
              <a:r>
                <a:rPr lang="zh-CN" altLang="en-US" dirty="0"/>
                <a:t>设备维修人员从事厂内常规设备</a:t>
              </a:r>
            </a:p>
            <a:p>
              <a:r>
                <a:rPr lang="zh-CN" altLang="en-US" dirty="0"/>
                <a:t>的</a:t>
              </a:r>
              <a:r>
                <a:rPr lang="zh-CN" altLang="en-US" dirty="0" smtClean="0"/>
                <a:t>维护、修理</a:t>
              </a:r>
              <a:r>
                <a:rPr lang="zh-CN" altLang="en-US" dirty="0"/>
                <a:t>和</a:t>
              </a:r>
              <a:r>
                <a:rPr lang="zh-CN" altLang="en-US" dirty="0" smtClean="0"/>
                <a:t>改造。</a:t>
              </a:r>
              <a:endParaRPr lang="en-US" altLang="zh-CN" dirty="0" smtClean="0"/>
            </a:p>
            <a:p>
              <a:endParaRPr lang="en-US" altLang="zh-CN" dirty="0" smtClean="0"/>
            </a:p>
            <a:p>
              <a:r>
                <a:rPr lang="zh-CN" altLang="en-US" dirty="0" smtClean="0">
                  <a:solidFill>
                    <a:srgbClr val="FC8C8C"/>
                  </a:solidFill>
                  <a:sym typeface="Wingdings 2"/>
                </a:rPr>
                <a:t></a:t>
              </a:r>
              <a:r>
                <a:rPr lang="zh-CN" altLang="en-US" dirty="0">
                  <a:sym typeface="Wingdings 2"/>
                </a:rPr>
                <a:t>安装</a:t>
              </a:r>
              <a:r>
                <a:rPr lang="zh-CN" altLang="en-US" dirty="0"/>
                <a:t>调</a:t>
              </a:r>
              <a:r>
                <a:rPr lang="zh-CN" altLang="en-US" dirty="0" smtClean="0"/>
                <a:t>试</a:t>
              </a:r>
              <a:r>
                <a:rPr lang="zh-CN" altLang="en-US" dirty="0"/>
                <a:t>人员负责机床的安装与</a:t>
              </a:r>
              <a:r>
                <a:rPr lang="zh-CN" altLang="en-US" dirty="0" smtClean="0"/>
                <a:t>调试。</a:t>
              </a:r>
              <a:endParaRPr lang="zh-CN" altLang="en-US" dirty="0"/>
            </a:p>
            <a:p>
              <a:endParaRPr lang="en-US" altLang="zh-CN" dirty="0" smtClean="0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900478" y="4338906"/>
            <a:ext cx="4051955" cy="2076747"/>
            <a:chOff x="231987" y="1091094"/>
            <a:chExt cx="2769862" cy="2076747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41" name="圆角矩形 40"/>
            <p:cNvSpPr/>
            <p:nvPr/>
          </p:nvSpPr>
          <p:spPr bwMode="auto">
            <a:xfrm>
              <a:off x="231987" y="1091094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284769" y="1204232"/>
              <a:ext cx="2717080" cy="175432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/>
                <a:t>设备维修与安装调试人员应</a:t>
              </a:r>
              <a:r>
                <a:rPr lang="zh-CN" altLang="en-US" dirty="0" smtClean="0"/>
                <a:t>具有全面</a:t>
              </a:r>
              <a:r>
                <a:rPr lang="zh-CN" altLang="en-US" dirty="0"/>
                <a:t>的技术和丰富的工作</a:t>
              </a:r>
              <a:r>
                <a:rPr lang="zh-CN" altLang="en-US" dirty="0" smtClean="0"/>
                <a:t>经验， 要求对</a:t>
              </a:r>
              <a:r>
                <a:rPr lang="zh-CN" altLang="en-US" dirty="0"/>
                <a:t>设备的安装使用和维修等非常</a:t>
              </a:r>
              <a:r>
                <a:rPr lang="zh-CN" altLang="en-US" dirty="0" smtClean="0"/>
                <a:t>熟悉，能够</a:t>
              </a:r>
              <a:r>
                <a:rPr lang="zh-CN" altLang="en-US" dirty="0"/>
                <a:t>通过维修或</a:t>
              </a:r>
              <a:r>
                <a:rPr lang="zh-CN" altLang="en-US" dirty="0" smtClean="0"/>
                <a:t>更换、安装</a:t>
              </a:r>
              <a:r>
                <a:rPr lang="zh-CN" altLang="en-US" dirty="0"/>
                <a:t>新的零部件来维护设备的正常</a:t>
              </a:r>
              <a:r>
                <a:rPr lang="zh-CN" altLang="en-US" dirty="0" smtClean="0"/>
                <a:t>运行，为</a:t>
              </a:r>
              <a:r>
                <a:rPr lang="zh-CN" altLang="en-US" dirty="0"/>
                <a:t>企业的生</a:t>
              </a:r>
            </a:p>
            <a:p>
              <a:r>
                <a:rPr lang="zh-CN" altLang="en-US" dirty="0"/>
                <a:t>产提供重要的</a:t>
              </a:r>
              <a:r>
                <a:rPr lang="zh-CN" altLang="en-US" dirty="0" smtClean="0"/>
                <a:t>支持。</a:t>
              </a:r>
              <a:endParaRPr lang="en-US" altLang="zh-CN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0462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124744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500404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一、机械行业的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主要   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岗位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设置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222972" y="2509331"/>
            <a:ext cx="4051955" cy="1867464"/>
            <a:chOff x="217962" y="1496269"/>
            <a:chExt cx="2769862" cy="2076747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</p:grpSpPr>
        <p:sp>
          <p:nvSpPr>
            <p:cNvPr id="37" name="圆角矩形 36"/>
            <p:cNvSpPr/>
            <p:nvPr/>
          </p:nvSpPr>
          <p:spPr bwMode="auto">
            <a:xfrm>
              <a:off x="217962" y="1496269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270744" y="1609407"/>
              <a:ext cx="2717080" cy="164288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 smtClean="0"/>
                <a:t>检验</a:t>
              </a:r>
              <a:r>
                <a:rPr lang="zh-CN" altLang="en-US" dirty="0"/>
                <a:t>人员负责检查和检验已加工的</a:t>
              </a:r>
              <a:r>
                <a:rPr lang="zh-CN" altLang="en-US" dirty="0" smtClean="0"/>
                <a:t>零件，判断</a:t>
              </a:r>
              <a:r>
                <a:rPr lang="zh-CN" altLang="en-US" dirty="0"/>
                <a:t>它们是否符合图纸上的</a:t>
              </a:r>
              <a:r>
                <a:rPr lang="zh-CN" altLang="en-US" dirty="0" smtClean="0"/>
                <a:t>要求，即</a:t>
              </a:r>
              <a:r>
                <a:rPr lang="zh-CN" altLang="en-US" dirty="0"/>
                <a:t>设计</a:t>
              </a:r>
              <a:r>
                <a:rPr lang="zh-CN" altLang="en-US" dirty="0" smtClean="0"/>
                <a:t>要求，实施</a:t>
              </a:r>
              <a:r>
                <a:rPr lang="zh-CN" altLang="en-US" dirty="0"/>
                <a:t>加工产品的质量检查和质量控制</a:t>
              </a:r>
              <a:r>
                <a:rPr lang="zh-CN" altLang="en-US" dirty="0" smtClean="0"/>
                <a:t>工作。</a:t>
              </a:r>
              <a:endParaRPr lang="en-US" altLang="zh-CN" dirty="0" smtClean="0"/>
            </a:p>
            <a:p>
              <a:endParaRPr lang="en-US" altLang="zh-CN" dirty="0" smtClean="0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611560" y="3879129"/>
            <a:ext cx="4118352" cy="2646216"/>
            <a:chOff x="231987" y="1091094"/>
            <a:chExt cx="2769862" cy="2076747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41" name="圆角矩形 40"/>
            <p:cNvSpPr/>
            <p:nvPr/>
          </p:nvSpPr>
          <p:spPr bwMode="auto">
            <a:xfrm>
              <a:off x="231987" y="1091094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284769" y="1204232"/>
              <a:ext cx="2717080" cy="169673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/>
                <a:t>检验人员需要具备多方面的技术知识和</a:t>
              </a:r>
              <a:r>
                <a:rPr lang="zh-CN" altLang="en-US" dirty="0" smtClean="0"/>
                <a:t>技能，首先</a:t>
              </a:r>
              <a:r>
                <a:rPr lang="zh-CN" altLang="en-US" dirty="0"/>
                <a:t>必须熟知产品的工程图</a:t>
              </a:r>
            </a:p>
            <a:p>
              <a:r>
                <a:rPr lang="zh-CN" altLang="en-US" dirty="0"/>
                <a:t>纸及零件的质量</a:t>
              </a:r>
              <a:r>
                <a:rPr lang="zh-CN" altLang="en-US" dirty="0" smtClean="0"/>
                <a:t>要求（如</a:t>
              </a:r>
              <a:r>
                <a:rPr lang="zh-CN" altLang="en-US" dirty="0"/>
                <a:t>各种尺寸</a:t>
              </a:r>
              <a:r>
                <a:rPr lang="zh-CN" altLang="en-US" dirty="0" smtClean="0"/>
                <a:t>配合公差、表面粗糙度等）、加工工艺、检验工艺方法；其次</a:t>
              </a:r>
              <a:r>
                <a:rPr lang="zh-CN" altLang="en-US" dirty="0"/>
                <a:t>必须会正确使用测量工具和测量</a:t>
              </a:r>
              <a:r>
                <a:rPr lang="zh-CN" altLang="en-US" dirty="0" smtClean="0"/>
                <a:t>仪器。</a:t>
              </a:r>
              <a:endParaRPr lang="en-US" altLang="zh-CN" dirty="0" smtClean="0"/>
            </a:p>
            <a:p>
              <a:r>
                <a:rPr lang="zh-CN" altLang="en-US" dirty="0" smtClean="0"/>
                <a:t>在</a:t>
              </a:r>
              <a:r>
                <a:rPr lang="zh-CN" altLang="en-US" dirty="0"/>
                <a:t>现代制造工业</a:t>
              </a:r>
              <a:r>
                <a:rPr lang="zh-CN" altLang="en-US" dirty="0" smtClean="0"/>
                <a:t>中，检验人员</a:t>
              </a:r>
              <a:r>
                <a:rPr lang="zh-CN" altLang="en-US" dirty="0"/>
                <a:t>还应掌握传感测量技术和计算机等相关</a:t>
              </a:r>
              <a:r>
                <a:rPr lang="zh-CN" altLang="en-US" dirty="0" smtClean="0"/>
                <a:t>知识。</a:t>
              </a:r>
              <a:endParaRPr lang="en-US" altLang="zh-CN" dirty="0" smtClean="0"/>
            </a:p>
          </p:txBody>
        </p:sp>
      </p:grpSp>
      <p:grpSp>
        <p:nvGrpSpPr>
          <p:cNvPr id="18" name="组合 15"/>
          <p:cNvGrpSpPr>
            <a:grpSpLocks/>
          </p:cNvGrpSpPr>
          <p:nvPr/>
        </p:nvGrpSpPr>
        <p:grpSpPr bwMode="auto">
          <a:xfrm>
            <a:off x="169311" y="1388933"/>
            <a:ext cx="4824412" cy="1000125"/>
            <a:chOff x="467544" y="3784590"/>
            <a:chExt cx="4824536" cy="1000125"/>
          </a:xfrm>
        </p:grpSpPr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67544" y="3784590"/>
              <a:ext cx="4824536" cy="10001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 smtClean="0">
                  <a:solidFill>
                    <a:schemeClr val="accent2"/>
                  </a:solidFill>
                  <a:ea typeface="黑体" pitchFamily="2" charset="-122"/>
                </a:rPr>
                <a:t>           </a:t>
              </a:r>
              <a:r>
                <a:rPr lang="zh-CN" altLang="en-US" sz="28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检验人员</a:t>
              </a:r>
            </a:p>
          </p:txBody>
        </p:sp>
        <p:grpSp>
          <p:nvGrpSpPr>
            <p:cNvPr id="20" name="Group 6"/>
            <p:cNvGrpSpPr>
              <a:grpSpLocks/>
            </p:cNvGrpSpPr>
            <p:nvPr/>
          </p:nvGrpSpPr>
          <p:grpSpPr bwMode="auto">
            <a:xfrm>
              <a:off x="637407" y="3903652"/>
              <a:ext cx="762000" cy="762000"/>
              <a:chOff x="864" y="1046"/>
              <a:chExt cx="480" cy="480"/>
            </a:xfrm>
          </p:grpSpPr>
          <p:sp>
            <p:nvSpPr>
              <p:cNvPr id="21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3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7" y="2389058"/>
            <a:ext cx="4262732" cy="341379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56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124744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500404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一、机械行业的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主要   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岗位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设置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53" name="组合 52"/>
          <p:cNvGrpSpPr>
            <a:grpSpLocks/>
          </p:cNvGrpSpPr>
          <p:nvPr/>
        </p:nvGrpSpPr>
        <p:grpSpPr bwMode="auto">
          <a:xfrm>
            <a:off x="61003" y="1412776"/>
            <a:ext cx="4824412" cy="1000125"/>
            <a:chOff x="467544" y="4891078"/>
            <a:chExt cx="4824536" cy="1000125"/>
          </a:xfrm>
        </p:grpSpPr>
        <p:sp>
          <p:nvSpPr>
            <p:cNvPr id="54" name="AutoShape 5"/>
            <p:cNvSpPr>
              <a:spLocks noChangeArrowheads="1"/>
            </p:cNvSpPr>
            <p:nvPr/>
          </p:nvSpPr>
          <p:spPr bwMode="auto">
            <a:xfrm>
              <a:off x="467544" y="4891078"/>
              <a:ext cx="4824536" cy="10001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 smtClean="0">
                  <a:solidFill>
                    <a:schemeClr val="accent2"/>
                  </a:solidFill>
                  <a:ea typeface="黑体" pitchFamily="2" charset="-122"/>
                </a:rPr>
                <a:t>           </a:t>
              </a:r>
              <a:r>
                <a:rPr lang="zh-CN" altLang="en-US" sz="28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产品设计人员</a:t>
              </a:r>
            </a:p>
          </p:txBody>
        </p:sp>
        <p:grpSp>
          <p:nvGrpSpPr>
            <p:cNvPr id="55" name="Group 6"/>
            <p:cNvGrpSpPr>
              <a:grpSpLocks/>
            </p:cNvGrpSpPr>
            <p:nvPr/>
          </p:nvGrpSpPr>
          <p:grpSpPr bwMode="auto">
            <a:xfrm>
              <a:off x="637407" y="5010140"/>
              <a:ext cx="762000" cy="762000"/>
              <a:chOff x="864" y="1046"/>
              <a:chExt cx="480" cy="480"/>
            </a:xfrm>
          </p:grpSpPr>
          <p:sp>
            <p:nvSpPr>
              <p:cNvPr id="56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7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4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63" name="组合 62"/>
          <p:cNvGrpSpPr>
            <a:grpSpLocks/>
          </p:cNvGrpSpPr>
          <p:nvPr/>
        </p:nvGrpSpPr>
        <p:grpSpPr bwMode="auto">
          <a:xfrm>
            <a:off x="61003" y="3316118"/>
            <a:ext cx="4824412" cy="1000125"/>
            <a:chOff x="467544" y="4891078"/>
            <a:chExt cx="4824536" cy="1000125"/>
          </a:xfrm>
        </p:grpSpPr>
        <p:sp>
          <p:nvSpPr>
            <p:cNvPr id="64" name="AutoShape 5"/>
            <p:cNvSpPr>
              <a:spLocks noChangeArrowheads="1"/>
            </p:cNvSpPr>
            <p:nvPr/>
          </p:nvSpPr>
          <p:spPr bwMode="auto">
            <a:xfrm>
              <a:off x="467544" y="4891078"/>
              <a:ext cx="4824536" cy="10001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 smtClean="0">
                  <a:solidFill>
                    <a:schemeClr val="accent2"/>
                  </a:solidFill>
                  <a:ea typeface="黑体" pitchFamily="2" charset="-122"/>
                </a:rPr>
                <a:t>           </a:t>
              </a:r>
              <a:r>
                <a:rPr lang="zh-CN" altLang="en-US" sz="28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其他岗位人员</a:t>
              </a:r>
            </a:p>
          </p:txBody>
        </p:sp>
        <p:grpSp>
          <p:nvGrpSpPr>
            <p:cNvPr id="65" name="Group 6"/>
            <p:cNvGrpSpPr>
              <a:grpSpLocks/>
            </p:cNvGrpSpPr>
            <p:nvPr/>
          </p:nvGrpSpPr>
          <p:grpSpPr bwMode="auto">
            <a:xfrm>
              <a:off x="637407" y="5010140"/>
              <a:ext cx="762000" cy="762000"/>
              <a:chOff x="864" y="1046"/>
              <a:chExt cx="480" cy="480"/>
            </a:xfrm>
          </p:grpSpPr>
          <p:sp>
            <p:nvSpPr>
              <p:cNvPr id="66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7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 smtClean="0">
                    <a:latin typeface="Verdana" pitchFamily="34" charset="0"/>
                    <a:ea typeface="Gulim" pitchFamily="34" charset="-127"/>
                  </a:rPr>
                  <a:t>5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4885415" y="1412776"/>
            <a:ext cx="4176461" cy="2335134"/>
            <a:chOff x="231987" y="1091094"/>
            <a:chExt cx="2769861" cy="2076747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36" name="圆角矩形 35"/>
            <p:cNvSpPr/>
            <p:nvPr/>
          </p:nvSpPr>
          <p:spPr bwMode="auto">
            <a:xfrm>
              <a:off x="231987" y="1091094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349135" y="1235035"/>
              <a:ext cx="2535564" cy="157420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/>
                <a:t>产品设计人员要设计出符合市场需要的机械</a:t>
              </a:r>
              <a:r>
                <a:rPr lang="zh-CN" altLang="en-US" dirty="0" smtClean="0"/>
                <a:t>产品，必须</a:t>
              </a:r>
              <a:r>
                <a:rPr lang="zh-CN" altLang="en-US" dirty="0"/>
                <a:t>掌握机械产品</a:t>
              </a:r>
              <a:r>
                <a:rPr lang="zh-CN" altLang="en-US" dirty="0" smtClean="0"/>
                <a:t>设计的</a:t>
              </a:r>
              <a:r>
                <a:rPr lang="zh-CN" altLang="en-US" dirty="0"/>
                <a:t>基本专业知识与</a:t>
              </a:r>
              <a:r>
                <a:rPr lang="zh-CN" altLang="en-US" dirty="0" smtClean="0"/>
                <a:t>技能，熟悉</a:t>
              </a:r>
              <a:r>
                <a:rPr lang="zh-CN" altLang="en-US" dirty="0"/>
                <a:t>机械产品的设计程序和基本技术</a:t>
              </a:r>
              <a:r>
                <a:rPr lang="zh-CN" altLang="en-US" dirty="0" smtClean="0"/>
                <a:t>要素，能</a:t>
              </a:r>
              <a:r>
                <a:rPr lang="zh-CN" altLang="en-US" dirty="0"/>
                <a:t>用</a:t>
              </a:r>
              <a:r>
                <a:rPr lang="zh-CN" altLang="en-US" dirty="0" smtClean="0"/>
                <a:t>计算机</a:t>
              </a:r>
              <a:r>
                <a:rPr lang="zh-CN" altLang="en-US" dirty="0"/>
                <a:t>进行零件的辅助</a:t>
              </a:r>
              <a:r>
                <a:rPr lang="zh-CN" altLang="en-US" dirty="0" smtClean="0"/>
                <a:t>设计；熟悉</a:t>
              </a:r>
              <a:r>
                <a:rPr lang="zh-CN" altLang="en-US" dirty="0"/>
                <a:t>机械</a:t>
              </a:r>
              <a:r>
                <a:rPr lang="zh-CN" altLang="en-US" dirty="0" smtClean="0"/>
                <a:t>生产、通用</a:t>
              </a:r>
              <a:r>
                <a:rPr lang="zh-CN" altLang="en-US" dirty="0"/>
                <a:t>机床</a:t>
              </a:r>
              <a:r>
                <a:rPr lang="zh-CN" altLang="en-US" dirty="0" smtClean="0"/>
                <a:t>设备、材料</a:t>
              </a:r>
              <a:r>
                <a:rPr lang="zh-CN" altLang="en-US" dirty="0"/>
                <a:t>及工艺流程</a:t>
              </a:r>
              <a:r>
                <a:rPr lang="zh-CN" altLang="en-US" dirty="0" smtClean="0"/>
                <a:t>等。</a:t>
              </a:r>
              <a:endParaRPr lang="en-US" altLang="zh-CN" dirty="0" smtClean="0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2439157" y="4350486"/>
            <a:ext cx="4438181" cy="2458635"/>
            <a:chOff x="217962" y="1496269"/>
            <a:chExt cx="2769861" cy="2076747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</p:grpSpPr>
        <p:sp>
          <p:nvSpPr>
            <p:cNvPr id="50" name="圆角矩形 49"/>
            <p:cNvSpPr/>
            <p:nvPr/>
          </p:nvSpPr>
          <p:spPr bwMode="auto">
            <a:xfrm>
              <a:off x="217962" y="1496269"/>
              <a:ext cx="2769861" cy="2076747"/>
            </a:xfrm>
            <a:prstGeom prst="roundRect">
              <a:avLst>
                <a:gd name="adj" fmla="val 9992"/>
              </a:avLst>
            </a:prstGeom>
            <a:grpFill/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244352" y="1793725"/>
              <a:ext cx="2717080" cy="148183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sym typeface="Wingdings 2"/>
                </a:rPr>
                <a:t>机械行业的其他岗位还包括制订加工工艺和工时定额的工艺</a:t>
              </a:r>
              <a:r>
                <a:rPr lang="zh-CN" altLang="en-US" dirty="0" smtClean="0">
                  <a:sym typeface="Wingdings 2"/>
                </a:rPr>
                <a:t>员、 工具、夹具、模具</a:t>
              </a:r>
              <a:r>
                <a:rPr lang="zh-CN" altLang="en-US" dirty="0">
                  <a:sym typeface="Wingdings 2"/>
                </a:rPr>
                <a:t>设计人员</a:t>
              </a:r>
              <a:r>
                <a:rPr lang="zh-CN" altLang="en-US" dirty="0" smtClean="0">
                  <a:sym typeface="Wingdings 2"/>
                </a:rPr>
                <a:t>等。</a:t>
              </a:r>
              <a:endParaRPr lang="en-US" altLang="zh-CN" dirty="0" smtClean="0">
                <a:sym typeface="Wingdings 2"/>
              </a:endParaRPr>
            </a:p>
            <a:p>
              <a:r>
                <a:rPr lang="zh-CN" altLang="en-US" dirty="0" smtClean="0">
                  <a:sym typeface="Wingdings 2"/>
                </a:rPr>
                <a:t>他们</a:t>
              </a:r>
              <a:r>
                <a:rPr lang="zh-CN" altLang="en-US" dirty="0">
                  <a:sym typeface="Wingdings 2"/>
                </a:rPr>
                <a:t>一般都需要具有较强的综合专业知识和</a:t>
              </a:r>
              <a:r>
                <a:rPr lang="zh-CN" altLang="en-US" dirty="0" smtClean="0">
                  <a:sym typeface="Wingdings 2"/>
                </a:rPr>
                <a:t>技能，较多的生产</a:t>
              </a:r>
              <a:r>
                <a:rPr lang="zh-CN" altLang="en-US" dirty="0">
                  <a:sym typeface="Wingdings 2"/>
                </a:rPr>
                <a:t>实践</a:t>
              </a:r>
              <a:r>
                <a:rPr lang="zh-CN" altLang="en-US" dirty="0" smtClean="0">
                  <a:sym typeface="Wingdings 2"/>
                </a:rPr>
                <a:t>经验，他们</a:t>
              </a:r>
              <a:r>
                <a:rPr lang="zh-CN" altLang="en-US" dirty="0">
                  <a:sym typeface="Wingdings 2"/>
                </a:rPr>
                <a:t>的工作是为生产提供各种技术支持和</a:t>
              </a:r>
              <a:r>
                <a:rPr lang="zh-CN" altLang="en-US" dirty="0" smtClean="0">
                  <a:sym typeface="Wingdings 2"/>
                </a:rPr>
                <a:t>保障。</a:t>
              </a:r>
              <a:endParaRPr lang="en-US" altLang="zh-CN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" name="AutoShape 11"/>
          <p:cNvSpPr>
            <a:spLocks noChangeArrowheads="1"/>
          </p:cNvSpPr>
          <p:nvPr/>
        </p:nvSpPr>
        <p:spPr bwMode="auto">
          <a:xfrm>
            <a:off x="934410" y="3578924"/>
            <a:ext cx="1747505" cy="480946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4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工</a:t>
            </a:r>
            <a:endParaRPr lang="en-US" altLang="zh-CN" sz="4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-36512" y="126876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116458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二、从事机械行业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的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一般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要求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18" name="组合 17"/>
          <p:cNvGrpSpPr>
            <a:grpSpLocks/>
          </p:cNvGrpSpPr>
          <p:nvPr/>
        </p:nvGrpSpPr>
        <p:grpSpPr bwMode="auto">
          <a:xfrm>
            <a:off x="-36511" y="4345166"/>
            <a:ext cx="4392488" cy="687830"/>
            <a:chOff x="1043608" y="4977532"/>
            <a:chExt cx="3311525" cy="1547812"/>
          </a:xfrm>
        </p:grpSpPr>
        <p:sp>
          <p:nvSpPr>
            <p:cNvPr id="4129" name="Freeform 288"/>
            <p:cNvSpPr>
              <a:spLocks/>
            </p:cNvSpPr>
            <p:nvPr/>
          </p:nvSpPr>
          <p:spPr bwMode="auto">
            <a:xfrm flipV="1">
              <a:off x="1043608" y="6384057"/>
              <a:ext cx="3138488" cy="141287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30" name="Freeform 289"/>
            <p:cNvSpPr>
              <a:spLocks/>
            </p:cNvSpPr>
            <p:nvPr/>
          </p:nvSpPr>
          <p:spPr bwMode="auto">
            <a:xfrm>
              <a:off x="1043608" y="4977532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31" name="Group 290"/>
            <p:cNvGrpSpPr>
              <a:grpSpLocks/>
            </p:cNvGrpSpPr>
            <p:nvPr/>
          </p:nvGrpSpPr>
          <p:grpSpPr bwMode="auto">
            <a:xfrm>
              <a:off x="1357933" y="5061669"/>
              <a:ext cx="2997200" cy="1282700"/>
              <a:chOff x="521" y="2588"/>
              <a:chExt cx="2495" cy="1091"/>
            </a:xfrm>
          </p:grpSpPr>
          <p:sp>
            <p:nvSpPr>
              <p:cNvPr id="4134" name="Freeform 291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Freeform 292"/>
              <p:cNvSpPr>
                <a:spLocks/>
              </p:cNvSpPr>
              <p:nvPr/>
            </p:nvSpPr>
            <p:spPr bwMode="auto">
              <a:xfrm>
                <a:off x="543" y="2608"/>
                <a:ext cx="2449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32" name="AutoShape 293"/>
            <p:cNvSpPr>
              <a:spLocks noChangeArrowheads="1"/>
            </p:cNvSpPr>
            <p:nvPr/>
          </p:nvSpPr>
          <p:spPr bwMode="auto">
            <a:xfrm>
              <a:off x="1095996" y="5053732"/>
              <a:ext cx="374650" cy="1284287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33" name="Rectangle 300"/>
            <p:cNvSpPr>
              <a:spLocks noChangeArrowheads="1"/>
            </p:cNvSpPr>
            <p:nvPr/>
          </p:nvSpPr>
          <p:spPr bwMode="auto">
            <a:xfrm>
              <a:off x="1583078" y="5153897"/>
              <a:ext cx="173980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CN" altLang="en-US" sz="2000" i="1" dirty="0">
                  <a:latin typeface="微软雅黑" pitchFamily="34" charset="-122"/>
                  <a:ea typeface="微软雅黑" pitchFamily="34" charset="-122"/>
                  <a:cs typeface="HY헤드라인M"/>
                </a:rPr>
                <a:t>质量、 安全、 规范意识</a:t>
              </a:r>
              <a:endParaRPr lang="ko-KR" altLang="en-US" sz="2000" i="1" dirty="0">
                <a:latin typeface="微软雅黑" pitchFamily="34" charset="-122"/>
                <a:ea typeface="微软雅黑" pitchFamily="34" charset="-122"/>
                <a:cs typeface="HY헤드라인M"/>
              </a:endParaRPr>
            </a:p>
          </p:txBody>
        </p:sp>
      </p:grpSp>
      <p:grpSp>
        <p:nvGrpSpPr>
          <p:cNvPr id="29" name="组合 28"/>
          <p:cNvGrpSpPr>
            <a:grpSpLocks/>
          </p:cNvGrpSpPr>
          <p:nvPr/>
        </p:nvGrpSpPr>
        <p:grpSpPr bwMode="auto">
          <a:xfrm>
            <a:off x="123504" y="1596374"/>
            <a:ext cx="2558411" cy="683145"/>
            <a:chOff x="1475408" y="1378669"/>
            <a:chExt cx="3311525" cy="1547813"/>
          </a:xfrm>
        </p:grpSpPr>
        <p:sp>
          <p:nvSpPr>
            <p:cNvPr id="4120" name="Freeform 264"/>
            <p:cNvSpPr>
              <a:spLocks/>
            </p:cNvSpPr>
            <p:nvPr/>
          </p:nvSpPr>
          <p:spPr bwMode="auto">
            <a:xfrm flipV="1">
              <a:off x="1475408" y="2785194"/>
              <a:ext cx="3138488" cy="141288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1" name="Freeform 265"/>
            <p:cNvSpPr>
              <a:spLocks/>
            </p:cNvSpPr>
            <p:nvPr/>
          </p:nvSpPr>
          <p:spPr bwMode="auto">
            <a:xfrm>
              <a:off x="1475408" y="1378669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22" name="Group 266"/>
            <p:cNvGrpSpPr>
              <a:grpSpLocks/>
            </p:cNvGrpSpPr>
            <p:nvPr/>
          </p:nvGrpSpPr>
          <p:grpSpPr bwMode="auto">
            <a:xfrm>
              <a:off x="1789733" y="1462807"/>
              <a:ext cx="2997200" cy="1282700"/>
              <a:chOff x="521" y="2588"/>
              <a:chExt cx="2495" cy="1091"/>
            </a:xfrm>
          </p:grpSpPr>
          <p:sp>
            <p:nvSpPr>
              <p:cNvPr id="4127" name="Freeform 267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Freeform 268"/>
              <p:cNvSpPr>
                <a:spLocks/>
              </p:cNvSpPr>
              <p:nvPr/>
            </p:nvSpPr>
            <p:spPr bwMode="auto">
              <a:xfrm>
                <a:off x="543" y="2608"/>
                <a:ext cx="2450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23" name="AutoShape 269"/>
            <p:cNvSpPr>
              <a:spLocks noChangeArrowheads="1"/>
            </p:cNvSpPr>
            <p:nvPr/>
          </p:nvSpPr>
          <p:spPr bwMode="auto">
            <a:xfrm>
              <a:off x="1527796" y="1454869"/>
              <a:ext cx="374650" cy="1284288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4" name="Freeform 272"/>
            <p:cNvSpPr>
              <a:spLocks/>
            </p:cNvSpPr>
            <p:nvPr/>
          </p:nvSpPr>
          <p:spPr bwMode="auto">
            <a:xfrm>
              <a:off x="2181846" y="1704503"/>
              <a:ext cx="223837" cy="195262"/>
            </a:xfrm>
            <a:custGeom>
              <a:avLst/>
              <a:gdLst>
                <a:gd name="T0" fmla="*/ 2147483647 w 1059"/>
                <a:gd name="T1" fmla="*/ 0 h 936"/>
                <a:gd name="T2" fmla="*/ 0 w 1059"/>
                <a:gd name="T3" fmla="*/ 2147483647 h 936"/>
                <a:gd name="T4" fmla="*/ 2147483647 w 1059"/>
                <a:gd name="T5" fmla="*/ 2147483647 h 936"/>
                <a:gd name="T6" fmla="*/ 2147483647 w 1059"/>
                <a:gd name="T7" fmla="*/ 2147483647 h 936"/>
                <a:gd name="T8" fmla="*/ 2147483647 w 1059"/>
                <a:gd name="T9" fmla="*/ 2147483647 h 936"/>
                <a:gd name="T10" fmla="*/ 2147483647 w 1059"/>
                <a:gd name="T11" fmla="*/ 2147483647 h 936"/>
                <a:gd name="T12" fmla="*/ 2147483647 w 1059"/>
                <a:gd name="T13" fmla="*/ 0 h 9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9"/>
                <a:gd name="T22" fmla="*/ 0 h 936"/>
                <a:gd name="T23" fmla="*/ 1059 w 1059"/>
                <a:gd name="T24" fmla="*/ 936 h 9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9" h="936">
                  <a:moveTo>
                    <a:pt x="528" y="0"/>
                  </a:moveTo>
                  <a:lnTo>
                    <a:pt x="0" y="184"/>
                  </a:lnTo>
                  <a:lnTo>
                    <a:pt x="1" y="748"/>
                  </a:lnTo>
                  <a:lnTo>
                    <a:pt x="529" y="936"/>
                  </a:lnTo>
                  <a:lnTo>
                    <a:pt x="1059" y="748"/>
                  </a:lnTo>
                  <a:lnTo>
                    <a:pt x="1057" y="184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5" name="AutoShape 274"/>
            <p:cNvSpPr>
              <a:spLocks noChangeArrowheads="1"/>
            </p:cNvSpPr>
            <p:nvPr/>
          </p:nvSpPr>
          <p:spPr bwMode="auto">
            <a:xfrm rot="-5400000">
              <a:off x="2162796" y="2082452"/>
              <a:ext cx="150812" cy="109538"/>
            </a:xfrm>
            <a:prstGeom prst="parallelogram">
              <a:avLst>
                <a:gd name="adj" fmla="val 34420"/>
              </a:avLst>
            </a:prstGeom>
            <a:gradFill rotWithShape="1">
              <a:gsLst>
                <a:gs pos="0">
                  <a:srgbClr val="E6E6E6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6" name="Rectangle 302"/>
            <p:cNvSpPr>
              <a:spLocks noChangeArrowheads="1"/>
            </p:cNvSpPr>
            <p:nvPr/>
          </p:nvSpPr>
          <p:spPr bwMode="auto">
            <a:xfrm>
              <a:off x="1949825" y="1588615"/>
              <a:ext cx="63920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CN" altLang="en-US" sz="2000" i="1" dirty="0">
                  <a:latin typeface="微软雅黑" pitchFamily="34" charset="-122"/>
                  <a:ea typeface="微软雅黑" pitchFamily="34" charset="-122"/>
                  <a:cs typeface="HY헤드라인M"/>
                </a:rPr>
                <a:t>文化知识</a:t>
              </a:r>
              <a:endParaRPr lang="ko-KR" altLang="en-US" sz="2000" i="1" dirty="0">
                <a:latin typeface="微软雅黑" pitchFamily="34" charset="-122"/>
                <a:ea typeface="微软雅黑" pitchFamily="34" charset="-122"/>
                <a:cs typeface="HY헤드라인M"/>
              </a:endParaRPr>
            </a:p>
          </p:txBody>
        </p:sp>
      </p:grpSp>
      <p:grpSp>
        <p:nvGrpSpPr>
          <p:cNvPr id="40" name="组合 39"/>
          <p:cNvGrpSpPr>
            <a:grpSpLocks/>
          </p:cNvGrpSpPr>
          <p:nvPr/>
        </p:nvGrpSpPr>
        <p:grpSpPr bwMode="auto">
          <a:xfrm>
            <a:off x="-2812" y="2780928"/>
            <a:ext cx="2486579" cy="725487"/>
            <a:chOff x="1259508" y="3161432"/>
            <a:chExt cx="3311525" cy="1547812"/>
          </a:xfrm>
        </p:grpSpPr>
        <p:sp>
          <p:nvSpPr>
            <p:cNvPr id="4112" name="Freeform 276"/>
            <p:cNvSpPr>
              <a:spLocks/>
            </p:cNvSpPr>
            <p:nvPr/>
          </p:nvSpPr>
          <p:spPr bwMode="auto">
            <a:xfrm flipV="1">
              <a:off x="1259508" y="4567957"/>
              <a:ext cx="3138488" cy="141287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3" name="Freeform 277"/>
            <p:cNvSpPr>
              <a:spLocks/>
            </p:cNvSpPr>
            <p:nvPr/>
          </p:nvSpPr>
          <p:spPr bwMode="auto">
            <a:xfrm>
              <a:off x="1259508" y="3161432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rgbClr val="00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14" name="Group 278"/>
            <p:cNvGrpSpPr>
              <a:grpSpLocks/>
            </p:cNvGrpSpPr>
            <p:nvPr/>
          </p:nvGrpSpPr>
          <p:grpSpPr bwMode="auto">
            <a:xfrm>
              <a:off x="1573833" y="3245569"/>
              <a:ext cx="2997200" cy="1282700"/>
              <a:chOff x="521" y="2588"/>
              <a:chExt cx="2495" cy="1091"/>
            </a:xfrm>
          </p:grpSpPr>
          <p:sp>
            <p:nvSpPr>
              <p:cNvPr id="4118" name="Freeform 279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Freeform 280"/>
              <p:cNvSpPr>
                <a:spLocks/>
              </p:cNvSpPr>
              <p:nvPr/>
            </p:nvSpPr>
            <p:spPr bwMode="auto">
              <a:xfrm>
                <a:off x="543" y="2608"/>
                <a:ext cx="2450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15" name="AutoShape 281"/>
            <p:cNvSpPr>
              <a:spLocks noChangeArrowheads="1"/>
            </p:cNvSpPr>
            <p:nvPr/>
          </p:nvSpPr>
          <p:spPr bwMode="auto">
            <a:xfrm>
              <a:off x="1311896" y="3237632"/>
              <a:ext cx="374650" cy="1284287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6" name="AutoShape 286"/>
            <p:cNvSpPr>
              <a:spLocks noChangeArrowheads="1"/>
            </p:cNvSpPr>
            <p:nvPr/>
          </p:nvSpPr>
          <p:spPr bwMode="auto">
            <a:xfrm rot="-5400000">
              <a:off x="1946895" y="3707532"/>
              <a:ext cx="150813" cy="109538"/>
            </a:xfrm>
            <a:prstGeom prst="parallelogram">
              <a:avLst>
                <a:gd name="adj" fmla="val 34420"/>
              </a:avLst>
            </a:prstGeom>
            <a:gradFill rotWithShape="1">
              <a:gsLst>
                <a:gs pos="0">
                  <a:srgbClr val="E6E6E6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7" name="Rectangle 303"/>
            <p:cNvSpPr>
              <a:spLocks noChangeArrowheads="1"/>
            </p:cNvSpPr>
            <p:nvPr/>
          </p:nvSpPr>
          <p:spPr bwMode="auto">
            <a:xfrm>
              <a:off x="1691080" y="3454965"/>
              <a:ext cx="67531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zh-CN" altLang="en-US" sz="2000" i="1" dirty="0">
                  <a:latin typeface="微软雅黑" pitchFamily="34" charset="-122"/>
                  <a:ea typeface="微软雅黑" pitchFamily="34" charset="-122"/>
                  <a:cs typeface="HY헤드라인M"/>
                </a:rPr>
                <a:t>专业技能</a:t>
              </a:r>
              <a:endParaRPr lang="ko-KR" altLang="en-US" sz="2000" i="1" dirty="0">
                <a:latin typeface="微软雅黑" pitchFamily="34" charset="-122"/>
                <a:ea typeface="微软雅黑" pitchFamily="34" charset="-122"/>
                <a:cs typeface="HY헤드라인M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22419" y="5695574"/>
            <a:ext cx="4392488" cy="687830"/>
            <a:chOff x="22419" y="6170170"/>
            <a:chExt cx="4392488" cy="687830"/>
          </a:xfrm>
        </p:grpSpPr>
        <p:grpSp>
          <p:nvGrpSpPr>
            <p:cNvPr id="14" name="组合 13"/>
            <p:cNvGrpSpPr/>
            <p:nvPr/>
          </p:nvGrpSpPr>
          <p:grpSpPr>
            <a:xfrm>
              <a:off x="22419" y="6170170"/>
              <a:ext cx="4188236" cy="687830"/>
              <a:chOff x="22419" y="6170170"/>
              <a:chExt cx="4188236" cy="687830"/>
            </a:xfrm>
          </p:grpSpPr>
          <p:sp>
            <p:nvSpPr>
              <p:cNvPr id="44" name="Freeform 288"/>
              <p:cNvSpPr>
                <a:spLocks/>
              </p:cNvSpPr>
              <p:nvPr/>
            </p:nvSpPr>
            <p:spPr bwMode="auto">
              <a:xfrm flipV="1">
                <a:off x="22419" y="6795214"/>
                <a:ext cx="4162967" cy="62786"/>
              </a:xfrm>
              <a:custGeom>
                <a:avLst/>
                <a:gdLst>
                  <a:gd name="T0" fmla="*/ 2147483647 w 2495"/>
                  <a:gd name="T1" fmla="*/ 2147483647 h 1091"/>
                  <a:gd name="T2" fmla="*/ 2147483647 w 2495"/>
                  <a:gd name="T3" fmla="*/ 0 h 1091"/>
                  <a:gd name="T4" fmla="*/ 2147483647 w 2495"/>
                  <a:gd name="T5" fmla="*/ 2147483647 h 1091"/>
                  <a:gd name="T6" fmla="*/ 2147483647 w 2495"/>
                  <a:gd name="T7" fmla="*/ 2147483647 h 1091"/>
                  <a:gd name="T8" fmla="*/ 2147483647 w 2495"/>
                  <a:gd name="T9" fmla="*/ 2147483647 h 1091"/>
                  <a:gd name="T10" fmla="*/ 2147483647 w 2495"/>
                  <a:gd name="T11" fmla="*/ 2147483647 h 1091"/>
                  <a:gd name="T12" fmla="*/ 2147483647 w 2495"/>
                  <a:gd name="T13" fmla="*/ 2147483647 h 1091"/>
                  <a:gd name="T14" fmla="*/ 2147483647 w 2495"/>
                  <a:gd name="T15" fmla="*/ 2147483647 h 1091"/>
                  <a:gd name="T16" fmla="*/ 2147483647 w 2495"/>
                  <a:gd name="T17" fmla="*/ 2147483647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495"/>
                  <a:gd name="T28" fmla="*/ 0 h 1091"/>
                  <a:gd name="T29" fmla="*/ 2495 w 2495"/>
                  <a:gd name="T30" fmla="*/ 1091 h 109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2">
                      <a:alpha val="0"/>
                    </a:schemeClr>
                  </a:gs>
                  <a:gs pos="100000">
                    <a:schemeClr val="tx1">
                      <a:alpha val="60001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7" name="Freeform 289"/>
              <p:cNvSpPr>
                <a:spLocks/>
              </p:cNvSpPr>
              <p:nvPr/>
            </p:nvSpPr>
            <p:spPr bwMode="auto">
              <a:xfrm>
                <a:off x="22419" y="6170170"/>
                <a:ext cx="4188236" cy="640564"/>
              </a:xfrm>
              <a:custGeom>
                <a:avLst/>
                <a:gdLst>
                  <a:gd name="T0" fmla="*/ 2147483647 w 2495"/>
                  <a:gd name="T1" fmla="*/ 2147483647 h 1091"/>
                  <a:gd name="T2" fmla="*/ 2147483647 w 2495"/>
                  <a:gd name="T3" fmla="*/ 0 h 1091"/>
                  <a:gd name="T4" fmla="*/ 2147483647 w 2495"/>
                  <a:gd name="T5" fmla="*/ 2147483647 h 1091"/>
                  <a:gd name="T6" fmla="*/ 2147483647 w 2495"/>
                  <a:gd name="T7" fmla="*/ 2147483647 h 1091"/>
                  <a:gd name="T8" fmla="*/ 2147483647 w 2495"/>
                  <a:gd name="T9" fmla="*/ 2147483647 h 1091"/>
                  <a:gd name="T10" fmla="*/ 2147483647 w 2495"/>
                  <a:gd name="T11" fmla="*/ 2147483647 h 1091"/>
                  <a:gd name="T12" fmla="*/ 2147483647 w 2495"/>
                  <a:gd name="T13" fmla="*/ 2147483647 h 1091"/>
                  <a:gd name="T14" fmla="*/ 2147483647 w 2495"/>
                  <a:gd name="T15" fmla="*/ 2147483647 h 1091"/>
                  <a:gd name="T16" fmla="*/ 2147483647 w 2495"/>
                  <a:gd name="T17" fmla="*/ 2147483647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495"/>
                  <a:gd name="T28" fmla="*/ 0 h 1091"/>
                  <a:gd name="T29" fmla="*/ 2495 w 2495"/>
                  <a:gd name="T30" fmla="*/ 1091 h 109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91908" y="6204032"/>
              <a:ext cx="4322999" cy="573545"/>
              <a:chOff x="91908" y="6204032"/>
              <a:chExt cx="4322999" cy="573545"/>
            </a:xfrm>
          </p:grpSpPr>
          <p:grpSp>
            <p:nvGrpSpPr>
              <p:cNvPr id="48" name="Group 290"/>
              <p:cNvGrpSpPr>
                <a:grpSpLocks/>
              </p:cNvGrpSpPr>
              <p:nvPr/>
            </p:nvGrpSpPr>
            <p:grpSpPr bwMode="auto">
              <a:xfrm>
                <a:off x="439347" y="6207560"/>
                <a:ext cx="3975560" cy="570017"/>
                <a:chOff x="521" y="2588"/>
                <a:chExt cx="2495" cy="1091"/>
              </a:xfrm>
            </p:grpSpPr>
            <p:sp>
              <p:nvSpPr>
                <p:cNvPr id="53" name="Freeform 291"/>
                <p:cNvSpPr>
                  <a:spLocks/>
                </p:cNvSpPr>
                <p:nvPr/>
              </p:nvSpPr>
              <p:spPr bwMode="auto">
                <a:xfrm>
                  <a:off x="521" y="2588"/>
                  <a:ext cx="2495" cy="1091"/>
                </a:xfrm>
                <a:custGeom>
                  <a:avLst/>
                  <a:gdLst>
                    <a:gd name="T0" fmla="*/ 184 w 2495"/>
                    <a:gd name="T1" fmla="*/ 3 h 1091"/>
                    <a:gd name="T2" fmla="*/ 2454 w 2495"/>
                    <a:gd name="T3" fmla="*/ 0 h 1091"/>
                    <a:gd name="T4" fmla="*/ 2493 w 2495"/>
                    <a:gd name="T5" fmla="*/ 45 h 1091"/>
                    <a:gd name="T6" fmla="*/ 2361 w 2495"/>
                    <a:gd name="T7" fmla="*/ 1052 h 1091"/>
                    <a:gd name="T8" fmla="*/ 2321 w 2495"/>
                    <a:gd name="T9" fmla="*/ 1091 h 1091"/>
                    <a:gd name="T10" fmla="*/ 53 w 2495"/>
                    <a:gd name="T11" fmla="*/ 1085 h 1091"/>
                    <a:gd name="T12" fmla="*/ 5 w 2495"/>
                    <a:gd name="T13" fmla="*/ 1049 h 1091"/>
                    <a:gd name="T14" fmla="*/ 133 w 2495"/>
                    <a:gd name="T15" fmla="*/ 39 h 1091"/>
                    <a:gd name="T16" fmla="*/ 184 w 2495"/>
                    <a:gd name="T17" fmla="*/ 3 h 109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495" h="1091">
                      <a:moveTo>
                        <a:pt x="184" y="3"/>
                      </a:moveTo>
                      <a:cubicBezTo>
                        <a:pt x="1319" y="1"/>
                        <a:pt x="2454" y="0"/>
                        <a:pt x="2454" y="0"/>
                      </a:cubicBezTo>
                      <a:cubicBezTo>
                        <a:pt x="2480" y="2"/>
                        <a:pt x="2495" y="23"/>
                        <a:pt x="2493" y="45"/>
                      </a:cubicBezTo>
                      <a:cubicBezTo>
                        <a:pt x="2493" y="45"/>
                        <a:pt x="2427" y="548"/>
                        <a:pt x="2361" y="1052"/>
                      </a:cubicBezTo>
                      <a:cubicBezTo>
                        <a:pt x="2358" y="1080"/>
                        <a:pt x="2349" y="1089"/>
                        <a:pt x="2321" y="1091"/>
                      </a:cubicBezTo>
                      <a:cubicBezTo>
                        <a:pt x="2321" y="1091"/>
                        <a:pt x="1187" y="1088"/>
                        <a:pt x="53" y="1085"/>
                      </a:cubicBezTo>
                      <a:cubicBezTo>
                        <a:pt x="24" y="1086"/>
                        <a:pt x="0" y="1076"/>
                        <a:pt x="5" y="1049"/>
                      </a:cubicBezTo>
                      <a:cubicBezTo>
                        <a:pt x="5" y="1049"/>
                        <a:pt x="69" y="544"/>
                        <a:pt x="133" y="39"/>
                      </a:cubicBezTo>
                      <a:cubicBezTo>
                        <a:pt x="138" y="9"/>
                        <a:pt x="159" y="0"/>
                        <a:pt x="184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>
                  <a:noFill/>
                </a:ln>
                <a:effectLst>
                  <a:outerShdw dist="35921" dir="135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4" name="Freeform 292"/>
                <p:cNvSpPr>
                  <a:spLocks/>
                </p:cNvSpPr>
                <p:nvPr/>
              </p:nvSpPr>
              <p:spPr bwMode="auto">
                <a:xfrm>
                  <a:off x="543" y="2608"/>
                  <a:ext cx="2449" cy="1049"/>
                </a:xfrm>
                <a:custGeom>
                  <a:avLst/>
                  <a:gdLst/>
                  <a:ahLst/>
                  <a:cxnLst>
                    <a:cxn ang="0">
                      <a:pos x="184" y="3"/>
                    </a:cxn>
                    <a:cxn ang="0">
                      <a:pos x="2454" y="0"/>
                    </a:cxn>
                    <a:cxn ang="0">
                      <a:pos x="2493" y="45"/>
                    </a:cxn>
                    <a:cxn ang="0">
                      <a:pos x="2361" y="1052"/>
                    </a:cxn>
                    <a:cxn ang="0">
                      <a:pos x="2321" y="1091"/>
                    </a:cxn>
                    <a:cxn ang="0">
                      <a:pos x="53" y="1085"/>
                    </a:cxn>
                    <a:cxn ang="0">
                      <a:pos x="5" y="1049"/>
                    </a:cxn>
                    <a:cxn ang="0">
                      <a:pos x="133" y="39"/>
                    </a:cxn>
                    <a:cxn ang="0">
                      <a:pos x="184" y="3"/>
                    </a:cxn>
                  </a:cxnLst>
                  <a:rect l="0" t="0" r="r" b="b"/>
                  <a:pathLst>
                    <a:path w="2495" h="1091">
                      <a:moveTo>
                        <a:pt x="184" y="3"/>
                      </a:moveTo>
                      <a:cubicBezTo>
                        <a:pt x="1319" y="1"/>
                        <a:pt x="2454" y="0"/>
                        <a:pt x="2454" y="0"/>
                      </a:cubicBezTo>
                      <a:cubicBezTo>
                        <a:pt x="2480" y="2"/>
                        <a:pt x="2495" y="23"/>
                        <a:pt x="2493" y="45"/>
                      </a:cubicBezTo>
                      <a:cubicBezTo>
                        <a:pt x="2493" y="45"/>
                        <a:pt x="2427" y="548"/>
                        <a:pt x="2361" y="1052"/>
                      </a:cubicBezTo>
                      <a:cubicBezTo>
                        <a:pt x="2358" y="1080"/>
                        <a:pt x="2349" y="1089"/>
                        <a:pt x="2321" y="1091"/>
                      </a:cubicBezTo>
                      <a:cubicBezTo>
                        <a:pt x="2321" y="1091"/>
                        <a:pt x="1187" y="1088"/>
                        <a:pt x="53" y="1085"/>
                      </a:cubicBezTo>
                      <a:cubicBezTo>
                        <a:pt x="24" y="1086"/>
                        <a:pt x="0" y="1076"/>
                        <a:pt x="5" y="1049"/>
                      </a:cubicBezTo>
                      <a:cubicBezTo>
                        <a:pt x="5" y="1049"/>
                        <a:pt x="69" y="544"/>
                        <a:pt x="133" y="39"/>
                      </a:cubicBezTo>
                      <a:cubicBezTo>
                        <a:pt x="138" y="9"/>
                        <a:pt x="159" y="0"/>
                        <a:pt x="184" y="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>
                        <a:alpha val="60001"/>
                      </a:schemeClr>
                    </a:gs>
                    <a:gs pos="100000">
                      <a:schemeClr val="bg1">
                        <a:gamma/>
                        <a:shade val="8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49" name="AutoShape 293"/>
              <p:cNvSpPr>
                <a:spLocks noChangeArrowheads="1"/>
              </p:cNvSpPr>
              <p:nvPr/>
            </p:nvSpPr>
            <p:spPr bwMode="auto">
              <a:xfrm>
                <a:off x="91908" y="6204032"/>
                <a:ext cx="496945" cy="570722"/>
              </a:xfrm>
              <a:prstGeom prst="parallelogram">
                <a:avLst>
                  <a:gd name="adj" fmla="val 43088"/>
                </a:avLst>
              </a:prstGeom>
              <a:gradFill rotWithShape="1">
                <a:gsLst>
                  <a:gs pos="0">
                    <a:schemeClr val="bg1">
                      <a:alpha val="67998"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1" name="Rectangle 300"/>
              <p:cNvSpPr>
                <a:spLocks noChangeArrowheads="1"/>
              </p:cNvSpPr>
              <p:nvPr/>
            </p:nvSpPr>
            <p:spPr bwMode="auto">
              <a:xfrm>
                <a:off x="737985" y="6248545"/>
                <a:ext cx="179536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CN" altLang="en-US" sz="2000" i="1" dirty="0">
                    <a:latin typeface="微软雅黑" pitchFamily="34" charset="-122"/>
                    <a:ea typeface="微软雅黑" pitchFamily="34" charset="-122"/>
                    <a:cs typeface="HY헤드라인M"/>
                  </a:rPr>
                  <a:t>钻研和学习能力</a:t>
                </a:r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3673880" y="1996008"/>
            <a:ext cx="4732594" cy="4381764"/>
            <a:chOff x="3673880" y="1996008"/>
            <a:chExt cx="4732594" cy="4381764"/>
          </a:xfrm>
        </p:grpSpPr>
        <p:sp>
          <p:nvSpPr>
            <p:cNvPr id="55" name="对角圆角矩形 54"/>
            <p:cNvSpPr/>
            <p:nvPr/>
          </p:nvSpPr>
          <p:spPr>
            <a:xfrm rot="3644138">
              <a:off x="3849295" y="1820593"/>
              <a:ext cx="4381764" cy="4732594"/>
            </a:xfrm>
            <a:prstGeom prst="round2DiagRect">
              <a:avLst>
                <a:gd name="adj1" fmla="val 42866"/>
                <a:gd name="adj2" fmla="val 0"/>
              </a:avLst>
            </a:prstGeom>
            <a:solidFill>
              <a:srgbClr val="D5F6F9"/>
            </a:solidFill>
            <a:ln w="50800">
              <a:solidFill>
                <a:srgbClr val="00B050"/>
              </a:solidFill>
            </a:ln>
            <a:ex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zh-CN" altLang="en-US" sz="280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3945863" y="2708920"/>
              <a:ext cx="4189960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一般来说，从事机械行业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需要经过职业院校的学习或其他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相关专业的技术培训。</a:t>
              </a:r>
              <a:endParaRPr lang="en-US" altLang="zh-CN" sz="2000" dirty="0" smtClean="0">
                <a:solidFill>
                  <a:schemeClr val="accent4">
                    <a:lumMod val="50000"/>
                  </a:schemeClr>
                </a:solidFill>
                <a:latin typeface="黑体" pitchFamily="2" charset="-122"/>
                <a:ea typeface="黑体" pitchFamily="2" charset="-122"/>
              </a:endParaRPr>
            </a:p>
            <a:p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要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从事机械行业中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的一些职业，如车工、钳工、铣工、铸造工、焊工等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还必须先通过培训与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考核，获得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由人力资源和社会保障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部（原为“劳动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和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社会保障部”）核发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的职业资格证书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后，方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可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上岗。</a:t>
              </a:r>
              <a:endParaRPr lang="zh-CN" altLang="en-US" sz="2000" dirty="0">
                <a:solidFill>
                  <a:schemeClr val="accent4">
                    <a:lumMod val="50000"/>
                  </a:schemeClr>
                </a:solidFill>
                <a:latin typeface="黑体" pitchFamily="2" charset="-122"/>
                <a:ea typeface="黑体" pitchFamily="2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324084" y="1730243"/>
            <a:ext cx="3630334" cy="4178307"/>
            <a:chOff x="4324084" y="1730243"/>
            <a:chExt cx="3630334" cy="4178307"/>
          </a:xfrm>
        </p:grpSpPr>
        <p:sp>
          <p:nvSpPr>
            <p:cNvPr id="59" name="对角圆角矩形 58"/>
            <p:cNvSpPr/>
            <p:nvPr/>
          </p:nvSpPr>
          <p:spPr>
            <a:xfrm rot="917570">
              <a:off x="4324084" y="1730243"/>
              <a:ext cx="3630334" cy="4178307"/>
            </a:xfrm>
            <a:prstGeom prst="round2DiagRect">
              <a:avLst>
                <a:gd name="adj1" fmla="val 42866"/>
                <a:gd name="adj2" fmla="val 6362"/>
              </a:avLst>
            </a:prstGeom>
            <a:solidFill>
              <a:srgbClr val="D5F6F9"/>
            </a:solidFill>
            <a:ln w="50800">
              <a:solidFill>
                <a:schemeClr val="accent2"/>
              </a:solidFill>
            </a:ln>
            <a:ex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zh-CN" altLang="en-US" sz="280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4878122" y="2792980"/>
              <a:ext cx="2772308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工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作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规范和规章制度是生产安全和产品质量的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保证。无论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是一名普通工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人，还是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技术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能手，都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必须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遵守工作操作规程，时刻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牢记安全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第一、质量第一。</a:t>
              </a:r>
              <a:endParaRPr lang="zh-CN" altLang="en-US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547045" y="2188227"/>
            <a:ext cx="3434462" cy="4231039"/>
            <a:chOff x="4583557" y="2261529"/>
            <a:chExt cx="3434462" cy="4231039"/>
          </a:xfrm>
        </p:grpSpPr>
        <p:sp>
          <p:nvSpPr>
            <p:cNvPr id="61" name="对角圆角矩形 60"/>
            <p:cNvSpPr/>
            <p:nvPr/>
          </p:nvSpPr>
          <p:spPr>
            <a:xfrm>
              <a:off x="4583557" y="2261529"/>
              <a:ext cx="3434462" cy="4231039"/>
            </a:xfrm>
            <a:prstGeom prst="round2DiagRect">
              <a:avLst>
                <a:gd name="adj1" fmla="val 42866"/>
                <a:gd name="adj2" fmla="val 1018"/>
              </a:avLst>
            </a:prstGeom>
            <a:solidFill>
              <a:srgbClr val="D5F6F9"/>
            </a:solidFill>
            <a:ln w="50800">
              <a:solidFill>
                <a:srgbClr val="F79F57"/>
              </a:solidFill>
            </a:ln>
            <a:ex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zh-CN" altLang="en-US" sz="280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5013027" y="3255524"/>
              <a:ext cx="271834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没有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一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项技能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可以受用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一辈子，唯有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对新事物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和新技术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有不断探究的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精神，通过学习，不断</a:t>
              </a:r>
              <a:r>
                <a:rPr lang="zh-CN" altLang="en-US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更新知识和掌握最新</a:t>
              </a:r>
              <a:r>
                <a:rPr lang="zh-CN" altLang="en-US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技能，才能应对不断变化的世界，保持自己的从业优势。</a:t>
              </a:r>
              <a:endParaRPr lang="zh-CN" altLang="en-US" dirty="0">
                <a:solidFill>
                  <a:schemeClr val="accent4">
                    <a:lumMod val="50000"/>
                  </a:schemeClr>
                </a:solidFill>
                <a:latin typeface="黑体" pitchFamily="2" charset="-122"/>
                <a:ea typeface="黑体" pitchFamily="2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977629" y="1519217"/>
            <a:ext cx="4573296" cy="3758995"/>
            <a:chOff x="3977629" y="1519217"/>
            <a:chExt cx="4573296" cy="3758995"/>
          </a:xfrm>
        </p:grpSpPr>
        <p:sp>
          <p:nvSpPr>
            <p:cNvPr id="42" name="对角圆角矩形 41"/>
            <p:cNvSpPr/>
            <p:nvPr/>
          </p:nvSpPr>
          <p:spPr>
            <a:xfrm rot="4818262">
              <a:off x="4384779" y="1112067"/>
              <a:ext cx="3758995" cy="4573296"/>
            </a:xfrm>
            <a:prstGeom prst="round2DiagRect">
              <a:avLst>
                <a:gd name="adj1" fmla="val 42866"/>
                <a:gd name="adj2" fmla="val 0"/>
              </a:avLst>
            </a:prstGeom>
            <a:solidFill>
              <a:srgbClr val="D5F6F9"/>
            </a:solidFill>
            <a:ln w="50800">
              <a:solidFill>
                <a:srgbClr val="BF11BF"/>
              </a:solidFill>
            </a:ln>
            <a:ex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zh-CN" altLang="en-US" sz="280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4152284" y="2275331"/>
              <a:ext cx="3973936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对于最基本的机床操作工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岗位，要求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从业人员有一定的文化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知识：一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是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要会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识机械工程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图，懂得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图中符号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意义；二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是要有一定的计算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能力，如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能计算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切削用量；三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是读懂和理解相应的规章制度和安全操作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事项、加工</a:t>
              </a:r>
              <a:r>
                <a:rPr lang="zh-CN" altLang="en-US" sz="2000" dirty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工艺</a:t>
              </a:r>
              <a:r>
                <a:rPr lang="zh-CN" altLang="en-US" sz="2000" dirty="0" smtClean="0">
                  <a:solidFill>
                    <a:schemeClr val="accent4">
                      <a:lumMod val="50000"/>
                    </a:schemeClr>
                  </a:solidFill>
                  <a:latin typeface="黑体" pitchFamily="2" charset="-122"/>
                  <a:ea typeface="黑体" pitchFamily="2" charset="-122"/>
                </a:rPr>
                <a:t>等。</a:t>
              </a:r>
              <a:endParaRPr lang="zh-CN" altLang="en-US" sz="2000" dirty="0">
                <a:solidFill>
                  <a:schemeClr val="accent4">
                    <a:lumMod val="50000"/>
                  </a:schemeClr>
                </a:solidFill>
                <a:latin typeface="黑体" pitchFamily="2" charset="-122"/>
                <a:ea typeface="黑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组合 63"/>
          <p:cNvGrpSpPr>
            <a:grpSpLocks/>
          </p:cNvGrpSpPr>
          <p:nvPr/>
        </p:nvGrpSpPr>
        <p:grpSpPr bwMode="auto">
          <a:xfrm>
            <a:off x="2508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5389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569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参观工厂，说说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机械加工企业中设置了哪些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岗位，它们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的工作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内容分别是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什么。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5390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15391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15393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394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5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6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7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392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1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</p:grpSp>
      <p:grpSp>
        <p:nvGrpSpPr>
          <p:cNvPr id="15363" name="组合 64"/>
          <p:cNvGrpSpPr>
            <a:grpSpLocks/>
          </p:cNvGrpSpPr>
          <p:nvPr/>
        </p:nvGrpSpPr>
        <p:grpSpPr bwMode="auto">
          <a:xfrm>
            <a:off x="3525838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15380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15382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5383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4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5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6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7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2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  <p:sp>
          <p:nvSpPr>
            <p:cNvPr id="15381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2307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走访机械加工企业的人力资源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主管，了解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企业招聘中对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各项工种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的从业人员有什么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要求，最低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门槛是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什么。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5364" name="组合 1"/>
          <p:cNvGrpSpPr>
            <a:grpSpLocks/>
          </p:cNvGrpSpPr>
          <p:nvPr/>
        </p:nvGrpSpPr>
        <p:grpSpPr bwMode="auto">
          <a:xfrm>
            <a:off x="6802438" y="1703388"/>
            <a:ext cx="2017712" cy="4181475"/>
            <a:chOff x="4788123" y="1703388"/>
            <a:chExt cx="2017886" cy="4181475"/>
          </a:xfrm>
        </p:grpSpPr>
        <p:sp>
          <p:nvSpPr>
            <p:cNvPr id="59" name="圆角矩形 58"/>
            <p:cNvSpPr/>
            <p:nvPr/>
          </p:nvSpPr>
          <p:spPr bwMode="auto">
            <a:xfrm>
              <a:off x="4788123" y="2019680"/>
              <a:ext cx="2016125" cy="3865183"/>
            </a:xfrm>
            <a:prstGeom prst="roundRect">
              <a:avLst/>
            </a:prstGeom>
            <a:gradFill flip="none" rotWithShape="1">
              <a:gsLst>
                <a:gs pos="0">
                  <a:srgbClr val="F8F5CC"/>
                </a:gs>
                <a:gs pos="17999">
                  <a:srgbClr val="E9E065"/>
                </a:gs>
                <a:gs pos="36000">
                  <a:srgbClr val="E9E065"/>
                </a:gs>
                <a:gs pos="61000">
                  <a:srgbClr val="E9E065"/>
                </a:gs>
                <a:gs pos="82001">
                  <a:srgbClr val="E9E065"/>
                </a:gs>
                <a:gs pos="100000">
                  <a:srgbClr val="F8F5CC"/>
                </a:gs>
              </a:gsLst>
              <a:lin ang="5400000" scaled="1"/>
              <a:tileRect/>
            </a:gradFill>
            <a:ln w="38100">
              <a:solidFill>
                <a:srgbClr val="978D4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15370" name="组合 46"/>
            <p:cNvGrpSpPr>
              <a:grpSpLocks/>
            </p:cNvGrpSpPr>
            <p:nvPr/>
          </p:nvGrpSpPr>
          <p:grpSpPr bwMode="auto">
            <a:xfrm>
              <a:off x="5451838" y="1703388"/>
              <a:ext cx="642906" cy="643179"/>
              <a:chOff x="5648449" y="2057400"/>
              <a:chExt cx="642938" cy="642938"/>
            </a:xfrm>
          </p:grpSpPr>
          <p:grpSp>
            <p:nvGrpSpPr>
              <p:cNvPr id="15372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15374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375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6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7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8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373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3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  <p:sp>
          <p:nvSpPr>
            <p:cNvPr id="15371" name="Text Box 65"/>
            <p:cNvSpPr txBox="1">
              <a:spLocks noChangeArrowheads="1"/>
            </p:cNvSpPr>
            <p:nvPr/>
          </p:nvSpPr>
          <p:spPr bwMode="gray">
            <a:xfrm>
              <a:off x="4789884" y="2564898"/>
              <a:ext cx="2016125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机床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操作员与机械维修工的工作有什么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区别？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</TotalTime>
  <Words>825</Words>
  <Application>Microsoft Office PowerPoint</Application>
  <PresentationFormat>全屏显示(4:3)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工业行业从业常识</vt:lpstr>
      <vt:lpstr>一、机械行业的主要         岗位设置</vt:lpstr>
      <vt:lpstr>一、机械行业的主要         岗位设置</vt:lpstr>
      <vt:lpstr>一、机械行业的主要         岗位设置</vt:lpstr>
      <vt:lpstr>一、机械行业的主要         岗位设置</vt:lpstr>
      <vt:lpstr>二、从事机械行业的     一般要求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133</cp:revision>
  <dcterms:created xsi:type="dcterms:W3CDTF">2012-01-31T05:34:08Z</dcterms:created>
  <dcterms:modified xsi:type="dcterms:W3CDTF">2012-04-26T03:02:54Z</dcterms:modified>
</cp:coreProperties>
</file>