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9" r:id="rId3"/>
    <p:sldId id="280" r:id="rId4"/>
    <p:sldId id="263" r:id="rId5"/>
    <p:sldId id="281" r:id="rId6"/>
    <p:sldId id="282" r:id="rId7"/>
    <p:sldId id="275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62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C8C"/>
    <a:srgbClr val="090175"/>
    <a:srgbClr val="FFC5C5"/>
    <a:srgbClr val="FEDEDE"/>
    <a:srgbClr val="FA6262"/>
    <a:srgbClr val="FB7979"/>
    <a:srgbClr val="D9FFF6"/>
    <a:srgbClr val="49F9F9"/>
    <a:srgbClr val="19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67AC1C-D263-47C2-B6E2-E47944CCC17E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35A682B-21C3-4660-9FAA-A8648EE210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013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AB86-C2A1-420E-91C7-B52A62182232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058E-0A2B-40E3-9C74-91AEA5B46F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00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A5A2-4F51-4236-93F3-3D8F50006904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26F7-C96B-4FED-AF11-601B5861EE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24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2036-34CE-4E65-AD67-90D45B603E3E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F615-DD08-45E4-8CDE-0D665968BF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71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85E2-2C0E-4435-A04A-3FAEC33A7FFA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3C83-3B62-43E0-93CC-F7DB8A6771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43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4DB0-2594-42D2-B316-9FCB601EDD79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825E-C596-4488-8786-79A35E7F98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71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CBAB-B2A7-4506-9559-CDB21FAA0E5B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80F3-1925-4795-ABB1-16B0270876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09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5895-478F-47F9-B340-8BBA576ABD50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F3858-0320-4AF9-AC31-0E17C8CA1C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96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4AE7-76F9-4FE1-A95E-EE48780C35A5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19E69-430C-43DD-AA22-B3D880FAC7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65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A4B5-3FF9-404E-B005-F758E6881253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ACA2-3491-495A-A968-C2EBD641BF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90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15E8-7982-4E0B-9F27-03CD2B311041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42C7-FFD1-4809-86A9-4F65B2BFB7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6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C66E6-1AE1-47F7-9896-EC35FF21CA32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6D60D-7CC7-45F8-9D09-CFDECDD720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22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8000">
              <a:srgbClr val="ADD9E5">
                <a:lumMod val="25000"/>
                <a:lumOff val="75000"/>
              </a:srgbClr>
            </a:gs>
            <a:gs pos="0">
              <a:schemeClr val="accent5">
                <a:lumMod val="60000"/>
                <a:lumOff val="40000"/>
              </a:schemeClr>
            </a:gs>
            <a:gs pos="89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238B54-07DC-4B21-B45C-E9BB01208529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1EA22E-7AE1-4A6D-9B66-E284EDD13B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6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image" Target="../media/image19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30000"/>
                <a:lumOff val="7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工业行业从业常识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产品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生产过程和生产设备</a:t>
            </a: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2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0" y="3429000"/>
            <a:ext cx="3261955" cy="3030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962" y="1496269"/>
            <a:ext cx="7378374" cy="2076747"/>
            <a:chOff x="217962" y="1496269"/>
            <a:chExt cx="7378374" cy="2076747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217962" y="1496269"/>
              <a:ext cx="5074118" cy="2076747"/>
            </a:xfrm>
            <a:prstGeom prst="roundRect">
              <a:avLst>
                <a:gd name="adj" fmla="val 9992"/>
              </a:avLst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1840237"/>
              <a:ext cx="6048672" cy="3693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FF0000"/>
                  </a:solidFill>
                </a:rPr>
                <a:t>车床的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样式</a:t>
              </a:r>
              <a:endParaRPr lang="en-US" altLang="zh-CN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70744" y="2142761"/>
              <a:ext cx="50213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dirty="0" smtClean="0"/>
            </a:p>
            <a:p>
              <a:r>
                <a:rPr lang="zh-CN" altLang="en-US" dirty="0" smtClean="0">
                  <a:solidFill>
                    <a:srgbClr val="FC8C8C"/>
                  </a:solidFill>
                  <a:sym typeface="Wingdings 2"/>
                </a:rPr>
                <a:t></a:t>
              </a:r>
              <a:r>
                <a:rPr lang="zh-CN" altLang="en-US" dirty="0" smtClean="0"/>
                <a:t>车床按其用途可分为回轮车床、转塔车床等。</a:t>
              </a:r>
              <a:endParaRPr lang="en-US" altLang="zh-CN" dirty="0" smtClean="0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、切削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49" name="组合 73"/>
          <p:cNvGrpSpPr>
            <a:grpSpLocks/>
          </p:cNvGrpSpPr>
          <p:nvPr/>
        </p:nvGrpSpPr>
        <p:grpSpPr bwMode="auto">
          <a:xfrm>
            <a:off x="42863" y="1341438"/>
            <a:ext cx="1368425" cy="1106487"/>
            <a:chOff x="93527" y="1617112"/>
            <a:chExt cx="1972300" cy="1876577"/>
          </a:xfrm>
        </p:grpSpPr>
        <p:sp>
          <p:nvSpPr>
            <p:cNvPr id="50" name="Freeform 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93527" y="1617112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52" name="AutoShape 11"/>
            <p:cNvSpPr>
              <a:spLocks noChangeArrowheads="1"/>
            </p:cNvSpPr>
            <p:nvPr/>
          </p:nvSpPr>
          <p:spPr bwMode="auto">
            <a:xfrm>
              <a:off x="140624" y="2326318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车床</a:t>
              </a:r>
              <a:endPara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247" name="矩形 23"/>
          <p:cNvSpPr>
            <a:spLocks noChangeArrowheads="1"/>
          </p:cNvSpPr>
          <p:nvPr/>
        </p:nvSpPr>
        <p:spPr bwMode="auto">
          <a:xfrm>
            <a:off x="6823075" y="3840163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成形面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012160" y="1260698"/>
            <a:ext cx="3146895" cy="5425842"/>
            <a:chOff x="6012160" y="1260698"/>
            <a:chExt cx="3146895" cy="5425842"/>
          </a:xfrm>
        </p:grpSpPr>
        <p:grpSp>
          <p:nvGrpSpPr>
            <p:cNvPr id="13" name="组合 12"/>
            <p:cNvGrpSpPr/>
            <p:nvPr/>
          </p:nvGrpSpPr>
          <p:grpSpPr>
            <a:xfrm>
              <a:off x="6012160" y="1260698"/>
              <a:ext cx="3101328" cy="2743786"/>
              <a:chOff x="6012160" y="1260698"/>
              <a:chExt cx="3101328" cy="2743786"/>
            </a:xfrm>
          </p:grpSpPr>
          <p:pic>
            <p:nvPicPr>
              <p:cNvPr id="296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2160" y="1260698"/>
                <a:ext cx="3101328" cy="237445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矩形 1"/>
              <p:cNvSpPr/>
              <p:nvPr/>
            </p:nvSpPr>
            <p:spPr>
              <a:xfrm>
                <a:off x="7875984" y="3635152"/>
                <a:ext cx="11883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rgbClr val="0070C0"/>
                    </a:solidFill>
                    <a:latin typeface="黑体" pitchFamily="2" charset="-122"/>
                    <a:ea typeface="黑体" pitchFamily="2" charset="-122"/>
                  </a:rPr>
                  <a:t>转</a:t>
                </a:r>
                <a:r>
                  <a:rPr lang="zh-CN" altLang="en-US" dirty="0" smtClean="0">
                    <a:solidFill>
                      <a:srgbClr val="0070C0"/>
                    </a:solidFill>
                    <a:latin typeface="黑体" pitchFamily="2" charset="-122"/>
                    <a:ea typeface="黑体" pitchFamily="2" charset="-122"/>
                  </a:rPr>
                  <a:t>塔车床</a:t>
                </a:r>
                <a:endPara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026712"/>
              <a:ext cx="3146895" cy="23200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916171" y="631720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回轮车床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888" y="3840163"/>
            <a:ext cx="5454659" cy="3011416"/>
            <a:chOff x="33888" y="3840163"/>
            <a:chExt cx="5454659" cy="3011416"/>
          </a:xfrm>
        </p:grpSpPr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335" y="4437112"/>
              <a:ext cx="2844212" cy="17151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8" y="3840163"/>
              <a:ext cx="2737912" cy="26577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689387" y="648224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立式车床</a:t>
              </a:r>
              <a:endParaRPr lang="zh-CN" altLang="en-US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958445" y="629758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落地车床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251520" y="2789092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C8C8C"/>
                </a:solidFill>
                <a:sym typeface="Wingdings 2"/>
              </a:rPr>
              <a:t></a:t>
            </a:r>
            <a:r>
              <a:rPr lang="zh-CN" altLang="en-US" dirty="0" smtClean="0"/>
              <a:t>按其结构可分为卧式车床、 立式车床、落地车床等。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00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17962" y="1496269"/>
            <a:ext cx="9034558" cy="4236987"/>
            <a:chOff x="217962" y="1496269"/>
            <a:chExt cx="9034558" cy="4236987"/>
          </a:xfrm>
        </p:grpSpPr>
        <p:grpSp>
          <p:nvGrpSpPr>
            <p:cNvPr id="8" name="组合 7"/>
            <p:cNvGrpSpPr/>
            <p:nvPr/>
          </p:nvGrpSpPr>
          <p:grpSpPr>
            <a:xfrm>
              <a:off x="217962" y="1496269"/>
              <a:ext cx="9034558" cy="4236987"/>
              <a:chOff x="217962" y="1496269"/>
              <a:chExt cx="7378374" cy="4236987"/>
            </a:xfrm>
          </p:grpSpPr>
          <p:sp>
            <p:nvSpPr>
              <p:cNvPr id="14" name="圆角矩形 13"/>
              <p:cNvSpPr/>
              <p:nvPr/>
            </p:nvSpPr>
            <p:spPr bwMode="auto">
              <a:xfrm>
                <a:off x="217962" y="1496269"/>
                <a:ext cx="6496258" cy="4236987"/>
              </a:xfrm>
              <a:prstGeom prst="roundRect">
                <a:avLst>
                  <a:gd name="adj" fmla="val 9992"/>
                </a:avLst>
              </a:prstGeom>
              <a:solidFill>
                <a:schemeClr val="bg1">
                  <a:alpha val="60000"/>
                </a:schemeClr>
              </a:soli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01600" prst="artDeco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marL="0" lvl="2"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tabLst>
                    <a:tab pos="136525" algn="l"/>
                  </a:tabLst>
                  <a:defRPr/>
                </a:pPr>
                <a:endParaRPr lang="zh-CN" altLang="en-US" sz="14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47664" y="1840237"/>
                <a:ext cx="6048672" cy="3693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zh-CN" altLang="en-US" dirty="0" smtClean="0">
                    <a:solidFill>
                      <a:srgbClr val="FF0000"/>
                    </a:solidFill>
                  </a:rPr>
                  <a:t>也是一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种切削</a:t>
                </a:r>
                <a:r>
                  <a:rPr lang="zh-CN" altLang="en-US" dirty="0" smtClean="0">
                    <a:solidFill>
                      <a:srgbClr val="FF0000"/>
                    </a:solidFill>
                  </a:rPr>
                  <a:t>设备</a:t>
                </a:r>
                <a:endParaRPr lang="en-US" altLang="zh-CN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323528" y="2362835"/>
                <a:ext cx="600844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/>
                  <a:t>与车削不同的是，铣削是在铣床上采用铣刀旋转作主运动，工件直线移动作进给运动的切削加工方法。</a:t>
                </a:r>
                <a:endParaRPr lang="en-US" altLang="zh-CN" dirty="0" smtClean="0"/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467544" y="3316882"/>
              <a:ext cx="22860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/>
                <a:t>铣刀是多刃且可高速连续切削，故铣削加工的生产率高，可加工各种平面、台阶、沟槽、螺旋面等。</a:t>
              </a:r>
              <a:endParaRPr lang="zh-CN" altLang="en-US" dirty="0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、切削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39043" y="1059355"/>
            <a:ext cx="2598738" cy="1346200"/>
            <a:chOff x="2429442" y="1924511"/>
            <a:chExt cx="2599047" cy="1347284"/>
          </a:xfrm>
        </p:grpSpPr>
        <p:grpSp>
          <p:nvGrpSpPr>
            <p:cNvPr id="18" name="组合 70"/>
            <p:cNvGrpSpPr>
              <a:grpSpLocks/>
            </p:cNvGrpSpPr>
            <p:nvPr/>
          </p:nvGrpSpPr>
          <p:grpSpPr bwMode="auto">
            <a:xfrm>
              <a:off x="2429442" y="1924511"/>
              <a:ext cx="2599047" cy="1347284"/>
              <a:chOff x="-585129" y="3195428"/>
              <a:chExt cx="2912131" cy="1797728"/>
            </a:xfrm>
          </p:grpSpPr>
          <p:sp>
            <p:nvSpPr>
              <p:cNvPr id="20" name="Freeform 9">
                <a:hlinkClick r:id="rId2" action="ppaction://hlinksldjump"/>
              </p:cNvPr>
              <p:cNvSpPr>
                <a:spLocks/>
              </p:cNvSpPr>
              <p:nvPr/>
            </p:nvSpPr>
            <p:spPr bwMode="gray">
              <a:xfrm>
                <a:off x="-585129" y="3195428"/>
                <a:ext cx="1643278" cy="1475289"/>
              </a:xfrm>
              <a:custGeom>
                <a:avLst/>
                <a:gdLst>
                  <a:gd name="T0" fmla="*/ 2147483647 w 742"/>
                  <a:gd name="T1" fmla="*/ 2147483647 h 718"/>
                  <a:gd name="T2" fmla="*/ 2147483647 w 742"/>
                  <a:gd name="T3" fmla="*/ 2147483647 h 718"/>
                  <a:gd name="T4" fmla="*/ 2147483647 w 742"/>
                  <a:gd name="T5" fmla="*/ 2147483647 h 718"/>
                  <a:gd name="T6" fmla="*/ 2147483647 w 742"/>
                  <a:gd name="T7" fmla="*/ 2147483647 h 718"/>
                  <a:gd name="T8" fmla="*/ 2147483647 w 742"/>
                  <a:gd name="T9" fmla="*/ 2147483647 h 718"/>
                  <a:gd name="T10" fmla="*/ 2147483647 w 742"/>
                  <a:gd name="T11" fmla="*/ 2147483647 h 718"/>
                  <a:gd name="T12" fmla="*/ 2147483647 w 742"/>
                  <a:gd name="T13" fmla="*/ 2147483647 h 718"/>
                  <a:gd name="T14" fmla="*/ 2147483647 w 742"/>
                  <a:gd name="T15" fmla="*/ 2147483647 h 718"/>
                  <a:gd name="T16" fmla="*/ 2147483647 w 742"/>
                  <a:gd name="T17" fmla="*/ 2147483647 h 718"/>
                  <a:gd name="T18" fmla="*/ 2147483647 w 742"/>
                  <a:gd name="T19" fmla="*/ 2147483647 h 718"/>
                  <a:gd name="T20" fmla="*/ 2147483647 w 742"/>
                  <a:gd name="T21" fmla="*/ 2147483647 h 718"/>
                  <a:gd name="T22" fmla="*/ 2147483647 w 742"/>
                  <a:gd name="T23" fmla="*/ 2147483647 h 718"/>
                  <a:gd name="T24" fmla="*/ 2147483647 w 742"/>
                  <a:gd name="T25" fmla="*/ 2147483647 h 718"/>
                  <a:gd name="T26" fmla="*/ 2147483647 w 742"/>
                  <a:gd name="T27" fmla="*/ 2147483647 h 718"/>
                  <a:gd name="T28" fmla="*/ 2147483647 w 742"/>
                  <a:gd name="T29" fmla="*/ 2147483647 h 718"/>
                  <a:gd name="T30" fmla="*/ 2147483647 w 742"/>
                  <a:gd name="T31" fmla="*/ 2147483647 h 718"/>
                  <a:gd name="T32" fmla="*/ 2147483647 w 742"/>
                  <a:gd name="T33" fmla="*/ 2147483647 h 718"/>
                  <a:gd name="T34" fmla="*/ 2147483647 w 742"/>
                  <a:gd name="T35" fmla="*/ 2147483647 h 718"/>
                  <a:gd name="T36" fmla="*/ 2147483647 w 742"/>
                  <a:gd name="T37" fmla="*/ 2147483647 h 718"/>
                  <a:gd name="T38" fmla="*/ 2147483647 w 742"/>
                  <a:gd name="T39" fmla="*/ 2147483647 h 718"/>
                  <a:gd name="T40" fmla="*/ 2147483647 w 742"/>
                  <a:gd name="T41" fmla="*/ 2147483647 h 718"/>
                  <a:gd name="T42" fmla="*/ 2147483647 w 742"/>
                  <a:gd name="T43" fmla="*/ 2147483647 h 718"/>
                  <a:gd name="T44" fmla="*/ 2147483647 w 742"/>
                  <a:gd name="T45" fmla="*/ 2147483647 h 718"/>
                  <a:gd name="T46" fmla="*/ 2147483647 w 742"/>
                  <a:gd name="T47" fmla="*/ 2147483647 h 718"/>
                  <a:gd name="T48" fmla="*/ 2147483647 w 742"/>
                  <a:gd name="T49" fmla="*/ 2147483647 h 718"/>
                  <a:gd name="T50" fmla="*/ 2147483647 w 742"/>
                  <a:gd name="T51" fmla="*/ 2147483647 h 718"/>
                  <a:gd name="T52" fmla="*/ 2147483647 w 742"/>
                  <a:gd name="T53" fmla="*/ 2147483647 h 718"/>
                  <a:gd name="T54" fmla="*/ 2147483647 w 742"/>
                  <a:gd name="T55" fmla="*/ 2147483647 h 718"/>
                  <a:gd name="T56" fmla="*/ 2147483647 w 742"/>
                  <a:gd name="T57" fmla="*/ 2147483647 h 718"/>
                  <a:gd name="T58" fmla="*/ 2147483647 w 742"/>
                  <a:gd name="T59" fmla="*/ 2147483647 h 718"/>
                  <a:gd name="T60" fmla="*/ 2147483647 w 742"/>
                  <a:gd name="T61" fmla="*/ 2147483647 h 718"/>
                  <a:gd name="T62" fmla="*/ 2147483647 w 742"/>
                  <a:gd name="T63" fmla="*/ 2147483647 h 718"/>
                  <a:gd name="T64" fmla="*/ 2147483647 w 742"/>
                  <a:gd name="T65" fmla="*/ 2147483647 h 718"/>
                  <a:gd name="T66" fmla="*/ 2147483647 w 742"/>
                  <a:gd name="T67" fmla="*/ 2147483647 h 718"/>
                  <a:gd name="T68" fmla="*/ 2147483647 w 742"/>
                  <a:gd name="T69" fmla="*/ 2147483647 h 718"/>
                  <a:gd name="T70" fmla="*/ 2147483647 w 742"/>
                  <a:gd name="T71" fmla="*/ 2147483647 h 718"/>
                  <a:gd name="T72" fmla="*/ 2147483647 w 742"/>
                  <a:gd name="T73" fmla="*/ 2147483647 h 718"/>
                  <a:gd name="T74" fmla="*/ 2147483647 w 742"/>
                  <a:gd name="T75" fmla="*/ 2147483647 h 718"/>
                  <a:gd name="T76" fmla="*/ 2147483647 w 742"/>
                  <a:gd name="T77" fmla="*/ 2147483647 h 718"/>
                  <a:gd name="T78" fmla="*/ 2147483647 w 742"/>
                  <a:gd name="T79" fmla="*/ 2147483647 h 718"/>
                  <a:gd name="T80" fmla="*/ 2147483647 w 742"/>
                  <a:gd name="T81" fmla="*/ 2147483647 h 718"/>
                  <a:gd name="T82" fmla="*/ 2147483647 w 742"/>
                  <a:gd name="T83" fmla="*/ 2147483647 h 718"/>
                  <a:gd name="T84" fmla="*/ 2147483647 w 742"/>
                  <a:gd name="T85" fmla="*/ 2147483647 h 718"/>
                  <a:gd name="T86" fmla="*/ 2147483647 w 742"/>
                  <a:gd name="T87" fmla="*/ 2147483647 h 718"/>
                  <a:gd name="T88" fmla="*/ 2147483647 w 742"/>
                  <a:gd name="T89" fmla="*/ 2147483647 h 718"/>
                  <a:gd name="T90" fmla="*/ 2147483647 w 742"/>
                  <a:gd name="T91" fmla="*/ 2147483647 h 718"/>
                  <a:gd name="T92" fmla="*/ 2147483647 w 742"/>
                  <a:gd name="T93" fmla="*/ 2147483647 h 718"/>
                  <a:gd name="T94" fmla="*/ 2147483647 w 742"/>
                  <a:gd name="T95" fmla="*/ 2147483647 h 718"/>
                  <a:gd name="T96" fmla="*/ 2147483647 w 742"/>
                  <a:gd name="T97" fmla="*/ 2147483647 h 718"/>
                  <a:gd name="T98" fmla="*/ 2147483647 w 742"/>
                  <a:gd name="T99" fmla="*/ 2147483647 h 718"/>
                  <a:gd name="T100" fmla="*/ 2147483647 w 742"/>
                  <a:gd name="T101" fmla="*/ 2147483647 h 718"/>
                  <a:gd name="T102" fmla="*/ 2147483647 w 742"/>
                  <a:gd name="T103" fmla="*/ 2147483647 h 718"/>
                  <a:gd name="T104" fmla="*/ 2147483647 w 742"/>
                  <a:gd name="T105" fmla="*/ 2147483647 h 718"/>
                  <a:gd name="T106" fmla="*/ 2147483647 w 742"/>
                  <a:gd name="T107" fmla="*/ 2147483647 h 718"/>
                  <a:gd name="T108" fmla="*/ 2147483647 w 742"/>
                  <a:gd name="T109" fmla="*/ 2147483647 h 718"/>
                  <a:gd name="T110" fmla="*/ 2147483647 w 742"/>
                  <a:gd name="T111" fmla="*/ 2147483647 h 718"/>
                  <a:gd name="T112" fmla="*/ 2147483647 w 742"/>
                  <a:gd name="T113" fmla="*/ 2147483647 h 718"/>
                  <a:gd name="T114" fmla="*/ 2147483647 w 742"/>
                  <a:gd name="T115" fmla="*/ 2147483647 h 718"/>
                  <a:gd name="T116" fmla="*/ 2147483647 w 742"/>
                  <a:gd name="T117" fmla="*/ 2147483647 h 718"/>
                  <a:gd name="T118" fmla="*/ 2147483647 w 742"/>
                  <a:gd name="T119" fmla="*/ 2147483647 h 718"/>
                  <a:gd name="T120" fmla="*/ 2147483647 w 742"/>
                  <a:gd name="T121" fmla="*/ 2147483647 h 7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42"/>
                  <a:gd name="T184" fmla="*/ 0 h 718"/>
                  <a:gd name="T185" fmla="*/ 742 w 742"/>
                  <a:gd name="T186" fmla="*/ 718 h 7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42" h="718">
                    <a:moveTo>
                      <a:pt x="256" y="12"/>
                    </a:moveTo>
                    <a:lnTo>
                      <a:pt x="252" y="8"/>
                    </a:lnTo>
                    <a:lnTo>
                      <a:pt x="252" y="6"/>
                    </a:lnTo>
                    <a:lnTo>
                      <a:pt x="250" y="6"/>
                    </a:lnTo>
                    <a:lnTo>
                      <a:pt x="252" y="8"/>
                    </a:lnTo>
                    <a:lnTo>
                      <a:pt x="254" y="10"/>
                    </a:lnTo>
                    <a:lnTo>
                      <a:pt x="256" y="12"/>
                    </a:lnTo>
                    <a:lnTo>
                      <a:pt x="260" y="16"/>
                    </a:lnTo>
                    <a:lnTo>
                      <a:pt x="264" y="20"/>
                    </a:lnTo>
                    <a:lnTo>
                      <a:pt x="268" y="24"/>
                    </a:lnTo>
                    <a:lnTo>
                      <a:pt x="270" y="28"/>
                    </a:lnTo>
                    <a:lnTo>
                      <a:pt x="274" y="32"/>
                    </a:lnTo>
                    <a:lnTo>
                      <a:pt x="278" y="34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78" y="56"/>
                    </a:lnTo>
                    <a:lnTo>
                      <a:pt x="268" y="58"/>
                    </a:lnTo>
                    <a:lnTo>
                      <a:pt x="256" y="58"/>
                    </a:lnTo>
                    <a:lnTo>
                      <a:pt x="246" y="56"/>
                    </a:lnTo>
                    <a:lnTo>
                      <a:pt x="238" y="54"/>
                    </a:lnTo>
                    <a:lnTo>
                      <a:pt x="242" y="58"/>
                    </a:lnTo>
                    <a:lnTo>
                      <a:pt x="246" y="62"/>
                    </a:lnTo>
                    <a:lnTo>
                      <a:pt x="244" y="64"/>
                    </a:lnTo>
                    <a:lnTo>
                      <a:pt x="242" y="68"/>
                    </a:lnTo>
                    <a:lnTo>
                      <a:pt x="238" y="70"/>
                    </a:lnTo>
                    <a:lnTo>
                      <a:pt x="232" y="72"/>
                    </a:lnTo>
                    <a:lnTo>
                      <a:pt x="228" y="72"/>
                    </a:lnTo>
                    <a:lnTo>
                      <a:pt x="222" y="70"/>
                    </a:lnTo>
                    <a:lnTo>
                      <a:pt x="216" y="68"/>
                    </a:lnTo>
                    <a:lnTo>
                      <a:pt x="212" y="64"/>
                    </a:lnTo>
                    <a:lnTo>
                      <a:pt x="206" y="64"/>
                    </a:lnTo>
                    <a:lnTo>
                      <a:pt x="204" y="68"/>
                    </a:lnTo>
                    <a:lnTo>
                      <a:pt x="202" y="72"/>
                    </a:lnTo>
                    <a:lnTo>
                      <a:pt x="200" y="76"/>
                    </a:lnTo>
                    <a:lnTo>
                      <a:pt x="196" y="78"/>
                    </a:lnTo>
                    <a:lnTo>
                      <a:pt x="190" y="80"/>
                    </a:lnTo>
                    <a:lnTo>
                      <a:pt x="196" y="82"/>
                    </a:lnTo>
                    <a:lnTo>
                      <a:pt x="198" y="86"/>
                    </a:lnTo>
                    <a:lnTo>
                      <a:pt x="200" y="90"/>
                    </a:lnTo>
                    <a:lnTo>
                      <a:pt x="200" y="94"/>
                    </a:lnTo>
                    <a:lnTo>
                      <a:pt x="198" y="98"/>
                    </a:lnTo>
                    <a:lnTo>
                      <a:pt x="194" y="102"/>
                    </a:lnTo>
                    <a:lnTo>
                      <a:pt x="186" y="102"/>
                    </a:lnTo>
                    <a:lnTo>
                      <a:pt x="172" y="100"/>
                    </a:lnTo>
                    <a:lnTo>
                      <a:pt x="162" y="100"/>
                    </a:lnTo>
                    <a:lnTo>
                      <a:pt x="164" y="102"/>
                    </a:lnTo>
                    <a:lnTo>
                      <a:pt x="166" y="106"/>
                    </a:lnTo>
                    <a:lnTo>
                      <a:pt x="168" y="110"/>
                    </a:lnTo>
                    <a:lnTo>
                      <a:pt x="154" y="110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42" y="116"/>
                    </a:lnTo>
                    <a:lnTo>
                      <a:pt x="136" y="118"/>
                    </a:lnTo>
                    <a:lnTo>
                      <a:pt x="130" y="118"/>
                    </a:lnTo>
                    <a:lnTo>
                      <a:pt x="124" y="118"/>
                    </a:lnTo>
                    <a:lnTo>
                      <a:pt x="126" y="122"/>
                    </a:lnTo>
                    <a:lnTo>
                      <a:pt x="126" y="126"/>
                    </a:lnTo>
                    <a:lnTo>
                      <a:pt x="126" y="130"/>
                    </a:lnTo>
                    <a:lnTo>
                      <a:pt x="128" y="134"/>
                    </a:lnTo>
                    <a:lnTo>
                      <a:pt x="116" y="136"/>
                    </a:lnTo>
                    <a:lnTo>
                      <a:pt x="106" y="140"/>
                    </a:lnTo>
                    <a:lnTo>
                      <a:pt x="96" y="144"/>
                    </a:lnTo>
                    <a:lnTo>
                      <a:pt x="82" y="142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88" y="160"/>
                    </a:lnTo>
                    <a:lnTo>
                      <a:pt x="84" y="164"/>
                    </a:lnTo>
                    <a:lnTo>
                      <a:pt x="78" y="166"/>
                    </a:lnTo>
                    <a:lnTo>
                      <a:pt x="74" y="168"/>
                    </a:lnTo>
                    <a:lnTo>
                      <a:pt x="68" y="170"/>
                    </a:lnTo>
                    <a:lnTo>
                      <a:pt x="62" y="172"/>
                    </a:lnTo>
                    <a:lnTo>
                      <a:pt x="58" y="172"/>
                    </a:lnTo>
                    <a:lnTo>
                      <a:pt x="64" y="174"/>
                    </a:lnTo>
                    <a:lnTo>
                      <a:pt x="68" y="176"/>
                    </a:lnTo>
                    <a:lnTo>
                      <a:pt x="72" y="180"/>
                    </a:lnTo>
                    <a:lnTo>
                      <a:pt x="76" y="182"/>
                    </a:lnTo>
                    <a:lnTo>
                      <a:pt x="78" y="184"/>
                    </a:lnTo>
                    <a:lnTo>
                      <a:pt x="78" y="190"/>
                    </a:lnTo>
                    <a:lnTo>
                      <a:pt x="78" y="194"/>
                    </a:lnTo>
                    <a:lnTo>
                      <a:pt x="76" y="202"/>
                    </a:lnTo>
                    <a:lnTo>
                      <a:pt x="70" y="204"/>
                    </a:lnTo>
                    <a:lnTo>
                      <a:pt x="62" y="204"/>
                    </a:lnTo>
                    <a:lnTo>
                      <a:pt x="54" y="204"/>
                    </a:lnTo>
                    <a:lnTo>
                      <a:pt x="60" y="214"/>
                    </a:lnTo>
                    <a:lnTo>
                      <a:pt x="60" y="224"/>
                    </a:lnTo>
                    <a:lnTo>
                      <a:pt x="56" y="236"/>
                    </a:lnTo>
                    <a:lnTo>
                      <a:pt x="56" y="248"/>
                    </a:lnTo>
                    <a:lnTo>
                      <a:pt x="46" y="248"/>
                    </a:lnTo>
                    <a:lnTo>
                      <a:pt x="34" y="248"/>
                    </a:lnTo>
                    <a:lnTo>
                      <a:pt x="38" y="250"/>
                    </a:lnTo>
                    <a:lnTo>
                      <a:pt x="42" y="254"/>
                    </a:lnTo>
                    <a:lnTo>
                      <a:pt x="44" y="260"/>
                    </a:lnTo>
                    <a:lnTo>
                      <a:pt x="44" y="268"/>
                    </a:lnTo>
                    <a:lnTo>
                      <a:pt x="42" y="272"/>
                    </a:lnTo>
                    <a:lnTo>
                      <a:pt x="38" y="276"/>
                    </a:lnTo>
                    <a:lnTo>
                      <a:pt x="34" y="278"/>
                    </a:lnTo>
                    <a:lnTo>
                      <a:pt x="28" y="280"/>
                    </a:lnTo>
                    <a:lnTo>
                      <a:pt x="24" y="280"/>
                    </a:lnTo>
                    <a:lnTo>
                      <a:pt x="18" y="282"/>
                    </a:lnTo>
                    <a:lnTo>
                      <a:pt x="24" y="284"/>
                    </a:lnTo>
                    <a:lnTo>
                      <a:pt x="26" y="288"/>
                    </a:lnTo>
                    <a:lnTo>
                      <a:pt x="26" y="292"/>
                    </a:lnTo>
                    <a:lnTo>
                      <a:pt x="24" y="296"/>
                    </a:lnTo>
                    <a:lnTo>
                      <a:pt x="18" y="300"/>
                    </a:lnTo>
                    <a:lnTo>
                      <a:pt x="28" y="302"/>
                    </a:lnTo>
                    <a:lnTo>
                      <a:pt x="38" y="306"/>
                    </a:lnTo>
                    <a:lnTo>
                      <a:pt x="38" y="312"/>
                    </a:lnTo>
                    <a:lnTo>
                      <a:pt x="34" y="316"/>
                    </a:lnTo>
                    <a:lnTo>
                      <a:pt x="28" y="320"/>
                    </a:lnTo>
                    <a:lnTo>
                      <a:pt x="24" y="322"/>
                    </a:lnTo>
                    <a:lnTo>
                      <a:pt x="18" y="326"/>
                    </a:lnTo>
                    <a:lnTo>
                      <a:pt x="12" y="330"/>
                    </a:lnTo>
                    <a:lnTo>
                      <a:pt x="8" y="334"/>
                    </a:lnTo>
                    <a:lnTo>
                      <a:pt x="12" y="336"/>
                    </a:lnTo>
                    <a:lnTo>
                      <a:pt x="18" y="338"/>
                    </a:lnTo>
                    <a:lnTo>
                      <a:pt x="22" y="338"/>
                    </a:lnTo>
                    <a:lnTo>
                      <a:pt x="20" y="342"/>
                    </a:lnTo>
                    <a:lnTo>
                      <a:pt x="18" y="344"/>
                    </a:lnTo>
                    <a:lnTo>
                      <a:pt x="14" y="348"/>
                    </a:lnTo>
                    <a:lnTo>
                      <a:pt x="12" y="350"/>
                    </a:lnTo>
                    <a:lnTo>
                      <a:pt x="16" y="352"/>
                    </a:lnTo>
                    <a:lnTo>
                      <a:pt x="22" y="354"/>
                    </a:lnTo>
                    <a:lnTo>
                      <a:pt x="26" y="356"/>
                    </a:lnTo>
                    <a:lnTo>
                      <a:pt x="24" y="358"/>
                    </a:lnTo>
                    <a:lnTo>
                      <a:pt x="22" y="362"/>
                    </a:lnTo>
                    <a:lnTo>
                      <a:pt x="32" y="364"/>
                    </a:lnTo>
                    <a:lnTo>
                      <a:pt x="44" y="368"/>
                    </a:lnTo>
                    <a:lnTo>
                      <a:pt x="22" y="382"/>
                    </a:lnTo>
                    <a:lnTo>
                      <a:pt x="0" y="394"/>
                    </a:lnTo>
                    <a:lnTo>
                      <a:pt x="6" y="396"/>
                    </a:lnTo>
                    <a:lnTo>
                      <a:pt x="14" y="398"/>
                    </a:lnTo>
                    <a:lnTo>
                      <a:pt x="20" y="402"/>
                    </a:lnTo>
                    <a:lnTo>
                      <a:pt x="24" y="406"/>
                    </a:lnTo>
                    <a:lnTo>
                      <a:pt x="22" y="408"/>
                    </a:lnTo>
                    <a:lnTo>
                      <a:pt x="20" y="410"/>
                    </a:lnTo>
                    <a:lnTo>
                      <a:pt x="16" y="412"/>
                    </a:lnTo>
                    <a:lnTo>
                      <a:pt x="22" y="414"/>
                    </a:lnTo>
                    <a:lnTo>
                      <a:pt x="28" y="416"/>
                    </a:lnTo>
                    <a:lnTo>
                      <a:pt x="30" y="420"/>
                    </a:lnTo>
                    <a:lnTo>
                      <a:pt x="32" y="424"/>
                    </a:lnTo>
                    <a:lnTo>
                      <a:pt x="32" y="428"/>
                    </a:lnTo>
                    <a:lnTo>
                      <a:pt x="28" y="434"/>
                    </a:lnTo>
                    <a:lnTo>
                      <a:pt x="32" y="434"/>
                    </a:lnTo>
                    <a:lnTo>
                      <a:pt x="34" y="434"/>
                    </a:lnTo>
                    <a:lnTo>
                      <a:pt x="34" y="440"/>
                    </a:lnTo>
                    <a:lnTo>
                      <a:pt x="30" y="442"/>
                    </a:lnTo>
                    <a:lnTo>
                      <a:pt x="26" y="446"/>
                    </a:lnTo>
                    <a:lnTo>
                      <a:pt x="22" y="448"/>
                    </a:lnTo>
                    <a:lnTo>
                      <a:pt x="20" y="452"/>
                    </a:lnTo>
                    <a:lnTo>
                      <a:pt x="16" y="456"/>
                    </a:lnTo>
                    <a:lnTo>
                      <a:pt x="22" y="454"/>
                    </a:lnTo>
                    <a:lnTo>
                      <a:pt x="28" y="456"/>
                    </a:lnTo>
                    <a:lnTo>
                      <a:pt x="34" y="458"/>
                    </a:lnTo>
                    <a:lnTo>
                      <a:pt x="40" y="460"/>
                    </a:lnTo>
                    <a:lnTo>
                      <a:pt x="44" y="464"/>
                    </a:lnTo>
                    <a:lnTo>
                      <a:pt x="40" y="468"/>
                    </a:lnTo>
                    <a:lnTo>
                      <a:pt x="38" y="472"/>
                    </a:lnTo>
                    <a:lnTo>
                      <a:pt x="34" y="476"/>
                    </a:lnTo>
                    <a:lnTo>
                      <a:pt x="40" y="478"/>
                    </a:lnTo>
                    <a:lnTo>
                      <a:pt x="44" y="482"/>
                    </a:lnTo>
                    <a:lnTo>
                      <a:pt x="48" y="486"/>
                    </a:lnTo>
                    <a:lnTo>
                      <a:pt x="48" y="490"/>
                    </a:lnTo>
                    <a:lnTo>
                      <a:pt x="48" y="496"/>
                    </a:lnTo>
                    <a:lnTo>
                      <a:pt x="54" y="496"/>
                    </a:lnTo>
                    <a:lnTo>
                      <a:pt x="60" y="498"/>
                    </a:lnTo>
                    <a:lnTo>
                      <a:pt x="64" y="500"/>
                    </a:lnTo>
                    <a:lnTo>
                      <a:pt x="66" y="504"/>
                    </a:lnTo>
                    <a:lnTo>
                      <a:pt x="66" y="508"/>
                    </a:lnTo>
                    <a:lnTo>
                      <a:pt x="66" y="514"/>
                    </a:lnTo>
                    <a:lnTo>
                      <a:pt x="62" y="520"/>
                    </a:lnTo>
                    <a:lnTo>
                      <a:pt x="68" y="524"/>
                    </a:lnTo>
                    <a:lnTo>
                      <a:pt x="72" y="528"/>
                    </a:lnTo>
                    <a:lnTo>
                      <a:pt x="74" y="534"/>
                    </a:lnTo>
                    <a:lnTo>
                      <a:pt x="76" y="540"/>
                    </a:lnTo>
                    <a:lnTo>
                      <a:pt x="76" y="546"/>
                    </a:lnTo>
                    <a:lnTo>
                      <a:pt x="96" y="546"/>
                    </a:lnTo>
                    <a:lnTo>
                      <a:pt x="118" y="544"/>
                    </a:lnTo>
                    <a:lnTo>
                      <a:pt x="114" y="552"/>
                    </a:lnTo>
                    <a:lnTo>
                      <a:pt x="112" y="558"/>
                    </a:lnTo>
                    <a:lnTo>
                      <a:pt x="110" y="566"/>
                    </a:lnTo>
                    <a:lnTo>
                      <a:pt x="108" y="572"/>
                    </a:lnTo>
                    <a:lnTo>
                      <a:pt x="114" y="572"/>
                    </a:lnTo>
                    <a:lnTo>
                      <a:pt x="120" y="572"/>
                    </a:lnTo>
                    <a:lnTo>
                      <a:pt x="126" y="572"/>
                    </a:lnTo>
                    <a:lnTo>
                      <a:pt x="122" y="578"/>
                    </a:lnTo>
                    <a:lnTo>
                      <a:pt x="118" y="584"/>
                    </a:lnTo>
                    <a:lnTo>
                      <a:pt x="116" y="592"/>
                    </a:lnTo>
                    <a:lnTo>
                      <a:pt x="122" y="592"/>
                    </a:lnTo>
                    <a:lnTo>
                      <a:pt x="128" y="592"/>
                    </a:lnTo>
                    <a:lnTo>
                      <a:pt x="136" y="592"/>
                    </a:lnTo>
                    <a:lnTo>
                      <a:pt x="134" y="594"/>
                    </a:lnTo>
                    <a:lnTo>
                      <a:pt x="132" y="598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44" y="606"/>
                    </a:lnTo>
                    <a:lnTo>
                      <a:pt x="156" y="610"/>
                    </a:lnTo>
                    <a:lnTo>
                      <a:pt x="164" y="622"/>
                    </a:lnTo>
                    <a:lnTo>
                      <a:pt x="162" y="620"/>
                    </a:lnTo>
                    <a:lnTo>
                      <a:pt x="160" y="618"/>
                    </a:lnTo>
                    <a:lnTo>
                      <a:pt x="164" y="614"/>
                    </a:lnTo>
                    <a:lnTo>
                      <a:pt x="168" y="614"/>
                    </a:lnTo>
                    <a:lnTo>
                      <a:pt x="170" y="614"/>
                    </a:lnTo>
                    <a:lnTo>
                      <a:pt x="172" y="614"/>
                    </a:lnTo>
                    <a:lnTo>
                      <a:pt x="174" y="618"/>
                    </a:lnTo>
                    <a:lnTo>
                      <a:pt x="174" y="620"/>
                    </a:lnTo>
                    <a:lnTo>
                      <a:pt x="176" y="624"/>
                    </a:lnTo>
                    <a:lnTo>
                      <a:pt x="178" y="628"/>
                    </a:lnTo>
                    <a:lnTo>
                      <a:pt x="178" y="630"/>
                    </a:lnTo>
                    <a:lnTo>
                      <a:pt x="180" y="632"/>
                    </a:lnTo>
                    <a:lnTo>
                      <a:pt x="184" y="634"/>
                    </a:lnTo>
                    <a:lnTo>
                      <a:pt x="188" y="636"/>
                    </a:lnTo>
                    <a:lnTo>
                      <a:pt x="190" y="636"/>
                    </a:lnTo>
                    <a:lnTo>
                      <a:pt x="194" y="638"/>
                    </a:lnTo>
                    <a:lnTo>
                      <a:pt x="198" y="638"/>
                    </a:lnTo>
                    <a:lnTo>
                      <a:pt x="200" y="640"/>
                    </a:lnTo>
                    <a:lnTo>
                      <a:pt x="202" y="644"/>
                    </a:lnTo>
                    <a:lnTo>
                      <a:pt x="204" y="648"/>
                    </a:lnTo>
                    <a:lnTo>
                      <a:pt x="206" y="646"/>
                    </a:lnTo>
                    <a:lnTo>
                      <a:pt x="210" y="646"/>
                    </a:lnTo>
                    <a:lnTo>
                      <a:pt x="212" y="644"/>
                    </a:lnTo>
                    <a:lnTo>
                      <a:pt x="216" y="648"/>
                    </a:lnTo>
                    <a:lnTo>
                      <a:pt x="220" y="654"/>
                    </a:lnTo>
                    <a:lnTo>
                      <a:pt x="222" y="658"/>
                    </a:lnTo>
                    <a:lnTo>
                      <a:pt x="224" y="654"/>
                    </a:lnTo>
                    <a:lnTo>
                      <a:pt x="228" y="650"/>
                    </a:lnTo>
                    <a:lnTo>
                      <a:pt x="232" y="652"/>
                    </a:lnTo>
                    <a:lnTo>
                      <a:pt x="234" y="654"/>
                    </a:lnTo>
                    <a:lnTo>
                      <a:pt x="238" y="656"/>
                    </a:lnTo>
                    <a:lnTo>
                      <a:pt x="238" y="662"/>
                    </a:lnTo>
                    <a:lnTo>
                      <a:pt x="240" y="666"/>
                    </a:lnTo>
                    <a:lnTo>
                      <a:pt x="252" y="662"/>
                    </a:lnTo>
                    <a:lnTo>
                      <a:pt x="262" y="666"/>
                    </a:lnTo>
                    <a:lnTo>
                      <a:pt x="270" y="674"/>
                    </a:lnTo>
                    <a:lnTo>
                      <a:pt x="276" y="686"/>
                    </a:lnTo>
                    <a:lnTo>
                      <a:pt x="274" y="678"/>
                    </a:lnTo>
                    <a:lnTo>
                      <a:pt x="276" y="674"/>
                    </a:lnTo>
                    <a:lnTo>
                      <a:pt x="278" y="670"/>
                    </a:lnTo>
                    <a:lnTo>
                      <a:pt x="280" y="668"/>
                    </a:lnTo>
                    <a:lnTo>
                      <a:pt x="284" y="666"/>
                    </a:lnTo>
                    <a:lnTo>
                      <a:pt x="288" y="668"/>
                    </a:lnTo>
                    <a:lnTo>
                      <a:pt x="292" y="672"/>
                    </a:lnTo>
                    <a:lnTo>
                      <a:pt x="296" y="678"/>
                    </a:lnTo>
                    <a:lnTo>
                      <a:pt x="294" y="674"/>
                    </a:lnTo>
                    <a:lnTo>
                      <a:pt x="296" y="674"/>
                    </a:lnTo>
                    <a:lnTo>
                      <a:pt x="298" y="674"/>
                    </a:lnTo>
                    <a:lnTo>
                      <a:pt x="300" y="676"/>
                    </a:lnTo>
                    <a:lnTo>
                      <a:pt x="302" y="680"/>
                    </a:lnTo>
                    <a:lnTo>
                      <a:pt x="304" y="682"/>
                    </a:lnTo>
                    <a:lnTo>
                      <a:pt x="304" y="686"/>
                    </a:lnTo>
                    <a:lnTo>
                      <a:pt x="310" y="682"/>
                    </a:lnTo>
                    <a:lnTo>
                      <a:pt x="318" y="680"/>
                    </a:lnTo>
                    <a:lnTo>
                      <a:pt x="324" y="678"/>
                    </a:lnTo>
                    <a:lnTo>
                      <a:pt x="326" y="682"/>
                    </a:lnTo>
                    <a:lnTo>
                      <a:pt x="328" y="684"/>
                    </a:lnTo>
                    <a:lnTo>
                      <a:pt x="330" y="688"/>
                    </a:lnTo>
                    <a:lnTo>
                      <a:pt x="330" y="692"/>
                    </a:lnTo>
                    <a:lnTo>
                      <a:pt x="332" y="686"/>
                    </a:lnTo>
                    <a:lnTo>
                      <a:pt x="332" y="684"/>
                    </a:lnTo>
                    <a:lnTo>
                      <a:pt x="334" y="682"/>
                    </a:lnTo>
                    <a:lnTo>
                      <a:pt x="338" y="684"/>
                    </a:lnTo>
                    <a:lnTo>
                      <a:pt x="340" y="684"/>
                    </a:lnTo>
                    <a:lnTo>
                      <a:pt x="344" y="688"/>
                    </a:lnTo>
                    <a:lnTo>
                      <a:pt x="346" y="690"/>
                    </a:lnTo>
                    <a:lnTo>
                      <a:pt x="350" y="694"/>
                    </a:lnTo>
                    <a:lnTo>
                      <a:pt x="352" y="698"/>
                    </a:lnTo>
                    <a:lnTo>
                      <a:pt x="356" y="702"/>
                    </a:lnTo>
                    <a:lnTo>
                      <a:pt x="358" y="706"/>
                    </a:lnTo>
                    <a:lnTo>
                      <a:pt x="360" y="708"/>
                    </a:lnTo>
                    <a:lnTo>
                      <a:pt x="364" y="700"/>
                    </a:lnTo>
                    <a:lnTo>
                      <a:pt x="370" y="700"/>
                    </a:lnTo>
                    <a:lnTo>
                      <a:pt x="378" y="704"/>
                    </a:lnTo>
                    <a:lnTo>
                      <a:pt x="386" y="712"/>
                    </a:lnTo>
                    <a:lnTo>
                      <a:pt x="392" y="718"/>
                    </a:lnTo>
                    <a:lnTo>
                      <a:pt x="386" y="714"/>
                    </a:lnTo>
                    <a:lnTo>
                      <a:pt x="384" y="710"/>
                    </a:lnTo>
                    <a:lnTo>
                      <a:pt x="382" y="706"/>
                    </a:lnTo>
                    <a:lnTo>
                      <a:pt x="382" y="702"/>
                    </a:lnTo>
                    <a:lnTo>
                      <a:pt x="384" y="696"/>
                    </a:lnTo>
                    <a:lnTo>
                      <a:pt x="386" y="692"/>
                    </a:lnTo>
                    <a:lnTo>
                      <a:pt x="390" y="690"/>
                    </a:lnTo>
                    <a:lnTo>
                      <a:pt x="394" y="686"/>
                    </a:lnTo>
                    <a:lnTo>
                      <a:pt x="398" y="686"/>
                    </a:lnTo>
                    <a:lnTo>
                      <a:pt x="404" y="688"/>
                    </a:lnTo>
                    <a:lnTo>
                      <a:pt x="408" y="690"/>
                    </a:lnTo>
                    <a:lnTo>
                      <a:pt x="412" y="696"/>
                    </a:lnTo>
                    <a:lnTo>
                      <a:pt x="414" y="692"/>
                    </a:lnTo>
                    <a:lnTo>
                      <a:pt x="414" y="690"/>
                    </a:lnTo>
                    <a:lnTo>
                      <a:pt x="418" y="688"/>
                    </a:lnTo>
                    <a:lnTo>
                      <a:pt x="420" y="686"/>
                    </a:lnTo>
                    <a:lnTo>
                      <a:pt x="424" y="686"/>
                    </a:lnTo>
                    <a:lnTo>
                      <a:pt x="428" y="688"/>
                    </a:lnTo>
                    <a:lnTo>
                      <a:pt x="432" y="690"/>
                    </a:lnTo>
                    <a:lnTo>
                      <a:pt x="434" y="694"/>
                    </a:lnTo>
                    <a:lnTo>
                      <a:pt x="438" y="682"/>
                    </a:lnTo>
                    <a:lnTo>
                      <a:pt x="450" y="676"/>
                    </a:lnTo>
                    <a:lnTo>
                      <a:pt x="462" y="674"/>
                    </a:lnTo>
                    <a:lnTo>
                      <a:pt x="472" y="680"/>
                    </a:lnTo>
                    <a:lnTo>
                      <a:pt x="482" y="672"/>
                    </a:lnTo>
                    <a:lnTo>
                      <a:pt x="494" y="666"/>
                    </a:lnTo>
                    <a:lnTo>
                      <a:pt x="504" y="660"/>
                    </a:lnTo>
                    <a:lnTo>
                      <a:pt x="506" y="658"/>
                    </a:lnTo>
                    <a:lnTo>
                      <a:pt x="508" y="656"/>
                    </a:lnTo>
                    <a:lnTo>
                      <a:pt x="508" y="654"/>
                    </a:lnTo>
                    <a:lnTo>
                      <a:pt x="510" y="654"/>
                    </a:lnTo>
                    <a:lnTo>
                      <a:pt x="514" y="652"/>
                    </a:lnTo>
                    <a:lnTo>
                      <a:pt x="520" y="652"/>
                    </a:lnTo>
                    <a:lnTo>
                      <a:pt x="524" y="652"/>
                    </a:lnTo>
                    <a:lnTo>
                      <a:pt x="528" y="654"/>
                    </a:lnTo>
                    <a:lnTo>
                      <a:pt x="534" y="656"/>
                    </a:lnTo>
                    <a:lnTo>
                      <a:pt x="540" y="658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8" y="648"/>
                    </a:lnTo>
                    <a:lnTo>
                      <a:pt x="550" y="648"/>
                    </a:lnTo>
                    <a:lnTo>
                      <a:pt x="562" y="650"/>
                    </a:lnTo>
                    <a:lnTo>
                      <a:pt x="558" y="648"/>
                    </a:lnTo>
                    <a:lnTo>
                      <a:pt x="552" y="646"/>
                    </a:lnTo>
                    <a:lnTo>
                      <a:pt x="550" y="644"/>
                    </a:lnTo>
                    <a:lnTo>
                      <a:pt x="546" y="640"/>
                    </a:lnTo>
                    <a:lnTo>
                      <a:pt x="544" y="634"/>
                    </a:lnTo>
                    <a:lnTo>
                      <a:pt x="544" y="628"/>
                    </a:lnTo>
                    <a:lnTo>
                      <a:pt x="546" y="622"/>
                    </a:lnTo>
                    <a:lnTo>
                      <a:pt x="548" y="616"/>
                    </a:lnTo>
                    <a:lnTo>
                      <a:pt x="552" y="614"/>
                    </a:lnTo>
                    <a:lnTo>
                      <a:pt x="558" y="612"/>
                    </a:lnTo>
                    <a:lnTo>
                      <a:pt x="564" y="612"/>
                    </a:lnTo>
                    <a:lnTo>
                      <a:pt x="570" y="612"/>
                    </a:lnTo>
                    <a:lnTo>
                      <a:pt x="576" y="612"/>
                    </a:lnTo>
                    <a:lnTo>
                      <a:pt x="572" y="608"/>
                    </a:lnTo>
                    <a:lnTo>
                      <a:pt x="572" y="606"/>
                    </a:lnTo>
                    <a:lnTo>
                      <a:pt x="570" y="602"/>
                    </a:lnTo>
                    <a:lnTo>
                      <a:pt x="570" y="598"/>
                    </a:lnTo>
                    <a:lnTo>
                      <a:pt x="584" y="600"/>
                    </a:lnTo>
                    <a:lnTo>
                      <a:pt x="592" y="598"/>
                    </a:lnTo>
                    <a:lnTo>
                      <a:pt x="600" y="594"/>
                    </a:lnTo>
                    <a:lnTo>
                      <a:pt x="612" y="586"/>
                    </a:lnTo>
                    <a:lnTo>
                      <a:pt x="614" y="582"/>
                    </a:lnTo>
                    <a:lnTo>
                      <a:pt x="620" y="580"/>
                    </a:lnTo>
                    <a:lnTo>
                      <a:pt x="624" y="580"/>
                    </a:lnTo>
                    <a:lnTo>
                      <a:pt x="626" y="576"/>
                    </a:lnTo>
                    <a:lnTo>
                      <a:pt x="628" y="572"/>
                    </a:lnTo>
                    <a:lnTo>
                      <a:pt x="628" y="568"/>
                    </a:lnTo>
                    <a:lnTo>
                      <a:pt x="628" y="562"/>
                    </a:lnTo>
                    <a:lnTo>
                      <a:pt x="628" y="558"/>
                    </a:lnTo>
                    <a:lnTo>
                      <a:pt x="630" y="554"/>
                    </a:lnTo>
                    <a:lnTo>
                      <a:pt x="626" y="552"/>
                    </a:lnTo>
                    <a:lnTo>
                      <a:pt x="622" y="548"/>
                    </a:lnTo>
                    <a:lnTo>
                      <a:pt x="620" y="548"/>
                    </a:lnTo>
                    <a:lnTo>
                      <a:pt x="630" y="536"/>
                    </a:lnTo>
                    <a:lnTo>
                      <a:pt x="642" y="532"/>
                    </a:lnTo>
                    <a:lnTo>
                      <a:pt x="656" y="534"/>
                    </a:lnTo>
                    <a:lnTo>
                      <a:pt x="656" y="530"/>
                    </a:lnTo>
                    <a:lnTo>
                      <a:pt x="656" y="524"/>
                    </a:lnTo>
                    <a:lnTo>
                      <a:pt x="656" y="520"/>
                    </a:lnTo>
                    <a:lnTo>
                      <a:pt x="658" y="516"/>
                    </a:lnTo>
                    <a:lnTo>
                      <a:pt x="658" y="512"/>
                    </a:lnTo>
                    <a:lnTo>
                      <a:pt x="662" y="510"/>
                    </a:lnTo>
                    <a:lnTo>
                      <a:pt x="666" y="508"/>
                    </a:lnTo>
                    <a:lnTo>
                      <a:pt x="672" y="508"/>
                    </a:lnTo>
                    <a:lnTo>
                      <a:pt x="674" y="502"/>
                    </a:lnTo>
                    <a:lnTo>
                      <a:pt x="676" y="498"/>
                    </a:lnTo>
                    <a:lnTo>
                      <a:pt x="678" y="494"/>
                    </a:lnTo>
                    <a:lnTo>
                      <a:pt x="682" y="492"/>
                    </a:lnTo>
                    <a:lnTo>
                      <a:pt x="684" y="490"/>
                    </a:lnTo>
                    <a:lnTo>
                      <a:pt x="688" y="490"/>
                    </a:lnTo>
                    <a:lnTo>
                      <a:pt x="692" y="488"/>
                    </a:lnTo>
                    <a:lnTo>
                      <a:pt x="696" y="484"/>
                    </a:lnTo>
                    <a:lnTo>
                      <a:pt x="698" y="482"/>
                    </a:lnTo>
                    <a:lnTo>
                      <a:pt x="694" y="478"/>
                    </a:lnTo>
                    <a:lnTo>
                      <a:pt x="690" y="476"/>
                    </a:lnTo>
                    <a:lnTo>
                      <a:pt x="688" y="472"/>
                    </a:lnTo>
                    <a:lnTo>
                      <a:pt x="692" y="466"/>
                    </a:lnTo>
                    <a:lnTo>
                      <a:pt x="700" y="462"/>
                    </a:lnTo>
                    <a:lnTo>
                      <a:pt x="708" y="458"/>
                    </a:lnTo>
                    <a:lnTo>
                      <a:pt x="714" y="452"/>
                    </a:lnTo>
                    <a:lnTo>
                      <a:pt x="704" y="446"/>
                    </a:lnTo>
                    <a:lnTo>
                      <a:pt x="700" y="436"/>
                    </a:lnTo>
                    <a:lnTo>
                      <a:pt x="700" y="424"/>
                    </a:lnTo>
                    <a:lnTo>
                      <a:pt x="708" y="414"/>
                    </a:lnTo>
                    <a:lnTo>
                      <a:pt x="702" y="412"/>
                    </a:lnTo>
                    <a:lnTo>
                      <a:pt x="696" y="410"/>
                    </a:lnTo>
                    <a:lnTo>
                      <a:pt x="692" y="408"/>
                    </a:lnTo>
                    <a:lnTo>
                      <a:pt x="706" y="402"/>
                    </a:lnTo>
                    <a:lnTo>
                      <a:pt x="712" y="398"/>
                    </a:lnTo>
                    <a:lnTo>
                      <a:pt x="714" y="392"/>
                    </a:lnTo>
                    <a:lnTo>
                      <a:pt x="716" y="382"/>
                    </a:lnTo>
                    <a:lnTo>
                      <a:pt x="718" y="370"/>
                    </a:lnTo>
                    <a:lnTo>
                      <a:pt x="724" y="362"/>
                    </a:lnTo>
                    <a:lnTo>
                      <a:pt x="728" y="356"/>
                    </a:lnTo>
                    <a:lnTo>
                      <a:pt x="734" y="352"/>
                    </a:lnTo>
                    <a:lnTo>
                      <a:pt x="736" y="348"/>
                    </a:lnTo>
                    <a:lnTo>
                      <a:pt x="736" y="342"/>
                    </a:lnTo>
                    <a:lnTo>
                      <a:pt x="732" y="332"/>
                    </a:lnTo>
                    <a:lnTo>
                      <a:pt x="736" y="330"/>
                    </a:lnTo>
                    <a:lnTo>
                      <a:pt x="742" y="328"/>
                    </a:lnTo>
                    <a:lnTo>
                      <a:pt x="736" y="326"/>
                    </a:lnTo>
                    <a:lnTo>
                      <a:pt x="730" y="322"/>
                    </a:lnTo>
                    <a:lnTo>
                      <a:pt x="722" y="320"/>
                    </a:lnTo>
                    <a:lnTo>
                      <a:pt x="718" y="316"/>
                    </a:lnTo>
                    <a:lnTo>
                      <a:pt x="714" y="312"/>
                    </a:lnTo>
                    <a:lnTo>
                      <a:pt x="710" y="306"/>
                    </a:lnTo>
                    <a:lnTo>
                      <a:pt x="716" y="306"/>
                    </a:lnTo>
                    <a:lnTo>
                      <a:pt x="720" y="302"/>
                    </a:lnTo>
                    <a:lnTo>
                      <a:pt x="726" y="302"/>
                    </a:lnTo>
                    <a:lnTo>
                      <a:pt x="722" y="298"/>
                    </a:lnTo>
                    <a:lnTo>
                      <a:pt x="718" y="296"/>
                    </a:lnTo>
                    <a:lnTo>
                      <a:pt x="714" y="294"/>
                    </a:lnTo>
                    <a:lnTo>
                      <a:pt x="710" y="292"/>
                    </a:lnTo>
                    <a:lnTo>
                      <a:pt x="706" y="290"/>
                    </a:lnTo>
                    <a:lnTo>
                      <a:pt x="702" y="286"/>
                    </a:lnTo>
                    <a:lnTo>
                      <a:pt x="706" y="284"/>
                    </a:lnTo>
                    <a:lnTo>
                      <a:pt x="708" y="282"/>
                    </a:lnTo>
                    <a:lnTo>
                      <a:pt x="708" y="276"/>
                    </a:lnTo>
                    <a:lnTo>
                      <a:pt x="704" y="272"/>
                    </a:lnTo>
                    <a:lnTo>
                      <a:pt x="700" y="268"/>
                    </a:lnTo>
                    <a:lnTo>
                      <a:pt x="694" y="268"/>
                    </a:lnTo>
                    <a:lnTo>
                      <a:pt x="698" y="258"/>
                    </a:lnTo>
                    <a:lnTo>
                      <a:pt x="704" y="248"/>
                    </a:lnTo>
                    <a:lnTo>
                      <a:pt x="710" y="238"/>
                    </a:lnTo>
                    <a:lnTo>
                      <a:pt x="700" y="250"/>
                    </a:lnTo>
                    <a:lnTo>
                      <a:pt x="694" y="252"/>
                    </a:lnTo>
                    <a:lnTo>
                      <a:pt x="690" y="250"/>
                    </a:lnTo>
                    <a:lnTo>
                      <a:pt x="682" y="244"/>
                    </a:lnTo>
                    <a:lnTo>
                      <a:pt x="672" y="234"/>
                    </a:lnTo>
                    <a:lnTo>
                      <a:pt x="680" y="222"/>
                    </a:lnTo>
                    <a:lnTo>
                      <a:pt x="678" y="212"/>
                    </a:lnTo>
                    <a:lnTo>
                      <a:pt x="672" y="206"/>
                    </a:lnTo>
                    <a:lnTo>
                      <a:pt x="662" y="202"/>
                    </a:lnTo>
                    <a:lnTo>
                      <a:pt x="650" y="202"/>
                    </a:lnTo>
                    <a:lnTo>
                      <a:pt x="654" y="198"/>
                    </a:lnTo>
                    <a:lnTo>
                      <a:pt x="658" y="196"/>
                    </a:lnTo>
                    <a:lnTo>
                      <a:pt x="662" y="192"/>
                    </a:lnTo>
                    <a:lnTo>
                      <a:pt x="664" y="188"/>
                    </a:lnTo>
                    <a:lnTo>
                      <a:pt x="660" y="184"/>
                    </a:lnTo>
                    <a:lnTo>
                      <a:pt x="654" y="182"/>
                    </a:lnTo>
                    <a:lnTo>
                      <a:pt x="650" y="180"/>
                    </a:lnTo>
                    <a:lnTo>
                      <a:pt x="648" y="184"/>
                    </a:lnTo>
                    <a:lnTo>
                      <a:pt x="646" y="190"/>
                    </a:lnTo>
                    <a:lnTo>
                      <a:pt x="644" y="192"/>
                    </a:lnTo>
                    <a:lnTo>
                      <a:pt x="640" y="196"/>
                    </a:lnTo>
                    <a:lnTo>
                      <a:pt x="640" y="184"/>
                    </a:lnTo>
                    <a:lnTo>
                      <a:pt x="640" y="172"/>
                    </a:lnTo>
                    <a:lnTo>
                      <a:pt x="638" y="162"/>
                    </a:lnTo>
                    <a:lnTo>
                      <a:pt x="632" y="154"/>
                    </a:lnTo>
                    <a:lnTo>
                      <a:pt x="622" y="152"/>
                    </a:lnTo>
                    <a:lnTo>
                      <a:pt x="622" y="146"/>
                    </a:lnTo>
                    <a:lnTo>
                      <a:pt x="622" y="140"/>
                    </a:lnTo>
                    <a:lnTo>
                      <a:pt x="622" y="134"/>
                    </a:lnTo>
                    <a:lnTo>
                      <a:pt x="622" y="128"/>
                    </a:lnTo>
                    <a:lnTo>
                      <a:pt x="618" y="110"/>
                    </a:lnTo>
                    <a:lnTo>
                      <a:pt x="614" y="94"/>
                    </a:lnTo>
                    <a:lnTo>
                      <a:pt x="612" y="98"/>
                    </a:lnTo>
                    <a:lnTo>
                      <a:pt x="612" y="104"/>
                    </a:lnTo>
                    <a:lnTo>
                      <a:pt x="610" y="108"/>
                    </a:lnTo>
                    <a:lnTo>
                      <a:pt x="608" y="114"/>
                    </a:lnTo>
                    <a:lnTo>
                      <a:pt x="606" y="118"/>
                    </a:lnTo>
                    <a:lnTo>
                      <a:pt x="602" y="120"/>
                    </a:lnTo>
                    <a:lnTo>
                      <a:pt x="598" y="122"/>
                    </a:lnTo>
                    <a:lnTo>
                      <a:pt x="592" y="122"/>
                    </a:lnTo>
                    <a:lnTo>
                      <a:pt x="592" y="118"/>
                    </a:lnTo>
                    <a:lnTo>
                      <a:pt x="592" y="114"/>
                    </a:lnTo>
                    <a:lnTo>
                      <a:pt x="592" y="108"/>
                    </a:lnTo>
                    <a:lnTo>
                      <a:pt x="590" y="112"/>
                    </a:lnTo>
                    <a:lnTo>
                      <a:pt x="586" y="114"/>
                    </a:lnTo>
                    <a:lnTo>
                      <a:pt x="582" y="116"/>
                    </a:lnTo>
                    <a:lnTo>
                      <a:pt x="574" y="100"/>
                    </a:lnTo>
                    <a:lnTo>
                      <a:pt x="568" y="80"/>
                    </a:lnTo>
                    <a:lnTo>
                      <a:pt x="564" y="90"/>
                    </a:lnTo>
                    <a:lnTo>
                      <a:pt x="558" y="96"/>
                    </a:lnTo>
                    <a:lnTo>
                      <a:pt x="552" y="104"/>
                    </a:lnTo>
                    <a:lnTo>
                      <a:pt x="548" y="100"/>
                    </a:lnTo>
                    <a:lnTo>
                      <a:pt x="544" y="94"/>
                    </a:lnTo>
                    <a:lnTo>
                      <a:pt x="542" y="90"/>
                    </a:lnTo>
                    <a:lnTo>
                      <a:pt x="540" y="82"/>
                    </a:lnTo>
                    <a:lnTo>
                      <a:pt x="540" y="76"/>
                    </a:lnTo>
                    <a:lnTo>
                      <a:pt x="536" y="80"/>
                    </a:lnTo>
                    <a:lnTo>
                      <a:pt x="534" y="82"/>
                    </a:lnTo>
                    <a:lnTo>
                      <a:pt x="530" y="84"/>
                    </a:lnTo>
                    <a:lnTo>
                      <a:pt x="520" y="52"/>
                    </a:lnTo>
                    <a:lnTo>
                      <a:pt x="508" y="22"/>
                    </a:lnTo>
                    <a:lnTo>
                      <a:pt x="504" y="30"/>
                    </a:lnTo>
                    <a:lnTo>
                      <a:pt x="498" y="40"/>
                    </a:lnTo>
                    <a:lnTo>
                      <a:pt x="490" y="48"/>
                    </a:lnTo>
                    <a:lnTo>
                      <a:pt x="482" y="52"/>
                    </a:lnTo>
                    <a:lnTo>
                      <a:pt x="472" y="50"/>
                    </a:lnTo>
                    <a:lnTo>
                      <a:pt x="468" y="52"/>
                    </a:lnTo>
                    <a:lnTo>
                      <a:pt x="464" y="54"/>
                    </a:lnTo>
                    <a:lnTo>
                      <a:pt x="460" y="58"/>
                    </a:lnTo>
                    <a:lnTo>
                      <a:pt x="456" y="48"/>
                    </a:lnTo>
                    <a:lnTo>
                      <a:pt x="450" y="38"/>
                    </a:lnTo>
                    <a:lnTo>
                      <a:pt x="448" y="30"/>
                    </a:lnTo>
                    <a:lnTo>
                      <a:pt x="444" y="28"/>
                    </a:lnTo>
                    <a:lnTo>
                      <a:pt x="440" y="28"/>
                    </a:lnTo>
                    <a:lnTo>
                      <a:pt x="440" y="36"/>
                    </a:lnTo>
                    <a:lnTo>
                      <a:pt x="438" y="40"/>
                    </a:lnTo>
                    <a:lnTo>
                      <a:pt x="436" y="44"/>
                    </a:lnTo>
                    <a:lnTo>
                      <a:pt x="432" y="46"/>
                    </a:lnTo>
                    <a:lnTo>
                      <a:pt x="430" y="46"/>
                    </a:lnTo>
                    <a:lnTo>
                      <a:pt x="424" y="44"/>
                    </a:lnTo>
                    <a:lnTo>
                      <a:pt x="420" y="40"/>
                    </a:lnTo>
                    <a:lnTo>
                      <a:pt x="416" y="34"/>
                    </a:lnTo>
                    <a:lnTo>
                      <a:pt x="412" y="38"/>
                    </a:lnTo>
                    <a:lnTo>
                      <a:pt x="408" y="40"/>
                    </a:lnTo>
                    <a:lnTo>
                      <a:pt x="404" y="44"/>
                    </a:lnTo>
                    <a:lnTo>
                      <a:pt x="386" y="22"/>
                    </a:lnTo>
                    <a:lnTo>
                      <a:pt x="368" y="0"/>
                    </a:lnTo>
                    <a:lnTo>
                      <a:pt x="370" y="10"/>
                    </a:lnTo>
                    <a:lnTo>
                      <a:pt x="372" y="18"/>
                    </a:lnTo>
                    <a:lnTo>
                      <a:pt x="372" y="28"/>
                    </a:lnTo>
                    <a:lnTo>
                      <a:pt x="364" y="26"/>
                    </a:lnTo>
                    <a:lnTo>
                      <a:pt x="360" y="22"/>
                    </a:lnTo>
                    <a:lnTo>
                      <a:pt x="354" y="16"/>
                    </a:lnTo>
                    <a:lnTo>
                      <a:pt x="352" y="10"/>
                    </a:lnTo>
                    <a:lnTo>
                      <a:pt x="350" y="2"/>
                    </a:lnTo>
                    <a:lnTo>
                      <a:pt x="350" y="6"/>
                    </a:lnTo>
                    <a:lnTo>
                      <a:pt x="348" y="10"/>
                    </a:lnTo>
                    <a:lnTo>
                      <a:pt x="348" y="14"/>
                    </a:lnTo>
                    <a:lnTo>
                      <a:pt x="346" y="20"/>
                    </a:lnTo>
                    <a:lnTo>
                      <a:pt x="344" y="24"/>
                    </a:lnTo>
                    <a:lnTo>
                      <a:pt x="342" y="28"/>
                    </a:lnTo>
                    <a:lnTo>
                      <a:pt x="340" y="32"/>
                    </a:lnTo>
                    <a:lnTo>
                      <a:pt x="338" y="34"/>
                    </a:lnTo>
                    <a:lnTo>
                      <a:pt x="334" y="34"/>
                    </a:lnTo>
                    <a:lnTo>
                      <a:pt x="330" y="32"/>
                    </a:lnTo>
                    <a:lnTo>
                      <a:pt x="326" y="28"/>
                    </a:lnTo>
                    <a:lnTo>
                      <a:pt x="326" y="32"/>
                    </a:lnTo>
                    <a:lnTo>
                      <a:pt x="328" y="38"/>
                    </a:lnTo>
                    <a:lnTo>
                      <a:pt x="324" y="36"/>
                    </a:lnTo>
                    <a:lnTo>
                      <a:pt x="320" y="34"/>
                    </a:lnTo>
                    <a:lnTo>
                      <a:pt x="316" y="32"/>
                    </a:lnTo>
                    <a:lnTo>
                      <a:pt x="314" y="36"/>
                    </a:lnTo>
                    <a:lnTo>
                      <a:pt x="314" y="40"/>
                    </a:lnTo>
                    <a:lnTo>
                      <a:pt x="312" y="44"/>
                    </a:lnTo>
                    <a:lnTo>
                      <a:pt x="294" y="42"/>
                    </a:lnTo>
                    <a:lnTo>
                      <a:pt x="278" y="32"/>
                    </a:lnTo>
                    <a:lnTo>
                      <a:pt x="264" y="18"/>
                    </a:lnTo>
                    <a:lnTo>
                      <a:pt x="250" y="4"/>
                    </a:lnTo>
                    <a:lnTo>
                      <a:pt x="260" y="6"/>
                    </a:lnTo>
                    <a:lnTo>
                      <a:pt x="266" y="14"/>
                    </a:lnTo>
                    <a:lnTo>
                      <a:pt x="270" y="24"/>
                    </a:lnTo>
                    <a:lnTo>
                      <a:pt x="274" y="34"/>
                    </a:lnTo>
                    <a:lnTo>
                      <a:pt x="282" y="40"/>
                    </a:lnTo>
                    <a:lnTo>
                      <a:pt x="256" y="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CAAF2"/>
                  </a:gs>
                  <a:gs pos="22000">
                    <a:srgbClr val="FB7DEC"/>
                  </a:gs>
                  <a:gs pos="100000">
                    <a:srgbClr val="FB7D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    </a:t>
                </a:r>
                <a:endParaRPr lang="en-US" altLang="zh-CN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endParaRPr lang="zh-CN" altLang="en-US"/>
              </a:p>
            </p:txBody>
          </p:sp>
          <p:sp>
            <p:nvSpPr>
              <p:cNvPr id="21" name="AutoShape 10"/>
              <p:cNvSpPr>
                <a:spLocks noChangeArrowheads="1"/>
              </p:cNvSpPr>
              <p:nvPr/>
            </p:nvSpPr>
            <p:spPr bwMode="auto">
              <a:xfrm>
                <a:off x="448897" y="4509717"/>
                <a:ext cx="1878105" cy="483439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altLang="zh-CN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9" name="矩形 9"/>
            <p:cNvSpPr>
              <a:spLocks noChangeArrowheads="1"/>
            </p:cNvSpPr>
            <p:nvPr/>
          </p:nvSpPr>
          <p:spPr bwMode="auto">
            <a:xfrm>
              <a:off x="2780840" y="2277274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铣床</a:t>
              </a:r>
            </a:p>
          </p:txBody>
        </p: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92186"/>
            <a:ext cx="5599305" cy="3557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6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17962" y="1367181"/>
            <a:ext cx="7378374" cy="2076747"/>
            <a:chOff x="217962" y="1496269"/>
            <a:chExt cx="7378374" cy="2076747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217962" y="1496269"/>
              <a:ext cx="2932432" cy="2076747"/>
            </a:xfrm>
            <a:prstGeom prst="roundRect">
              <a:avLst>
                <a:gd name="adj" fmla="val 9992"/>
              </a:avLst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7664" y="1840237"/>
              <a:ext cx="6048672" cy="3693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FF0000"/>
                  </a:solidFill>
                </a:rPr>
                <a:t>铣床的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样式</a:t>
              </a:r>
              <a:endParaRPr lang="en-US" altLang="zh-CN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70744" y="2142761"/>
              <a:ext cx="27170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dirty="0" smtClean="0"/>
            </a:p>
            <a:p>
              <a:r>
                <a:rPr lang="zh-CN" altLang="en-US" dirty="0" smtClean="0"/>
                <a:t>铣床主要有立式铣床、卧式铣床、工具铣床、万能铣床等种类。</a:t>
              </a:r>
              <a:endParaRPr lang="en-US" altLang="zh-CN" dirty="0" smtClean="0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、切削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39043" y="1059355"/>
            <a:ext cx="2598738" cy="1346200"/>
            <a:chOff x="2429442" y="1924511"/>
            <a:chExt cx="2599047" cy="1347284"/>
          </a:xfrm>
        </p:grpSpPr>
        <p:grpSp>
          <p:nvGrpSpPr>
            <p:cNvPr id="18" name="组合 70"/>
            <p:cNvGrpSpPr>
              <a:grpSpLocks/>
            </p:cNvGrpSpPr>
            <p:nvPr/>
          </p:nvGrpSpPr>
          <p:grpSpPr bwMode="auto">
            <a:xfrm>
              <a:off x="2429442" y="1924511"/>
              <a:ext cx="2599047" cy="1347284"/>
              <a:chOff x="-585129" y="3195428"/>
              <a:chExt cx="2912131" cy="1797728"/>
            </a:xfrm>
          </p:grpSpPr>
          <p:sp>
            <p:nvSpPr>
              <p:cNvPr id="20" name="Freeform 9">
                <a:hlinkClick r:id="rId2" action="ppaction://hlinksldjump"/>
              </p:cNvPr>
              <p:cNvSpPr>
                <a:spLocks/>
              </p:cNvSpPr>
              <p:nvPr/>
            </p:nvSpPr>
            <p:spPr bwMode="gray">
              <a:xfrm>
                <a:off x="-585129" y="3195428"/>
                <a:ext cx="1643278" cy="1475289"/>
              </a:xfrm>
              <a:custGeom>
                <a:avLst/>
                <a:gdLst>
                  <a:gd name="T0" fmla="*/ 2147483647 w 742"/>
                  <a:gd name="T1" fmla="*/ 2147483647 h 718"/>
                  <a:gd name="T2" fmla="*/ 2147483647 w 742"/>
                  <a:gd name="T3" fmla="*/ 2147483647 h 718"/>
                  <a:gd name="T4" fmla="*/ 2147483647 w 742"/>
                  <a:gd name="T5" fmla="*/ 2147483647 h 718"/>
                  <a:gd name="T6" fmla="*/ 2147483647 w 742"/>
                  <a:gd name="T7" fmla="*/ 2147483647 h 718"/>
                  <a:gd name="T8" fmla="*/ 2147483647 w 742"/>
                  <a:gd name="T9" fmla="*/ 2147483647 h 718"/>
                  <a:gd name="T10" fmla="*/ 2147483647 w 742"/>
                  <a:gd name="T11" fmla="*/ 2147483647 h 718"/>
                  <a:gd name="T12" fmla="*/ 2147483647 w 742"/>
                  <a:gd name="T13" fmla="*/ 2147483647 h 718"/>
                  <a:gd name="T14" fmla="*/ 2147483647 w 742"/>
                  <a:gd name="T15" fmla="*/ 2147483647 h 718"/>
                  <a:gd name="T16" fmla="*/ 2147483647 w 742"/>
                  <a:gd name="T17" fmla="*/ 2147483647 h 718"/>
                  <a:gd name="T18" fmla="*/ 2147483647 w 742"/>
                  <a:gd name="T19" fmla="*/ 2147483647 h 718"/>
                  <a:gd name="T20" fmla="*/ 2147483647 w 742"/>
                  <a:gd name="T21" fmla="*/ 2147483647 h 718"/>
                  <a:gd name="T22" fmla="*/ 2147483647 w 742"/>
                  <a:gd name="T23" fmla="*/ 2147483647 h 718"/>
                  <a:gd name="T24" fmla="*/ 2147483647 w 742"/>
                  <a:gd name="T25" fmla="*/ 2147483647 h 718"/>
                  <a:gd name="T26" fmla="*/ 2147483647 w 742"/>
                  <a:gd name="T27" fmla="*/ 2147483647 h 718"/>
                  <a:gd name="T28" fmla="*/ 2147483647 w 742"/>
                  <a:gd name="T29" fmla="*/ 2147483647 h 718"/>
                  <a:gd name="T30" fmla="*/ 2147483647 w 742"/>
                  <a:gd name="T31" fmla="*/ 2147483647 h 718"/>
                  <a:gd name="T32" fmla="*/ 2147483647 w 742"/>
                  <a:gd name="T33" fmla="*/ 2147483647 h 718"/>
                  <a:gd name="T34" fmla="*/ 2147483647 w 742"/>
                  <a:gd name="T35" fmla="*/ 2147483647 h 718"/>
                  <a:gd name="T36" fmla="*/ 2147483647 w 742"/>
                  <a:gd name="T37" fmla="*/ 2147483647 h 718"/>
                  <a:gd name="T38" fmla="*/ 2147483647 w 742"/>
                  <a:gd name="T39" fmla="*/ 2147483647 h 718"/>
                  <a:gd name="T40" fmla="*/ 2147483647 w 742"/>
                  <a:gd name="T41" fmla="*/ 2147483647 h 718"/>
                  <a:gd name="T42" fmla="*/ 2147483647 w 742"/>
                  <a:gd name="T43" fmla="*/ 2147483647 h 718"/>
                  <a:gd name="T44" fmla="*/ 2147483647 w 742"/>
                  <a:gd name="T45" fmla="*/ 2147483647 h 718"/>
                  <a:gd name="T46" fmla="*/ 2147483647 w 742"/>
                  <a:gd name="T47" fmla="*/ 2147483647 h 718"/>
                  <a:gd name="T48" fmla="*/ 2147483647 w 742"/>
                  <a:gd name="T49" fmla="*/ 2147483647 h 718"/>
                  <a:gd name="T50" fmla="*/ 2147483647 w 742"/>
                  <a:gd name="T51" fmla="*/ 2147483647 h 718"/>
                  <a:gd name="T52" fmla="*/ 2147483647 w 742"/>
                  <a:gd name="T53" fmla="*/ 2147483647 h 718"/>
                  <a:gd name="T54" fmla="*/ 2147483647 w 742"/>
                  <a:gd name="T55" fmla="*/ 2147483647 h 718"/>
                  <a:gd name="T56" fmla="*/ 2147483647 w 742"/>
                  <a:gd name="T57" fmla="*/ 2147483647 h 718"/>
                  <a:gd name="T58" fmla="*/ 2147483647 w 742"/>
                  <a:gd name="T59" fmla="*/ 2147483647 h 718"/>
                  <a:gd name="T60" fmla="*/ 2147483647 w 742"/>
                  <a:gd name="T61" fmla="*/ 2147483647 h 718"/>
                  <a:gd name="T62" fmla="*/ 2147483647 w 742"/>
                  <a:gd name="T63" fmla="*/ 2147483647 h 718"/>
                  <a:gd name="T64" fmla="*/ 2147483647 w 742"/>
                  <a:gd name="T65" fmla="*/ 2147483647 h 718"/>
                  <a:gd name="T66" fmla="*/ 2147483647 w 742"/>
                  <a:gd name="T67" fmla="*/ 2147483647 h 718"/>
                  <a:gd name="T68" fmla="*/ 2147483647 w 742"/>
                  <a:gd name="T69" fmla="*/ 2147483647 h 718"/>
                  <a:gd name="T70" fmla="*/ 2147483647 w 742"/>
                  <a:gd name="T71" fmla="*/ 2147483647 h 718"/>
                  <a:gd name="T72" fmla="*/ 2147483647 w 742"/>
                  <a:gd name="T73" fmla="*/ 2147483647 h 718"/>
                  <a:gd name="T74" fmla="*/ 2147483647 w 742"/>
                  <a:gd name="T75" fmla="*/ 2147483647 h 718"/>
                  <a:gd name="T76" fmla="*/ 2147483647 w 742"/>
                  <a:gd name="T77" fmla="*/ 2147483647 h 718"/>
                  <a:gd name="T78" fmla="*/ 2147483647 w 742"/>
                  <a:gd name="T79" fmla="*/ 2147483647 h 718"/>
                  <a:gd name="T80" fmla="*/ 2147483647 w 742"/>
                  <a:gd name="T81" fmla="*/ 2147483647 h 718"/>
                  <a:gd name="T82" fmla="*/ 2147483647 w 742"/>
                  <a:gd name="T83" fmla="*/ 2147483647 h 718"/>
                  <a:gd name="T84" fmla="*/ 2147483647 w 742"/>
                  <a:gd name="T85" fmla="*/ 2147483647 h 718"/>
                  <a:gd name="T86" fmla="*/ 2147483647 w 742"/>
                  <a:gd name="T87" fmla="*/ 2147483647 h 718"/>
                  <a:gd name="T88" fmla="*/ 2147483647 w 742"/>
                  <a:gd name="T89" fmla="*/ 2147483647 h 718"/>
                  <a:gd name="T90" fmla="*/ 2147483647 w 742"/>
                  <a:gd name="T91" fmla="*/ 2147483647 h 718"/>
                  <a:gd name="T92" fmla="*/ 2147483647 w 742"/>
                  <a:gd name="T93" fmla="*/ 2147483647 h 718"/>
                  <a:gd name="T94" fmla="*/ 2147483647 w 742"/>
                  <a:gd name="T95" fmla="*/ 2147483647 h 718"/>
                  <a:gd name="T96" fmla="*/ 2147483647 w 742"/>
                  <a:gd name="T97" fmla="*/ 2147483647 h 718"/>
                  <a:gd name="T98" fmla="*/ 2147483647 w 742"/>
                  <a:gd name="T99" fmla="*/ 2147483647 h 718"/>
                  <a:gd name="T100" fmla="*/ 2147483647 w 742"/>
                  <a:gd name="T101" fmla="*/ 2147483647 h 718"/>
                  <a:gd name="T102" fmla="*/ 2147483647 w 742"/>
                  <a:gd name="T103" fmla="*/ 2147483647 h 718"/>
                  <a:gd name="T104" fmla="*/ 2147483647 w 742"/>
                  <a:gd name="T105" fmla="*/ 2147483647 h 718"/>
                  <a:gd name="T106" fmla="*/ 2147483647 w 742"/>
                  <a:gd name="T107" fmla="*/ 2147483647 h 718"/>
                  <a:gd name="T108" fmla="*/ 2147483647 w 742"/>
                  <a:gd name="T109" fmla="*/ 2147483647 h 718"/>
                  <a:gd name="T110" fmla="*/ 2147483647 w 742"/>
                  <a:gd name="T111" fmla="*/ 2147483647 h 718"/>
                  <a:gd name="T112" fmla="*/ 2147483647 w 742"/>
                  <a:gd name="T113" fmla="*/ 2147483647 h 718"/>
                  <a:gd name="T114" fmla="*/ 2147483647 w 742"/>
                  <a:gd name="T115" fmla="*/ 2147483647 h 718"/>
                  <a:gd name="T116" fmla="*/ 2147483647 w 742"/>
                  <a:gd name="T117" fmla="*/ 2147483647 h 718"/>
                  <a:gd name="T118" fmla="*/ 2147483647 w 742"/>
                  <a:gd name="T119" fmla="*/ 2147483647 h 718"/>
                  <a:gd name="T120" fmla="*/ 2147483647 w 742"/>
                  <a:gd name="T121" fmla="*/ 2147483647 h 7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42"/>
                  <a:gd name="T184" fmla="*/ 0 h 718"/>
                  <a:gd name="T185" fmla="*/ 742 w 742"/>
                  <a:gd name="T186" fmla="*/ 718 h 7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42" h="718">
                    <a:moveTo>
                      <a:pt x="256" y="12"/>
                    </a:moveTo>
                    <a:lnTo>
                      <a:pt x="252" y="8"/>
                    </a:lnTo>
                    <a:lnTo>
                      <a:pt x="252" y="6"/>
                    </a:lnTo>
                    <a:lnTo>
                      <a:pt x="250" y="6"/>
                    </a:lnTo>
                    <a:lnTo>
                      <a:pt x="252" y="8"/>
                    </a:lnTo>
                    <a:lnTo>
                      <a:pt x="254" y="10"/>
                    </a:lnTo>
                    <a:lnTo>
                      <a:pt x="256" y="12"/>
                    </a:lnTo>
                    <a:lnTo>
                      <a:pt x="260" y="16"/>
                    </a:lnTo>
                    <a:lnTo>
                      <a:pt x="264" y="20"/>
                    </a:lnTo>
                    <a:lnTo>
                      <a:pt x="268" y="24"/>
                    </a:lnTo>
                    <a:lnTo>
                      <a:pt x="270" y="28"/>
                    </a:lnTo>
                    <a:lnTo>
                      <a:pt x="274" y="32"/>
                    </a:lnTo>
                    <a:lnTo>
                      <a:pt x="278" y="34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78" y="56"/>
                    </a:lnTo>
                    <a:lnTo>
                      <a:pt x="268" y="58"/>
                    </a:lnTo>
                    <a:lnTo>
                      <a:pt x="256" y="58"/>
                    </a:lnTo>
                    <a:lnTo>
                      <a:pt x="246" y="56"/>
                    </a:lnTo>
                    <a:lnTo>
                      <a:pt x="238" y="54"/>
                    </a:lnTo>
                    <a:lnTo>
                      <a:pt x="242" y="58"/>
                    </a:lnTo>
                    <a:lnTo>
                      <a:pt x="246" y="62"/>
                    </a:lnTo>
                    <a:lnTo>
                      <a:pt x="244" y="64"/>
                    </a:lnTo>
                    <a:lnTo>
                      <a:pt x="242" y="68"/>
                    </a:lnTo>
                    <a:lnTo>
                      <a:pt x="238" y="70"/>
                    </a:lnTo>
                    <a:lnTo>
                      <a:pt x="232" y="72"/>
                    </a:lnTo>
                    <a:lnTo>
                      <a:pt x="228" y="72"/>
                    </a:lnTo>
                    <a:lnTo>
                      <a:pt x="222" y="70"/>
                    </a:lnTo>
                    <a:lnTo>
                      <a:pt x="216" y="68"/>
                    </a:lnTo>
                    <a:lnTo>
                      <a:pt x="212" y="64"/>
                    </a:lnTo>
                    <a:lnTo>
                      <a:pt x="206" y="64"/>
                    </a:lnTo>
                    <a:lnTo>
                      <a:pt x="204" y="68"/>
                    </a:lnTo>
                    <a:lnTo>
                      <a:pt x="202" y="72"/>
                    </a:lnTo>
                    <a:lnTo>
                      <a:pt x="200" y="76"/>
                    </a:lnTo>
                    <a:lnTo>
                      <a:pt x="196" y="78"/>
                    </a:lnTo>
                    <a:lnTo>
                      <a:pt x="190" y="80"/>
                    </a:lnTo>
                    <a:lnTo>
                      <a:pt x="196" y="82"/>
                    </a:lnTo>
                    <a:lnTo>
                      <a:pt x="198" y="86"/>
                    </a:lnTo>
                    <a:lnTo>
                      <a:pt x="200" y="90"/>
                    </a:lnTo>
                    <a:lnTo>
                      <a:pt x="200" y="94"/>
                    </a:lnTo>
                    <a:lnTo>
                      <a:pt x="198" y="98"/>
                    </a:lnTo>
                    <a:lnTo>
                      <a:pt x="194" y="102"/>
                    </a:lnTo>
                    <a:lnTo>
                      <a:pt x="186" y="102"/>
                    </a:lnTo>
                    <a:lnTo>
                      <a:pt x="172" y="100"/>
                    </a:lnTo>
                    <a:lnTo>
                      <a:pt x="162" y="100"/>
                    </a:lnTo>
                    <a:lnTo>
                      <a:pt x="164" y="102"/>
                    </a:lnTo>
                    <a:lnTo>
                      <a:pt x="166" y="106"/>
                    </a:lnTo>
                    <a:lnTo>
                      <a:pt x="168" y="110"/>
                    </a:lnTo>
                    <a:lnTo>
                      <a:pt x="154" y="110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42" y="116"/>
                    </a:lnTo>
                    <a:lnTo>
                      <a:pt x="136" y="118"/>
                    </a:lnTo>
                    <a:lnTo>
                      <a:pt x="130" y="118"/>
                    </a:lnTo>
                    <a:lnTo>
                      <a:pt x="124" y="118"/>
                    </a:lnTo>
                    <a:lnTo>
                      <a:pt x="126" y="122"/>
                    </a:lnTo>
                    <a:lnTo>
                      <a:pt x="126" y="126"/>
                    </a:lnTo>
                    <a:lnTo>
                      <a:pt x="126" y="130"/>
                    </a:lnTo>
                    <a:lnTo>
                      <a:pt x="128" y="134"/>
                    </a:lnTo>
                    <a:lnTo>
                      <a:pt x="116" y="136"/>
                    </a:lnTo>
                    <a:lnTo>
                      <a:pt x="106" y="140"/>
                    </a:lnTo>
                    <a:lnTo>
                      <a:pt x="96" y="144"/>
                    </a:lnTo>
                    <a:lnTo>
                      <a:pt x="82" y="142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88" y="160"/>
                    </a:lnTo>
                    <a:lnTo>
                      <a:pt x="84" y="164"/>
                    </a:lnTo>
                    <a:lnTo>
                      <a:pt x="78" y="166"/>
                    </a:lnTo>
                    <a:lnTo>
                      <a:pt x="74" y="168"/>
                    </a:lnTo>
                    <a:lnTo>
                      <a:pt x="68" y="170"/>
                    </a:lnTo>
                    <a:lnTo>
                      <a:pt x="62" y="172"/>
                    </a:lnTo>
                    <a:lnTo>
                      <a:pt x="58" y="172"/>
                    </a:lnTo>
                    <a:lnTo>
                      <a:pt x="64" y="174"/>
                    </a:lnTo>
                    <a:lnTo>
                      <a:pt x="68" y="176"/>
                    </a:lnTo>
                    <a:lnTo>
                      <a:pt x="72" y="180"/>
                    </a:lnTo>
                    <a:lnTo>
                      <a:pt x="76" y="182"/>
                    </a:lnTo>
                    <a:lnTo>
                      <a:pt x="78" y="184"/>
                    </a:lnTo>
                    <a:lnTo>
                      <a:pt x="78" y="190"/>
                    </a:lnTo>
                    <a:lnTo>
                      <a:pt x="78" y="194"/>
                    </a:lnTo>
                    <a:lnTo>
                      <a:pt x="76" y="202"/>
                    </a:lnTo>
                    <a:lnTo>
                      <a:pt x="70" y="204"/>
                    </a:lnTo>
                    <a:lnTo>
                      <a:pt x="62" y="204"/>
                    </a:lnTo>
                    <a:lnTo>
                      <a:pt x="54" y="204"/>
                    </a:lnTo>
                    <a:lnTo>
                      <a:pt x="60" y="214"/>
                    </a:lnTo>
                    <a:lnTo>
                      <a:pt x="60" y="224"/>
                    </a:lnTo>
                    <a:lnTo>
                      <a:pt x="56" y="236"/>
                    </a:lnTo>
                    <a:lnTo>
                      <a:pt x="56" y="248"/>
                    </a:lnTo>
                    <a:lnTo>
                      <a:pt x="46" y="248"/>
                    </a:lnTo>
                    <a:lnTo>
                      <a:pt x="34" y="248"/>
                    </a:lnTo>
                    <a:lnTo>
                      <a:pt x="38" y="250"/>
                    </a:lnTo>
                    <a:lnTo>
                      <a:pt x="42" y="254"/>
                    </a:lnTo>
                    <a:lnTo>
                      <a:pt x="44" y="260"/>
                    </a:lnTo>
                    <a:lnTo>
                      <a:pt x="44" y="268"/>
                    </a:lnTo>
                    <a:lnTo>
                      <a:pt x="42" y="272"/>
                    </a:lnTo>
                    <a:lnTo>
                      <a:pt x="38" y="276"/>
                    </a:lnTo>
                    <a:lnTo>
                      <a:pt x="34" y="278"/>
                    </a:lnTo>
                    <a:lnTo>
                      <a:pt x="28" y="280"/>
                    </a:lnTo>
                    <a:lnTo>
                      <a:pt x="24" y="280"/>
                    </a:lnTo>
                    <a:lnTo>
                      <a:pt x="18" y="282"/>
                    </a:lnTo>
                    <a:lnTo>
                      <a:pt x="24" y="284"/>
                    </a:lnTo>
                    <a:lnTo>
                      <a:pt x="26" y="288"/>
                    </a:lnTo>
                    <a:lnTo>
                      <a:pt x="26" y="292"/>
                    </a:lnTo>
                    <a:lnTo>
                      <a:pt x="24" y="296"/>
                    </a:lnTo>
                    <a:lnTo>
                      <a:pt x="18" y="300"/>
                    </a:lnTo>
                    <a:lnTo>
                      <a:pt x="28" y="302"/>
                    </a:lnTo>
                    <a:lnTo>
                      <a:pt x="38" y="306"/>
                    </a:lnTo>
                    <a:lnTo>
                      <a:pt x="38" y="312"/>
                    </a:lnTo>
                    <a:lnTo>
                      <a:pt x="34" y="316"/>
                    </a:lnTo>
                    <a:lnTo>
                      <a:pt x="28" y="320"/>
                    </a:lnTo>
                    <a:lnTo>
                      <a:pt x="24" y="322"/>
                    </a:lnTo>
                    <a:lnTo>
                      <a:pt x="18" y="326"/>
                    </a:lnTo>
                    <a:lnTo>
                      <a:pt x="12" y="330"/>
                    </a:lnTo>
                    <a:lnTo>
                      <a:pt x="8" y="334"/>
                    </a:lnTo>
                    <a:lnTo>
                      <a:pt x="12" y="336"/>
                    </a:lnTo>
                    <a:lnTo>
                      <a:pt x="18" y="338"/>
                    </a:lnTo>
                    <a:lnTo>
                      <a:pt x="22" y="338"/>
                    </a:lnTo>
                    <a:lnTo>
                      <a:pt x="20" y="342"/>
                    </a:lnTo>
                    <a:lnTo>
                      <a:pt x="18" y="344"/>
                    </a:lnTo>
                    <a:lnTo>
                      <a:pt x="14" y="348"/>
                    </a:lnTo>
                    <a:lnTo>
                      <a:pt x="12" y="350"/>
                    </a:lnTo>
                    <a:lnTo>
                      <a:pt x="16" y="352"/>
                    </a:lnTo>
                    <a:lnTo>
                      <a:pt x="22" y="354"/>
                    </a:lnTo>
                    <a:lnTo>
                      <a:pt x="26" y="356"/>
                    </a:lnTo>
                    <a:lnTo>
                      <a:pt x="24" y="358"/>
                    </a:lnTo>
                    <a:lnTo>
                      <a:pt x="22" y="362"/>
                    </a:lnTo>
                    <a:lnTo>
                      <a:pt x="32" y="364"/>
                    </a:lnTo>
                    <a:lnTo>
                      <a:pt x="44" y="368"/>
                    </a:lnTo>
                    <a:lnTo>
                      <a:pt x="22" y="382"/>
                    </a:lnTo>
                    <a:lnTo>
                      <a:pt x="0" y="394"/>
                    </a:lnTo>
                    <a:lnTo>
                      <a:pt x="6" y="396"/>
                    </a:lnTo>
                    <a:lnTo>
                      <a:pt x="14" y="398"/>
                    </a:lnTo>
                    <a:lnTo>
                      <a:pt x="20" y="402"/>
                    </a:lnTo>
                    <a:lnTo>
                      <a:pt x="24" y="406"/>
                    </a:lnTo>
                    <a:lnTo>
                      <a:pt x="22" y="408"/>
                    </a:lnTo>
                    <a:lnTo>
                      <a:pt x="20" y="410"/>
                    </a:lnTo>
                    <a:lnTo>
                      <a:pt x="16" y="412"/>
                    </a:lnTo>
                    <a:lnTo>
                      <a:pt x="22" y="414"/>
                    </a:lnTo>
                    <a:lnTo>
                      <a:pt x="28" y="416"/>
                    </a:lnTo>
                    <a:lnTo>
                      <a:pt x="30" y="420"/>
                    </a:lnTo>
                    <a:lnTo>
                      <a:pt x="32" y="424"/>
                    </a:lnTo>
                    <a:lnTo>
                      <a:pt x="32" y="428"/>
                    </a:lnTo>
                    <a:lnTo>
                      <a:pt x="28" y="434"/>
                    </a:lnTo>
                    <a:lnTo>
                      <a:pt x="32" y="434"/>
                    </a:lnTo>
                    <a:lnTo>
                      <a:pt x="34" y="434"/>
                    </a:lnTo>
                    <a:lnTo>
                      <a:pt x="34" y="440"/>
                    </a:lnTo>
                    <a:lnTo>
                      <a:pt x="30" y="442"/>
                    </a:lnTo>
                    <a:lnTo>
                      <a:pt x="26" y="446"/>
                    </a:lnTo>
                    <a:lnTo>
                      <a:pt x="22" y="448"/>
                    </a:lnTo>
                    <a:lnTo>
                      <a:pt x="20" y="452"/>
                    </a:lnTo>
                    <a:lnTo>
                      <a:pt x="16" y="456"/>
                    </a:lnTo>
                    <a:lnTo>
                      <a:pt x="22" y="454"/>
                    </a:lnTo>
                    <a:lnTo>
                      <a:pt x="28" y="456"/>
                    </a:lnTo>
                    <a:lnTo>
                      <a:pt x="34" y="458"/>
                    </a:lnTo>
                    <a:lnTo>
                      <a:pt x="40" y="460"/>
                    </a:lnTo>
                    <a:lnTo>
                      <a:pt x="44" y="464"/>
                    </a:lnTo>
                    <a:lnTo>
                      <a:pt x="40" y="468"/>
                    </a:lnTo>
                    <a:lnTo>
                      <a:pt x="38" y="472"/>
                    </a:lnTo>
                    <a:lnTo>
                      <a:pt x="34" y="476"/>
                    </a:lnTo>
                    <a:lnTo>
                      <a:pt x="40" y="478"/>
                    </a:lnTo>
                    <a:lnTo>
                      <a:pt x="44" y="482"/>
                    </a:lnTo>
                    <a:lnTo>
                      <a:pt x="48" y="486"/>
                    </a:lnTo>
                    <a:lnTo>
                      <a:pt x="48" y="490"/>
                    </a:lnTo>
                    <a:lnTo>
                      <a:pt x="48" y="496"/>
                    </a:lnTo>
                    <a:lnTo>
                      <a:pt x="54" y="496"/>
                    </a:lnTo>
                    <a:lnTo>
                      <a:pt x="60" y="498"/>
                    </a:lnTo>
                    <a:lnTo>
                      <a:pt x="64" y="500"/>
                    </a:lnTo>
                    <a:lnTo>
                      <a:pt x="66" y="504"/>
                    </a:lnTo>
                    <a:lnTo>
                      <a:pt x="66" y="508"/>
                    </a:lnTo>
                    <a:lnTo>
                      <a:pt x="66" y="514"/>
                    </a:lnTo>
                    <a:lnTo>
                      <a:pt x="62" y="520"/>
                    </a:lnTo>
                    <a:lnTo>
                      <a:pt x="68" y="524"/>
                    </a:lnTo>
                    <a:lnTo>
                      <a:pt x="72" y="528"/>
                    </a:lnTo>
                    <a:lnTo>
                      <a:pt x="74" y="534"/>
                    </a:lnTo>
                    <a:lnTo>
                      <a:pt x="76" y="540"/>
                    </a:lnTo>
                    <a:lnTo>
                      <a:pt x="76" y="546"/>
                    </a:lnTo>
                    <a:lnTo>
                      <a:pt x="96" y="546"/>
                    </a:lnTo>
                    <a:lnTo>
                      <a:pt x="118" y="544"/>
                    </a:lnTo>
                    <a:lnTo>
                      <a:pt x="114" y="552"/>
                    </a:lnTo>
                    <a:lnTo>
                      <a:pt x="112" y="558"/>
                    </a:lnTo>
                    <a:lnTo>
                      <a:pt x="110" y="566"/>
                    </a:lnTo>
                    <a:lnTo>
                      <a:pt x="108" y="572"/>
                    </a:lnTo>
                    <a:lnTo>
                      <a:pt x="114" y="572"/>
                    </a:lnTo>
                    <a:lnTo>
                      <a:pt x="120" y="572"/>
                    </a:lnTo>
                    <a:lnTo>
                      <a:pt x="126" y="572"/>
                    </a:lnTo>
                    <a:lnTo>
                      <a:pt x="122" y="578"/>
                    </a:lnTo>
                    <a:lnTo>
                      <a:pt x="118" y="584"/>
                    </a:lnTo>
                    <a:lnTo>
                      <a:pt x="116" y="592"/>
                    </a:lnTo>
                    <a:lnTo>
                      <a:pt x="122" y="592"/>
                    </a:lnTo>
                    <a:lnTo>
                      <a:pt x="128" y="592"/>
                    </a:lnTo>
                    <a:lnTo>
                      <a:pt x="136" y="592"/>
                    </a:lnTo>
                    <a:lnTo>
                      <a:pt x="134" y="594"/>
                    </a:lnTo>
                    <a:lnTo>
                      <a:pt x="132" y="598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44" y="606"/>
                    </a:lnTo>
                    <a:lnTo>
                      <a:pt x="156" y="610"/>
                    </a:lnTo>
                    <a:lnTo>
                      <a:pt x="164" y="622"/>
                    </a:lnTo>
                    <a:lnTo>
                      <a:pt x="162" y="620"/>
                    </a:lnTo>
                    <a:lnTo>
                      <a:pt x="160" y="618"/>
                    </a:lnTo>
                    <a:lnTo>
                      <a:pt x="164" y="614"/>
                    </a:lnTo>
                    <a:lnTo>
                      <a:pt x="168" y="614"/>
                    </a:lnTo>
                    <a:lnTo>
                      <a:pt x="170" y="614"/>
                    </a:lnTo>
                    <a:lnTo>
                      <a:pt x="172" y="614"/>
                    </a:lnTo>
                    <a:lnTo>
                      <a:pt x="174" y="618"/>
                    </a:lnTo>
                    <a:lnTo>
                      <a:pt x="174" y="620"/>
                    </a:lnTo>
                    <a:lnTo>
                      <a:pt x="176" y="624"/>
                    </a:lnTo>
                    <a:lnTo>
                      <a:pt x="178" y="628"/>
                    </a:lnTo>
                    <a:lnTo>
                      <a:pt x="178" y="630"/>
                    </a:lnTo>
                    <a:lnTo>
                      <a:pt x="180" y="632"/>
                    </a:lnTo>
                    <a:lnTo>
                      <a:pt x="184" y="634"/>
                    </a:lnTo>
                    <a:lnTo>
                      <a:pt x="188" y="636"/>
                    </a:lnTo>
                    <a:lnTo>
                      <a:pt x="190" y="636"/>
                    </a:lnTo>
                    <a:lnTo>
                      <a:pt x="194" y="638"/>
                    </a:lnTo>
                    <a:lnTo>
                      <a:pt x="198" y="638"/>
                    </a:lnTo>
                    <a:lnTo>
                      <a:pt x="200" y="640"/>
                    </a:lnTo>
                    <a:lnTo>
                      <a:pt x="202" y="644"/>
                    </a:lnTo>
                    <a:lnTo>
                      <a:pt x="204" y="648"/>
                    </a:lnTo>
                    <a:lnTo>
                      <a:pt x="206" y="646"/>
                    </a:lnTo>
                    <a:lnTo>
                      <a:pt x="210" y="646"/>
                    </a:lnTo>
                    <a:lnTo>
                      <a:pt x="212" y="644"/>
                    </a:lnTo>
                    <a:lnTo>
                      <a:pt x="216" y="648"/>
                    </a:lnTo>
                    <a:lnTo>
                      <a:pt x="220" y="654"/>
                    </a:lnTo>
                    <a:lnTo>
                      <a:pt x="222" y="658"/>
                    </a:lnTo>
                    <a:lnTo>
                      <a:pt x="224" y="654"/>
                    </a:lnTo>
                    <a:lnTo>
                      <a:pt x="228" y="650"/>
                    </a:lnTo>
                    <a:lnTo>
                      <a:pt x="232" y="652"/>
                    </a:lnTo>
                    <a:lnTo>
                      <a:pt x="234" y="654"/>
                    </a:lnTo>
                    <a:lnTo>
                      <a:pt x="238" y="656"/>
                    </a:lnTo>
                    <a:lnTo>
                      <a:pt x="238" y="662"/>
                    </a:lnTo>
                    <a:lnTo>
                      <a:pt x="240" y="666"/>
                    </a:lnTo>
                    <a:lnTo>
                      <a:pt x="252" y="662"/>
                    </a:lnTo>
                    <a:lnTo>
                      <a:pt x="262" y="666"/>
                    </a:lnTo>
                    <a:lnTo>
                      <a:pt x="270" y="674"/>
                    </a:lnTo>
                    <a:lnTo>
                      <a:pt x="276" y="686"/>
                    </a:lnTo>
                    <a:lnTo>
                      <a:pt x="274" y="678"/>
                    </a:lnTo>
                    <a:lnTo>
                      <a:pt x="276" y="674"/>
                    </a:lnTo>
                    <a:lnTo>
                      <a:pt x="278" y="670"/>
                    </a:lnTo>
                    <a:lnTo>
                      <a:pt x="280" y="668"/>
                    </a:lnTo>
                    <a:lnTo>
                      <a:pt x="284" y="666"/>
                    </a:lnTo>
                    <a:lnTo>
                      <a:pt x="288" y="668"/>
                    </a:lnTo>
                    <a:lnTo>
                      <a:pt x="292" y="672"/>
                    </a:lnTo>
                    <a:lnTo>
                      <a:pt x="296" y="678"/>
                    </a:lnTo>
                    <a:lnTo>
                      <a:pt x="294" y="674"/>
                    </a:lnTo>
                    <a:lnTo>
                      <a:pt x="296" y="674"/>
                    </a:lnTo>
                    <a:lnTo>
                      <a:pt x="298" y="674"/>
                    </a:lnTo>
                    <a:lnTo>
                      <a:pt x="300" y="676"/>
                    </a:lnTo>
                    <a:lnTo>
                      <a:pt x="302" y="680"/>
                    </a:lnTo>
                    <a:lnTo>
                      <a:pt x="304" y="682"/>
                    </a:lnTo>
                    <a:lnTo>
                      <a:pt x="304" y="686"/>
                    </a:lnTo>
                    <a:lnTo>
                      <a:pt x="310" y="682"/>
                    </a:lnTo>
                    <a:lnTo>
                      <a:pt x="318" y="680"/>
                    </a:lnTo>
                    <a:lnTo>
                      <a:pt x="324" y="678"/>
                    </a:lnTo>
                    <a:lnTo>
                      <a:pt x="326" y="682"/>
                    </a:lnTo>
                    <a:lnTo>
                      <a:pt x="328" y="684"/>
                    </a:lnTo>
                    <a:lnTo>
                      <a:pt x="330" y="688"/>
                    </a:lnTo>
                    <a:lnTo>
                      <a:pt x="330" y="692"/>
                    </a:lnTo>
                    <a:lnTo>
                      <a:pt x="332" y="686"/>
                    </a:lnTo>
                    <a:lnTo>
                      <a:pt x="332" y="684"/>
                    </a:lnTo>
                    <a:lnTo>
                      <a:pt x="334" y="682"/>
                    </a:lnTo>
                    <a:lnTo>
                      <a:pt x="338" y="684"/>
                    </a:lnTo>
                    <a:lnTo>
                      <a:pt x="340" y="684"/>
                    </a:lnTo>
                    <a:lnTo>
                      <a:pt x="344" y="688"/>
                    </a:lnTo>
                    <a:lnTo>
                      <a:pt x="346" y="690"/>
                    </a:lnTo>
                    <a:lnTo>
                      <a:pt x="350" y="694"/>
                    </a:lnTo>
                    <a:lnTo>
                      <a:pt x="352" y="698"/>
                    </a:lnTo>
                    <a:lnTo>
                      <a:pt x="356" y="702"/>
                    </a:lnTo>
                    <a:lnTo>
                      <a:pt x="358" y="706"/>
                    </a:lnTo>
                    <a:lnTo>
                      <a:pt x="360" y="708"/>
                    </a:lnTo>
                    <a:lnTo>
                      <a:pt x="364" y="700"/>
                    </a:lnTo>
                    <a:lnTo>
                      <a:pt x="370" y="700"/>
                    </a:lnTo>
                    <a:lnTo>
                      <a:pt x="378" y="704"/>
                    </a:lnTo>
                    <a:lnTo>
                      <a:pt x="386" y="712"/>
                    </a:lnTo>
                    <a:lnTo>
                      <a:pt x="392" y="718"/>
                    </a:lnTo>
                    <a:lnTo>
                      <a:pt x="386" y="714"/>
                    </a:lnTo>
                    <a:lnTo>
                      <a:pt x="384" y="710"/>
                    </a:lnTo>
                    <a:lnTo>
                      <a:pt x="382" y="706"/>
                    </a:lnTo>
                    <a:lnTo>
                      <a:pt x="382" y="702"/>
                    </a:lnTo>
                    <a:lnTo>
                      <a:pt x="384" y="696"/>
                    </a:lnTo>
                    <a:lnTo>
                      <a:pt x="386" y="692"/>
                    </a:lnTo>
                    <a:lnTo>
                      <a:pt x="390" y="690"/>
                    </a:lnTo>
                    <a:lnTo>
                      <a:pt x="394" y="686"/>
                    </a:lnTo>
                    <a:lnTo>
                      <a:pt x="398" y="686"/>
                    </a:lnTo>
                    <a:lnTo>
                      <a:pt x="404" y="688"/>
                    </a:lnTo>
                    <a:lnTo>
                      <a:pt x="408" y="690"/>
                    </a:lnTo>
                    <a:lnTo>
                      <a:pt x="412" y="696"/>
                    </a:lnTo>
                    <a:lnTo>
                      <a:pt x="414" y="692"/>
                    </a:lnTo>
                    <a:lnTo>
                      <a:pt x="414" y="690"/>
                    </a:lnTo>
                    <a:lnTo>
                      <a:pt x="418" y="688"/>
                    </a:lnTo>
                    <a:lnTo>
                      <a:pt x="420" y="686"/>
                    </a:lnTo>
                    <a:lnTo>
                      <a:pt x="424" y="686"/>
                    </a:lnTo>
                    <a:lnTo>
                      <a:pt x="428" y="688"/>
                    </a:lnTo>
                    <a:lnTo>
                      <a:pt x="432" y="690"/>
                    </a:lnTo>
                    <a:lnTo>
                      <a:pt x="434" y="694"/>
                    </a:lnTo>
                    <a:lnTo>
                      <a:pt x="438" y="682"/>
                    </a:lnTo>
                    <a:lnTo>
                      <a:pt x="450" y="676"/>
                    </a:lnTo>
                    <a:lnTo>
                      <a:pt x="462" y="674"/>
                    </a:lnTo>
                    <a:lnTo>
                      <a:pt x="472" y="680"/>
                    </a:lnTo>
                    <a:lnTo>
                      <a:pt x="482" y="672"/>
                    </a:lnTo>
                    <a:lnTo>
                      <a:pt x="494" y="666"/>
                    </a:lnTo>
                    <a:lnTo>
                      <a:pt x="504" y="660"/>
                    </a:lnTo>
                    <a:lnTo>
                      <a:pt x="506" y="658"/>
                    </a:lnTo>
                    <a:lnTo>
                      <a:pt x="508" y="656"/>
                    </a:lnTo>
                    <a:lnTo>
                      <a:pt x="508" y="654"/>
                    </a:lnTo>
                    <a:lnTo>
                      <a:pt x="510" y="654"/>
                    </a:lnTo>
                    <a:lnTo>
                      <a:pt x="514" y="652"/>
                    </a:lnTo>
                    <a:lnTo>
                      <a:pt x="520" y="652"/>
                    </a:lnTo>
                    <a:lnTo>
                      <a:pt x="524" y="652"/>
                    </a:lnTo>
                    <a:lnTo>
                      <a:pt x="528" y="654"/>
                    </a:lnTo>
                    <a:lnTo>
                      <a:pt x="534" y="656"/>
                    </a:lnTo>
                    <a:lnTo>
                      <a:pt x="540" y="658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8" y="648"/>
                    </a:lnTo>
                    <a:lnTo>
                      <a:pt x="550" y="648"/>
                    </a:lnTo>
                    <a:lnTo>
                      <a:pt x="562" y="650"/>
                    </a:lnTo>
                    <a:lnTo>
                      <a:pt x="558" y="648"/>
                    </a:lnTo>
                    <a:lnTo>
                      <a:pt x="552" y="646"/>
                    </a:lnTo>
                    <a:lnTo>
                      <a:pt x="550" y="644"/>
                    </a:lnTo>
                    <a:lnTo>
                      <a:pt x="546" y="640"/>
                    </a:lnTo>
                    <a:lnTo>
                      <a:pt x="544" y="634"/>
                    </a:lnTo>
                    <a:lnTo>
                      <a:pt x="544" y="628"/>
                    </a:lnTo>
                    <a:lnTo>
                      <a:pt x="546" y="622"/>
                    </a:lnTo>
                    <a:lnTo>
                      <a:pt x="548" y="616"/>
                    </a:lnTo>
                    <a:lnTo>
                      <a:pt x="552" y="614"/>
                    </a:lnTo>
                    <a:lnTo>
                      <a:pt x="558" y="612"/>
                    </a:lnTo>
                    <a:lnTo>
                      <a:pt x="564" y="612"/>
                    </a:lnTo>
                    <a:lnTo>
                      <a:pt x="570" y="612"/>
                    </a:lnTo>
                    <a:lnTo>
                      <a:pt x="576" y="612"/>
                    </a:lnTo>
                    <a:lnTo>
                      <a:pt x="572" y="608"/>
                    </a:lnTo>
                    <a:lnTo>
                      <a:pt x="572" y="606"/>
                    </a:lnTo>
                    <a:lnTo>
                      <a:pt x="570" y="602"/>
                    </a:lnTo>
                    <a:lnTo>
                      <a:pt x="570" y="598"/>
                    </a:lnTo>
                    <a:lnTo>
                      <a:pt x="584" y="600"/>
                    </a:lnTo>
                    <a:lnTo>
                      <a:pt x="592" y="598"/>
                    </a:lnTo>
                    <a:lnTo>
                      <a:pt x="600" y="594"/>
                    </a:lnTo>
                    <a:lnTo>
                      <a:pt x="612" y="586"/>
                    </a:lnTo>
                    <a:lnTo>
                      <a:pt x="614" y="582"/>
                    </a:lnTo>
                    <a:lnTo>
                      <a:pt x="620" y="580"/>
                    </a:lnTo>
                    <a:lnTo>
                      <a:pt x="624" y="580"/>
                    </a:lnTo>
                    <a:lnTo>
                      <a:pt x="626" y="576"/>
                    </a:lnTo>
                    <a:lnTo>
                      <a:pt x="628" y="572"/>
                    </a:lnTo>
                    <a:lnTo>
                      <a:pt x="628" y="568"/>
                    </a:lnTo>
                    <a:lnTo>
                      <a:pt x="628" y="562"/>
                    </a:lnTo>
                    <a:lnTo>
                      <a:pt x="628" y="558"/>
                    </a:lnTo>
                    <a:lnTo>
                      <a:pt x="630" y="554"/>
                    </a:lnTo>
                    <a:lnTo>
                      <a:pt x="626" y="552"/>
                    </a:lnTo>
                    <a:lnTo>
                      <a:pt x="622" y="548"/>
                    </a:lnTo>
                    <a:lnTo>
                      <a:pt x="620" y="548"/>
                    </a:lnTo>
                    <a:lnTo>
                      <a:pt x="630" y="536"/>
                    </a:lnTo>
                    <a:lnTo>
                      <a:pt x="642" y="532"/>
                    </a:lnTo>
                    <a:lnTo>
                      <a:pt x="656" y="534"/>
                    </a:lnTo>
                    <a:lnTo>
                      <a:pt x="656" y="530"/>
                    </a:lnTo>
                    <a:lnTo>
                      <a:pt x="656" y="524"/>
                    </a:lnTo>
                    <a:lnTo>
                      <a:pt x="656" y="520"/>
                    </a:lnTo>
                    <a:lnTo>
                      <a:pt x="658" y="516"/>
                    </a:lnTo>
                    <a:lnTo>
                      <a:pt x="658" y="512"/>
                    </a:lnTo>
                    <a:lnTo>
                      <a:pt x="662" y="510"/>
                    </a:lnTo>
                    <a:lnTo>
                      <a:pt x="666" y="508"/>
                    </a:lnTo>
                    <a:lnTo>
                      <a:pt x="672" y="508"/>
                    </a:lnTo>
                    <a:lnTo>
                      <a:pt x="674" y="502"/>
                    </a:lnTo>
                    <a:lnTo>
                      <a:pt x="676" y="498"/>
                    </a:lnTo>
                    <a:lnTo>
                      <a:pt x="678" y="494"/>
                    </a:lnTo>
                    <a:lnTo>
                      <a:pt x="682" y="492"/>
                    </a:lnTo>
                    <a:lnTo>
                      <a:pt x="684" y="490"/>
                    </a:lnTo>
                    <a:lnTo>
                      <a:pt x="688" y="490"/>
                    </a:lnTo>
                    <a:lnTo>
                      <a:pt x="692" y="488"/>
                    </a:lnTo>
                    <a:lnTo>
                      <a:pt x="696" y="484"/>
                    </a:lnTo>
                    <a:lnTo>
                      <a:pt x="698" y="482"/>
                    </a:lnTo>
                    <a:lnTo>
                      <a:pt x="694" y="478"/>
                    </a:lnTo>
                    <a:lnTo>
                      <a:pt x="690" y="476"/>
                    </a:lnTo>
                    <a:lnTo>
                      <a:pt x="688" y="472"/>
                    </a:lnTo>
                    <a:lnTo>
                      <a:pt x="692" y="466"/>
                    </a:lnTo>
                    <a:lnTo>
                      <a:pt x="700" y="462"/>
                    </a:lnTo>
                    <a:lnTo>
                      <a:pt x="708" y="458"/>
                    </a:lnTo>
                    <a:lnTo>
                      <a:pt x="714" y="452"/>
                    </a:lnTo>
                    <a:lnTo>
                      <a:pt x="704" y="446"/>
                    </a:lnTo>
                    <a:lnTo>
                      <a:pt x="700" y="436"/>
                    </a:lnTo>
                    <a:lnTo>
                      <a:pt x="700" y="424"/>
                    </a:lnTo>
                    <a:lnTo>
                      <a:pt x="708" y="414"/>
                    </a:lnTo>
                    <a:lnTo>
                      <a:pt x="702" y="412"/>
                    </a:lnTo>
                    <a:lnTo>
                      <a:pt x="696" y="410"/>
                    </a:lnTo>
                    <a:lnTo>
                      <a:pt x="692" y="408"/>
                    </a:lnTo>
                    <a:lnTo>
                      <a:pt x="706" y="402"/>
                    </a:lnTo>
                    <a:lnTo>
                      <a:pt x="712" y="398"/>
                    </a:lnTo>
                    <a:lnTo>
                      <a:pt x="714" y="392"/>
                    </a:lnTo>
                    <a:lnTo>
                      <a:pt x="716" y="382"/>
                    </a:lnTo>
                    <a:lnTo>
                      <a:pt x="718" y="370"/>
                    </a:lnTo>
                    <a:lnTo>
                      <a:pt x="724" y="362"/>
                    </a:lnTo>
                    <a:lnTo>
                      <a:pt x="728" y="356"/>
                    </a:lnTo>
                    <a:lnTo>
                      <a:pt x="734" y="352"/>
                    </a:lnTo>
                    <a:lnTo>
                      <a:pt x="736" y="348"/>
                    </a:lnTo>
                    <a:lnTo>
                      <a:pt x="736" y="342"/>
                    </a:lnTo>
                    <a:lnTo>
                      <a:pt x="732" y="332"/>
                    </a:lnTo>
                    <a:lnTo>
                      <a:pt x="736" y="330"/>
                    </a:lnTo>
                    <a:lnTo>
                      <a:pt x="742" y="328"/>
                    </a:lnTo>
                    <a:lnTo>
                      <a:pt x="736" y="326"/>
                    </a:lnTo>
                    <a:lnTo>
                      <a:pt x="730" y="322"/>
                    </a:lnTo>
                    <a:lnTo>
                      <a:pt x="722" y="320"/>
                    </a:lnTo>
                    <a:lnTo>
                      <a:pt x="718" y="316"/>
                    </a:lnTo>
                    <a:lnTo>
                      <a:pt x="714" y="312"/>
                    </a:lnTo>
                    <a:lnTo>
                      <a:pt x="710" y="306"/>
                    </a:lnTo>
                    <a:lnTo>
                      <a:pt x="716" y="306"/>
                    </a:lnTo>
                    <a:lnTo>
                      <a:pt x="720" y="302"/>
                    </a:lnTo>
                    <a:lnTo>
                      <a:pt x="726" y="302"/>
                    </a:lnTo>
                    <a:lnTo>
                      <a:pt x="722" y="298"/>
                    </a:lnTo>
                    <a:lnTo>
                      <a:pt x="718" y="296"/>
                    </a:lnTo>
                    <a:lnTo>
                      <a:pt x="714" y="294"/>
                    </a:lnTo>
                    <a:lnTo>
                      <a:pt x="710" y="292"/>
                    </a:lnTo>
                    <a:lnTo>
                      <a:pt x="706" y="290"/>
                    </a:lnTo>
                    <a:lnTo>
                      <a:pt x="702" y="286"/>
                    </a:lnTo>
                    <a:lnTo>
                      <a:pt x="706" y="284"/>
                    </a:lnTo>
                    <a:lnTo>
                      <a:pt x="708" y="282"/>
                    </a:lnTo>
                    <a:lnTo>
                      <a:pt x="708" y="276"/>
                    </a:lnTo>
                    <a:lnTo>
                      <a:pt x="704" y="272"/>
                    </a:lnTo>
                    <a:lnTo>
                      <a:pt x="700" y="268"/>
                    </a:lnTo>
                    <a:lnTo>
                      <a:pt x="694" y="268"/>
                    </a:lnTo>
                    <a:lnTo>
                      <a:pt x="698" y="258"/>
                    </a:lnTo>
                    <a:lnTo>
                      <a:pt x="704" y="248"/>
                    </a:lnTo>
                    <a:lnTo>
                      <a:pt x="710" y="238"/>
                    </a:lnTo>
                    <a:lnTo>
                      <a:pt x="700" y="250"/>
                    </a:lnTo>
                    <a:lnTo>
                      <a:pt x="694" y="252"/>
                    </a:lnTo>
                    <a:lnTo>
                      <a:pt x="690" y="250"/>
                    </a:lnTo>
                    <a:lnTo>
                      <a:pt x="682" y="244"/>
                    </a:lnTo>
                    <a:lnTo>
                      <a:pt x="672" y="234"/>
                    </a:lnTo>
                    <a:lnTo>
                      <a:pt x="680" y="222"/>
                    </a:lnTo>
                    <a:lnTo>
                      <a:pt x="678" y="212"/>
                    </a:lnTo>
                    <a:lnTo>
                      <a:pt x="672" y="206"/>
                    </a:lnTo>
                    <a:lnTo>
                      <a:pt x="662" y="202"/>
                    </a:lnTo>
                    <a:lnTo>
                      <a:pt x="650" y="202"/>
                    </a:lnTo>
                    <a:lnTo>
                      <a:pt x="654" y="198"/>
                    </a:lnTo>
                    <a:lnTo>
                      <a:pt x="658" y="196"/>
                    </a:lnTo>
                    <a:lnTo>
                      <a:pt x="662" y="192"/>
                    </a:lnTo>
                    <a:lnTo>
                      <a:pt x="664" y="188"/>
                    </a:lnTo>
                    <a:lnTo>
                      <a:pt x="660" y="184"/>
                    </a:lnTo>
                    <a:lnTo>
                      <a:pt x="654" y="182"/>
                    </a:lnTo>
                    <a:lnTo>
                      <a:pt x="650" y="180"/>
                    </a:lnTo>
                    <a:lnTo>
                      <a:pt x="648" y="184"/>
                    </a:lnTo>
                    <a:lnTo>
                      <a:pt x="646" y="190"/>
                    </a:lnTo>
                    <a:lnTo>
                      <a:pt x="644" y="192"/>
                    </a:lnTo>
                    <a:lnTo>
                      <a:pt x="640" y="196"/>
                    </a:lnTo>
                    <a:lnTo>
                      <a:pt x="640" y="184"/>
                    </a:lnTo>
                    <a:lnTo>
                      <a:pt x="640" y="172"/>
                    </a:lnTo>
                    <a:lnTo>
                      <a:pt x="638" y="162"/>
                    </a:lnTo>
                    <a:lnTo>
                      <a:pt x="632" y="154"/>
                    </a:lnTo>
                    <a:lnTo>
                      <a:pt x="622" y="152"/>
                    </a:lnTo>
                    <a:lnTo>
                      <a:pt x="622" y="146"/>
                    </a:lnTo>
                    <a:lnTo>
                      <a:pt x="622" y="140"/>
                    </a:lnTo>
                    <a:lnTo>
                      <a:pt x="622" y="134"/>
                    </a:lnTo>
                    <a:lnTo>
                      <a:pt x="622" y="128"/>
                    </a:lnTo>
                    <a:lnTo>
                      <a:pt x="618" y="110"/>
                    </a:lnTo>
                    <a:lnTo>
                      <a:pt x="614" y="94"/>
                    </a:lnTo>
                    <a:lnTo>
                      <a:pt x="612" y="98"/>
                    </a:lnTo>
                    <a:lnTo>
                      <a:pt x="612" y="104"/>
                    </a:lnTo>
                    <a:lnTo>
                      <a:pt x="610" y="108"/>
                    </a:lnTo>
                    <a:lnTo>
                      <a:pt x="608" y="114"/>
                    </a:lnTo>
                    <a:lnTo>
                      <a:pt x="606" y="118"/>
                    </a:lnTo>
                    <a:lnTo>
                      <a:pt x="602" y="120"/>
                    </a:lnTo>
                    <a:lnTo>
                      <a:pt x="598" y="122"/>
                    </a:lnTo>
                    <a:lnTo>
                      <a:pt x="592" y="122"/>
                    </a:lnTo>
                    <a:lnTo>
                      <a:pt x="592" y="118"/>
                    </a:lnTo>
                    <a:lnTo>
                      <a:pt x="592" y="114"/>
                    </a:lnTo>
                    <a:lnTo>
                      <a:pt x="592" y="108"/>
                    </a:lnTo>
                    <a:lnTo>
                      <a:pt x="590" y="112"/>
                    </a:lnTo>
                    <a:lnTo>
                      <a:pt x="586" y="114"/>
                    </a:lnTo>
                    <a:lnTo>
                      <a:pt x="582" y="116"/>
                    </a:lnTo>
                    <a:lnTo>
                      <a:pt x="574" y="100"/>
                    </a:lnTo>
                    <a:lnTo>
                      <a:pt x="568" y="80"/>
                    </a:lnTo>
                    <a:lnTo>
                      <a:pt x="564" y="90"/>
                    </a:lnTo>
                    <a:lnTo>
                      <a:pt x="558" y="96"/>
                    </a:lnTo>
                    <a:lnTo>
                      <a:pt x="552" y="104"/>
                    </a:lnTo>
                    <a:lnTo>
                      <a:pt x="548" y="100"/>
                    </a:lnTo>
                    <a:lnTo>
                      <a:pt x="544" y="94"/>
                    </a:lnTo>
                    <a:lnTo>
                      <a:pt x="542" y="90"/>
                    </a:lnTo>
                    <a:lnTo>
                      <a:pt x="540" y="82"/>
                    </a:lnTo>
                    <a:lnTo>
                      <a:pt x="540" y="76"/>
                    </a:lnTo>
                    <a:lnTo>
                      <a:pt x="536" y="80"/>
                    </a:lnTo>
                    <a:lnTo>
                      <a:pt x="534" y="82"/>
                    </a:lnTo>
                    <a:lnTo>
                      <a:pt x="530" y="84"/>
                    </a:lnTo>
                    <a:lnTo>
                      <a:pt x="520" y="52"/>
                    </a:lnTo>
                    <a:lnTo>
                      <a:pt x="508" y="22"/>
                    </a:lnTo>
                    <a:lnTo>
                      <a:pt x="504" y="30"/>
                    </a:lnTo>
                    <a:lnTo>
                      <a:pt x="498" y="40"/>
                    </a:lnTo>
                    <a:lnTo>
                      <a:pt x="490" y="48"/>
                    </a:lnTo>
                    <a:lnTo>
                      <a:pt x="482" y="52"/>
                    </a:lnTo>
                    <a:lnTo>
                      <a:pt x="472" y="50"/>
                    </a:lnTo>
                    <a:lnTo>
                      <a:pt x="468" y="52"/>
                    </a:lnTo>
                    <a:lnTo>
                      <a:pt x="464" y="54"/>
                    </a:lnTo>
                    <a:lnTo>
                      <a:pt x="460" y="58"/>
                    </a:lnTo>
                    <a:lnTo>
                      <a:pt x="456" y="48"/>
                    </a:lnTo>
                    <a:lnTo>
                      <a:pt x="450" y="38"/>
                    </a:lnTo>
                    <a:lnTo>
                      <a:pt x="448" y="30"/>
                    </a:lnTo>
                    <a:lnTo>
                      <a:pt x="444" y="28"/>
                    </a:lnTo>
                    <a:lnTo>
                      <a:pt x="440" y="28"/>
                    </a:lnTo>
                    <a:lnTo>
                      <a:pt x="440" y="36"/>
                    </a:lnTo>
                    <a:lnTo>
                      <a:pt x="438" y="40"/>
                    </a:lnTo>
                    <a:lnTo>
                      <a:pt x="436" y="44"/>
                    </a:lnTo>
                    <a:lnTo>
                      <a:pt x="432" y="46"/>
                    </a:lnTo>
                    <a:lnTo>
                      <a:pt x="430" y="46"/>
                    </a:lnTo>
                    <a:lnTo>
                      <a:pt x="424" y="44"/>
                    </a:lnTo>
                    <a:lnTo>
                      <a:pt x="420" y="40"/>
                    </a:lnTo>
                    <a:lnTo>
                      <a:pt x="416" y="34"/>
                    </a:lnTo>
                    <a:lnTo>
                      <a:pt x="412" y="38"/>
                    </a:lnTo>
                    <a:lnTo>
                      <a:pt x="408" y="40"/>
                    </a:lnTo>
                    <a:lnTo>
                      <a:pt x="404" y="44"/>
                    </a:lnTo>
                    <a:lnTo>
                      <a:pt x="386" y="22"/>
                    </a:lnTo>
                    <a:lnTo>
                      <a:pt x="368" y="0"/>
                    </a:lnTo>
                    <a:lnTo>
                      <a:pt x="370" y="10"/>
                    </a:lnTo>
                    <a:lnTo>
                      <a:pt x="372" y="18"/>
                    </a:lnTo>
                    <a:lnTo>
                      <a:pt x="372" y="28"/>
                    </a:lnTo>
                    <a:lnTo>
                      <a:pt x="364" y="26"/>
                    </a:lnTo>
                    <a:lnTo>
                      <a:pt x="360" y="22"/>
                    </a:lnTo>
                    <a:lnTo>
                      <a:pt x="354" y="16"/>
                    </a:lnTo>
                    <a:lnTo>
                      <a:pt x="352" y="10"/>
                    </a:lnTo>
                    <a:lnTo>
                      <a:pt x="350" y="2"/>
                    </a:lnTo>
                    <a:lnTo>
                      <a:pt x="350" y="6"/>
                    </a:lnTo>
                    <a:lnTo>
                      <a:pt x="348" y="10"/>
                    </a:lnTo>
                    <a:lnTo>
                      <a:pt x="348" y="14"/>
                    </a:lnTo>
                    <a:lnTo>
                      <a:pt x="346" y="20"/>
                    </a:lnTo>
                    <a:lnTo>
                      <a:pt x="344" y="24"/>
                    </a:lnTo>
                    <a:lnTo>
                      <a:pt x="342" y="28"/>
                    </a:lnTo>
                    <a:lnTo>
                      <a:pt x="340" y="32"/>
                    </a:lnTo>
                    <a:lnTo>
                      <a:pt x="338" y="34"/>
                    </a:lnTo>
                    <a:lnTo>
                      <a:pt x="334" y="34"/>
                    </a:lnTo>
                    <a:lnTo>
                      <a:pt x="330" y="32"/>
                    </a:lnTo>
                    <a:lnTo>
                      <a:pt x="326" y="28"/>
                    </a:lnTo>
                    <a:lnTo>
                      <a:pt x="326" y="32"/>
                    </a:lnTo>
                    <a:lnTo>
                      <a:pt x="328" y="38"/>
                    </a:lnTo>
                    <a:lnTo>
                      <a:pt x="324" y="36"/>
                    </a:lnTo>
                    <a:lnTo>
                      <a:pt x="320" y="34"/>
                    </a:lnTo>
                    <a:lnTo>
                      <a:pt x="316" y="32"/>
                    </a:lnTo>
                    <a:lnTo>
                      <a:pt x="314" y="36"/>
                    </a:lnTo>
                    <a:lnTo>
                      <a:pt x="314" y="40"/>
                    </a:lnTo>
                    <a:lnTo>
                      <a:pt x="312" y="44"/>
                    </a:lnTo>
                    <a:lnTo>
                      <a:pt x="294" y="42"/>
                    </a:lnTo>
                    <a:lnTo>
                      <a:pt x="278" y="32"/>
                    </a:lnTo>
                    <a:lnTo>
                      <a:pt x="264" y="18"/>
                    </a:lnTo>
                    <a:lnTo>
                      <a:pt x="250" y="4"/>
                    </a:lnTo>
                    <a:lnTo>
                      <a:pt x="260" y="6"/>
                    </a:lnTo>
                    <a:lnTo>
                      <a:pt x="266" y="14"/>
                    </a:lnTo>
                    <a:lnTo>
                      <a:pt x="270" y="24"/>
                    </a:lnTo>
                    <a:lnTo>
                      <a:pt x="274" y="34"/>
                    </a:lnTo>
                    <a:lnTo>
                      <a:pt x="282" y="40"/>
                    </a:lnTo>
                    <a:lnTo>
                      <a:pt x="256" y="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CAAF2"/>
                  </a:gs>
                  <a:gs pos="22000">
                    <a:srgbClr val="FB7DEC"/>
                  </a:gs>
                  <a:gs pos="100000">
                    <a:srgbClr val="FB7D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    </a:t>
                </a:r>
                <a:endParaRPr lang="en-US" altLang="zh-CN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endParaRPr lang="zh-CN" altLang="en-US"/>
              </a:p>
            </p:txBody>
          </p:sp>
          <p:sp>
            <p:nvSpPr>
              <p:cNvPr id="21" name="AutoShape 10"/>
              <p:cNvSpPr>
                <a:spLocks noChangeArrowheads="1"/>
              </p:cNvSpPr>
              <p:nvPr/>
            </p:nvSpPr>
            <p:spPr bwMode="auto">
              <a:xfrm>
                <a:off x="448897" y="4509717"/>
                <a:ext cx="1878105" cy="483439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altLang="zh-CN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9" name="矩形 9"/>
            <p:cNvSpPr>
              <a:spLocks noChangeArrowheads="1"/>
            </p:cNvSpPr>
            <p:nvPr/>
          </p:nvSpPr>
          <p:spPr bwMode="auto">
            <a:xfrm>
              <a:off x="2780840" y="2277274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铣床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30123" y="872298"/>
            <a:ext cx="2977584" cy="3694534"/>
            <a:chOff x="3430123" y="872298"/>
            <a:chExt cx="2977584" cy="3694534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86" b="100000" l="2235" r="966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123" y="872298"/>
              <a:ext cx="2952328" cy="3694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299711" y="1909832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立式铣床</a:t>
              </a:r>
              <a:endParaRPr lang="zh-CN" altLang="en-US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14392" y="2810570"/>
            <a:ext cx="3563888" cy="4047430"/>
            <a:chOff x="5814392" y="2810570"/>
            <a:chExt cx="3563888" cy="4047430"/>
          </a:xfrm>
        </p:grpSpPr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508" r="95980">
                          <a14:foregroundMark x1="20603" y1="10177" x2="20603" y2="10177"/>
                          <a14:foregroundMark x1="11558" y1="5310" x2="11558" y2="5310"/>
                          <a14:foregroundMark x1="13568" y1="5310" x2="49246" y2="13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4392" y="2810570"/>
              <a:ext cx="3563888" cy="4047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5853709" y="646855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卧式铣床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-124772" y="3271140"/>
            <a:ext cx="4383162" cy="3586860"/>
            <a:chOff x="-124772" y="3271140"/>
            <a:chExt cx="4383162" cy="3586860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938" r="99612">
                          <a14:foregroundMark x1="33333" y1="24895" x2="56589" y2="21941"/>
                          <a14:foregroundMark x1="33721" y1="47257" x2="33721" y2="47257"/>
                          <a14:foregroundMark x1="36047" y1="47257" x2="36047" y2="47257"/>
                          <a14:foregroundMark x1="34884" y1="49789" x2="34884" y2="49789"/>
                          <a14:foregroundMark x1="33721" y1="51477" x2="33721" y2="51477"/>
                          <a14:foregroundMark x1="32558" y1="50211" x2="32558" y2="50211"/>
                          <a14:foregroundMark x1="71705" y1="33755" x2="71705" y2="33755"/>
                          <a14:foregroundMark x1="68605" y1="40084" x2="68605" y2="40084"/>
                          <a14:foregroundMark x1="74806" y1="39241" x2="74806" y2="39241"/>
                          <a14:backgroundMark x1="63566" y1="33755" x2="63566" y2="337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772" y="3271140"/>
              <a:ext cx="3904683" cy="3586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3150394" y="646855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万能铣床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3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961" y="1496269"/>
            <a:ext cx="8170463" cy="2004739"/>
            <a:chOff x="217961" y="1496269"/>
            <a:chExt cx="8170463" cy="2076747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217961" y="1496269"/>
              <a:ext cx="8170463" cy="2076747"/>
            </a:xfrm>
            <a:prstGeom prst="roundRect">
              <a:avLst>
                <a:gd name="adj" fmla="val 9992"/>
              </a:avLst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1645525"/>
              <a:ext cx="6840760" cy="3147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FF0000"/>
                  </a:solidFill>
                </a:rPr>
                <a:t>用刨刀对工件的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平面、 </a:t>
              </a:r>
              <a:r>
                <a:rPr lang="zh-CN" altLang="en-US" dirty="0">
                  <a:solidFill>
                    <a:srgbClr val="FF0000"/>
                  </a:solidFill>
                </a:rPr>
                <a:t>沟槽或成形表面进行刨削的直线运动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机床</a:t>
              </a:r>
              <a:endParaRPr lang="en-US" altLang="zh-CN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49639" y="1916062"/>
              <a:ext cx="7433604" cy="786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dirty="0" smtClean="0"/>
            </a:p>
            <a:p>
              <a:r>
                <a:rPr lang="zh-CN" altLang="en-US" dirty="0" smtClean="0">
                  <a:solidFill>
                    <a:srgbClr val="FC8C8C"/>
                  </a:solidFill>
                  <a:sym typeface="Wingdings 2"/>
                </a:rPr>
                <a:t></a:t>
              </a:r>
              <a:r>
                <a:rPr lang="zh-CN" altLang="en-US" dirty="0"/>
                <a:t>刨床主要用于单</a:t>
              </a:r>
              <a:r>
                <a:rPr lang="zh-CN" altLang="en-US" dirty="0" smtClean="0"/>
                <a:t>件、小批量生产，其</a:t>
              </a:r>
              <a:r>
                <a:rPr lang="zh-CN" altLang="en-US" dirty="0"/>
                <a:t>工艺</a:t>
              </a:r>
              <a:r>
                <a:rPr lang="zh-CN" altLang="en-US" dirty="0" smtClean="0"/>
                <a:t>范围</a:t>
              </a:r>
              <a:r>
                <a:rPr lang="zh-CN" altLang="en-US" dirty="0"/>
                <a:t>为加工各种</a:t>
              </a:r>
              <a:r>
                <a:rPr lang="zh-CN" altLang="en-US" dirty="0" smtClean="0"/>
                <a:t>平面（水平面、斜面、垂直面）、沟槽（</a:t>
              </a:r>
              <a:r>
                <a:rPr lang="en-US" altLang="zh-CN" dirty="0" smtClean="0"/>
                <a:t>T </a:t>
              </a:r>
              <a:r>
                <a:rPr lang="zh-CN" altLang="en-US" dirty="0"/>
                <a:t>形</a:t>
              </a:r>
              <a:r>
                <a:rPr lang="zh-CN" altLang="en-US" dirty="0" smtClean="0"/>
                <a:t>槽、燕尾</a:t>
              </a:r>
              <a:r>
                <a:rPr lang="zh-CN" altLang="en-US" dirty="0"/>
                <a:t>槽等）以及纵向成形表面</a:t>
              </a:r>
              <a:endParaRPr lang="en-US" altLang="zh-CN" dirty="0" smtClean="0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、切削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0247" name="矩形 23"/>
          <p:cNvSpPr>
            <a:spLocks noChangeArrowheads="1"/>
          </p:cNvSpPr>
          <p:nvPr/>
        </p:nvSpPr>
        <p:spPr bwMode="auto">
          <a:xfrm>
            <a:off x="6823075" y="3840163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成形面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47843" y="3486170"/>
            <a:ext cx="3273946" cy="3371830"/>
            <a:chOff x="847843" y="3486170"/>
            <a:chExt cx="3273946" cy="337183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843" y="3486170"/>
              <a:ext cx="3273946" cy="29946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1855176" y="648866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牛头刨床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359532" y="2983418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C8C8C"/>
                </a:solidFill>
                <a:sym typeface="Wingdings 2"/>
              </a:rPr>
              <a:t></a:t>
            </a:r>
            <a:r>
              <a:rPr lang="zh-CN" altLang="en-US" dirty="0"/>
              <a:t>刨床类机床主要包括牛头刨床和插床</a:t>
            </a:r>
            <a:r>
              <a:rPr lang="zh-CN" altLang="en-US" dirty="0" smtClean="0"/>
              <a:t>等。</a:t>
            </a:r>
            <a:endParaRPr lang="zh-CN" altLang="en-US" dirty="0"/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101452" y="1037287"/>
            <a:ext cx="1446212" cy="1143000"/>
            <a:chOff x="3929740" y="-2029761"/>
            <a:chExt cx="1444997" cy="1143660"/>
          </a:xfrm>
        </p:grpSpPr>
        <p:sp>
          <p:nvSpPr>
            <p:cNvPr id="27" name="Freeform 9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3929740" y="-2029761"/>
              <a:ext cx="1444997" cy="114366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28" name="矩形 7"/>
            <p:cNvSpPr>
              <a:spLocks noChangeArrowheads="1"/>
            </p:cNvSpPr>
            <p:nvPr/>
          </p:nvSpPr>
          <p:spPr bwMode="auto">
            <a:xfrm>
              <a:off x="4298114" y="-1692865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刨床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79686" y="2983418"/>
            <a:ext cx="2780885" cy="3844442"/>
            <a:chOff x="5979686" y="2983418"/>
            <a:chExt cx="2780885" cy="3844442"/>
          </a:xfrm>
        </p:grpSpPr>
        <p:sp>
          <p:nvSpPr>
            <p:cNvPr id="11" name="矩形 10"/>
            <p:cNvSpPr/>
            <p:nvPr/>
          </p:nvSpPr>
          <p:spPr>
            <a:xfrm>
              <a:off x="6816130" y="645852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插床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686" y="2983418"/>
              <a:ext cx="2780885" cy="34005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32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962" y="1496270"/>
            <a:ext cx="5802709" cy="2292770"/>
            <a:chOff x="217962" y="1496270"/>
            <a:chExt cx="7670089" cy="1939154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217962" y="1496270"/>
              <a:ext cx="7563658" cy="1939154"/>
            </a:xfrm>
            <a:prstGeom prst="roundRect">
              <a:avLst>
                <a:gd name="adj" fmla="val 9992"/>
              </a:avLst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9380" y="1628945"/>
              <a:ext cx="6048671" cy="5466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FF0000"/>
                  </a:solidFill>
                </a:rPr>
                <a:t>用磨料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磨具（砂轮、砂带、油石和研磨料</a:t>
              </a:r>
              <a:endParaRPr lang="en-US" altLang="zh-CN" dirty="0" smtClean="0">
                <a:solidFill>
                  <a:srgbClr val="FF0000"/>
                </a:solidFill>
              </a:endParaRPr>
            </a:p>
            <a:p>
              <a:r>
                <a:rPr lang="zh-CN" altLang="en-US" dirty="0" smtClean="0">
                  <a:solidFill>
                    <a:srgbClr val="FF0000"/>
                  </a:solidFill>
                </a:rPr>
                <a:t>等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)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为</a:t>
              </a:r>
              <a:r>
                <a:rPr lang="zh-CN" altLang="en-US" dirty="0">
                  <a:solidFill>
                    <a:srgbClr val="FF0000"/>
                  </a:solidFill>
                </a:rPr>
                <a:t>工件进行切削加工的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机床</a:t>
              </a:r>
              <a:endParaRPr lang="en-US" altLang="zh-CN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70745" y="2004181"/>
              <a:ext cx="72609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dirty="0" smtClean="0"/>
            </a:p>
            <a:p>
              <a:r>
                <a:rPr lang="zh-CN" altLang="en-US" dirty="0" smtClean="0">
                  <a:solidFill>
                    <a:srgbClr val="FC8C8C"/>
                  </a:solidFill>
                  <a:sym typeface="Wingdings 2"/>
                </a:rPr>
                <a:t></a:t>
              </a:r>
              <a:r>
                <a:rPr lang="zh-CN" altLang="en-US" dirty="0" smtClean="0"/>
                <a:t>磨床</a:t>
              </a:r>
              <a:r>
                <a:rPr lang="zh-CN" altLang="en-US" dirty="0"/>
                <a:t>主要用于零件的</a:t>
              </a:r>
              <a:r>
                <a:rPr lang="zh-CN" altLang="en-US" dirty="0" smtClean="0"/>
                <a:t>精加工， </a:t>
              </a:r>
              <a:r>
                <a:rPr lang="zh-CN" altLang="en-US" dirty="0"/>
                <a:t>尤其是淬硬钢件和高硬度特殊材料零件的</a:t>
              </a:r>
              <a:r>
                <a:rPr lang="zh-CN" altLang="en-US" dirty="0" smtClean="0"/>
                <a:t>精加工。</a:t>
              </a:r>
              <a:endParaRPr lang="en-US" altLang="zh-CN" dirty="0" smtClean="0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、切削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1520" y="3046995"/>
            <a:ext cx="5435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C8C8C"/>
                </a:solidFill>
                <a:sym typeface="Wingdings 2"/>
              </a:rPr>
              <a:t></a:t>
            </a:r>
            <a:r>
              <a:rPr lang="zh-CN" altLang="en-US" dirty="0"/>
              <a:t>磨床有外圆</a:t>
            </a:r>
            <a:r>
              <a:rPr lang="zh-CN" altLang="en-US" dirty="0" smtClean="0"/>
              <a:t>磨床、内</a:t>
            </a:r>
            <a:r>
              <a:rPr lang="zh-CN" altLang="en-US" dirty="0"/>
              <a:t>圆</a:t>
            </a:r>
            <a:r>
              <a:rPr lang="zh-CN" altLang="en-US" dirty="0" smtClean="0"/>
              <a:t>磨床、 </a:t>
            </a:r>
            <a:r>
              <a:rPr lang="zh-CN" altLang="en-US" dirty="0"/>
              <a:t>平面</a:t>
            </a:r>
            <a:r>
              <a:rPr lang="zh-CN" altLang="en-US" dirty="0" smtClean="0"/>
              <a:t>磨床、工具</a:t>
            </a:r>
            <a:r>
              <a:rPr lang="zh-CN" altLang="en-US" dirty="0"/>
              <a:t>磨床等</a:t>
            </a:r>
            <a:r>
              <a:rPr lang="zh-CN" altLang="en-US" dirty="0" smtClean="0"/>
              <a:t>种类。</a:t>
            </a:r>
            <a:endParaRPr lang="zh-CN" altLang="en-US" dirty="0"/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0" y="1257385"/>
            <a:ext cx="1444625" cy="1143000"/>
            <a:chOff x="6438377" y="1871163"/>
            <a:chExt cx="1444997" cy="1143660"/>
          </a:xfrm>
        </p:grpSpPr>
        <p:sp>
          <p:nvSpPr>
            <p:cNvPr id="27" name="Freeform 9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6438377" y="1871163"/>
              <a:ext cx="1444997" cy="114366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200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28" name="矩形 8"/>
            <p:cNvSpPr>
              <a:spLocks noChangeArrowheads="1"/>
            </p:cNvSpPr>
            <p:nvPr/>
          </p:nvSpPr>
          <p:spPr bwMode="auto">
            <a:xfrm>
              <a:off x="6802488" y="2242938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磨床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09" y="3690160"/>
            <a:ext cx="3633583" cy="2993771"/>
            <a:chOff x="4309" y="3690160"/>
            <a:chExt cx="3633583" cy="2993771"/>
          </a:xfrm>
        </p:grpSpPr>
        <p:sp>
          <p:nvSpPr>
            <p:cNvPr id="10" name="矩形 9"/>
            <p:cNvSpPr/>
            <p:nvPr/>
          </p:nvSpPr>
          <p:spPr>
            <a:xfrm>
              <a:off x="1069310" y="6314599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外圆磨床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787" r="98425">
                          <a14:foregroundMark x1="44882" y1="7065" x2="44882" y2="7065"/>
                          <a14:foregroundMark x1="50000" y1="4891" x2="50000" y2="4891"/>
                          <a14:foregroundMark x1="51575" y1="8696" x2="51575" y2="8696"/>
                          <a14:foregroundMark x1="42913" y1="8152" x2="42913" y2="8152"/>
                          <a14:foregroundMark x1="51181" y1="5978" x2="51181" y2="5978"/>
                          <a14:backgroundMark x1="48819" y1="10326" x2="48819" y2="103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" y="3690160"/>
              <a:ext cx="3633583" cy="263220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3511954" y="3933056"/>
            <a:ext cx="3637989" cy="2733857"/>
            <a:chOff x="3511954" y="3933056"/>
            <a:chExt cx="3637989" cy="2733857"/>
          </a:xfrm>
        </p:grpSpPr>
        <p:sp>
          <p:nvSpPr>
            <p:cNvPr id="11" name="矩形 10"/>
            <p:cNvSpPr/>
            <p:nvPr/>
          </p:nvSpPr>
          <p:spPr>
            <a:xfrm>
              <a:off x="4776950" y="629758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内圆磨床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7690">
                          <a14:foregroundMark x1="23102" y1="4523" x2="23102" y2="4523"/>
                          <a14:foregroundMark x1="24422" y1="10553" x2="24422" y2="10553"/>
                          <a14:foregroundMark x1="23762" y1="14573" x2="23762" y2="14573"/>
                          <a14:foregroundMark x1="24422" y1="6030" x2="24422" y2="6030"/>
                          <a14:foregroundMark x1="25083" y1="4523" x2="25083" y2="4523"/>
                          <a14:foregroundMark x1="31683" y1="14573" x2="31683" y2="145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954" y="3933056"/>
              <a:ext cx="3637989" cy="23893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5795559" y="1257385"/>
            <a:ext cx="3376299" cy="3678906"/>
            <a:chOff x="5795559" y="1257385"/>
            <a:chExt cx="3376299" cy="3678906"/>
          </a:xfrm>
        </p:grpSpPr>
        <p:sp>
          <p:nvSpPr>
            <p:cNvPr id="2" name="矩形 1"/>
            <p:cNvSpPr/>
            <p:nvPr/>
          </p:nvSpPr>
          <p:spPr>
            <a:xfrm>
              <a:off x="7848125" y="4566959"/>
              <a:ext cx="11883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平面磨床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1" b="99459" l="538" r="97312">
                          <a14:foregroundMark x1="72581" y1="54054" x2="72581" y2="54054"/>
                          <a14:foregroundMark x1="82258" y1="59459" x2="82258" y2="59459"/>
                          <a14:foregroundMark x1="90323" y1="61081" x2="90323" y2="61081"/>
                          <a14:foregroundMark x1="8602" y1="60000" x2="8602" y2="60000"/>
                          <a14:foregroundMark x1="77419" y1="80000" x2="77419" y2="80000"/>
                          <a14:foregroundMark x1="73656" y1="90811" x2="73656" y2="90811"/>
                          <a14:foregroundMark x1="59140" y1="88649" x2="59140" y2="88649"/>
                          <a14:foregroundMark x1="78495" y1="78919" x2="78495" y2="78919"/>
                          <a14:foregroundMark x1="77419" y1="90811" x2="77419" y2="908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559" y="1257385"/>
              <a:ext cx="3376299" cy="33581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88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962" y="1496270"/>
            <a:ext cx="5506166" cy="2436786"/>
            <a:chOff x="217962" y="1496270"/>
            <a:chExt cx="7670089" cy="2405203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217962" y="1496270"/>
              <a:ext cx="7563658" cy="2405203"/>
            </a:xfrm>
            <a:prstGeom prst="roundRect">
              <a:avLst>
                <a:gd name="adj" fmla="val 9992"/>
              </a:avLst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9380" y="1628945"/>
              <a:ext cx="6048671" cy="3123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FF0000"/>
                  </a:solidFill>
                </a:rPr>
                <a:t>用镗刀加工有预制孔的工件的机床</a:t>
              </a:r>
              <a:endParaRPr lang="en-US" altLang="zh-CN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70746" y="1941315"/>
              <a:ext cx="7260982" cy="780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dirty="0" smtClean="0"/>
            </a:p>
            <a:p>
              <a:r>
                <a:rPr lang="zh-CN" altLang="en-US" dirty="0" smtClean="0">
                  <a:solidFill>
                    <a:srgbClr val="FC8C8C"/>
                  </a:solidFill>
                  <a:sym typeface="Wingdings 2"/>
                </a:rPr>
                <a:t></a:t>
              </a:r>
              <a:r>
                <a:rPr lang="zh-CN" altLang="en-US" dirty="0"/>
                <a:t>它适合加工各种复杂和大型工件上的</a:t>
              </a:r>
              <a:r>
                <a:rPr lang="zh-CN" altLang="en-US" dirty="0" smtClean="0"/>
                <a:t>孔。除</a:t>
              </a:r>
              <a:r>
                <a:rPr lang="zh-CN" altLang="en-US" dirty="0"/>
                <a:t>镗孔</a:t>
              </a:r>
              <a:r>
                <a:rPr lang="zh-CN" altLang="en-US" dirty="0" smtClean="0"/>
                <a:t>外，还</a:t>
              </a:r>
              <a:r>
                <a:rPr lang="zh-CN" altLang="en-US" dirty="0"/>
                <a:t>可以进行铣</a:t>
              </a:r>
              <a:r>
                <a:rPr lang="zh-CN" altLang="en-US" dirty="0" smtClean="0"/>
                <a:t>削、钻孔、铰</a:t>
              </a:r>
              <a:r>
                <a:rPr lang="zh-CN" altLang="en-US" dirty="0"/>
                <a:t>孔等</a:t>
              </a:r>
              <a:r>
                <a:rPr lang="zh-CN" altLang="en-US" dirty="0" smtClean="0"/>
                <a:t>工作。</a:t>
              </a:r>
              <a:endParaRPr lang="en-US" altLang="zh-CN" dirty="0" smtClean="0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、切削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3231" y="2852936"/>
            <a:ext cx="519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C8C8C"/>
                </a:solidFill>
                <a:sym typeface="Wingdings 2"/>
              </a:rPr>
              <a:t></a:t>
            </a:r>
            <a:r>
              <a:rPr lang="zh-CN" altLang="en-US" dirty="0"/>
              <a:t>镗床有卧式</a:t>
            </a:r>
            <a:r>
              <a:rPr lang="zh-CN" altLang="en-US" dirty="0" smtClean="0"/>
              <a:t>镗床、坐标镗床、金刚镗床、落地</a:t>
            </a:r>
            <a:r>
              <a:rPr lang="zh-CN" altLang="en-US" dirty="0"/>
              <a:t>镗床及数控镗铣床等</a:t>
            </a:r>
            <a:r>
              <a:rPr lang="zh-CN" altLang="en-US" dirty="0" smtClean="0"/>
              <a:t>种类。</a:t>
            </a:r>
            <a:endParaRPr lang="zh-CN" altLang="en-US" dirty="0"/>
          </a:p>
        </p:txBody>
      </p: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0" y="1156470"/>
            <a:ext cx="1444625" cy="1143000"/>
            <a:chOff x="6539906" y="3420402"/>
            <a:chExt cx="1444997" cy="1143660"/>
          </a:xfrm>
        </p:grpSpPr>
        <p:sp>
          <p:nvSpPr>
            <p:cNvPr id="24" name="Freeform 9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6539906" y="3420402"/>
              <a:ext cx="1444997" cy="114366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22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25" name="矩形 23"/>
            <p:cNvSpPr>
              <a:spLocks noChangeArrowheads="1"/>
            </p:cNvSpPr>
            <p:nvPr/>
          </p:nvSpPr>
          <p:spPr bwMode="auto">
            <a:xfrm>
              <a:off x="6913590" y="3792177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镗床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7504" y="3836020"/>
            <a:ext cx="6449321" cy="3021980"/>
            <a:chOff x="107504" y="3836020"/>
            <a:chExt cx="6449321" cy="3021980"/>
          </a:xfrm>
        </p:grpSpPr>
        <p:sp>
          <p:nvSpPr>
            <p:cNvPr id="2" name="矩形 1"/>
            <p:cNvSpPr/>
            <p:nvPr/>
          </p:nvSpPr>
          <p:spPr>
            <a:xfrm>
              <a:off x="4527357" y="6440007"/>
              <a:ext cx="20294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卧式镗床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8"/>
            <a:stretch/>
          </p:blipFill>
          <p:spPr bwMode="auto">
            <a:xfrm>
              <a:off x="107504" y="3836020"/>
              <a:ext cx="4424498" cy="30219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5918087" y="1745991"/>
            <a:ext cx="3225913" cy="4038857"/>
            <a:chOff x="5918087" y="1745991"/>
            <a:chExt cx="3225913" cy="4038857"/>
          </a:xfrm>
        </p:grpSpPr>
        <p:sp>
          <p:nvSpPr>
            <p:cNvPr id="10" name="矩形 9"/>
            <p:cNvSpPr/>
            <p:nvPr/>
          </p:nvSpPr>
          <p:spPr>
            <a:xfrm>
              <a:off x="7818650" y="541551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坐标镗床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087" y="1745991"/>
              <a:ext cx="3225913" cy="36010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10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962" y="1496270"/>
            <a:ext cx="5802709" cy="2292770"/>
            <a:chOff x="217962" y="1496270"/>
            <a:chExt cx="7670089" cy="1939154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217962" y="1496270"/>
              <a:ext cx="7563658" cy="1939154"/>
            </a:xfrm>
            <a:prstGeom prst="roundRect">
              <a:avLst>
                <a:gd name="adj" fmla="val 9992"/>
              </a:avLst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9380" y="1628945"/>
              <a:ext cx="6048671" cy="3123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FF0000"/>
                  </a:solidFill>
                </a:rPr>
                <a:t>用数字控制技术控制的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机床</a:t>
              </a:r>
              <a:endParaRPr lang="en-US" altLang="zh-CN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70743" y="1846769"/>
              <a:ext cx="7617306" cy="546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dirty="0" smtClean="0"/>
            </a:p>
            <a:p>
              <a:r>
                <a:rPr lang="zh-CN" altLang="en-US" dirty="0" smtClean="0">
                  <a:solidFill>
                    <a:srgbClr val="FC8C8C"/>
                  </a:solidFill>
                  <a:sym typeface="Wingdings 2"/>
                </a:rPr>
                <a:t></a:t>
              </a:r>
              <a:r>
                <a:rPr lang="zh-CN" altLang="en-US" dirty="0" smtClean="0"/>
                <a:t>常见</a:t>
              </a:r>
              <a:r>
                <a:rPr lang="zh-CN" altLang="en-US" dirty="0"/>
                <a:t>的数控机床有数控</a:t>
              </a:r>
              <a:r>
                <a:rPr lang="zh-CN" altLang="en-US" dirty="0" smtClean="0"/>
                <a:t>铣床、数控车床、加工</a:t>
              </a:r>
              <a:r>
                <a:rPr lang="zh-CN" altLang="en-US" dirty="0"/>
                <a:t>中心</a:t>
              </a:r>
              <a:r>
                <a:rPr lang="zh-CN" altLang="en-US" dirty="0" smtClean="0"/>
                <a:t>等。</a:t>
              </a:r>
              <a:endParaRPr lang="en-US" altLang="zh-CN" dirty="0" smtClean="0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、切削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7894" y="2588711"/>
            <a:ext cx="5627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C8C8C"/>
                </a:solidFill>
                <a:sym typeface="Wingdings 2"/>
              </a:rPr>
              <a:t></a:t>
            </a:r>
            <a:r>
              <a:rPr lang="zh-CN" altLang="en-US" dirty="0" smtClean="0"/>
              <a:t>采用</a:t>
            </a:r>
            <a:r>
              <a:rPr lang="zh-CN" altLang="en-US" dirty="0"/>
              <a:t>数控</a:t>
            </a:r>
            <a:r>
              <a:rPr lang="zh-CN" altLang="en-US" dirty="0" smtClean="0"/>
              <a:t>机床，可以</a:t>
            </a:r>
            <a:r>
              <a:rPr lang="zh-CN" altLang="en-US" dirty="0"/>
              <a:t>提高零件的</a:t>
            </a:r>
            <a:r>
              <a:rPr lang="zh-CN" altLang="en-US" dirty="0" smtClean="0"/>
              <a:t>加工精度、加工</a:t>
            </a:r>
            <a:r>
              <a:rPr lang="zh-CN" altLang="en-US" dirty="0"/>
              <a:t>复杂</a:t>
            </a:r>
            <a:r>
              <a:rPr lang="zh-CN" altLang="en-US" dirty="0" smtClean="0"/>
              <a:t>程度，稳定</a:t>
            </a:r>
            <a:r>
              <a:rPr lang="zh-CN" altLang="en-US" dirty="0"/>
              <a:t>产品</a:t>
            </a:r>
            <a:r>
              <a:rPr lang="zh-CN" altLang="en-US" dirty="0" smtClean="0"/>
              <a:t>质量；提高</a:t>
            </a:r>
            <a:r>
              <a:rPr lang="zh-CN" altLang="en-US" dirty="0"/>
              <a:t>生产</a:t>
            </a:r>
            <a:r>
              <a:rPr lang="zh-CN" altLang="en-US" dirty="0" smtClean="0"/>
              <a:t>效率；实现</a:t>
            </a:r>
            <a:r>
              <a:rPr lang="zh-CN" altLang="en-US" dirty="0"/>
              <a:t>一机多</a:t>
            </a:r>
            <a:r>
              <a:rPr lang="zh-CN" altLang="en-US" dirty="0" smtClean="0"/>
              <a:t>用，节省</a:t>
            </a:r>
            <a:r>
              <a:rPr lang="zh-CN" altLang="en-US" dirty="0"/>
              <a:t>厂房</a:t>
            </a:r>
            <a:r>
              <a:rPr lang="zh-CN" altLang="en-US" dirty="0" smtClean="0"/>
              <a:t>面积；不</a:t>
            </a:r>
            <a:r>
              <a:rPr lang="zh-CN" altLang="en-US" dirty="0"/>
              <a:t>需更换工装</a:t>
            </a:r>
            <a:r>
              <a:rPr lang="zh-CN" altLang="en-US" dirty="0" smtClean="0"/>
              <a:t>夹具，只需</a:t>
            </a:r>
            <a:r>
              <a:rPr lang="zh-CN" altLang="en-US" dirty="0"/>
              <a:t>更换程序即可实现各种规格零件的自动</a:t>
            </a:r>
            <a:r>
              <a:rPr lang="zh-CN" altLang="en-US" dirty="0" smtClean="0"/>
              <a:t>加工。</a:t>
            </a:r>
            <a:endParaRPr lang="zh-CN" altLang="en-US" dirty="0"/>
          </a:p>
        </p:txBody>
      </p: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38816" y="1091663"/>
            <a:ext cx="1446213" cy="1143000"/>
            <a:chOff x="6493309" y="4906290"/>
            <a:chExt cx="1444997" cy="1143660"/>
          </a:xfrm>
        </p:grpSpPr>
        <p:sp>
          <p:nvSpPr>
            <p:cNvPr id="24" name="Freeform 9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6493309" y="4906290"/>
              <a:ext cx="1444997" cy="114366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C5C5"/>
                </a:gs>
                <a:gs pos="22000">
                  <a:srgbClr val="FC8C8C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矩形 25"/>
            <p:cNvSpPr>
              <a:spLocks noChangeArrowheads="1"/>
            </p:cNvSpPr>
            <p:nvPr/>
          </p:nvSpPr>
          <p:spPr bwMode="auto">
            <a:xfrm>
              <a:off x="6657110" y="5325675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数控机床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40152" y="1450395"/>
            <a:ext cx="3203849" cy="2851993"/>
            <a:chOff x="5940152" y="1450395"/>
            <a:chExt cx="3203849" cy="2851993"/>
          </a:xfrm>
        </p:grpSpPr>
        <p:sp>
          <p:nvSpPr>
            <p:cNvPr id="2" name="矩形 1"/>
            <p:cNvSpPr/>
            <p:nvPr/>
          </p:nvSpPr>
          <p:spPr>
            <a:xfrm>
              <a:off x="7890148" y="3933056"/>
              <a:ext cx="11883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加工中心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" r="4754"/>
            <a:stretch/>
          </p:blipFill>
          <p:spPr bwMode="auto">
            <a:xfrm>
              <a:off x="5940152" y="1450395"/>
              <a:ext cx="3203849" cy="23386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89609" y="3933055"/>
            <a:ext cx="3158255" cy="2880321"/>
            <a:chOff x="189609" y="3933055"/>
            <a:chExt cx="3158255" cy="2880321"/>
          </a:xfrm>
        </p:grpSpPr>
        <p:sp>
          <p:nvSpPr>
            <p:cNvPr id="10" name="矩形 9"/>
            <p:cNvSpPr/>
            <p:nvPr/>
          </p:nvSpPr>
          <p:spPr>
            <a:xfrm>
              <a:off x="1069310" y="644404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数控铣床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09" y="3933055"/>
              <a:ext cx="3158255" cy="2480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466939" y="3933054"/>
            <a:ext cx="4237409" cy="2863304"/>
            <a:chOff x="3466939" y="3933054"/>
            <a:chExt cx="4237409" cy="2863304"/>
          </a:xfrm>
        </p:grpSpPr>
        <p:sp>
          <p:nvSpPr>
            <p:cNvPr id="11" name="矩形 10"/>
            <p:cNvSpPr/>
            <p:nvPr/>
          </p:nvSpPr>
          <p:spPr>
            <a:xfrm>
              <a:off x="4776950" y="642702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数控车床</a:t>
              </a: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9" b="5303"/>
            <a:stretch/>
          </p:blipFill>
          <p:spPr bwMode="auto">
            <a:xfrm>
              <a:off x="3466939" y="3933054"/>
              <a:ext cx="4237409" cy="24848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03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63"/>
          <p:cNvGrpSpPr>
            <a:grpSpLocks/>
          </p:cNvGrpSpPr>
          <p:nvPr/>
        </p:nvGrpSpPr>
        <p:grpSpPr bwMode="auto">
          <a:xfrm>
            <a:off x="250825" y="1703388"/>
            <a:ext cx="2017713" cy="4181475"/>
            <a:chOff x="251520" y="1704169"/>
            <a:chExt cx="2016224" cy="4179911"/>
          </a:xfrm>
        </p:grpSpPr>
        <p:sp>
          <p:nvSpPr>
            <p:cNvPr id="56" name="圆角矩形 55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3CA1E6"/>
                </a:gs>
                <a:gs pos="36000">
                  <a:srgbClr val="3CA1E6"/>
                </a:gs>
                <a:gs pos="61000">
                  <a:srgbClr val="3CA1E6"/>
                </a:gs>
                <a:gs pos="82001">
                  <a:srgbClr val="3CA1E6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389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83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写出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机械零件的一般制造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过程。</a:t>
              </a:r>
              <a:endPara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390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15391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5393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94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95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96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97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392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</p:grpSp>
      <p:grpSp>
        <p:nvGrpSpPr>
          <p:cNvPr id="15363" name="组合 64"/>
          <p:cNvGrpSpPr>
            <a:grpSpLocks/>
          </p:cNvGrpSpPr>
          <p:nvPr/>
        </p:nvGrpSpPr>
        <p:grpSpPr bwMode="auto">
          <a:xfrm>
            <a:off x="3525838" y="1703388"/>
            <a:ext cx="2019300" cy="4181475"/>
            <a:chOff x="2412281" y="1704169"/>
            <a:chExt cx="2020193" cy="4179911"/>
          </a:xfrm>
        </p:grpSpPr>
        <p:sp>
          <p:nvSpPr>
            <p:cNvPr id="58" name="圆角矩形 57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5380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15382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3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384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385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386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387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  <p:sp>
          <p:nvSpPr>
            <p:cNvPr id="15381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56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家中找若干件日常生活中的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金属制品，分析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其加工过程中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需用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到哪些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加工设备。</a:t>
              </a:r>
              <a:endPara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364" name="组合 1"/>
          <p:cNvGrpSpPr>
            <a:grpSpLocks/>
          </p:cNvGrpSpPr>
          <p:nvPr/>
        </p:nvGrpSpPr>
        <p:grpSpPr bwMode="auto">
          <a:xfrm>
            <a:off x="6802438" y="1703388"/>
            <a:ext cx="2017712" cy="4181475"/>
            <a:chOff x="4788123" y="1703388"/>
            <a:chExt cx="2017886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78812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5370" name="组合 46"/>
            <p:cNvGrpSpPr>
              <a:grpSpLocks/>
            </p:cNvGrpSpPr>
            <p:nvPr/>
          </p:nvGrpSpPr>
          <p:grpSpPr bwMode="auto">
            <a:xfrm>
              <a:off x="5451838" y="1703388"/>
              <a:ext cx="642906" cy="643179"/>
              <a:chOff x="5648449" y="2057400"/>
              <a:chExt cx="642938" cy="642938"/>
            </a:xfrm>
          </p:grpSpPr>
          <p:grpSp>
            <p:nvGrpSpPr>
              <p:cNvPr id="15372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5374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75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76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77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78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373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en-US" altLang="zh-CN">
                  <a:latin typeface="Arial" pitchFamily="34" charset="0"/>
                </a:endParaRPr>
              </a:p>
            </p:txBody>
          </p:sp>
        </p:grpSp>
        <p:sp>
          <p:nvSpPr>
            <p:cNvPr id="15371" name="Text Box 65"/>
            <p:cNvSpPr txBox="1">
              <a:spLocks noChangeArrowheads="1"/>
            </p:cNvSpPr>
            <p:nvPr/>
          </p:nvSpPr>
          <p:spPr bwMode="gray">
            <a:xfrm>
              <a:off x="4789884" y="2564898"/>
              <a:ext cx="20161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家中许多用品都是用冲床压制而成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的，试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着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查找</a:t>
              </a:r>
              <a:r>
                <a:rPr lang="zh-CN" altLang="en-US" sz="160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资料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zh-CN" altLang="en-US" sz="160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认识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各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种冲床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设备，了解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其用途和工作</a:t>
              </a:r>
              <a:r>
                <a:rPr lang="zh-CN" altLang="en-US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原理。</a:t>
              </a:r>
              <a:endPara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一、产品生产过程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2257425" y="5876925"/>
            <a:ext cx="4519613" cy="660400"/>
            <a:chOff x="2247900" y="5691188"/>
            <a:chExt cx="4519613" cy="660400"/>
          </a:xfrm>
        </p:grpSpPr>
        <p:sp>
          <p:nvSpPr>
            <p:cNvPr id="3112" name="AutoShape 4"/>
            <p:cNvSpPr>
              <a:spLocks noChangeArrowheads="1"/>
            </p:cNvSpPr>
            <p:nvPr/>
          </p:nvSpPr>
          <p:spPr bwMode="gray">
            <a:xfrm>
              <a:off x="2247900" y="5691188"/>
              <a:ext cx="4519613" cy="6604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13" name="Text Box 7"/>
            <p:cNvSpPr txBox="1">
              <a:spLocks noChangeArrowheads="1"/>
            </p:cNvSpPr>
            <p:nvPr/>
          </p:nvSpPr>
          <p:spPr bwMode="white">
            <a:xfrm>
              <a:off x="2279650" y="5759450"/>
              <a:ext cx="44878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由零件组装而成的产品</a:t>
              </a:r>
              <a:endParaRPr lang="en-US" altLang="zh-CN" sz="28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5088" y="1916113"/>
            <a:ext cx="2255837" cy="2611437"/>
            <a:chOff x="1203444" y="2060847"/>
            <a:chExt cx="2256736" cy="261076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444" y="2060847"/>
              <a:ext cx="824819" cy="259228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263" y="2100668"/>
              <a:ext cx="1431917" cy="257094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2484438" y="3489325"/>
            <a:ext cx="2790825" cy="2039938"/>
            <a:chOff x="5014638" y="2864931"/>
            <a:chExt cx="2791735" cy="203945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638" y="2864931"/>
              <a:ext cx="1872790" cy="200375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953" y="2900636"/>
              <a:ext cx="900420" cy="200375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5575300" y="4213225"/>
            <a:ext cx="3311525" cy="1547813"/>
            <a:chOff x="1043608" y="4977532"/>
            <a:chExt cx="3311525" cy="1547812"/>
          </a:xfrm>
        </p:grpSpPr>
        <p:sp>
          <p:nvSpPr>
            <p:cNvPr id="3101" name="Freeform 288"/>
            <p:cNvSpPr>
              <a:spLocks/>
            </p:cNvSpPr>
            <p:nvPr/>
          </p:nvSpPr>
          <p:spPr bwMode="auto">
            <a:xfrm flipV="1">
              <a:off x="1043608" y="6384057"/>
              <a:ext cx="3138488" cy="141287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" name="Freeform 289"/>
            <p:cNvSpPr>
              <a:spLocks/>
            </p:cNvSpPr>
            <p:nvPr/>
          </p:nvSpPr>
          <p:spPr bwMode="auto">
            <a:xfrm>
              <a:off x="1043608" y="4977532"/>
              <a:ext cx="3157538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03" name="Group 290"/>
            <p:cNvGrpSpPr>
              <a:grpSpLocks/>
            </p:cNvGrpSpPr>
            <p:nvPr/>
          </p:nvGrpSpPr>
          <p:grpSpPr bwMode="auto">
            <a:xfrm>
              <a:off x="1357933" y="5061669"/>
              <a:ext cx="2997200" cy="1282700"/>
              <a:chOff x="521" y="2588"/>
              <a:chExt cx="2495" cy="1091"/>
            </a:xfrm>
          </p:grpSpPr>
          <p:sp>
            <p:nvSpPr>
              <p:cNvPr id="3106" name="Freeform 291"/>
              <p:cNvSpPr>
                <a:spLocks/>
              </p:cNvSpPr>
              <p:nvPr/>
            </p:nvSpPr>
            <p:spPr bwMode="auto">
              <a:xfrm>
                <a:off x="521" y="2588"/>
                <a:ext cx="2495" cy="1091"/>
              </a:xfrm>
              <a:custGeom>
                <a:avLst/>
                <a:gdLst>
                  <a:gd name="T0" fmla="*/ 184 w 2495"/>
                  <a:gd name="T1" fmla="*/ 3 h 1091"/>
                  <a:gd name="T2" fmla="*/ 2454 w 2495"/>
                  <a:gd name="T3" fmla="*/ 0 h 1091"/>
                  <a:gd name="T4" fmla="*/ 2493 w 2495"/>
                  <a:gd name="T5" fmla="*/ 45 h 1091"/>
                  <a:gd name="T6" fmla="*/ 2361 w 2495"/>
                  <a:gd name="T7" fmla="*/ 1052 h 1091"/>
                  <a:gd name="T8" fmla="*/ 2321 w 2495"/>
                  <a:gd name="T9" fmla="*/ 1091 h 1091"/>
                  <a:gd name="T10" fmla="*/ 53 w 2495"/>
                  <a:gd name="T11" fmla="*/ 1085 h 1091"/>
                  <a:gd name="T12" fmla="*/ 5 w 2495"/>
                  <a:gd name="T13" fmla="*/ 1049 h 1091"/>
                  <a:gd name="T14" fmla="*/ 133 w 2495"/>
                  <a:gd name="T15" fmla="*/ 39 h 1091"/>
                  <a:gd name="T16" fmla="*/ 184 w 2495"/>
                  <a:gd name="T17" fmla="*/ 3 h 10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292"/>
              <p:cNvSpPr>
                <a:spLocks/>
              </p:cNvSpPr>
              <p:nvPr/>
            </p:nvSpPr>
            <p:spPr bwMode="auto">
              <a:xfrm>
                <a:off x="543" y="2608"/>
                <a:ext cx="2450" cy="1049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3104" name="AutoShape 293"/>
            <p:cNvSpPr>
              <a:spLocks noChangeArrowheads="1"/>
            </p:cNvSpPr>
            <p:nvPr/>
          </p:nvSpPr>
          <p:spPr bwMode="auto">
            <a:xfrm>
              <a:off x="1095996" y="5053732"/>
              <a:ext cx="374650" cy="1284287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5" name="Rectangle 300"/>
            <p:cNvSpPr>
              <a:spLocks noChangeArrowheads="1"/>
            </p:cNvSpPr>
            <p:nvPr/>
          </p:nvSpPr>
          <p:spPr bwMode="auto">
            <a:xfrm>
              <a:off x="1583078" y="5153897"/>
              <a:ext cx="2564805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零件现已能大规模标准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化生产，无疑方便了一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些产品的修理</a:t>
              </a:r>
              <a:endParaRPr lang="ko-KR" altLang="en-US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2513013" y="1130300"/>
            <a:ext cx="3311525" cy="1547813"/>
            <a:chOff x="1475408" y="1378669"/>
            <a:chExt cx="3311525" cy="1547813"/>
          </a:xfrm>
        </p:grpSpPr>
        <p:sp>
          <p:nvSpPr>
            <p:cNvPr id="3092" name="Freeform 264"/>
            <p:cNvSpPr>
              <a:spLocks/>
            </p:cNvSpPr>
            <p:nvPr/>
          </p:nvSpPr>
          <p:spPr bwMode="auto">
            <a:xfrm flipV="1">
              <a:off x="1475408" y="2785194"/>
              <a:ext cx="3138488" cy="141288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3" name="Freeform 265"/>
            <p:cNvSpPr>
              <a:spLocks/>
            </p:cNvSpPr>
            <p:nvPr/>
          </p:nvSpPr>
          <p:spPr bwMode="auto">
            <a:xfrm>
              <a:off x="1475408" y="1378669"/>
              <a:ext cx="3157538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94" name="Group 266"/>
            <p:cNvGrpSpPr>
              <a:grpSpLocks/>
            </p:cNvGrpSpPr>
            <p:nvPr/>
          </p:nvGrpSpPr>
          <p:grpSpPr bwMode="auto">
            <a:xfrm>
              <a:off x="1789733" y="1462807"/>
              <a:ext cx="2997200" cy="1282700"/>
              <a:chOff x="521" y="2588"/>
              <a:chExt cx="2495" cy="1091"/>
            </a:xfrm>
          </p:grpSpPr>
          <p:sp>
            <p:nvSpPr>
              <p:cNvPr id="3099" name="Freeform 267"/>
              <p:cNvSpPr>
                <a:spLocks/>
              </p:cNvSpPr>
              <p:nvPr/>
            </p:nvSpPr>
            <p:spPr bwMode="auto">
              <a:xfrm>
                <a:off x="521" y="2588"/>
                <a:ext cx="2495" cy="1091"/>
              </a:xfrm>
              <a:custGeom>
                <a:avLst/>
                <a:gdLst>
                  <a:gd name="T0" fmla="*/ 184 w 2495"/>
                  <a:gd name="T1" fmla="*/ 3 h 1091"/>
                  <a:gd name="T2" fmla="*/ 2454 w 2495"/>
                  <a:gd name="T3" fmla="*/ 0 h 1091"/>
                  <a:gd name="T4" fmla="*/ 2493 w 2495"/>
                  <a:gd name="T5" fmla="*/ 45 h 1091"/>
                  <a:gd name="T6" fmla="*/ 2361 w 2495"/>
                  <a:gd name="T7" fmla="*/ 1052 h 1091"/>
                  <a:gd name="T8" fmla="*/ 2321 w 2495"/>
                  <a:gd name="T9" fmla="*/ 1091 h 1091"/>
                  <a:gd name="T10" fmla="*/ 53 w 2495"/>
                  <a:gd name="T11" fmla="*/ 1085 h 1091"/>
                  <a:gd name="T12" fmla="*/ 5 w 2495"/>
                  <a:gd name="T13" fmla="*/ 1049 h 1091"/>
                  <a:gd name="T14" fmla="*/ 133 w 2495"/>
                  <a:gd name="T15" fmla="*/ 39 h 1091"/>
                  <a:gd name="T16" fmla="*/ 184 w 2495"/>
                  <a:gd name="T17" fmla="*/ 3 h 10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68"/>
              <p:cNvSpPr>
                <a:spLocks/>
              </p:cNvSpPr>
              <p:nvPr/>
            </p:nvSpPr>
            <p:spPr bwMode="auto">
              <a:xfrm>
                <a:off x="543" y="2608"/>
                <a:ext cx="2450" cy="1049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3095" name="AutoShape 269"/>
            <p:cNvSpPr>
              <a:spLocks noChangeArrowheads="1"/>
            </p:cNvSpPr>
            <p:nvPr/>
          </p:nvSpPr>
          <p:spPr bwMode="auto">
            <a:xfrm>
              <a:off x="1527796" y="1454869"/>
              <a:ext cx="374650" cy="1284288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6" name="Freeform 272"/>
            <p:cNvSpPr>
              <a:spLocks/>
            </p:cNvSpPr>
            <p:nvPr/>
          </p:nvSpPr>
          <p:spPr bwMode="auto">
            <a:xfrm>
              <a:off x="2181846" y="1704503"/>
              <a:ext cx="223837" cy="195262"/>
            </a:xfrm>
            <a:custGeom>
              <a:avLst/>
              <a:gdLst>
                <a:gd name="T0" fmla="*/ 2147483647 w 1059"/>
                <a:gd name="T1" fmla="*/ 0 h 936"/>
                <a:gd name="T2" fmla="*/ 0 w 1059"/>
                <a:gd name="T3" fmla="*/ 2147483647 h 936"/>
                <a:gd name="T4" fmla="*/ 2147483647 w 1059"/>
                <a:gd name="T5" fmla="*/ 2147483647 h 936"/>
                <a:gd name="T6" fmla="*/ 2147483647 w 1059"/>
                <a:gd name="T7" fmla="*/ 2147483647 h 936"/>
                <a:gd name="T8" fmla="*/ 2147483647 w 1059"/>
                <a:gd name="T9" fmla="*/ 2147483647 h 936"/>
                <a:gd name="T10" fmla="*/ 2147483647 w 1059"/>
                <a:gd name="T11" fmla="*/ 2147483647 h 936"/>
                <a:gd name="T12" fmla="*/ 2147483647 w 1059"/>
                <a:gd name="T13" fmla="*/ 0 h 9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9"/>
                <a:gd name="T22" fmla="*/ 0 h 936"/>
                <a:gd name="T23" fmla="*/ 1059 w 1059"/>
                <a:gd name="T24" fmla="*/ 936 h 9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9" h="936">
                  <a:moveTo>
                    <a:pt x="528" y="0"/>
                  </a:moveTo>
                  <a:lnTo>
                    <a:pt x="0" y="184"/>
                  </a:lnTo>
                  <a:lnTo>
                    <a:pt x="1" y="748"/>
                  </a:lnTo>
                  <a:lnTo>
                    <a:pt x="529" y="936"/>
                  </a:lnTo>
                  <a:lnTo>
                    <a:pt x="1059" y="748"/>
                  </a:lnTo>
                  <a:lnTo>
                    <a:pt x="1057" y="184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AutoShape 274"/>
            <p:cNvSpPr>
              <a:spLocks noChangeArrowheads="1"/>
            </p:cNvSpPr>
            <p:nvPr/>
          </p:nvSpPr>
          <p:spPr bwMode="auto">
            <a:xfrm rot="-5400000">
              <a:off x="2162796" y="2082452"/>
              <a:ext cx="150812" cy="109538"/>
            </a:xfrm>
            <a:prstGeom prst="parallelogram">
              <a:avLst>
                <a:gd name="adj" fmla="val 34420"/>
              </a:avLst>
            </a:prstGeom>
            <a:gradFill rotWithShape="1">
              <a:gsLst>
                <a:gs pos="0">
                  <a:srgbClr val="E6E6E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8" name="Rectangle 302"/>
            <p:cNvSpPr>
              <a:spLocks noChangeArrowheads="1"/>
            </p:cNvSpPr>
            <p:nvPr/>
          </p:nvSpPr>
          <p:spPr bwMode="auto">
            <a:xfrm>
              <a:off x="1949825" y="1588615"/>
              <a:ext cx="2564805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生活中，我们使用的很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多简单用品都是由各种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小零件组成的</a:t>
              </a:r>
              <a:endParaRPr lang="ko-KR" altLang="en-US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5148263" y="2279650"/>
            <a:ext cx="3311525" cy="1547813"/>
            <a:chOff x="1259508" y="3161432"/>
            <a:chExt cx="3311525" cy="1547812"/>
          </a:xfrm>
        </p:grpSpPr>
        <p:sp>
          <p:nvSpPr>
            <p:cNvPr id="3084" name="Freeform 276"/>
            <p:cNvSpPr>
              <a:spLocks/>
            </p:cNvSpPr>
            <p:nvPr/>
          </p:nvSpPr>
          <p:spPr bwMode="auto">
            <a:xfrm flipV="1">
              <a:off x="1259508" y="4567957"/>
              <a:ext cx="3138488" cy="141287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" name="Freeform 277"/>
            <p:cNvSpPr>
              <a:spLocks/>
            </p:cNvSpPr>
            <p:nvPr/>
          </p:nvSpPr>
          <p:spPr bwMode="auto">
            <a:xfrm>
              <a:off x="1259508" y="3161432"/>
              <a:ext cx="3157538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86" name="Group 278"/>
            <p:cNvGrpSpPr>
              <a:grpSpLocks/>
            </p:cNvGrpSpPr>
            <p:nvPr/>
          </p:nvGrpSpPr>
          <p:grpSpPr bwMode="auto">
            <a:xfrm>
              <a:off x="1573833" y="3245569"/>
              <a:ext cx="2997200" cy="1282700"/>
              <a:chOff x="521" y="2588"/>
              <a:chExt cx="2495" cy="1091"/>
            </a:xfrm>
          </p:grpSpPr>
          <p:sp>
            <p:nvSpPr>
              <p:cNvPr id="3090" name="Freeform 279"/>
              <p:cNvSpPr>
                <a:spLocks/>
              </p:cNvSpPr>
              <p:nvPr/>
            </p:nvSpPr>
            <p:spPr bwMode="auto">
              <a:xfrm>
                <a:off x="521" y="2588"/>
                <a:ext cx="2495" cy="1091"/>
              </a:xfrm>
              <a:custGeom>
                <a:avLst/>
                <a:gdLst>
                  <a:gd name="T0" fmla="*/ 184 w 2495"/>
                  <a:gd name="T1" fmla="*/ 3 h 1091"/>
                  <a:gd name="T2" fmla="*/ 2454 w 2495"/>
                  <a:gd name="T3" fmla="*/ 0 h 1091"/>
                  <a:gd name="T4" fmla="*/ 2493 w 2495"/>
                  <a:gd name="T5" fmla="*/ 45 h 1091"/>
                  <a:gd name="T6" fmla="*/ 2361 w 2495"/>
                  <a:gd name="T7" fmla="*/ 1052 h 1091"/>
                  <a:gd name="T8" fmla="*/ 2321 w 2495"/>
                  <a:gd name="T9" fmla="*/ 1091 h 1091"/>
                  <a:gd name="T10" fmla="*/ 53 w 2495"/>
                  <a:gd name="T11" fmla="*/ 1085 h 1091"/>
                  <a:gd name="T12" fmla="*/ 5 w 2495"/>
                  <a:gd name="T13" fmla="*/ 1049 h 1091"/>
                  <a:gd name="T14" fmla="*/ 133 w 2495"/>
                  <a:gd name="T15" fmla="*/ 39 h 1091"/>
                  <a:gd name="T16" fmla="*/ 184 w 2495"/>
                  <a:gd name="T17" fmla="*/ 3 h 10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280"/>
              <p:cNvSpPr>
                <a:spLocks/>
              </p:cNvSpPr>
              <p:nvPr/>
            </p:nvSpPr>
            <p:spPr bwMode="auto">
              <a:xfrm>
                <a:off x="543" y="2608"/>
                <a:ext cx="2450" cy="1049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3087" name="AutoShape 281"/>
            <p:cNvSpPr>
              <a:spLocks noChangeArrowheads="1"/>
            </p:cNvSpPr>
            <p:nvPr/>
          </p:nvSpPr>
          <p:spPr bwMode="auto">
            <a:xfrm>
              <a:off x="1311896" y="3237632"/>
              <a:ext cx="374650" cy="1284287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" name="AutoShape 286"/>
            <p:cNvSpPr>
              <a:spLocks noChangeArrowheads="1"/>
            </p:cNvSpPr>
            <p:nvPr/>
          </p:nvSpPr>
          <p:spPr bwMode="auto">
            <a:xfrm rot="-5400000">
              <a:off x="1946895" y="3707532"/>
              <a:ext cx="150813" cy="109538"/>
            </a:xfrm>
            <a:prstGeom prst="parallelogram">
              <a:avLst>
                <a:gd name="adj" fmla="val 34420"/>
              </a:avLst>
            </a:prstGeom>
            <a:gradFill rotWithShape="1">
              <a:gsLst>
                <a:gs pos="0">
                  <a:srgbClr val="E6E6E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" name="Rectangle 303"/>
            <p:cNvSpPr>
              <a:spLocks noChangeArrowheads="1"/>
            </p:cNvSpPr>
            <p:nvPr/>
          </p:nvSpPr>
          <p:spPr bwMode="auto">
            <a:xfrm>
              <a:off x="1691080" y="3319742"/>
              <a:ext cx="2564805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生活中我们见到的各类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复杂工具和机器都是由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各种零部件组成的</a:t>
              </a:r>
              <a:endParaRPr lang="ko-KR" altLang="en-US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73"/>
          <p:cNvGrpSpPr>
            <a:grpSpLocks/>
          </p:cNvGrpSpPr>
          <p:nvPr/>
        </p:nvGrpSpPr>
        <p:grpSpPr bwMode="auto">
          <a:xfrm>
            <a:off x="890588" y="2873375"/>
            <a:ext cx="1835150" cy="1866900"/>
            <a:chOff x="93527" y="1617112"/>
            <a:chExt cx="1972300" cy="1876577"/>
          </a:xfrm>
        </p:grpSpPr>
        <p:sp>
          <p:nvSpPr>
            <p:cNvPr id="46" name="Freeform 8">
              <a:hlinkClick r:id="rId2" action="ppaction://hlinksldjump"/>
            </p:cNvPr>
            <p:cNvSpPr>
              <a:spLocks/>
            </p:cNvSpPr>
            <p:nvPr/>
          </p:nvSpPr>
          <p:spPr bwMode="gray">
            <a:xfrm>
              <a:off x="93527" y="1617112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37" name="AutoShape 11"/>
            <p:cNvSpPr>
              <a:spLocks noChangeArrowheads="1"/>
            </p:cNvSpPr>
            <p:nvPr/>
          </p:nvSpPr>
          <p:spPr bwMode="auto">
            <a:xfrm>
              <a:off x="140624" y="2326318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工件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一、产品生产过程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3884613" y="4770438"/>
            <a:ext cx="6016625" cy="1547812"/>
            <a:chOff x="1043608" y="4977532"/>
            <a:chExt cx="3854844" cy="1547812"/>
          </a:xfrm>
        </p:grpSpPr>
        <p:sp>
          <p:nvSpPr>
            <p:cNvPr id="4129" name="Freeform 288"/>
            <p:cNvSpPr>
              <a:spLocks/>
            </p:cNvSpPr>
            <p:nvPr/>
          </p:nvSpPr>
          <p:spPr bwMode="auto">
            <a:xfrm flipV="1">
              <a:off x="1043608" y="6384057"/>
              <a:ext cx="3138488" cy="141287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Freeform 289"/>
            <p:cNvSpPr>
              <a:spLocks/>
            </p:cNvSpPr>
            <p:nvPr/>
          </p:nvSpPr>
          <p:spPr bwMode="auto">
            <a:xfrm>
              <a:off x="1043608" y="4977532"/>
              <a:ext cx="3157538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31" name="Group 290"/>
            <p:cNvGrpSpPr>
              <a:grpSpLocks/>
            </p:cNvGrpSpPr>
            <p:nvPr/>
          </p:nvGrpSpPr>
          <p:grpSpPr bwMode="auto">
            <a:xfrm>
              <a:off x="1357933" y="5061669"/>
              <a:ext cx="2997200" cy="1282700"/>
              <a:chOff x="521" y="2588"/>
              <a:chExt cx="2495" cy="1091"/>
            </a:xfrm>
          </p:grpSpPr>
          <p:sp>
            <p:nvSpPr>
              <p:cNvPr id="4134" name="Freeform 291"/>
              <p:cNvSpPr>
                <a:spLocks/>
              </p:cNvSpPr>
              <p:nvPr/>
            </p:nvSpPr>
            <p:spPr bwMode="auto">
              <a:xfrm>
                <a:off x="521" y="2588"/>
                <a:ext cx="2495" cy="1091"/>
              </a:xfrm>
              <a:custGeom>
                <a:avLst/>
                <a:gdLst>
                  <a:gd name="T0" fmla="*/ 184 w 2495"/>
                  <a:gd name="T1" fmla="*/ 3 h 1091"/>
                  <a:gd name="T2" fmla="*/ 2454 w 2495"/>
                  <a:gd name="T3" fmla="*/ 0 h 1091"/>
                  <a:gd name="T4" fmla="*/ 2493 w 2495"/>
                  <a:gd name="T5" fmla="*/ 45 h 1091"/>
                  <a:gd name="T6" fmla="*/ 2361 w 2495"/>
                  <a:gd name="T7" fmla="*/ 1052 h 1091"/>
                  <a:gd name="T8" fmla="*/ 2321 w 2495"/>
                  <a:gd name="T9" fmla="*/ 1091 h 1091"/>
                  <a:gd name="T10" fmla="*/ 53 w 2495"/>
                  <a:gd name="T11" fmla="*/ 1085 h 1091"/>
                  <a:gd name="T12" fmla="*/ 5 w 2495"/>
                  <a:gd name="T13" fmla="*/ 1049 h 1091"/>
                  <a:gd name="T14" fmla="*/ 133 w 2495"/>
                  <a:gd name="T15" fmla="*/ 39 h 1091"/>
                  <a:gd name="T16" fmla="*/ 184 w 2495"/>
                  <a:gd name="T17" fmla="*/ 3 h 10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292"/>
              <p:cNvSpPr>
                <a:spLocks/>
              </p:cNvSpPr>
              <p:nvPr/>
            </p:nvSpPr>
            <p:spPr bwMode="auto">
              <a:xfrm>
                <a:off x="543" y="2608"/>
                <a:ext cx="2449" cy="1049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132" name="AutoShape 293"/>
            <p:cNvSpPr>
              <a:spLocks noChangeArrowheads="1"/>
            </p:cNvSpPr>
            <p:nvPr/>
          </p:nvSpPr>
          <p:spPr bwMode="auto">
            <a:xfrm>
              <a:off x="1095996" y="5053732"/>
              <a:ext cx="374650" cy="1284287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3" name="Rectangle 300"/>
            <p:cNvSpPr>
              <a:spLocks noChangeArrowheads="1"/>
            </p:cNvSpPr>
            <p:nvPr/>
          </p:nvSpPr>
          <p:spPr bwMode="auto">
            <a:xfrm>
              <a:off x="1583078" y="5153897"/>
              <a:ext cx="3315374" cy="123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机械的一部分，是若干装配在一起，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实现某个动作或功能的零件组合。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部件可以是一个零件，也可以是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多个零件的组合体</a:t>
              </a:r>
              <a:endParaRPr lang="ko-KR" altLang="en-US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1993900" y="1404938"/>
            <a:ext cx="5314950" cy="1547812"/>
            <a:chOff x="1475408" y="1378669"/>
            <a:chExt cx="3311525" cy="1547813"/>
          </a:xfrm>
        </p:grpSpPr>
        <p:sp>
          <p:nvSpPr>
            <p:cNvPr id="4120" name="Freeform 264"/>
            <p:cNvSpPr>
              <a:spLocks/>
            </p:cNvSpPr>
            <p:nvPr/>
          </p:nvSpPr>
          <p:spPr bwMode="auto">
            <a:xfrm flipV="1">
              <a:off x="1475408" y="2785194"/>
              <a:ext cx="3138488" cy="141288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Freeform 265"/>
            <p:cNvSpPr>
              <a:spLocks/>
            </p:cNvSpPr>
            <p:nvPr/>
          </p:nvSpPr>
          <p:spPr bwMode="auto">
            <a:xfrm>
              <a:off x="1475408" y="1378669"/>
              <a:ext cx="3157538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22" name="Group 266"/>
            <p:cNvGrpSpPr>
              <a:grpSpLocks/>
            </p:cNvGrpSpPr>
            <p:nvPr/>
          </p:nvGrpSpPr>
          <p:grpSpPr bwMode="auto">
            <a:xfrm>
              <a:off x="1789733" y="1462807"/>
              <a:ext cx="2997200" cy="1282700"/>
              <a:chOff x="521" y="2588"/>
              <a:chExt cx="2495" cy="1091"/>
            </a:xfrm>
          </p:grpSpPr>
          <p:sp>
            <p:nvSpPr>
              <p:cNvPr id="4127" name="Freeform 267"/>
              <p:cNvSpPr>
                <a:spLocks/>
              </p:cNvSpPr>
              <p:nvPr/>
            </p:nvSpPr>
            <p:spPr bwMode="auto">
              <a:xfrm>
                <a:off x="521" y="2588"/>
                <a:ext cx="2495" cy="1091"/>
              </a:xfrm>
              <a:custGeom>
                <a:avLst/>
                <a:gdLst>
                  <a:gd name="T0" fmla="*/ 184 w 2495"/>
                  <a:gd name="T1" fmla="*/ 3 h 1091"/>
                  <a:gd name="T2" fmla="*/ 2454 w 2495"/>
                  <a:gd name="T3" fmla="*/ 0 h 1091"/>
                  <a:gd name="T4" fmla="*/ 2493 w 2495"/>
                  <a:gd name="T5" fmla="*/ 45 h 1091"/>
                  <a:gd name="T6" fmla="*/ 2361 w 2495"/>
                  <a:gd name="T7" fmla="*/ 1052 h 1091"/>
                  <a:gd name="T8" fmla="*/ 2321 w 2495"/>
                  <a:gd name="T9" fmla="*/ 1091 h 1091"/>
                  <a:gd name="T10" fmla="*/ 53 w 2495"/>
                  <a:gd name="T11" fmla="*/ 1085 h 1091"/>
                  <a:gd name="T12" fmla="*/ 5 w 2495"/>
                  <a:gd name="T13" fmla="*/ 1049 h 1091"/>
                  <a:gd name="T14" fmla="*/ 133 w 2495"/>
                  <a:gd name="T15" fmla="*/ 39 h 1091"/>
                  <a:gd name="T16" fmla="*/ 184 w 2495"/>
                  <a:gd name="T17" fmla="*/ 3 h 10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68"/>
              <p:cNvSpPr>
                <a:spLocks/>
              </p:cNvSpPr>
              <p:nvPr/>
            </p:nvSpPr>
            <p:spPr bwMode="auto">
              <a:xfrm>
                <a:off x="543" y="2608"/>
                <a:ext cx="2450" cy="1049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123" name="AutoShape 269"/>
            <p:cNvSpPr>
              <a:spLocks noChangeArrowheads="1"/>
            </p:cNvSpPr>
            <p:nvPr/>
          </p:nvSpPr>
          <p:spPr bwMode="auto">
            <a:xfrm>
              <a:off x="1527796" y="1454869"/>
              <a:ext cx="374650" cy="1284288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4" name="Freeform 272"/>
            <p:cNvSpPr>
              <a:spLocks/>
            </p:cNvSpPr>
            <p:nvPr/>
          </p:nvSpPr>
          <p:spPr bwMode="auto">
            <a:xfrm>
              <a:off x="2181846" y="1704503"/>
              <a:ext cx="223837" cy="195262"/>
            </a:xfrm>
            <a:custGeom>
              <a:avLst/>
              <a:gdLst>
                <a:gd name="T0" fmla="*/ 2147483647 w 1059"/>
                <a:gd name="T1" fmla="*/ 0 h 936"/>
                <a:gd name="T2" fmla="*/ 0 w 1059"/>
                <a:gd name="T3" fmla="*/ 2147483647 h 936"/>
                <a:gd name="T4" fmla="*/ 2147483647 w 1059"/>
                <a:gd name="T5" fmla="*/ 2147483647 h 936"/>
                <a:gd name="T6" fmla="*/ 2147483647 w 1059"/>
                <a:gd name="T7" fmla="*/ 2147483647 h 936"/>
                <a:gd name="T8" fmla="*/ 2147483647 w 1059"/>
                <a:gd name="T9" fmla="*/ 2147483647 h 936"/>
                <a:gd name="T10" fmla="*/ 2147483647 w 1059"/>
                <a:gd name="T11" fmla="*/ 2147483647 h 936"/>
                <a:gd name="T12" fmla="*/ 2147483647 w 1059"/>
                <a:gd name="T13" fmla="*/ 0 h 9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9"/>
                <a:gd name="T22" fmla="*/ 0 h 936"/>
                <a:gd name="T23" fmla="*/ 1059 w 1059"/>
                <a:gd name="T24" fmla="*/ 936 h 9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9" h="936">
                  <a:moveTo>
                    <a:pt x="528" y="0"/>
                  </a:moveTo>
                  <a:lnTo>
                    <a:pt x="0" y="184"/>
                  </a:lnTo>
                  <a:lnTo>
                    <a:pt x="1" y="748"/>
                  </a:lnTo>
                  <a:lnTo>
                    <a:pt x="529" y="936"/>
                  </a:lnTo>
                  <a:lnTo>
                    <a:pt x="1059" y="748"/>
                  </a:lnTo>
                  <a:lnTo>
                    <a:pt x="1057" y="184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" name="AutoShape 274"/>
            <p:cNvSpPr>
              <a:spLocks noChangeArrowheads="1"/>
            </p:cNvSpPr>
            <p:nvPr/>
          </p:nvSpPr>
          <p:spPr bwMode="auto">
            <a:xfrm rot="-5400000">
              <a:off x="2162796" y="2082452"/>
              <a:ext cx="150812" cy="109538"/>
            </a:xfrm>
            <a:prstGeom prst="parallelogram">
              <a:avLst>
                <a:gd name="adj" fmla="val 34420"/>
              </a:avLst>
            </a:prstGeom>
            <a:gradFill rotWithShape="1">
              <a:gsLst>
                <a:gs pos="0">
                  <a:srgbClr val="E6E6E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6" name="Rectangle 302"/>
            <p:cNvSpPr>
              <a:spLocks noChangeArrowheads="1"/>
            </p:cNvSpPr>
            <p:nvPr/>
          </p:nvSpPr>
          <p:spPr bwMode="auto">
            <a:xfrm>
              <a:off x="1949825" y="1588615"/>
              <a:ext cx="24442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组成机械和机器的不可分拆的单个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制件。 它是机械制造过程中的基本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单元</a:t>
              </a:r>
              <a:endParaRPr lang="ko-KR" altLang="en-US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2673350" y="3008313"/>
            <a:ext cx="5030788" cy="1547812"/>
            <a:chOff x="1259508" y="3161432"/>
            <a:chExt cx="3311525" cy="1547812"/>
          </a:xfrm>
        </p:grpSpPr>
        <p:sp>
          <p:nvSpPr>
            <p:cNvPr id="4112" name="Freeform 276"/>
            <p:cNvSpPr>
              <a:spLocks/>
            </p:cNvSpPr>
            <p:nvPr/>
          </p:nvSpPr>
          <p:spPr bwMode="auto">
            <a:xfrm flipV="1">
              <a:off x="1259508" y="4567957"/>
              <a:ext cx="3138488" cy="141287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277"/>
            <p:cNvSpPr>
              <a:spLocks/>
            </p:cNvSpPr>
            <p:nvPr/>
          </p:nvSpPr>
          <p:spPr bwMode="auto">
            <a:xfrm>
              <a:off x="1259508" y="3161432"/>
              <a:ext cx="3157538" cy="1441450"/>
            </a:xfrm>
            <a:custGeom>
              <a:avLst/>
              <a:gdLst>
                <a:gd name="T0" fmla="*/ 2147483647 w 2495"/>
                <a:gd name="T1" fmla="*/ 2147483647 h 1091"/>
                <a:gd name="T2" fmla="*/ 2147483647 w 2495"/>
                <a:gd name="T3" fmla="*/ 0 h 1091"/>
                <a:gd name="T4" fmla="*/ 2147483647 w 2495"/>
                <a:gd name="T5" fmla="*/ 2147483647 h 1091"/>
                <a:gd name="T6" fmla="*/ 2147483647 w 2495"/>
                <a:gd name="T7" fmla="*/ 2147483647 h 1091"/>
                <a:gd name="T8" fmla="*/ 2147483647 w 2495"/>
                <a:gd name="T9" fmla="*/ 2147483647 h 1091"/>
                <a:gd name="T10" fmla="*/ 2147483647 w 2495"/>
                <a:gd name="T11" fmla="*/ 2147483647 h 1091"/>
                <a:gd name="T12" fmla="*/ 2147483647 w 2495"/>
                <a:gd name="T13" fmla="*/ 2147483647 h 1091"/>
                <a:gd name="T14" fmla="*/ 2147483647 w 2495"/>
                <a:gd name="T15" fmla="*/ 2147483647 h 1091"/>
                <a:gd name="T16" fmla="*/ 2147483647 w 2495"/>
                <a:gd name="T17" fmla="*/ 2147483647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14" name="Group 278"/>
            <p:cNvGrpSpPr>
              <a:grpSpLocks/>
            </p:cNvGrpSpPr>
            <p:nvPr/>
          </p:nvGrpSpPr>
          <p:grpSpPr bwMode="auto">
            <a:xfrm>
              <a:off x="1573833" y="3245569"/>
              <a:ext cx="2997200" cy="1282700"/>
              <a:chOff x="521" y="2588"/>
              <a:chExt cx="2495" cy="1091"/>
            </a:xfrm>
          </p:grpSpPr>
          <p:sp>
            <p:nvSpPr>
              <p:cNvPr id="4118" name="Freeform 279"/>
              <p:cNvSpPr>
                <a:spLocks/>
              </p:cNvSpPr>
              <p:nvPr/>
            </p:nvSpPr>
            <p:spPr bwMode="auto">
              <a:xfrm>
                <a:off x="521" y="2588"/>
                <a:ext cx="2495" cy="1091"/>
              </a:xfrm>
              <a:custGeom>
                <a:avLst/>
                <a:gdLst>
                  <a:gd name="T0" fmla="*/ 184 w 2495"/>
                  <a:gd name="T1" fmla="*/ 3 h 1091"/>
                  <a:gd name="T2" fmla="*/ 2454 w 2495"/>
                  <a:gd name="T3" fmla="*/ 0 h 1091"/>
                  <a:gd name="T4" fmla="*/ 2493 w 2495"/>
                  <a:gd name="T5" fmla="*/ 45 h 1091"/>
                  <a:gd name="T6" fmla="*/ 2361 w 2495"/>
                  <a:gd name="T7" fmla="*/ 1052 h 1091"/>
                  <a:gd name="T8" fmla="*/ 2321 w 2495"/>
                  <a:gd name="T9" fmla="*/ 1091 h 1091"/>
                  <a:gd name="T10" fmla="*/ 53 w 2495"/>
                  <a:gd name="T11" fmla="*/ 1085 h 1091"/>
                  <a:gd name="T12" fmla="*/ 5 w 2495"/>
                  <a:gd name="T13" fmla="*/ 1049 h 1091"/>
                  <a:gd name="T14" fmla="*/ 133 w 2495"/>
                  <a:gd name="T15" fmla="*/ 39 h 1091"/>
                  <a:gd name="T16" fmla="*/ 184 w 2495"/>
                  <a:gd name="T17" fmla="*/ 3 h 10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>
                <a:outerShdw dist="35921" dir="135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280"/>
              <p:cNvSpPr>
                <a:spLocks/>
              </p:cNvSpPr>
              <p:nvPr/>
            </p:nvSpPr>
            <p:spPr bwMode="auto">
              <a:xfrm>
                <a:off x="543" y="2608"/>
                <a:ext cx="2450" cy="1049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115" name="AutoShape 281"/>
            <p:cNvSpPr>
              <a:spLocks noChangeArrowheads="1"/>
            </p:cNvSpPr>
            <p:nvPr/>
          </p:nvSpPr>
          <p:spPr bwMode="auto">
            <a:xfrm>
              <a:off x="1311896" y="3237632"/>
              <a:ext cx="374650" cy="1284287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6" name="AutoShape 286"/>
            <p:cNvSpPr>
              <a:spLocks noChangeArrowheads="1"/>
            </p:cNvSpPr>
            <p:nvPr/>
          </p:nvSpPr>
          <p:spPr bwMode="auto">
            <a:xfrm rot="-5400000">
              <a:off x="1946895" y="3707532"/>
              <a:ext cx="150813" cy="109538"/>
            </a:xfrm>
            <a:prstGeom prst="parallelogram">
              <a:avLst>
                <a:gd name="adj" fmla="val 34420"/>
              </a:avLst>
            </a:prstGeom>
            <a:gradFill rotWithShape="1">
              <a:gsLst>
                <a:gs pos="0">
                  <a:srgbClr val="E6E6E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7" name="Rectangle 303"/>
            <p:cNvSpPr>
              <a:spLocks noChangeArrowheads="1"/>
            </p:cNvSpPr>
            <p:nvPr/>
          </p:nvSpPr>
          <p:spPr bwMode="auto">
            <a:xfrm>
              <a:off x="1691080" y="3454965"/>
              <a:ext cx="2582025" cy="923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机械加工中的加工对象。 它可以是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单个零件</a:t>
              </a:r>
              <a:r>
                <a:rPr lang="en-US" altLang="zh-CN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﹐ </a:t>
              </a:r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也可以是固定在一起的</a:t>
              </a:r>
              <a:endParaRPr lang="en-US" altLang="zh-CN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  <a:p>
              <a:r>
                <a:rPr lang="zh-CN" altLang="en-US" sz="2000" i="1">
                  <a:latin typeface="微软雅黑" pitchFamily="34" charset="-122"/>
                  <a:ea typeface="微软雅黑" pitchFamily="34" charset="-122"/>
                  <a:cs typeface="HY헤드라인M"/>
                </a:rPr>
                <a:t>几个零件的组合体</a:t>
              </a:r>
              <a:endParaRPr lang="ko-KR" altLang="en-US" sz="2000" i="1">
                <a:latin typeface="微软雅黑" pitchFamily="34" charset="-122"/>
                <a:ea typeface="微软雅黑" pitchFamily="34" charset="-122"/>
                <a:cs typeface="HY헤드라인M"/>
              </a:endParaRPr>
            </a:p>
          </p:txBody>
        </p:sp>
      </p:grpSp>
      <p:grpSp>
        <p:nvGrpSpPr>
          <p:cNvPr id="52" name="组合 70"/>
          <p:cNvGrpSpPr>
            <a:grpSpLocks/>
          </p:cNvGrpSpPr>
          <p:nvPr/>
        </p:nvGrpSpPr>
        <p:grpSpPr bwMode="auto">
          <a:xfrm>
            <a:off x="46038" y="1220788"/>
            <a:ext cx="1947862" cy="1824037"/>
            <a:chOff x="370459" y="3813273"/>
            <a:chExt cx="1972300" cy="1876330"/>
          </a:xfrm>
        </p:grpSpPr>
        <p:sp>
          <p:nvSpPr>
            <p:cNvPr id="4110" name="Freeform 9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370459" y="3813273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AutoShape 10"/>
            <p:cNvSpPr>
              <a:spLocks noChangeArrowheads="1"/>
            </p:cNvSpPr>
            <p:nvPr/>
          </p:nvSpPr>
          <p:spPr bwMode="auto">
            <a:xfrm>
              <a:off x="448897" y="4509717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零件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5" name="组合 70"/>
          <p:cNvGrpSpPr>
            <a:grpSpLocks/>
          </p:cNvGrpSpPr>
          <p:nvPr/>
        </p:nvGrpSpPr>
        <p:grpSpPr bwMode="auto">
          <a:xfrm>
            <a:off x="2189163" y="4678363"/>
            <a:ext cx="1800225" cy="1763712"/>
            <a:chOff x="786312" y="3664352"/>
            <a:chExt cx="1972300" cy="1876330"/>
          </a:xfrm>
        </p:grpSpPr>
        <p:sp>
          <p:nvSpPr>
            <p:cNvPr id="56" name="Freeform 9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786312" y="366435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4109" name="AutoShape 10"/>
            <p:cNvSpPr>
              <a:spLocks noChangeArrowheads="1"/>
            </p:cNvSpPr>
            <p:nvPr/>
          </p:nvSpPr>
          <p:spPr bwMode="auto">
            <a:xfrm>
              <a:off x="792110" y="436079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4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部件</a:t>
              </a:r>
              <a:endPara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一、产品生产过程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3" name="圆角矩形 42"/>
          <p:cNvSpPr/>
          <p:nvPr/>
        </p:nvSpPr>
        <p:spPr bwMode="auto">
          <a:xfrm>
            <a:off x="1458259" y="1765136"/>
            <a:ext cx="6624736" cy="1903309"/>
          </a:xfrm>
          <a:prstGeom prst="roundRect">
            <a:avLst>
              <a:gd name="adj" fmla="val 9992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79712" y="2109103"/>
            <a:ext cx="6048672" cy="12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>
            <a:spAutoFit/>
          </a:bodyPr>
          <a:lstStyle>
            <a:defPPr>
              <a:defRPr lang="zh-CN"/>
            </a:defPPr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       无论</a:t>
            </a:r>
            <a:r>
              <a:rPr lang="zh-CN" altLang="en-US" dirty="0"/>
              <a:t>是由</a:t>
            </a:r>
            <a:r>
              <a:rPr lang="zh-CN" altLang="en-US" dirty="0" smtClean="0"/>
              <a:t>金属材料、木质材料，还是</a:t>
            </a:r>
            <a:r>
              <a:rPr lang="zh-CN" altLang="en-US" dirty="0"/>
              <a:t>由塑料材料</a:t>
            </a:r>
            <a:r>
              <a:rPr lang="zh-CN" altLang="en-US" dirty="0" smtClean="0"/>
              <a:t>组成 的零件，都可以用</a:t>
            </a:r>
            <a:r>
              <a:rPr lang="zh-CN" altLang="en-US" dirty="0"/>
              <a:t>机械制造方法制造</a:t>
            </a:r>
            <a:r>
              <a:rPr lang="zh-CN" altLang="en-US" dirty="0" smtClean="0"/>
              <a:t>出来。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       机械制造方法</a:t>
            </a:r>
            <a:r>
              <a:rPr lang="zh-CN" altLang="en-US" dirty="0"/>
              <a:t>有</a:t>
            </a:r>
            <a:r>
              <a:rPr lang="zh-CN" altLang="en-US" dirty="0" smtClean="0"/>
              <a:t>多种多样，如粉末冶金、铸造、压力加工、切削加工。</a:t>
            </a:r>
            <a:endParaRPr lang="zh-CN" altLang="en-US" dirty="0"/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5292725" y="4437063"/>
            <a:ext cx="3167063" cy="1973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2D050"/>
              </a:gs>
              <a:gs pos="68300">
                <a:schemeClr val="bg1">
                  <a:lumMod val="95000"/>
                </a:schemeClr>
              </a:gs>
              <a:gs pos="100000">
                <a:srgbClr val="CAE6EE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defRPr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金属零件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，如螺钉、螺母、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轴，均可以通过各类机床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加工完成</a:t>
            </a:r>
          </a:p>
          <a:p>
            <a:pPr>
              <a:spcBef>
                <a:spcPct val="50000"/>
              </a:spcBef>
              <a:defRPr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ea typeface="黑体" pitchFamily="2" charset="-122"/>
            </a:endParaRPr>
          </a:p>
        </p:txBody>
      </p:sp>
      <p:sp>
        <p:nvSpPr>
          <p:cNvPr id="51" name="AutoShape 15"/>
          <p:cNvSpPr>
            <a:spLocks noChangeArrowheads="1"/>
          </p:cNvSpPr>
          <p:nvPr/>
        </p:nvSpPr>
        <p:spPr bwMode="auto">
          <a:xfrm>
            <a:off x="117475" y="4508500"/>
            <a:ext cx="3322638" cy="2079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2D050"/>
              </a:gs>
              <a:gs pos="68300">
                <a:schemeClr val="bg1">
                  <a:lumMod val="95000"/>
                </a:schemeClr>
              </a:gs>
              <a:gs pos="100000">
                <a:srgbClr val="CAE6EE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塑料积木和塑料模型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通常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可以通过塑料模具在注塑机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床上注塑成型</a:t>
            </a:r>
          </a:p>
        </p:txBody>
      </p:sp>
      <p:sp>
        <p:nvSpPr>
          <p:cNvPr id="58" name="对角圆角矩形 57"/>
          <p:cNvSpPr/>
          <p:nvPr/>
        </p:nvSpPr>
        <p:spPr>
          <a:xfrm>
            <a:off x="179388" y="1412875"/>
            <a:ext cx="3867150" cy="647700"/>
          </a:xfrm>
          <a:prstGeom prst="round2DiagRect">
            <a:avLst>
              <a:gd name="adj1" fmla="val 43758"/>
              <a:gd name="adj2" fmla="val 0"/>
            </a:avLst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工件制造</a:t>
            </a:r>
            <a:endParaRPr lang="en-US" altLang="zh-CN" sz="28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616010" y="3699630"/>
            <a:ext cx="893415" cy="985933"/>
          </a:xfrm>
          <a:prstGeom prst="straightConnector1">
            <a:avLst/>
          </a:prstGeom>
          <a:ln w="127000" cap="rnd">
            <a:solidFill>
              <a:srgbClr val="0070C0"/>
            </a:solidFill>
            <a:prstDash val="solid"/>
            <a:bevel/>
            <a:headEnd type="oval"/>
            <a:tailEnd type="stealth"/>
          </a:ln>
          <a:effectLst>
            <a:glow>
              <a:schemeClr val="accent1">
                <a:alpha val="49000"/>
              </a:schemeClr>
            </a:glow>
            <a:outerShdw dist="50800" dir="4500000" sx="94000" sy="94000" algn="ctr" rotWithShape="0">
              <a:srgbClr val="FFC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7452320" y="3699630"/>
            <a:ext cx="900540" cy="1035824"/>
          </a:xfrm>
          <a:prstGeom prst="straightConnector1">
            <a:avLst/>
          </a:prstGeom>
          <a:ln w="127000" cap="rnd">
            <a:solidFill>
              <a:srgbClr val="0070C0"/>
            </a:solidFill>
            <a:prstDash val="solid"/>
            <a:bevel/>
            <a:headEnd type="oval"/>
            <a:tailEnd type="stealth"/>
          </a:ln>
          <a:effectLst>
            <a:glow>
              <a:schemeClr val="accent1">
                <a:alpha val="49000"/>
              </a:schemeClr>
            </a:glow>
            <a:outerShdw dist="50800" dir="4500000" sx="94000" sy="94000" algn="ctr" rotWithShape="0">
              <a:srgbClr val="FFC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66" name="Picture 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7" b="18233"/>
          <a:stretch/>
        </p:blipFill>
        <p:spPr bwMode="auto">
          <a:xfrm>
            <a:off x="5286679" y="5277407"/>
            <a:ext cx="3851920" cy="1562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65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10335"/>
            <a:ext cx="2355252" cy="18342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67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31" y="3867926"/>
            <a:ext cx="2325613" cy="2990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0134"/>
            <a:ext cx="3032531" cy="22771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 animBg="1"/>
      <p:bldP spid="51" grpId="1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8000">
              <a:srgbClr val="ADD9E5">
                <a:lumMod val="25000"/>
                <a:lumOff val="75000"/>
              </a:srgbClr>
            </a:gs>
            <a:gs pos="0">
              <a:schemeClr val="accent5">
                <a:lumMod val="60000"/>
                <a:lumOff val="40000"/>
              </a:schemeClr>
            </a:gs>
            <a:gs pos="89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一、产品生产过程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7704856" cy="272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组合 2"/>
          <p:cNvGrpSpPr>
            <a:grpSpLocks/>
          </p:cNvGrpSpPr>
          <p:nvPr/>
        </p:nvGrpSpPr>
        <p:grpSpPr bwMode="auto">
          <a:xfrm>
            <a:off x="234950" y="1614488"/>
            <a:ext cx="3960813" cy="877887"/>
            <a:chOff x="2797698" y="3077182"/>
            <a:chExt cx="1769252" cy="878360"/>
          </a:xfrm>
        </p:grpSpPr>
        <p:sp>
          <p:nvSpPr>
            <p:cNvPr id="47" name="五边形 46"/>
            <p:cNvSpPr/>
            <p:nvPr/>
          </p:nvSpPr>
          <p:spPr bwMode="auto">
            <a:xfrm>
              <a:off x="2797698" y="3077182"/>
              <a:ext cx="1769252" cy="841571"/>
            </a:xfrm>
            <a:prstGeom prst="homePlat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635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53" name="TextBox 22"/>
            <p:cNvSpPr txBox="1">
              <a:spLocks noChangeArrowheads="1"/>
            </p:cNvSpPr>
            <p:nvPr/>
          </p:nvSpPr>
          <p:spPr bwMode="auto">
            <a:xfrm>
              <a:off x="2925171" y="3309211"/>
              <a:ext cx="1358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金属材料零件加工过程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8000">
              <a:srgbClr val="ADD9E5">
                <a:lumMod val="25000"/>
                <a:lumOff val="75000"/>
              </a:srgbClr>
            </a:gs>
            <a:gs pos="0">
              <a:schemeClr val="accent5">
                <a:lumMod val="60000"/>
                <a:lumOff val="40000"/>
              </a:schemeClr>
            </a:gs>
            <a:gs pos="89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一、产品生产过程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7174" name="组合 2"/>
          <p:cNvGrpSpPr>
            <a:grpSpLocks/>
          </p:cNvGrpSpPr>
          <p:nvPr/>
        </p:nvGrpSpPr>
        <p:grpSpPr bwMode="auto">
          <a:xfrm>
            <a:off x="269875" y="1844675"/>
            <a:ext cx="3960813" cy="862013"/>
            <a:chOff x="2797698" y="3077182"/>
            <a:chExt cx="1769252" cy="862305"/>
          </a:xfrm>
        </p:grpSpPr>
        <p:sp>
          <p:nvSpPr>
            <p:cNvPr id="47" name="五边形 46"/>
            <p:cNvSpPr/>
            <p:nvPr/>
          </p:nvSpPr>
          <p:spPr bwMode="auto">
            <a:xfrm>
              <a:off x="2797698" y="3077182"/>
              <a:ext cx="1769252" cy="841571"/>
            </a:xfrm>
            <a:prstGeom prst="homePlat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635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77" name="TextBox 22"/>
            <p:cNvSpPr txBox="1">
              <a:spLocks noChangeArrowheads="1"/>
            </p:cNvSpPr>
            <p:nvPr/>
          </p:nvSpPr>
          <p:spPr bwMode="auto">
            <a:xfrm>
              <a:off x="2925171" y="3293156"/>
              <a:ext cx="13587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金属零件制造过程</a:t>
              </a:r>
            </a:p>
          </p:txBody>
        </p:sp>
      </p:grp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0" y="2996952"/>
            <a:ext cx="7736093" cy="273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、切削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6191" name="Picture 47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/>
          <a:stretch/>
        </p:blipFill>
        <p:spPr bwMode="auto">
          <a:xfrm>
            <a:off x="671141" y="3299179"/>
            <a:ext cx="7749220" cy="3586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对角圆角矩形 47"/>
          <p:cNvSpPr/>
          <p:nvPr/>
        </p:nvSpPr>
        <p:spPr>
          <a:xfrm>
            <a:off x="2466975" y="1479550"/>
            <a:ext cx="3867150" cy="647700"/>
          </a:xfrm>
          <a:prstGeom prst="round2DiagRect">
            <a:avLst>
              <a:gd name="adj1" fmla="val 43758"/>
              <a:gd name="adj2" fmla="val 0"/>
            </a:avLst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常见机械零件表面</a:t>
            </a:r>
          </a:p>
        </p:txBody>
      </p:sp>
      <p:grpSp>
        <p:nvGrpSpPr>
          <p:cNvPr id="49" name="组合 73"/>
          <p:cNvGrpSpPr>
            <a:grpSpLocks/>
          </p:cNvGrpSpPr>
          <p:nvPr/>
        </p:nvGrpSpPr>
        <p:grpSpPr bwMode="auto">
          <a:xfrm>
            <a:off x="677863" y="2127250"/>
            <a:ext cx="1368425" cy="1104900"/>
            <a:chOff x="93527" y="1617112"/>
            <a:chExt cx="1972300" cy="1876577"/>
          </a:xfrm>
        </p:grpSpPr>
        <p:sp>
          <p:nvSpPr>
            <p:cNvPr id="50" name="Freeform 8">
              <a:hlinkClick r:id="rId3" action="ppaction://hlinksldjump"/>
            </p:cNvPr>
            <p:cNvSpPr>
              <a:spLocks/>
            </p:cNvSpPr>
            <p:nvPr/>
          </p:nvSpPr>
          <p:spPr bwMode="gray">
            <a:xfrm>
              <a:off x="93527" y="1617112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13" name="AutoShape 11"/>
            <p:cNvSpPr>
              <a:spLocks noChangeArrowheads="1"/>
            </p:cNvSpPr>
            <p:nvPr/>
          </p:nvSpPr>
          <p:spPr bwMode="auto">
            <a:xfrm>
              <a:off x="140624" y="2326318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平面</a:t>
              </a:r>
              <a:endPara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448175" y="2033588"/>
            <a:ext cx="1444625" cy="1144587"/>
            <a:chOff x="4448565" y="1877095"/>
            <a:chExt cx="1444997" cy="1143660"/>
          </a:xfrm>
        </p:grpSpPr>
        <p:sp>
          <p:nvSpPr>
            <p:cNvPr id="59" name="Freeform 9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4448565" y="1877095"/>
              <a:ext cx="1444997" cy="114366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8211" name="矩形 7"/>
            <p:cNvSpPr>
              <a:spLocks noChangeArrowheads="1"/>
            </p:cNvSpPr>
            <p:nvPr/>
          </p:nvSpPr>
          <p:spPr bwMode="auto">
            <a:xfrm>
              <a:off x="4732481" y="2291219"/>
              <a:ext cx="9541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圆锥面</a:t>
              </a: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6438900" y="2028825"/>
            <a:ext cx="1444625" cy="1143000"/>
            <a:chOff x="6438377" y="1871163"/>
            <a:chExt cx="1444997" cy="1143660"/>
          </a:xfrm>
        </p:grpSpPr>
        <p:sp>
          <p:nvSpPr>
            <p:cNvPr id="62" name="Freeform 9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6438377" y="1871163"/>
              <a:ext cx="1444997" cy="114366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200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8209" name="矩形 8"/>
            <p:cNvSpPr>
              <a:spLocks noChangeArrowheads="1"/>
            </p:cNvSpPr>
            <p:nvPr/>
          </p:nvSpPr>
          <p:spPr bwMode="auto">
            <a:xfrm>
              <a:off x="6722293" y="2290548"/>
              <a:ext cx="9541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成形面</a:t>
              </a: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2428875" y="2081213"/>
            <a:ext cx="2600325" cy="1347787"/>
            <a:chOff x="2429442" y="1924511"/>
            <a:chExt cx="2599047" cy="1347284"/>
          </a:xfrm>
        </p:grpSpPr>
        <p:grpSp>
          <p:nvGrpSpPr>
            <p:cNvPr id="8204" name="组合 70"/>
            <p:cNvGrpSpPr>
              <a:grpSpLocks/>
            </p:cNvGrpSpPr>
            <p:nvPr/>
          </p:nvGrpSpPr>
          <p:grpSpPr bwMode="auto">
            <a:xfrm>
              <a:off x="2429442" y="1924511"/>
              <a:ext cx="2599047" cy="1347284"/>
              <a:chOff x="-585129" y="3195428"/>
              <a:chExt cx="2912131" cy="1797728"/>
            </a:xfrm>
          </p:grpSpPr>
          <p:sp>
            <p:nvSpPr>
              <p:cNvPr id="8206" name="Freeform 9">
                <a:hlinkClick r:id="rId5" action="ppaction://hlinksldjump"/>
              </p:cNvPr>
              <p:cNvSpPr>
                <a:spLocks/>
              </p:cNvSpPr>
              <p:nvPr/>
            </p:nvSpPr>
            <p:spPr bwMode="gray">
              <a:xfrm>
                <a:off x="-585129" y="3195428"/>
                <a:ext cx="1643278" cy="1475289"/>
              </a:xfrm>
              <a:custGeom>
                <a:avLst/>
                <a:gdLst>
                  <a:gd name="T0" fmla="*/ 2147483647 w 742"/>
                  <a:gd name="T1" fmla="*/ 2147483647 h 718"/>
                  <a:gd name="T2" fmla="*/ 2147483647 w 742"/>
                  <a:gd name="T3" fmla="*/ 2147483647 h 718"/>
                  <a:gd name="T4" fmla="*/ 2147483647 w 742"/>
                  <a:gd name="T5" fmla="*/ 2147483647 h 718"/>
                  <a:gd name="T6" fmla="*/ 2147483647 w 742"/>
                  <a:gd name="T7" fmla="*/ 2147483647 h 718"/>
                  <a:gd name="T8" fmla="*/ 2147483647 w 742"/>
                  <a:gd name="T9" fmla="*/ 2147483647 h 718"/>
                  <a:gd name="T10" fmla="*/ 2147483647 w 742"/>
                  <a:gd name="T11" fmla="*/ 2147483647 h 718"/>
                  <a:gd name="T12" fmla="*/ 2147483647 w 742"/>
                  <a:gd name="T13" fmla="*/ 2147483647 h 718"/>
                  <a:gd name="T14" fmla="*/ 2147483647 w 742"/>
                  <a:gd name="T15" fmla="*/ 2147483647 h 718"/>
                  <a:gd name="T16" fmla="*/ 2147483647 w 742"/>
                  <a:gd name="T17" fmla="*/ 2147483647 h 718"/>
                  <a:gd name="T18" fmla="*/ 2147483647 w 742"/>
                  <a:gd name="T19" fmla="*/ 2147483647 h 718"/>
                  <a:gd name="T20" fmla="*/ 2147483647 w 742"/>
                  <a:gd name="T21" fmla="*/ 2147483647 h 718"/>
                  <a:gd name="T22" fmla="*/ 2147483647 w 742"/>
                  <a:gd name="T23" fmla="*/ 2147483647 h 718"/>
                  <a:gd name="T24" fmla="*/ 2147483647 w 742"/>
                  <a:gd name="T25" fmla="*/ 2147483647 h 718"/>
                  <a:gd name="T26" fmla="*/ 2147483647 w 742"/>
                  <a:gd name="T27" fmla="*/ 2147483647 h 718"/>
                  <a:gd name="T28" fmla="*/ 2147483647 w 742"/>
                  <a:gd name="T29" fmla="*/ 2147483647 h 718"/>
                  <a:gd name="T30" fmla="*/ 2147483647 w 742"/>
                  <a:gd name="T31" fmla="*/ 2147483647 h 718"/>
                  <a:gd name="T32" fmla="*/ 2147483647 w 742"/>
                  <a:gd name="T33" fmla="*/ 2147483647 h 718"/>
                  <a:gd name="T34" fmla="*/ 2147483647 w 742"/>
                  <a:gd name="T35" fmla="*/ 2147483647 h 718"/>
                  <a:gd name="T36" fmla="*/ 2147483647 w 742"/>
                  <a:gd name="T37" fmla="*/ 2147483647 h 718"/>
                  <a:gd name="T38" fmla="*/ 2147483647 w 742"/>
                  <a:gd name="T39" fmla="*/ 2147483647 h 718"/>
                  <a:gd name="T40" fmla="*/ 2147483647 w 742"/>
                  <a:gd name="T41" fmla="*/ 2147483647 h 718"/>
                  <a:gd name="T42" fmla="*/ 2147483647 w 742"/>
                  <a:gd name="T43" fmla="*/ 2147483647 h 718"/>
                  <a:gd name="T44" fmla="*/ 2147483647 w 742"/>
                  <a:gd name="T45" fmla="*/ 2147483647 h 718"/>
                  <a:gd name="T46" fmla="*/ 2147483647 w 742"/>
                  <a:gd name="T47" fmla="*/ 2147483647 h 718"/>
                  <a:gd name="T48" fmla="*/ 2147483647 w 742"/>
                  <a:gd name="T49" fmla="*/ 2147483647 h 718"/>
                  <a:gd name="T50" fmla="*/ 2147483647 w 742"/>
                  <a:gd name="T51" fmla="*/ 2147483647 h 718"/>
                  <a:gd name="T52" fmla="*/ 2147483647 w 742"/>
                  <a:gd name="T53" fmla="*/ 2147483647 h 718"/>
                  <a:gd name="T54" fmla="*/ 2147483647 w 742"/>
                  <a:gd name="T55" fmla="*/ 2147483647 h 718"/>
                  <a:gd name="T56" fmla="*/ 2147483647 w 742"/>
                  <a:gd name="T57" fmla="*/ 2147483647 h 718"/>
                  <a:gd name="T58" fmla="*/ 2147483647 w 742"/>
                  <a:gd name="T59" fmla="*/ 2147483647 h 718"/>
                  <a:gd name="T60" fmla="*/ 2147483647 w 742"/>
                  <a:gd name="T61" fmla="*/ 2147483647 h 718"/>
                  <a:gd name="T62" fmla="*/ 2147483647 w 742"/>
                  <a:gd name="T63" fmla="*/ 2147483647 h 718"/>
                  <a:gd name="T64" fmla="*/ 2147483647 w 742"/>
                  <a:gd name="T65" fmla="*/ 2147483647 h 718"/>
                  <a:gd name="T66" fmla="*/ 2147483647 w 742"/>
                  <a:gd name="T67" fmla="*/ 2147483647 h 718"/>
                  <a:gd name="T68" fmla="*/ 2147483647 w 742"/>
                  <a:gd name="T69" fmla="*/ 2147483647 h 718"/>
                  <a:gd name="T70" fmla="*/ 2147483647 w 742"/>
                  <a:gd name="T71" fmla="*/ 2147483647 h 718"/>
                  <a:gd name="T72" fmla="*/ 2147483647 w 742"/>
                  <a:gd name="T73" fmla="*/ 2147483647 h 718"/>
                  <a:gd name="T74" fmla="*/ 2147483647 w 742"/>
                  <a:gd name="T75" fmla="*/ 2147483647 h 718"/>
                  <a:gd name="T76" fmla="*/ 2147483647 w 742"/>
                  <a:gd name="T77" fmla="*/ 2147483647 h 718"/>
                  <a:gd name="T78" fmla="*/ 2147483647 w 742"/>
                  <a:gd name="T79" fmla="*/ 2147483647 h 718"/>
                  <a:gd name="T80" fmla="*/ 2147483647 w 742"/>
                  <a:gd name="T81" fmla="*/ 2147483647 h 718"/>
                  <a:gd name="T82" fmla="*/ 2147483647 w 742"/>
                  <a:gd name="T83" fmla="*/ 2147483647 h 718"/>
                  <a:gd name="T84" fmla="*/ 2147483647 w 742"/>
                  <a:gd name="T85" fmla="*/ 2147483647 h 718"/>
                  <a:gd name="T86" fmla="*/ 2147483647 w 742"/>
                  <a:gd name="T87" fmla="*/ 2147483647 h 718"/>
                  <a:gd name="T88" fmla="*/ 2147483647 w 742"/>
                  <a:gd name="T89" fmla="*/ 2147483647 h 718"/>
                  <a:gd name="T90" fmla="*/ 2147483647 w 742"/>
                  <a:gd name="T91" fmla="*/ 2147483647 h 718"/>
                  <a:gd name="T92" fmla="*/ 2147483647 w 742"/>
                  <a:gd name="T93" fmla="*/ 2147483647 h 718"/>
                  <a:gd name="T94" fmla="*/ 2147483647 w 742"/>
                  <a:gd name="T95" fmla="*/ 2147483647 h 718"/>
                  <a:gd name="T96" fmla="*/ 2147483647 w 742"/>
                  <a:gd name="T97" fmla="*/ 2147483647 h 718"/>
                  <a:gd name="T98" fmla="*/ 2147483647 w 742"/>
                  <a:gd name="T99" fmla="*/ 2147483647 h 718"/>
                  <a:gd name="T100" fmla="*/ 2147483647 w 742"/>
                  <a:gd name="T101" fmla="*/ 2147483647 h 718"/>
                  <a:gd name="T102" fmla="*/ 2147483647 w 742"/>
                  <a:gd name="T103" fmla="*/ 2147483647 h 718"/>
                  <a:gd name="T104" fmla="*/ 2147483647 w 742"/>
                  <a:gd name="T105" fmla="*/ 2147483647 h 718"/>
                  <a:gd name="T106" fmla="*/ 2147483647 w 742"/>
                  <a:gd name="T107" fmla="*/ 2147483647 h 718"/>
                  <a:gd name="T108" fmla="*/ 2147483647 w 742"/>
                  <a:gd name="T109" fmla="*/ 2147483647 h 718"/>
                  <a:gd name="T110" fmla="*/ 2147483647 w 742"/>
                  <a:gd name="T111" fmla="*/ 2147483647 h 718"/>
                  <a:gd name="T112" fmla="*/ 2147483647 w 742"/>
                  <a:gd name="T113" fmla="*/ 2147483647 h 718"/>
                  <a:gd name="T114" fmla="*/ 2147483647 w 742"/>
                  <a:gd name="T115" fmla="*/ 2147483647 h 718"/>
                  <a:gd name="T116" fmla="*/ 2147483647 w 742"/>
                  <a:gd name="T117" fmla="*/ 2147483647 h 718"/>
                  <a:gd name="T118" fmla="*/ 2147483647 w 742"/>
                  <a:gd name="T119" fmla="*/ 2147483647 h 718"/>
                  <a:gd name="T120" fmla="*/ 2147483647 w 742"/>
                  <a:gd name="T121" fmla="*/ 2147483647 h 7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42"/>
                  <a:gd name="T184" fmla="*/ 0 h 718"/>
                  <a:gd name="T185" fmla="*/ 742 w 742"/>
                  <a:gd name="T186" fmla="*/ 718 h 7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42" h="718">
                    <a:moveTo>
                      <a:pt x="256" y="12"/>
                    </a:moveTo>
                    <a:lnTo>
                      <a:pt x="252" y="8"/>
                    </a:lnTo>
                    <a:lnTo>
                      <a:pt x="252" y="6"/>
                    </a:lnTo>
                    <a:lnTo>
                      <a:pt x="250" y="6"/>
                    </a:lnTo>
                    <a:lnTo>
                      <a:pt x="252" y="8"/>
                    </a:lnTo>
                    <a:lnTo>
                      <a:pt x="254" y="10"/>
                    </a:lnTo>
                    <a:lnTo>
                      <a:pt x="256" y="12"/>
                    </a:lnTo>
                    <a:lnTo>
                      <a:pt x="260" y="16"/>
                    </a:lnTo>
                    <a:lnTo>
                      <a:pt x="264" y="20"/>
                    </a:lnTo>
                    <a:lnTo>
                      <a:pt x="268" y="24"/>
                    </a:lnTo>
                    <a:lnTo>
                      <a:pt x="270" y="28"/>
                    </a:lnTo>
                    <a:lnTo>
                      <a:pt x="274" y="32"/>
                    </a:lnTo>
                    <a:lnTo>
                      <a:pt x="278" y="34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78" y="56"/>
                    </a:lnTo>
                    <a:lnTo>
                      <a:pt x="268" y="58"/>
                    </a:lnTo>
                    <a:lnTo>
                      <a:pt x="256" y="58"/>
                    </a:lnTo>
                    <a:lnTo>
                      <a:pt x="246" y="56"/>
                    </a:lnTo>
                    <a:lnTo>
                      <a:pt x="238" y="54"/>
                    </a:lnTo>
                    <a:lnTo>
                      <a:pt x="242" y="58"/>
                    </a:lnTo>
                    <a:lnTo>
                      <a:pt x="246" y="62"/>
                    </a:lnTo>
                    <a:lnTo>
                      <a:pt x="244" y="64"/>
                    </a:lnTo>
                    <a:lnTo>
                      <a:pt x="242" y="68"/>
                    </a:lnTo>
                    <a:lnTo>
                      <a:pt x="238" y="70"/>
                    </a:lnTo>
                    <a:lnTo>
                      <a:pt x="232" y="72"/>
                    </a:lnTo>
                    <a:lnTo>
                      <a:pt x="228" y="72"/>
                    </a:lnTo>
                    <a:lnTo>
                      <a:pt x="222" y="70"/>
                    </a:lnTo>
                    <a:lnTo>
                      <a:pt x="216" y="68"/>
                    </a:lnTo>
                    <a:lnTo>
                      <a:pt x="212" y="64"/>
                    </a:lnTo>
                    <a:lnTo>
                      <a:pt x="206" y="64"/>
                    </a:lnTo>
                    <a:lnTo>
                      <a:pt x="204" y="68"/>
                    </a:lnTo>
                    <a:lnTo>
                      <a:pt x="202" y="72"/>
                    </a:lnTo>
                    <a:lnTo>
                      <a:pt x="200" y="76"/>
                    </a:lnTo>
                    <a:lnTo>
                      <a:pt x="196" y="78"/>
                    </a:lnTo>
                    <a:lnTo>
                      <a:pt x="190" y="80"/>
                    </a:lnTo>
                    <a:lnTo>
                      <a:pt x="196" y="82"/>
                    </a:lnTo>
                    <a:lnTo>
                      <a:pt x="198" y="86"/>
                    </a:lnTo>
                    <a:lnTo>
                      <a:pt x="200" y="90"/>
                    </a:lnTo>
                    <a:lnTo>
                      <a:pt x="200" y="94"/>
                    </a:lnTo>
                    <a:lnTo>
                      <a:pt x="198" y="98"/>
                    </a:lnTo>
                    <a:lnTo>
                      <a:pt x="194" y="102"/>
                    </a:lnTo>
                    <a:lnTo>
                      <a:pt x="186" y="102"/>
                    </a:lnTo>
                    <a:lnTo>
                      <a:pt x="172" y="100"/>
                    </a:lnTo>
                    <a:lnTo>
                      <a:pt x="162" y="100"/>
                    </a:lnTo>
                    <a:lnTo>
                      <a:pt x="164" y="102"/>
                    </a:lnTo>
                    <a:lnTo>
                      <a:pt x="166" y="106"/>
                    </a:lnTo>
                    <a:lnTo>
                      <a:pt x="168" y="110"/>
                    </a:lnTo>
                    <a:lnTo>
                      <a:pt x="154" y="110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42" y="116"/>
                    </a:lnTo>
                    <a:lnTo>
                      <a:pt x="136" y="118"/>
                    </a:lnTo>
                    <a:lnTo>
                      <a:pt x="130" y="118"/>
                    </a:lnTo>
                    <a:lnTo>
                      <a:pt x="124" y="118"/>
                    </a:lnTo>
                    <a:lnTo>
                      <a:pt x="126" y="122"/>
                    </a:lnTo>
                    <a:lnTo>
                      <a:pt x="126" y="126"/>
                    </a:lnTo>
                    <a:lnTo>
                      <a:pt x="126" y="130"/>
                    </a:lnTo>
                    <a:lnTo>
                      <a:pt x="128" y="134"/>
                    </a:lnTo>
                    <a:lnTo>
                      <a:pt x="116" y="136"/>
                    </a:lnTo>
                    <a:lnTo>
                      <a:pt x="106" y="140"/>
                    </a:lnTo>
                    <a:lnTo>
                      <a:pt x="96" y="144"/>
                    </a:lnTo>
                    <a:lnTo>
                      <a:pt x="82" y="142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88" y="160"/>
                    </a:lnTo>
                    <a:lnTo>
                      <a:pt x="84" y="164"/>
                    </a:lnTo>
                    <a:lnTo>
                      <a:pt x="78" y="166"/>
                    </a:lnTo>
                    <a:lnTo>
                      <a:pt x="74" y="168"/>
                    </a:lnTo>
                    <a:lnTo>
                      <a:pt x="68" y="170"/>
                    </a:lnTo>
                    <a:lnTo>
                      <a:pt x="62" y="172"/>
                    </a:lnTo>
                    <a:lnTo>
                      <a:pt x="58" y="172"/>
                    </a:lnTo>
                    <a:lnTo>
                      <a:pt x="64" y="174"/>
                    </a:lnTo>
                    <a:lnTo>
                      <a:pt x="68" y="176"/>
                    </a:lnTo>
                    <a:lnTo>
                      <a:pt x="72" y="180"/>
                    </a:lnTo>
                    <a:lnTo>
                      <a:pt x="76" y="182"/>
                    </a:lnTo>
                    <a:lnTo>
                      <a:pt x="78" y="184"/>
                    </a:lnTo>
                    <a:lnTo>
                      <a:pt x="78" y="190"/>
                    </a:lnTo>
                    <a:lnTo>
                      <a:pt x="78" y="194"/>
                    </a:lnTo>
                    <a:lnTo>
                      <a:pt x="76" y="202"/>
                    </a:lnTo>
                    <a:lnTo>
                      <a:pt x="70" y="204"/>
                    </a:lnTo>
                    <a:lnTo>
                      <a:pt x="62" y="204"/>
                    </a:lnTo>
                    <a:lnTo>
                      <a:pt x="54" y="204"/>
                    </a:lnTo>
                    <a:lnTo>
                      <a:pt x="60" y="214"/>
                    </a:lnTo>
                    <a:lnTo>
                      <a:pt x="60" y="224"/>
                    </a:lnTo>
                    <a:lnTo>
                      <a:pt x="56" y="236"/>
                    </a:lnTo>
                    <a:lnTo>
                      <a:pt x="56" y="248"/>
                    </a:lnTo>
                    <a:lnTo>
                      <a:pt x="46" y="248"/>
                    </a:lnTo>
                    <a:lnTo>
                      <a:pt x="34" y="248"/>
                    </a:lnTo>
                    <a:lnTo>
                      <a:pt x="38" y="250"/>
                    </a:lnTo>
                    <a:lnTo>
                      <a:pt x="42" y="254"/>
                    </a:lnTo>
                    <a:lnTo>
                      <a:pt x="44" y="260"/>
                    </a:lnTo>
                    <a:lnTo>
                      <a:pt x="44" y="268"/>
                    </a:lnTo>
                    <a:lnTo>
                      <a:pt x="42" y="272"/>
                    </a:lnTo>
                    <a:lnTo>
                      <a:pt x="38" y="276"/>
                    </a:lnTo>
                    <a:lnTo>
                      <a:pt x="34" y="278"/>
                    </a:lnTo>
                    <a:lnTo>
                      <a:pt x="28" y="280"/>
                    </a:lnTo>
                    <a:lnTo>
                      <a:pt x="24" y="280"/>
                    </a:lnTo>
                    <a:lnTo>
                      <a:pt x="18" y="282"/>
                    </a:lnTo>
                    <a:lnTo>
                      <a:pt x="24" y="284"/>
                    </a:lnTo>
                    <a:lnTo>
                      <a:pt x="26" y="288"/>
                    </a:lnTo>
                    <a:lnTo>
                      <a:pt x="26" y="292"/>
                    </a:lnTo>
                    <a:lnTo>
                      <a:pt x="24" y="296"/>
                    </a:lnTo>
                    <a:lnTo>
                      <a:pt x="18" y="300"/>
                    </a:lnTo>
                    <a:lnTo>
                      <a:pt x="28" y="302"/>
                    </a:lnTo>
                    <a:lnTo>
                      <a:pt x="38" y="306"/>
                    </a:lnTo>
                    <a:lnTo>
                      <a:pt x="38" y="312"/>
                    </a:lnTo>
                    <a:lnTo>
                      <a:pt x="34" y="316"/>
                    </a:lnTo>
                    <a:lnTo>
                      <a:pt x="28" y="320"/>
                    </a:lnTo>
                    <a:lnTo>
                      <a:pt x="24" y="322"/>
                    </a:lnTo>
                    <a:lnTo>
                      <a:pt x="18" y="326"/>
                    </a:lnTo>
                    <a:lnTo>
                      <a:pt x="12" y="330"/>
                    </a:lnTo>
                    <a:lnTo>
                      <a:pt x="8" y="334"/>
                    </a:lnTo>
                    <a:lnTo>
                      <a:pt x="12" y="336"/>
                    </a:lnTo>
                    <a:lnTo>
                      <a:pt x="18" y="338"/>
                    </a:lnTo>
                    <a:lnTo>
                      <a:pt x="22" y="338"/>
                    </a:lnTo>
                    <a:lnTo>
                      <a:pt x="20" y="342"/>
                    </a:lnTo>
                    <a:lnTo>
                      <a:pt x="18" y="344"/>
                    </a:lnTo>
                    <a:lnTo>
                      <a:pt x="14" y="348"/>
                    </a:lnTo>
                    <a:lnTo>
                      <a:pt x="12" y="350"/>
                    </a:lnTo>
                    <a:lnTo>
                      <a:pt x="16" y="352"/>
                    </a:lnTo>
                    <a:lnTo>
                      <a:pt x="22" y="354"/>
                    </a:lnTo>
                    <a:lnTo>
                      <a:pt x="26" y="356"/>
                    </a:lnTo>
                    <a:lnTo>
                      <a:pt x="24" y="358"/>
                    </a:lnTo>
                    <a:lnTo>
                      <a:pt x="22" y="362"/>
                    </a:lnTo>
                    <a:lnTo>
                      <a:pt x="32" y="364"/>
                    </a:lnTo>
                    <a:lnTo>
                      <a:pt x="44" y="368"/>
                    </a:lnTo>
                    <a:lnTo>
                      <a:pt x="22" y="382"/>
                    </a:lnTo>
                    <a:lnTo>
                      <a:pt x="0" y="394"/>
                    </a:lnTo>
                    <a:lnTo>
                      <a:pt x="6" y="396"/>
                    </a:lnTo>
                    <a:lnTo>
                      <a:pt x="14" y="398"/>
                    </a:lnTo>
                    <a:lnTo>
                      <a:pt x="20" y="402"/>
                    </a:lnTo>
                    <a:lnTo>
                      <a:pt x="24" y="406"/>
                    </a:lnTo>
                    <a:lnTo>
                      <a:pt x="22" y="408"/>
                    </a:lnTo>
                    <a:lnTo>
                      <a:pt x="20" y="410"/>
                    </a:lnTo>
                    <a:lnTo>
                      <a:pt x="16" y="412"/>
                    </a:lnTo>
                    <a:lnTo>
                      <a:pt x="22" y="414"/>
                    </a:lnTo>
                    <a:lnTo>
                      <a:pt x="28" y="416"/>
                    </a:lnTo>
                    <a:lnTo>
                      <a:pt x="30" y="420"/>
                    </a:lnTo>
                    <a:lnTo>
                      <a:pt x="32" y="424"/>
                    </a:lnTo>
                    <a:lnTo>
                      <a:pt x="32" y="428"/>
                    </a:lnTo>
                    <a:lnTo>
                      <a:pt x="28" y="434"/>
                    </a:lnTo>
                    <a:lnTo>
                      <a:pt x="32" y="434"/>
                    </a:lnTo>
                    <a:lnTo>
                      <a:pt x="34" y="434"/>
                    </a:lnTo>
                    <a:lnTo>
                      <a:pt x="34" y="440"/>
                    </a:lnTo>
                    <a:lnTo>
                      <a:pt x="30" y="442"/>
                    </a:lnTo>
                    <a:lnTo>
                      <a:pt x="26" y="446"/>
                    </a:lnTo>
                    <a:lnTo>
                      <a:pt x="22" y="448"/>
                    </a:lnTo>
                    <a:lnTo>
                      <a:pt x="20" y="452"/>
                    </a:lnTo>
                    <a:lnTo>
                      <a:pt x="16" y="456"/>
                    </a:lnTo>
                    <a:lnTo>
                      <a:pt x="22" y="454"/>
                    </a:lnTo>
                    <a:lnTo>
                      <a:pt x="28" y="456"/>
                    </a:lnTo>
                    <a:lnTo>
                      <a:pt x="34" y="458"/>
                    </a:lnTo>
                    <a:lnTo>
                      <a:pt x="40" y="460"/>
                    </a:lnTo>
                    <a:lnTo>
                      <a:pt x="44" y="464"/>
                    </a:lnTo>
                    <a:lnTo>
                      <a:pt x="40" y="468"/>
                    </a:lnTo>
                    <a:lnTo>
                      <a:pt x="38" y="472"/>
                    </a:lnTo>
                    <a:lnTo>
                      <a:pt x="34" y="476"/>
                    </a:lnTo>
                    <a:lnTo>
                      <a:pt x="40" y="478"/>
                    </a:lnTo>
                    <a:lnTo>
                      <a:pt x="44" y="482"/>
                    </a:lnTo>
                    <a:lnTo>
                      <a:pt x="48" y="486"/>
                    </a:lnTo>
                    <a:lnTo>
                      <a:pt x="48" y="490"/>
                    </a:lnTo>
                    <a:lnTo>
                      <a:pt x="48" y="496"/>
                    </a:lnTo>
                    <a:lnTo>
                      <a:pt x="54" y="496"/>
                    </a:lnTo>
                    <a:lnTo>
                      <a:pt x="60" y="498"/>
                    </a:lnTo>
                    <a:lnTo>
                      <a:pt x="64" y="500"/>
                    </a:lnTo>
                    <a:lnTo>
                      <a:pt x="66" y="504"/>
                    </a:lnTo>
                    <a:lnTo>
                      <a:pt x="66" y="508"/>
                    </a:lnTo>
                    <a:lnTo>
                      <a:pt x="66" y="514"/>
                    </a:lnTo>
                    <a:lnTo>
                      <a:pt x="62" y="520"/>
                    </a:lnTo>
                    <a:lnTo>
                      <a:pt x="68" y="524"/>
                    </a:lnTo>
                    <a:lnTo>
                      <a:pt x="72" y="528"/>
                    </a:lnTo>
                    <a:lnTo>
                      <a:pt x="74" y="534"/>
                    </a:lnTo>
                    <a:lnTo>
                      <a:pt x="76" y="540"/>
                    </a:lnTo>
                    <a:lnTo>
                      <a:pt x="76" y="546"/>
                    </a:lnTo>
                    <a:lnTo>
                      <a:pt x="96" y="546"/>
                    </a:lnTo>
                    <a:lnTo>
                      <a:pt x="118" y="544"/>
                    </a:lnTo>
                    <a:lnTo>
                      <a:pt x="114" y="552"/>
                    </a:lnTo>
                    <a:lnTo>
                      <a:pt x="112" y="558"/>
                    </a:lnTo>
                    <a:lnTo>
                      <a:pt x="110" y="566"/>
                    </a:lnTo>
                    <a:lnTo>
                      <a:pt x="108" y="572"/>
                    </a:lnTo>
                    <a:lnTo>
                      <a:pt x="114" y="572"/>
                    </a:lnTo>
                    <a:lnTo>
                      <a:pt x="120" y="572"/>
                    </a:lnTo>
                    <a:lnTo>
                      <a:pt x="126" y="572"/>
                    </a:lnTo>
                    <a:lnTo>
                      <a:pt x="122" y="578"/>
                    </a:lnTo>
                    <a:lnTo>
                      <a:pt x="118" y="584"/>
                    </a:lnTo>
                    <a:lnTo>
                      <a:pt x="116" y="592"/>
                    </a:lnTo>
                    <a:lnTo>
                      <a:pt x="122" y="592"/>
                    </a:lnTo>
                    <a:lnTo>
                      <a:pt x="128" y="592"/>
                    </a:lnTo>
                    <a:lnTo>
                      <a:pt x="136" y="592"/>
                    </a:lnTo>
                    <a:lnTo>
                      <a:pt x="134" y="594"/>
                    </a:lnTo>
                    <a:lnTo>
                      <a:pt x="132" y="598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44" y="606"/>
                    </a:lnTo>
                    <a:lnTo>
                      <a:pt x="156" y="610"/>
                    </a:lnTo>
                    <a:lnTo>
                      <a:pt x="164" y="622"/>
                    </a:lnTo>
                    <a:lnTo>
                      <a:pt x="162" y="620"/>
                    </a:lnTo>
                    <a:lnTo>
                      <a:pt x="160" y="618"/>
                    </a:lnTo>
                    <a:lnTo>
                      <a:pt x="164" y="614"/>
                    </a:lnTo>
                    <a:lnTo>
                      <a:pt x="168" y="614"/>
                    </a:lnTo>
                    <a:lnTo>
                      <a:pt x="170" y="614"/>
                    </a:lnTo>
                    <a:lnTo>
                      <a:pt x="172" y="614"/>
                    </a:lnTo>
                    <a:lnTo>
                      <a:pt x="174" y="618"/>
                    </a:lnTo>
                    <a:lnTo>
                      <a:pt x="174" y="620"/>
                    </a:lnTo>
                    <a:lnTo>
                      <a:pt x="176" y="624"/>
                    </a:lnTo>
                    <a:lnTo>
                      <a:pt x="178" y="628"/>
                    </a:lnTo>
                    <a:lnTo>
                      <a:pt x="178" y="630"/>
                    </a:lnTo>
                    <a:lnTo>
                      <a:pt x="180" y="632"/>
                    </a:lnTo>
                    <a:lnTo>
                      <a:pt x="184" y="634"/>
                    </a:lnTo>
                    <a:lnTo>
                      <a:pt x="188" y="636"/>
                    </a:lnTo>
                    <a:lnTo>
                      <a:pt x="190" y="636"/>
                    </a:lnTo>
                    <a:lnTo>
                      <a:pt x="194" y="638"/>
                    </a:lnTo>
                    <a:lnTo>
                      <a:pt x="198" y="638"/>
                    </a:lnTo>
                    <a:lnTo>
                      <a:pt x="200" y="640"/>
                    </a:lnTo>
                    <a:lnTo>
                      <a:pt x="202" y="644"/>
                    </a:lnTo>
                    <a:lnTo>
                      <a:pt x="204" y="648"/>
                    </a:lnTo>
                    <a:lnTo>
                      <a:pt x="206" y="646"/>
                    </a:lnTo>
                    <a:lnTo>
                      <a:pt x="210" y="646"/>
                    </a:lnTo>
                    <a:lnTo>
                      <a:pt x="212" y="644"/>
                    </a:lnTo>
                    <a:lnTo>
                      <a:pt x="216" y="648"/>
                    </a:lnTo>
                    <a:lnTo>
                      <a:pt x="220" y="654"/>
                    </a:lnTo>
                    <a:lnTo>
                      <a:pt x="222" y="658"/>
                    </a:lnTo>
                    <a:lnTo>
                      <a:pt x="224" y="654"/>
                    </a:lnTo>
                    <a:lnTo>
                      <a:pt x="228" y="650"/>
                    </a:lnTo>
                    <a:lnTo>
                      <a:pt x="232" y="652"/>
                    </a:lnTo>
                    <a:lnTo>
                      <a:pt x="234" y="654"/>
                    </a:lnTo>
                    <a:lnTo>
                      <a:pt x="238" y="656"/>
                    </a:lnTo>
                    <a:lnTo>
                      <a:pt x="238" y="662"/>
                    </a:lnTo>
                    <a:lnTo>
                      <a:pt x="240" y="666"/>
                    </a:lnTo>
                    <a:lnTo>
                      <a:pt x="252" y="662"/>
                    </a:lnTo>
                    <a:lnTo>
                      <a:pt x="262" y="666"/>
                    </a:lnTo>
                    <a:lnTo>
                      <a:pt x="270" y="674"/>
                    </a:lnTo>
                    <a:lnTo>
                      <a:pt x="276" y="686"/>
                    </a:lnTo>
                    <a:lnTo>
                      <a:pt x="274" y="678"/>
                    </a:lnTo>
                    <a:lnTo>
                      <a:pt x="276" y="674"/>
                    </a:lnTo>
                    <a:lnTo>
                      <a:pt x="278" y="670"/>
                    </a:lnTo>
                    <a:lnTo>
                      <a:pt x="280" y="668"/>
                    </a:lnTo>
                    <a:lnTo>
                      <a:pt x="284" y="666"/>
                    </a:lnTo>
                    <a:lnTo>
                      <a:pt x="288" y="668"/>
                    </a:lnTo>
                    <a:lnTo>
                      <a:pt x="292" y="672"/>
                    </a:lnTo>
                    <a:lnTo>
                      <a:pt x="296" y="678"/>
                    </a:lnTo>
                    <a:lnTo>
                      <a:pt x="294" y="674"/>
                    </a:lnTo>
                    <a:lnTo>
                      <a:pt x="296" y="674"/>
                    </a:lnTo>
                    <a:lnTo>
                      <a:pt x="298" y="674"/>
                    </a:lnTo>
                    <a:lnTo>
                      <a:pt x="300" y="676"/>
                    </a:lnTo>
                    <a:lnTo>
                      <a:pt x="302" y="680"/>
                    </a:lnTo>
                    <a:lnTo>
                      <a:pt x="304" y="682"/>
                    </a:lnTo>
                    <a:lnTo>
                      <a:pt x="304" y="686"/>
                    </a:lnTo>
                    <a:lnTo>
                      <a:pt x="310" y="682"/>
                    </a:lnTo>
                    <a:lnTo>
                      <a:pt x="318" y="680"/>
                    </a:lnTo>
                    <a:lnTo>
                      <a:pt x="324" y="678"/>
                    </a:lnTo>
                    <a:lnTo>
                      <a:pt x="326" y="682"/>
                    </a:lnTo>
                    <a:lnTo>
                      <a:pt x="328" y="684"/>
                    </a:lnTo>
                    <a:lnTo>
                      <a:pt x="330" y="688"/>
                    </a:lnTo>
                    <a:lnTo>
                      <a:pt x="330" y="692"/>
                    </a:lnTo>
                    <a:lnTo>
                      <a:pt x="332" y="686"/>
                    </a:lnTo>
                    <a:lnTo>
                      <a:pt x="332" y="684"/>
                    </a:lnTo>
                    <a:lnTo>
                      <a:pt x="334" y="682"/>
                    </a:lnTo>
                    <a:lnTo>
                      <a:pt x="338" y="684"/>
                    </a:lnTo>
                    <a:lnTo>
                      <a:pt x="340" y="684"/>
                    </a:lnTo>
                    <a:lnTo>
                      <a:pt x="344" y="688"/>
                    </a:lnTo>
                    <a:lnTo>
                      <a:pt x="346" y="690"/>
                    </a:lnTo>
                    <a:lnTo>
                      <a:pt x="350" y="694"/>
                    </a:lnTo>
                    <a:lnTo>
                      <a:pt x="352" y="698"/>
                    </a:lnTo>
                    <a:lnTo>
                      <a:pt x="356" y="702"/>
                    </a:lnTo>
                    <a:lnTo>
                      <a:pt x="358" y="706"/>
                    </a:lnTo>
                    <a:lnTo>
                      <a:pt x="360" y="708"/>
                    </a:lnTo>
                    <a:lnTo>
                      <a:pt x="364" y="700"/>
                    </a:lnTo>
                    <a:lnTo>
                      <a:pt x="370" y="700"/>
                    </a:lnTo>
                    <a:lnTo>
                      <a:pt x="378" y="704"/>
                    </a:lnTo>
                    <a:lnTo>
                      <a:pt x="386" y="712"/>
                    </a:lnTo>
                    <a:lnTo>
                      <a:pt x="392" y="718"/>
                    </a:lnTo>
                    <a:lnTo>
                      <a:pt x="386" y="714"/>
                    </a:lnTo>
                    <a:lnTo>
                      <a:pt x="384" y="710"/>
                    </a:lnTo>
                    <a:lnTo>
                      <a:pt x="382" y="706"/>
                    </a:lnTo>
                    <a:lnTo>
                      <a:pt x="382" y="702"/>
                    </a:lnTo>
                    <a:lnTo>
                      <a:pt x="384" y="696"/>
                    </a:lnTo>
                    <a:lnTo>
                      <a:pt x="386" y="692"/>
                    </a:lnTo>
                    <a:lnTo>
                      <a:pt x="390" y="690"/>
                    </a:lnTo>
                    <a:lnTo>
                      <a:pt x="394" y="686"/>
                    </a:lnTo>
                    <a:lnTo>
                      <a:pt x="398" y="686"/>
                    </a:lnTo>
                    <a:lnTo>
                      <a:pt x="404" y="688"/>
                    </a:lnTo>
                    <a:lnTo>
                      <a:pt x="408" y="690"/>
                    </a:lnTo>
                    <a:lnTo>
                      <a:pt x="412" y="696"/>
                    </a:lnTo>
                    <a:lnTo>
                      <a:pt x="414" y="692"/>
                    </a:lnTo>
                    <a:lnTo>
                      <a:pt x="414" y="690"/>
                    </a:lnTo>
                    <a:lnTo>
                      <a:pt x="418" y="688"/>
                    </a:lnTo>
                    <a:lnTo>
                      <a:pt x="420" y="686"/>
                    </a:lnTo>
                    <a:lnTo>
                      <a:pt x="424" y="686"/>
                    </a:lnTo>
                    <a:lnTo>
                      <a:pt x="428" y="688"/>
                    </a:lnTo>
                    <a:lnTo>
                      <a:pt x="432" y="690"/>
                    </a:lnTo>
                    <a:lnTo>
                      <a:pt x="434" y="694"/>
                    </a:lnTo>
                    <a:lnTo>
                      <a:pt x="438" y="682"/>
                    </a:lnTo>
                    <a:lnTo>
                      <a:pt x="450" y="676"/>
                    </a:lnTo>
                    <a:lnTo>
                      <a:pt x="462" y="674"/>
                    </a:lnTo>
                    <a:lnTo>
                      <a:pt x="472" y="680"/>
                    </a:lnTo>
                    <a:lnTo>
                      <a:pt x="482" y="672"/>
                    </a:lnTo>
                    <a:lnTo>
                      <a:pt x="494" y="666"/>
                    </a:lnTo>
                    <a:lnTo>
                      <a:pt x="504" y="660"/>
                    </a:lnTo>
                    <a:lnTo>
                      <a:pt x="506" y="658"/>
                    </a:lnTo>
                    <a:lnTo>
                      <a:pt x="508" y="656"/>
                    </a:lnTo>
                    <a:lnTo>
                      <a:pt x="508" y="654"/>
                    </a:lnTo>
                    <a:lnTo>
                      <a:pt x="510" y="654"/>
                    </a:lnTo>
                    <a:lnTo>
                      <a:pt x="514" y="652"/>
                    </a:lnTo>
                    <a:lnTo>
                      <a:pt x="520" y="652"/>
                    </a:lnTo>
                    <a:lnTo>
                      <a:pt x="524" y="652"/>
                    </a:lnTo>
                    <a:lnTo>
                      <a:pt x="528" y="654"/>
                    </a:lnTo>
                    <a:lnTo>
                      <a:pt x="534" y="656"/>
                    </a:lnTo>
                    <a:lnTo>
                      <a:pt x="540" y="658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8" y="648"/>
                    </a:lnTo>
                    <a:lnTo>
                      <a:pt x="550" y="648"/>
                    </a:lnTo>
                    <a:lnTo>
                      <a:pt x="562" y="650"/>
                    </a:lnTo>
                    <a:lnTo>
                      <a:pt x="558" y="648"/>
                    </a:lnTo>
                    <a:lnTo>
                      <a:pt x="552" y="646"/>
                    </a:lnTo>
                    <a:lnTo>
                      <a:pt x="550" y="644"/>
                    </a:lnTo>
                    <a:lnTo>
                      <a:pt x="546" y="640"/>
                    </a:lnTo>
                    <a:lnTo>
                      <a:pt x="544" y="634"/>
                    </a:lnTo>
                    <a:lnTo>
                      <a:pt x="544" y="628"/>
                    </a:lnTo>
                    <a:lnTo>
                      <a:pt x="546" y="622"/>
                    </a:lnTo>
                    <a:lnTo>
                      <a:pt x="548" y="616"/>
                    </a:lnTo>
                    <a:lnTo>
                      <a:pt x="552" y="614"/>
                    </a:lnTo>
                    <a:lnTo>
                      <a:pt x="558" y="612"/>
                    </a:lnTo>
                    <a:lnTo>
                      <a:pt x="564" y="612"/>
                    </a:lnTo>
                    <a:lnTo>
                      <a:pt x="570" y="612"/>
                    </a:lnTo>
                    <a:lnTo>
                      <a:pt x="576" y="612"/>
                    </a:lnTo>
                    <a:lnTo>
                      <a:pt x="572" y="608"/>
                    </a:lnTo>
                    <a:lnTo>
                      <a:pt x="572" y="606"/>
                    </a:lnTo>
                    <a:lnTo>
                      <a:pt x="570" y="602"/>
                    </a:lnTo>
                    <a:lnTo>
                      <a:pt x="570" y="598"/>
                    </a:lnTo>
                    <a:lnTo>
                      <a:pt x="584" y="600"/>
                    </a:lnTo>
                    <a:lnTo>
                      <a:pt x="592" y="598"/>
                    </a:lnTo>
                    <a:lnTo>
                      <a:pt x="600" y="594"/>
                    </a:lnTo>
                    <a:lnTo>
                      <a:pt x="612" y="586"/>
                    </a:lnTo>
                    <a:lnTo>
                      <a:pt x="614" y="582"/>
                    </a:lnTo>
                    <a:lnTo>
                      <a:pt x="620" y="580"/>
                    </a:lnTo>
                    <a:lnTo>
                      <a:pt x="624" y="580"/>
                    </a:lnTo>
                    <a:lnTo>
                      <a:pt x="626" y="576"/>
                    </a:lnTo>
                    <a:lnTo>
                      <a:pt x="628" y="572"/>
                    </a:lnTo>
                    <a:lnTo>
                      <a:pt x="628" y="568"/>
                    </a:lnTo>
                    <a:lnTo>
                      <a:pt x="628" y="562"/>
                    </a:lnTo>
                    <a:lnTo>
                      <a:pt x="628" y="558"/>
                    </a:lnTo>
                    <a:lnTo>
                      <a:pt x="630" y="554"/>
                    </a:lnTo>
                    <a:lnTo>
                      <a:pt x="626" y="552"/>
                    </a:lnTo>
                    <a:lnTo>
                      <a:pt x="622" y="548"/>
                    </a:lnTo>
                    <a:lnTo>
                      <a:pt x="620" y="548"/>
                    </a:lnTo>
                    <a:lnTo>
                      <a:pt x="630" y="536"/>
                    </a:lnTo>
                    <a:lnTo>
                      <a:pt x="642" y="532"/>
                    </a:lnTo>
                    <a:lnTo>
                      <a:pt x="656" y="534"/>
                    </a:lnTo>
                    <a:lnTo>
                      <a:pt x="656" y="530"/>
                    </a:lnTo>
                    <a:lnTo>
                      <a:pt x="656" y="524"/>
                    </a:lnTo>
                    <a:lnTo>
                      <a:pt x="656" y="520"/>
                    </a:lnTo>
                    <a:lnTo>
                      <a:pt x="658" y="516"/>
                    </a:lnTo>
                    <a:lnTo>
                      <a:pt x="658" y="512"/>
                    </a:lnTo>
                    <a:lnTo>
                      <a:pt x="662" y="510"/>
                    </a:lnTo>
                    <a:lnTo>
                      <a:pt x="666" y="508"/>
                    </a:lnTo>
                    <a:lnTo>
                      <a:pt x="672" y="508"/>
                    </a:lnTo>
                    <a:lnTo>
                      <a:pt x="674" y="502"/>
                    </a:lnTo>
                    <a:lnTo>
                      <a:pt x="676" y="498"/>
                    </a:lnTo>
                    <a:lnTo>
                      <a:pt x="678" y="494"/>
                    </a:lnTo>
                    <a:lnTo>
                      <a:pt x="682" y="492"/>
                    </a:lnTo>
                    <a:lnTo>
                      <a:pt x="684" y="490"/>
                    </a:lnTo>
                    <a:lnTo>
                      <a:pt x="688" y="490"/>
                    </a:lnTo>
                    <a:lnTo>
                      <a:pt x="692" y="488"/>
                    </a:lnTo>
                    <a:lnTo>
                      <a:pt x="696" y="484"/>
                    </a:lnTo>
                    <a:lnTo>
                      <a:pt x="698" y="482"/>
                    </a:lnTo>
                    <a:lnTo>
                      <a:pt x="694" y="478"/>
                    </a:lnTo>
                    <a:lnTo>
                      <a:pt x="690" y="476"/>
                    </a:lnTo>
                    <a:lnTo>
                      <a:pt x="688" y="472"/>
                    </a:lnTo>
                    <a:lnTo>
                      <a:pt x="692" y="466"/>
                    </a:lnTo>
                    <a:lnTo>
                      <a:pt x="700" y="462"/>
                    </a:lnTo>
                    <a:lnTo>
                      <a:pt x="708" y="458"/>
                    </a:lnTo>
                    <a:lnTo>
                      <a:pt x="714" y="452"/>
                    </a:lnTo>
                    <a:lnTo>
                      <a:pt x="704" y="446"/>
                    </a:lnTo>
                    <a:lnTo>
                      <a:pt x="700" y="436"/>
                    </a:lnTo>
                    <a:lnTo>
                      <a:pt x="700" y="424"/>
                    </a:lnTo>
                    <a:lnTo>
                      <a:pt x="708" y="414"/>
                    </a:lnTo>
                    <a:lnTo>
                      <a:pt x="702" y="412"/>
                    </a:lnTo>
                    <a:lnTo>
                      <a:pt x="696" y="410"/>
                    </a:lnTo>
                    <a:lnTo>
                      <a:pt x="692" y="408"/>
                    </a:lnTo>
                    <a:lnTo>
                      <a:pt x="706" y="402"/>
                    </a:lnTo>
                    <a:lnTo>
                      <a:pt x="712" y="398"/>
                    </a:lnTo>
                    <a:lnTo>
                      <a:pt x="714" y="392"/>
                    </a:lnTo>
                    <a:lnTo>
                      <a:pt x="716" y="382"/>
                    </a:lnTo>
                    <a:lnTo>
                      <a:pt x="718" y="370"/>
                    </a:lnTo>
                    <a:lnTo>
                      <a:pt x="724" y="362"/>
                    </a:lnTo>
                    <a:lnTo>
                      <a:pt x="728" y="356"/>
                    </a:lnTo>
                    <a:lnTo>
                      <a:pt x="734" y="352"/>
                    </a:lnTo>
                    <a:lnTo>
                      <a:pt x="736" y="348"/>
                    </a:lnTo>
                    <a:lnTo>
                      <a:pt x="736" y="342"/>
                    </a:lnTo>
                    <a:lnTo>
                      <a:pt x="732" y="332"/>
                    </a:lnTo>
                    <a:lnTo>
                      <a:pt x="736" y="330"/>
                    </a:lnTo>
                    <a:lnTo>
                      <a:pt x="742" y="328"/>
                    </a:lnTo>
                    <a:lnTo>
                      <a:pt x="736" y="326"/>
                    </a:lnTo>
                    <a:lnTo>
                      <a:pt x="730" y="322"/>
                    </a:lnTo>
                    <a:lnTo>
                      <a:pt x="722" y="320"/>
                    </a:lnTo>
                    <a:lnTo>
                      <a:pt x="718" y="316"/>
                    </a:lnTo>
                    <a:lnTo>
                      <a:pt x="714" y="312"/>
                    </a:lnTo>
                    <a:lnTo>
                      <a:pt x="710" y="306"/>
                    </a:lnTo>
                    <a:lnTo>
                      <a:pt x="716" y="306"/>
                    </a:lnTo>
                    <a:lnTo>
                      <a:pt x="720" y="302"/>
                    </a:lnTo>
                    <a:lnTo>
                      <a:pt x="726" y="302"/>
                    </a:lnTo>
                    <a:lnTo>
                      <a:pt x="722" y="298"/>
                    </a:lnTo>
                    <a:lnTo>
                      <a:pt x="718" y="296"/>
                    </a:lnTo>
                    <a:lnTo>
                      <a:pt x="714" y="294"/>
                    </a:lnTo>
                    <a:lnTo>
                      <a:pt x="710" y="292"/>
                    </a:lnTo>
                    <a:lnTo>
                      <a:pt x="706" y="290"/>
                    </a:lnTo>
                    <a:lnTo>
                      <a:pt x="702" y="286"/>
                    </a:lnTo>
                    <a:lnTo>
                      <a:pt x="706" y="284"/>
                    </a:lnTo>
                    <a:lnTo>
                      <a:pt x="708" y="282"/>
                    </a:lnTo>
                    <a:lnTo>
                      <a:pt x="708" y="276"/>
                    </a:lnTo>
                    <a:lnTo>
                      <a:pt x="704" y="272"/>
                    </a:lnTo>
                    <a:lnTo>
                      <a:pt x="700" y="268"/>
                    </a:lnTo>
                    <a:lnTo>
                      <a:pt x="694" y="268"/>
                    </a:lnTo>
                    <a:lnTo>
                      <a:pt x="698" y="258"/>
                    </a:lnTo>
                    <a:lnTo>
                      <a:pt x="704" y="248"/>
                    </a:lnTo>
                    <a:lnTo>
                      <a:pt x="710" y="238"/>
                    </a:lnTo>
                    <a:lnTo>
                      <a:pt x="700" y="250"/>
                    </a:lnTo>
                    <a:lnTo>
                      <a:pt x="694" y="252"/>
                    </a:lnTo>
                    <a:lnTo>
                      <a:pt x="690" y="250"/>
                    </a:lnTo>
                    <a:lnTo>
                      <a:pt x="682" y="244"/>
                    </a:lnTo>
                    <a:lnTo>
                      <a:pt x="672" y="234"/>
                    </a:lnTo>
                    <a:lnTo>
                      <a:pt x="680" y="222"/>
                    </a:lnTo>
                    <a:lnTo>
                      <a:pt x="678" y="212"/>
                    </a:lnTo>
                    <a:lnTo>
                      <a:pt x="672" y="206"/>
                    </a:lnTo>
                    <a:lnTo>
                      <a:pt x="662" y="202"/>
                    </a:lnTo>
                    <a:lnTo>
                      <a:pt x="650" y="202"/>
                    </a:lnTo>
                    <a:lnTo>
                      <a:pt x="654" y="198"/>
                    </a:lnTo>
                    <a:lnTo>
                      <a:pt x="658" y="196"/>
                    </a:lnTo>
                    <a:lnTo>
                      <a:pt x="662" y="192"/>
                    </a:lnTo>
                    <a:lnTo>
                      <a:pt x="664" y="188"/>
                    </a:lnTo>
                    <a:lnTo>
                      <a:pt x="660" y="184"/>
                    </a:lnTo>
                    <a:lnTo>
                      <a:pt x="654" y="182"/>
                    </a:lnTo>
                    <a:lnTo>
                      <a:pt x="650" y="180"/>
                    </a:lnTo>
                    <a:lnTo>
                      <a:pt x="648" y="184"/>
                    </a:lnTo>
                    <a:lnTo>
                      <a:pt x="646" y="190"/>
                    </a:lnTo>
                    <a:lnTo>
                      <a:pt x="644" y="192"/>
                    </a:lnTo>
                    <a:lnTo>
                      <a:pt x="640" y="196"/>
                    </a:lnTo>
                    <a:lnTo>
                      <a:pt x="640" y="184"/>
                    </a:lnTo>
                    <a:lnTo>
                      <a:pt x="640" y="172"/>
                    </a:lnTo>
                    <a:lnTo>
                      <a:pt x="638" y="162"/>
                    </a:lnTo>
                    <a:lnTo>
                      <a:pt x="632" y="154"/>
                    </a:lnTo>
                    <a:lnTo>
                      <a:pt x="622" y="152"/>
                    </a:lnTo>
                    <a:lnTo>
                      <a:pt x="622" y="146"/>
                    </a:lnTo>
                    <a:lnTo>
                      <a:pt x="622" y="140"/>
                    </a:lnTo>
                    <a:lnTo>
                      <a:pt x="622" y="134"/>
                    </a:lnTo>
                    <a:lnTo>
                      <a:pt x="622" y="128"/>
                    </a:lnTo>
                    <a:lnTo>
                      <a:pt x="618" y="110"/>
                    </a:lnTo>
                    <a:lnTo>
                      <a:pt x="614" y="94"/>
                    </a:lnTo>
                    <a:lnTo>
                      <a:pt x="612" y="98"/>
                    </a:lnTo>
                    <a:lnTo>
                      <a:pt x="612" y="104"/>
                    </a:lnTo>
                    <a:lnTo>
                      <a:pt x="610" y="108"/>
                    </a:lnTo>
                    <a:lnTo>
                      <a:pt x="608" y="114"/>
                    </a:lnTo>
                    <a:lnTo>
                      <a:pt x="606" y="118"/>
                    </a:lnTo>
                    <a:lnTo>
                      <a:pt x="602" y="120"/>
                    </a:lnTo>
                    <a:lnTo>
                      <a:pt x="598" y="122"/>
                    </a:lnTo>
                    <a:lnTo>
                      <a:pt x="592" y="122"/>
                    </a:lnTo>
                    <a:lnTo>
                      <a:pt x="592" y="118"/>
                    </a:lnTo>
                    <a:lnTo>
                      <a:pt x="592" y="114"/>
                    </a:lnTo>
                    <a:lnTo>
                      <a:pt x="592" y="108"/>
                    </a:lnTo>
                    <a:lnTo>
                      <a:pt x="590" y="112"/>
                    </a:lnTo>
                    <a:lnTo>
                      <a:pt x="586" y="114"/>
                    </a:lnTo>
                    <a:lnTo>
                      <a:pt x="582" y="116"/>
                    </a:lnTo>
                    <a:lnTo>
                      <a:pt x="574" y="100"/>
                    </a:lnTo>
                    <a:lnTo>
                      <a:pt x="568" y="80"/>
                    </a:lnTo>
                    <a:lnTo>
                      <a:pt x="564" y="90"/>
                    </a:lnTo>
                    <a:lnTo>
                      <a:pt x="558" y="96"/>
                    </a:lnTo>
                    <a:lnTo>
                      <a:pt x="552" y="104"/>
                    </a:lnTo>
                    <a:lnTo>
                      <a:pt x="548" y="100"/>
                    </a:lnTo>
                    <a:lnTo>
                      <a:pt x="544" y="94"/>
                    </a:lnTo>
                    <a:lnTo>
                      <a:pt x="542" y="90"/>
                    </a:lnTo>
                    <a:lnTo>
                      <a:pt x="540" y="82"/>
                    </a:lnTo>
                    <a:lnTo>
                      <a:pt x="540" y="76"/>
                    </a:lnTo>
                    <a:lnTo>
                      <a:pt x="536" y="80"/>
                    </a:lnTo>
                    <a:lnTo>
                      <a:pt x="534" y="82"/>
                    </a:lnTo>
                    <a:lnTo>
                      <a:pt x="530" y="84"/>
                    </a:lnTo>
                    <a:lnTo>
                      <a:pt x="520" y="52"/>
                    </a:lnTo>
                    <a:lnTo>
                      <a:pt x="508" y="22"/>
                    </a:lnTo>
                    <a:lnTo>
                      <a:pt x="504" y="30"/>
                    </a:lnTo>
                    <a:lnTo>
                      <a:pt x="498" y="40"/>
                    </a:lnTo>
                    <a:lnTo>
                      <a:pt x="490" y="48"/>
                    </a:lnTo>
                    <a:lnTo>
                      <a:pt x="482" y="52"/>
                    </a:lnTo>
                    <a:lnTo>
                      <a:pt x="472" y="50"/>
                    </a:lnTo>
                    <a:lnTo>
                      <a:pt x="468" y="52"/>
                    </a:lnTo>
                    <a:lnTo>
                      <a:pt x="464" y="54"/>
                    </a:lnTo>
                    <a:lnTo>
                      <a:pt x="460" y="58"/>
                    </a:lnTo>
                    <a:lnTo>
                      <a:pt x="456" y="48"/>
                    </a:lnTo>
                    <a:lnTo>
                      <a:pt x="450" y="38"/>
                    </a:lnTo>
                    <a:lnTo>
                      <a:pt x="448" y="30"/>
                    </a:lnTo>
                    <a:lnTo>
                      <a:pt x="444" y="28"/>
                    </a:lnTo>
                    <a:lnTo>
                      <a:pt x="440" y="28"/>
                    </a:lnTo>
                    <a:lnTo>
                      <a:pt x="440" y="36"/>
                    </a:lnTo>
                    <a:lnTo>
                      <a:pt x="438" y="40"/>
                    </a:lnTo>
                    <a:lnTo>
                      <a:pt x="436" y="44"/>
                    </a:lnTo>
                    <a:lnTo>
                      <a:pt x="432" y="46"/>
                    </a:lnTo>
                    <a:lnTo>
                      <a:pt x="430" y="46"/>
                    </a:lnTo>
                    <a:lnTo>
                      <a:pt x="424" y="44"/>
                    </a:lnTo>
                    <a:lnTo>
                      <a:pt x="420" y="40"/>
                    </a:lnTo>
                    <a:lnTo>
                      <a:pt x="416" y="34"/>
                    </a:lnTo>
                    <a:lnTo>
                      <a:pt x="412" y="38"/>
                    </a:lnTo>
                    <a:lnTo>
                      <a:pt x="408" y="40"/>
                    </a:lnTo>
                    <a:lnTo>
                      <a:pt x="404" y="44"/>
                    </a:lnTo>
                    <a:lnTo>
                      <a:pt x="386" y="22"/>
                    </a:lnTo>
                    <a:lnTo>
                      <a:pt x="368" y="0"/>
                    </a:lnTo>
                    <a:lnTo>
                      <a:pt x="370" y="10"/>
                    </a:lnTo>
                    <a:lnTo>
                      <a:pt x="372" y="18"/>
                    </a:lnTo>
                    <a:lnTo>
                      <a:pt x="372" y="28"/>
                    </a:lnTo>
                    <a:lnTo>
                      <a:pt x="364" y="26"/>
                    </a:lnTo>
                    <a:lnTo>
                      <a:pt x="360" y="22"/>
                    </a:lnTo>
                    <a:lnTo>
                      <a:pt x="354" y="16"/>
                    </a:lnTo>
                    <a:lnTo>
                      <a:pt x="352" y="10"/>
                    </a:lnTo>
                    <a:lnTo>
                      <a:pt x="350" y="2"/>
                    </a:lnTo>
                    <a:lnTo>
                      <a:pt x="350" y="6"/>
                    </a:lnTo>
                    <a:lnTo>
                      <a:pt x="348" y="10"/>
                    </a:lnTo>
                    <a:lnTo>
                      <a:pt x="348" y="14"/>
                    </a:lnTo>
                    <a:lnTo>
                      <a:pt x="346" y="20"/>
                    </a:lnTo>
                    <a:lnTo>
                      <a:pt x="344" y="24"/>
                    </a:lnTo>
                    <a:lnTo>
                      <a:pt x="342" y="28"/>
                    </a:lnTo>
                    <a:lnTo>
                      <a:pt x="340" y="32"/>
                    </a:lnTo>
                    <a:lnTo>
                      <a:pt x="338" y="34"/>
                    </a:lnTo>
                    <a:lnTo>
                      <a:pt x="334" y="34"/>
                    </a:lnTo>
                    <a:lnTo>
                      <a:pt x="330" y="32"/>
                    </a:lnTo>
                    <a:lnTo>
                      <a:pt x="326" y="28"/>
                    </a:lnTo>
                    <a:lnTo>
                      <a:pt x="326" y="32"/>
                    </a:lnTo>
                    <a:lnTo>
                      <a:pt x="328" y="38"/>
                    </a:lnTo>
                    <a:lnTo>
                      <a:pt x="324" y="36"/>
                    </a:lnTo>
                    <a:lnTo>
                      <a:pt x="320" y="34"/>
                    </a:lnTo>
                    <a:lnTo>
                      <a:pt x="316" y="32"/>
                    </a:lnTo>
                    <a:lnTo>
                      <a:pt x="314" y="36"/>
                    </a:lnTo>
                    <a:lnTo>
                      <a:pt x="314" y="40"/>
                    </a:lnTo>
                    <a:lnTo>
                      <a:pt x="312" y="44"/>
                    </a:lnTo>
                    <a:lnTo>
                      <a:pt x="294" y="42"/>
                    </a:lnTo>
                    <a:lnTo>
                      <a:pt x="278" y="32"/>
                    </a:lnTo>
                    <a:lnTo>
                      <a:pt x="264" y="18"/>
                    </a:lnTo>
                    <a:lnTo>
                      <a:pt x="250" y="4"/>
                    </a:lnTo>
                    <a:lnTo>
                      <a:pt x="260" y="6"/>
                    </a:lnTo>
                    <a:lnTo>
                      <a:pt x="266" y="14"/>
                    </a:lnTo>
                    <a:lnTo>
                      <a:pt x="270" y="24"/>
                    </a:lnTo>
                    <a:lnTo>
                      <a:pt x="274" y="34"/>
                    </a:lnTo>
                    <a:lnTo>
                      <a:pt x="282" y="40"/>
                    </a:lnTo>
                    <a:lnTo>
                      <a:pt x="256" y="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CAAF2"/>
                  </a:gs>
                  <a:gs pos="22000">
                    <a:srgbClr val="FB7DEC"/>
                  </a:gs>
                  <a:gs pos="100000">
                    <a:srgbClr val="FB7D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    </a:t>
                </a:r>
                <a:endParaRPr lang="en-US" altLang="zh-CN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endParaRPr lang="zh-CN" altLang="en-US"/>
              </a:p>
            </p:txBody>
          </p:sp>
          <p:sp>
            <p:nvSpPr>
              <p:cNvPr id="8207" name="AutoShape 10"/>
              <p:cNvSpPr>
                <a:spLocks noChangeArrowheads="1"/>
              </p:cNvSpPr>
              <p:nvPr/>
            </p:nvSpPr>
            <p:spPr bwMode="auto">
              <a:xfrm>
                <a:off x="448897" y="4509717"/>
                <a:ext cx="1878105" cy="483439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altLang="zh-CN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8205" name="矩形 9"/>
            <p:cNvSpPr>
              <a:spLocks noChangeArrowheads="1"/>
            </p:cNvSpPr>
            <p:nvPr/>
          </p:nvSpPr>
          <p:spPr bwMode="auto">
            <a:xfrm>
              <a:off x="2673340" y="2329902"/>
              <a:ext cx="9541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圆柱面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1984375" y="2720975"/>
            <a:ext cx="4349750" cy="2541588"/>
            <a:chOff x="1950340" y="2740731"/>
            <a:chExt cx="4350448" cy="2541025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610" y="2740731"/>
              <a:ext cx="3900178" cy="25410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cxnSp>
          <p:nvCxnSpPr>
            <p:cNvPr id="34" name="直接箭头连接符 33"/>
            <p:cNvCxnSpPr/>
            <p:nvPr/>
          </p:nvCxnSpPr>
          <p:spPr>
            <a:xfrm>
              <a:off x="1950340" y="2775365"/>
              <a:ext cx="517101" cy="396663"/>
            </a:xfrm>
            <a:prstGeom prst="straightConnector1">
              <a:avLst/>
            </a:prstGeom>
            <a:ln w="127000" cap="rnd">
              <a:solidFill>
                <a:srgbClr val="0070C0"/>
              </a:solidFill>
              <a:prstDash val="solid"/>
              <a:bevel/>
              <a:headEnd type="oval"/>
              <a:tailEnd type="stealth"/>
            </a:ln>
            <a:effectLst>
              <a:glow>
                <a:schemeClr val="accent1">
                  <a:alpha val="49000"/>
                </a:schemeClr>
              </a:glow>
              <a:outerShdw dist="50800" dir="4500000" sx="94000" sy="94000" algn="ctr" rotWithShape="0">
                <a:srgbClr val="FFC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933575" y="2239963"/>
            <a:ext cx="3944938" cy="3943350"/>
            <a:chOff x="2066486" y="2220823"/>
            <a:chExt cx="3944373" cy="3942928"/>
          </a:xfrm>
        </p:grpSpPr>
        <p:cxnSp>
          <p:nvCxnSpPr>
            <p:cNvPr id="36" name="直接箭头连接符 35"/>
            <p:cNvCxnSpPr/>
            <p:nvPr/>
          </p:nvCxnSpPr>
          <p:spPr>
            <a:xfrm>
              <a:off x="2066486" y="4066627"/>
              <a:ext cx="517101" cy="19012"/>
            </a:xfrm>
            <a:prstGeom prst="straightConnector1">
              <a:avLst/>
            </a:prstGeom>
            <a:ln w="127000" cap="rnd">
              <a:solidFill>
                <a:srgbClr val="0070C0"/>
              </a:solidFill>
              <a:prstDash val="solid"/>
              <a:bevel/>
              <a:headEnd type="oval"/>
              <a:tailEnd type="stealth"/>
            </a:ln>
            <a:effectLst>
              <a:glow>
                <a:schemeClr val="accent1">
                  <a:alpha val="49000"/>
                </a:schemeClr>
              </a:glow>
              <a:outerShdw dist="50800" dir="4500000" sx="94000" sy="94000" algn="ctr" rotWithShape="0">
                <a:srgbClr val="FFC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623" y="2220823"/>
              <a:ext cx="3374236" cy="39429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2109788" y="2460625"/>
            <a:ext cx="4095750" cy="3502025"/>
            <a:chOff x="2033980" y="2400143"/>
            <a:chExt cx="4095837" cy="3502012"/>
          </a:xfrm>
        </p:grpSpPr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226" y="2400143"/>
              <a:ext cx="3615591" cy="35020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cxnSp>
          <p:nvCxnSpPr>
            <p:cNvPr id="38" name="直接箭头连接符 37"/>
            <p:cNvCxnSpPr/>
            <p:nvPr/>
          </p:nvCxnSpPr>
          <p:spPr>
            <a:xfrm flipV="1">
              <a:off x="2033980" y="5278065"/>
              <a:ext cx="517102" cy="190549"/>
            </a:xfrm>
            <a:prstGeom prst="straightConnector1">
              <a:avLst/>
            </a:prstGeom>
            <a:ln w="127000" cap="rnd">
              <a:solidFill>
                <a:srgbClr val="0070C0"/>
              </a:solidFill>
              <a:prstDash val="solid"/>
              <a:bevel/>
              <a:headEnd type="oval"/>
              <a:tailEnd type="stealth"/>
            </a:ln>
            <a:effectLst>
              <a:glow>
                <a:schemeClr val="accent1">
                  <a:alpha val="49000"/>
                </a:schemeClr>
              </a:glow>
              <a:outerShdw dist="50800" dir="4500000" sx="94000" sy="94000" algn="ctr" rotWithShape="0">
                <a:srgbClr val="FFC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2357438" y="2566988"/>
            <a:ext cx="4244975" cy="3184525"/>
            <a:chOff x="2469519" y="2492866"/>
            <a:chExt cx="4245350" cy="3185310"/>
          </a:xfrm>
        </p:grpSpPr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519" y="2492866"/>
              <a:ext cx="3619670" cy="31853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cxnSp>
          <p:nvCxnSpPr>
            <p:cNvPr id="52" name="直接箭头连接符 51"/>
            <p:cNvCxnSpPr/>
            <p:nvPr/>
          </p:nvCxnSpPr>
          <p:spPr>
            <a:xfrm flipH="1">
              <a:off x="6156177" y="2679718"/>
              <a:ext cx="558692" cy="293978"/>
            </a:xfrm>
            <a:prstGeom prst="straightConnector1">
              <a:avLst/>
            </a:prstGeom>
            <a:ln w="127000" cap="rnd">
              <a:solidFill>
                <a:srgbClr val="0070C0"/>
              </a:solidFill>
              <a:prstDash val="solid"/>
              <a:bevel/>
              <a:headEnd type="oval"/>
              <a:tailEnd type="stealth"/>
            </a:ln>
            <a:effectLst>
              <a:glow>
                <a:schemeClr val="accent1">
                  <a:alpha val="49000"/>
                </a:schemeClr>
              </a:glow>
              <a:outerShdw dist="50800" dir="4500000" sx="94000" sy="94000" algn="ctr" rotWithShape="0">
                <a:srgbClr val="FFC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2357438" y="2852738"/>
            <a:ext cx="4298950" cy="2673350"/>
            <a:chOff x="2357784" y="2853279"/>
            <a:chExt cx="4299326" cy="2672451"/>
          </a:xfrm>
        </p:grpSpPr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784" y="2853279"/>
              <a:ext cx="3835590" cy="26724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cxnSp>
          <p:nvCxnSpPr>
            <p:cNvPr id="46" name="直接箭头连接符 45"/>
            <p:cNvCxnSpPr/>
            <p:nvPr/>
          </p:nvCxnSpPr>
          <p:spPr>
            <a:xfrm flipH="1" flipV="1">
              <a:off x="6156177" y="3906464"/>
              <a:ext cx="500933" cy="85768"/>
            </a:xfrm>
            <a:prstGeom prst="straightConnector1">
              <a:avLst/>
            </a:prstGeom>
            <a:ln w="127000" cap="rnd">
              <a:solidFill>
                <a:srgbClr val="0070C0"/>
              </a:solidFill>
              <a:prstDash val="solid"/>
              <a:bevel/>
              <a:headEnd type="oval"/>
              <a:tailEnd type="stealth"/>
            </a:ln>
            <a:effectLst>
              <a:glow>
                <a:schemeClr val="accent1">
                  <a:alpha val="49000"/>
                </a:schemeClr>
              </a:glow>
              <a:outerShdw dist="50800" dir="4500000" sx="94000" sy="94000" algn="ctr" rotWithShape="0">
                <a:srgbClr val="FFC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2087563" y="2647950"/>
            <a:ext cx="4452937" cy="2820988"/>
            <a:chOff x="2086889" y="2648397"/>
            <a:chExt cx="4453017" cy="2820217"/>
          </a:xfrm>
        </p:grpSpPr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889" y="2648397"/>
              <a:ext cx="3964604" cy="27947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cxnSp>
          <p:nvCxnSpPr>
            <p:cNvPr id="41" name="直接箭头连接符 40"/>
            <p:cNvCxnSpPr/>
            <p:nvPr/>
          </p:nvCxnSpPr>
          <p:spPr>
            <a:xfrm flipH="1" flipV="1">
              <a:off x="6012160" y="5182790"/>
              <a:ext cx="527746" cy="285824"/>
            </a:xfrm>
            <a:prstGeom prst="straightConnector1">
              <a:avLst/>
            </a:prstGeom>
            <a:ln w="127000" cap="rnd">
              <a:solidFill>
                <a:srgbClr val="0070C0"/>
              </a:solidFill>
              <a:prstDash val="solid"/>
              <a:bevel/>
              <a:headEnd type="oval"/>
              <a:tailEnd type="stealth"/>
            </a:ln>
            <a:effectLst>
              <a:glow>
                <a:schemeClr val="accent1">
                  <a:alpha val="49000"/>
                </a:schemeClr>
              </a:glow>
              <a:outerShdw dist="50800" dir="4500000" sx="94000" sy="94000" algn="ctr" rotWithShape="0">
                <a:srgbClr val="FFC000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、切削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8" name="对角圆角矩形 47"/>
          <p:cNvSpPr/>
          <p:nvPr/>
        </p:nvSpPr>
        <p:spPr>
          <a:xfrm>
            <a:off x="2466975" y="1479550"/>
            <a:ext cx="3867150" cy="647700"/>
          </a:xfrm>
          <a:prstGeom prst="round2DiagRect">
            <a:avLst>
              <a:gd name="adj1" fmla="val 43758"/>
              <a:gd name="adj2" fmla="val 0"/>
            </a:avLst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常见金属切削机床</a:t>
            </a:r>
          </a:p>
        </p:txBody>
      </p:sp>
      <p:grpSp>
        <p:nvGrpSpPr>
          <p:cNvPr id="49" name="组合 73"/>
          <p:cNvGrpSpPr>
            <a:grpSpLocks/>
          </p:cNvGrpSpPr>
          <p:nvPr/>
        </p:nvGrpSpPr>
        <p:grpSpPr bwMode="auto">
          <a:xfrm>
            <a:off x="677863" y="2127250"/>
            <a:ext cx="1368425" cy="1104900"/>
            <a:chOff x="93527" y="1617112"/>
            <a:chExt cx="1972300" cy="1876577"/>
          </a:xfrm>
        </p:grpSpPr>
        <p:sp>
          <p:nvSpPr>
            <p:cNvPr id="50" name="Freeform 8">
              <a:hlinkClick r:id="rId8" action="ppaction://hlinksldjump"/>
            </p:cNvPr>
            <p:cNvSpPr>
              <a:spLocks/>
            </p:cNvSpPr>
            <p:nvPr/>
          </p:nvSpPr>
          <p:spPr bwMode="gray">
            <a:xfrm>
              <a:off x="93527" y="1617112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248" name="AutoShape 11"/>
            <p:cNvSpPr>
              <a:spLocks noChangeArrowheads="1"/>
            </p:cNvSpPr>
            <p:nvPr/>
          </p:nvSpPr>
          <p:spPr bwMode="auto">
            <a:xfrm>
              <a:off x="140624" y="2326318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车床</a:t>
              </a:r>
              <a:endPara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20713" y="4941888"/>
            <a:ext cx="1446212" cy="1143000"/>
            <a:chOff x="4448565" y="1877095"/>
            <a:chExt cx="1444997" cy="1143660"/>
          </a:xfrm>
        </p:grpSpPr>
        <p:sp>
          <p:nvSpPr>
            <p:cNvPr id="59" name="Freeform 9">
              <a:hlinkClick r:id="rId9" action="ppaction://hlinksldjump"/>
            </p:cNvPr>
            <p:cNvSpPr>
              <a:spLocks/>
            </p:cNvSpPr>
            <p:nvPr/>
          </p:nvSpPr>
          <p:spPr bwMode="gray">
            <a:xfrm>
              <a:off x="4448565" y="1877095"/>
              <a:ext cx="1444997" cy="114366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9246" name="矩形 7"/>
            <p:cNvSpPr>
              <a:spLocks noChangeArrowheads="1"/>
            </p:cNvSpPr>
            <p:nvPr/>
          </p:nvSpPr>
          <p:spPr bwMode="auto">
            <a:xfrm>
              <a:off x="4816938" y="2213992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刨床</a:t>
              </a: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6438900" y="2028825"/>
            <a:ext cx="1444625" cy="1143000"/>
            <a:chOff x="6438377" y="1871163"/>
            <a:chExt cx="1444997" cy="1143660"/>
          </a:xfrm>
        </p:grpSpPr>
        <p:sp>
          <p:nvSpPr>
            <p:cNvPr id="62" name="Freeform 9">
              <a:hlinkClick r:id="rId9" action="ppaction://hlinksldjump"/>
            </p:cNvPr>
            <p:cNvSpPr>
              <a:spLocks/>
            </p:cNvSpPr>
            <p:nvPr/>
          </p:nvSpPr>
          <p:spPr bwMode="gray">
            <a:xfrm>
              <a:off x="6438377" y="1871163"/>
              <a:ext cx="1444997" cy="114366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2000">
                  <a:srgbClr val="FFC000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9244" name="矩形 8"/>
            <p:cNvSpPr>
              <a:spLocks noChangeArrowheads="1"/>
            </p:cNvSpPr>
            <p:nvPr/>
          </p:nvSpPr>
          <p:spPr bwMode="auto">
            <a:xfrm>
              <a:off x="6802488" y="2242938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磨床</a:t>
              </a: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644525" y="3459163"/>
            <a:ext cx="2598738" cy="1346200"/>
            <a:chOff x="2429442" y="1924511"/>
            <a:chExt cx="2599047" cy="1347284"/>
          </a:xfrm>
        </p:grpSpPr>
        <p:grpSp>
          <p:nvGrpSpPr>
            <p:cNvPr id="9239" name="组合 70"/>
            <p:cNvGrpSpPr>
              <a:grpSpLocks/>
            </p:cNvGrpSpPr>
            <p:nvPr/>
          </p:nvGrpSpPr>
          <p:grpSpPr bwMode="auto">
            <a:xfrm>
              <a:off x="2429442" y="1924511"/>
              <a:ext cx="2599047" cy="1347284"/>
              <a:chOff x="-585129" y="3195428"/>
              <a:chExt cx="2912131" cy="1797728"/>
            </a:xfrm>
          </p:grpSpPr>
          <p:sp>
            <p:nvSpPr>
              <p:cNvPr id="9241" name="Freeform 9">
                <a:hlinkClick r:id="rId10" action="ppaction://hlinksldjump"/>
              </p:cNvPr>
              <p:cNvSpPr>
                <a:spLocks/>
              </p:cNvSpPr>
              <p:nvPr/>
            </p:nvSpPr>
            <p:spPr bwMode="gray">
              <a:xfrm>
                <a:off x="-585129" y="3195428"/>
                <a:ext cx="1643278" cy="1475289"/>
              </a:xfrm>
              <a:custGeom>
                <a:avLst/>
                <a:gdLst>
                  <a:gd name="T0" fmla="*/ 2147483647 w 742"/>
                  <a:gd name="T1" fmla="*/ 2147483647 h 718"/>
                  <a:gd name="T2" fmla="*/ 2147483647 w 742"/>
                  <a:gd name="T3" fmla="*/ 2147483647 h 718"/>
                  <a:gd name="T4" fmla="*/ 2147483647 w 742"/>
                  <a:gd name="T5" fmla="*/ 2147483647 h 718"/>
                  <a:gd name="T6" fmla="*/ 2147483647 w 742"/>
                  <a:gd name="T7" fmla="*/ 2147483647 h 718"/>
                  <a:gd name="T8" fmla="*/ 2147483647 w 742"/>
                  <a:gd name="T9" fmla="*/ 2147483647 h 718"/>
                  <a:gd name="T10" fmla="*/ 2147483647 w 742"/>
                  <a:gd name="T11" fmla="*/ 2147483647 h 718"/>
                  <a:gd name="T12" fmla="*/ 2147483647 w 742"/>
                  <a:gd name="T13" fmla="*/ 2147483647 h 718"/>
                  <a:gd name="T14" fmla="*/ 2147483647 w 742"/>
                  <a:gd name="T15" fmla="*/ 2147483647 h 718"/>
                  <a:gd name="T16" fmla="*/ 2147483647 w 742"/>
                  <a:gd name="T17" fmla="*/ 2147483647 h 718"/>
                  <a:gd name="T18" fmla="*/ 2147483647 w 742"/>
                  <a:gd name="T19" fmla="*/ 2147483647 h 718"/>
                  <a:gd name="T20" fmla="*/ 2147483647 w 742"/>
                  <a:gd name="T21" fmla="*/ 2147483647 h 718"/>
                  <a:gd name="T22" fmla="*/ 2147483647 w 742"/>
                  <a:gd name="T23" fmla="*/ 2147483647 h 718"/>
                  <a:gd name="T24" fmla="*/ 2147483647 w 742"/>
                  <a:gd name="T25" fmla="*/ 2147483647 h 718"/>
                  <a:gd name="T26" fmla="*/ 2147483647 w 742"/>
                  <a:gd name="T27" fmla="*/ 2147483647 h 718"/>
                  <a:gd name="T28" fmla="*/ 2147483647 w 742"/>
                  <a:gd name="T29" fmla="*/ 2147483647 h 718"/>
                  <a:gd name="T30" fmla="*/ 2147483647 w 742"/>
                  <a:gd name="T31" fmla="*/ 2147483647 h 718"/>
                  <a:gd name="T32" fmla="*/ 2147483647 w 742"/>
                  <a:gd name="T33" fmla="*/ 2147483647 h 718"/>
                  <a:gd name="T34" fmla="*/ 2147483647 w 742"/>
                  <a:gd name="T35" fmla="*/ 2147483647 h 718"/>
                  <a:gd name="T36" fmla="*/ 2147483647 w 742"/>
                  <a:gd name="T37" fmla="*/ 2147483647 h 718"/>
                  <a:gd name="T38" fmla="*/ 2147483647 w 742"/>
                  <a:gd name="T39" fmla="*/ 2147483647 h 718"/>
                  <a:gd name="T40" fmla="*/ 2147483647 w 742"/>
                  <a:gd name="T41" fmla="*/ 2147483647 h 718"/>
                  <a:gd name="T42" fmla="*/ 2147483647 w 742"/>
                  <a:gd name="T43" fmla="*/ 2147483647 h 718"/>
                  <a:gd name="T44" fmla="*/ 2147483647 w 742"/>
                  <a:gd name="T45" fmla="*/ 2147483647 h 718"/>
                  <a:gd name="T46" fmla="*/ 2147483647 w 742"/>
                  <a:gd name="T47" fmla="*/ 2147483647 h 718"/>
                  <a:gd name="T48" fmla="*/ 2147483647 w 742"/>
                  <a:gd name="T49" fmla="*/ 2147483647 h 718"/>
                  <a:gd name="T50" fmla="*/ 2147483647 w 742"/>
                  <a:gd name="T51" fmla="*/ 2147483647 h 718"/>
                  <a:gd name="T52" fmla="*/ 2147483647 w 742"/>
                  <a:gd name="T53" fmla="*/ 2147483647 h 718"/>
                  <a:gd name="T54" fmla="*/ 2147483647 w 742"/>
                  <a:gd name="T55" fmla="*/ 2147483647 h 718"/>
                  <a:gd name="T56" fmla="*/ 2147483647 w 742"/>
                  <a:gd name="T57" fmla="*/ 2147483647 h 718"/>
                  <a:gd name="T58" fmla="*/ 2147483647 w 742"/>
                  <a:gd name="T59" fmla="*/ 2147483647 h 718"/>
                  <a:gd name="T60" fmla="*/ 2147483647 w 742"/>
                  <a:gd name="T61" fmla="*/ 2147483647 h 718"/>
                  <a:gd name="T62" fmla="*/ 2147483647 w 742"/>
                  <a:gd name="T63" fmla="*/ 2147483647 h 718"/>
                  <a:gd name="T64" fmla="*/ 2147483647 w 742"/>
                  <a:gd name="T65" fmla="*/ 2147483647 h 718"/>
                  <a:gd name="T66" fmla="*/ 2147483647 w 742"/>
                  <a:gd name="T67" fmla="*/ 2147483647 h 718"/>
                  <a:gd name="T68" fmla="*/ 2147483647 w 742"/>
                  <a:gd name="T69" fmla="*/ 2147483647 h 718"/>
                  <a:gd name="T70" fmla="*/ 2147483647 w 742"/>
                  <a:gd name="T71" fmla="*/ 2147483647 h 718"/>
                  <a:gd name="T72" fmla="*/ 2147483647 w 742"/>
                  <a:gd name="T73" fmla="*/ 2147483647 h 718"/>
                  <a:gd name="T74" fmla="*/ 2147483647 w 742"/>
                  <a:gd name="T75" fmla="*/ 2147483647 h 718"/>
                  <a:gd name="T76" fmla="*/ 2147483647 w 742"/>
                  <a:gd name="T77" fmla="*/ 2147483647 h 718"/>
                  <a:gd name="T78" fmla="*/ 2147483647 w 742"/>
                  <a:gd name="T79" fmla="*/ 2147483647 h 718"/>
                  <a:gd name="T80" fmla="*/ 2147483647 w 742"/>
                  <a:gd name="T81" fmla="*/ 2147483647 h 718"/>
                  <a:gd name="T82" fmla="*/ 2147483647 w 742"/>
                  <a:gd name="T83" fmla="*/ 2147483647 h 718"/>
                  <a:gd name="T84" fmla="*/ 2147483647 w 742"/>
                  <a:gd name="T85" fmla="*/ 2147483647 h 718"/>
                  <a:gd name="T86" fmla="*/ 2147483647 w 742"/>
                  <a:gd name="T87" fmla="*/ 2147483647 h 718"/>
                  <a:gd name="T88" fmla="*/ 2147483647 w 742"/>
                  <a:gd name="T89" fmla="*/ 2147483647 h 718"/>
                  <a:gd name="T90" fmla="*/ 2147483647 w 742"/>
                  <a:gd name="T91" fmla="*/ 2147483647 h 718"/>
                  <a:gd name="T92" fmla="*/ 2147483647 w 742"/>
                  <a:gd name="T93" fmla="*/ 2147483647 h 718"/>
                  <a:gd name="T94" fmla="*/ 2147483647 w 742"/>
                  <a:gd name="T95" fmla="*/ 2147483647 h 718"/>
                  <a:gd name="T96" fmla="*/ 2147483647 w 742"/>
                  <a:gd name="T97" fmla="*/ 2147483647 h 718"/>
                  <a:gd name="T98" fmla="*/ 2147483647 w 742"/>
                  <a:gd name="T99" fmla="*/ 2147483647 h 718"/>
                  <a:gd name="T100" fmla="*/ 2147483647 w 742"/>
                  <a:gd name="T101" fmla="*/ 2147483647 h 718"/>
                  <a:gd name="T102" fmla="*/ 2147483647 w 742"/>
                  <a:gd name="T103" fmla="*/ 2147483647 h 718"/>
                  <a:gd name="T104" fmla="*/ 2147483647 w 742"/>
                  <a:gd name="T105" fmla="*/ 2147483647 h 718"/>
                  <a:gd name="T106" fmla="*/ 2147483647 w 742"/>
                  <a:gd name="T107" fmla="*/ 2147483647 h 718"/>
                  <a:gd name="T108" fmla="*/ 2147483647 w 742"/>
                  <a:gd name="T109" fmla="*/ 2147483647 h 718"/>
                  <a:gd name="T110" fmla="*/ 2147483647 w 742"/>
                  <a:gd name="T111" fmla="*/ 2147483647 h 718"/>
                  <a:gd name="T112" fmla="*/ 2147483647 w 742"/>
                  <a:gd name="T113" fmla="*/ 2147483647 h 718"/>
                  <a:gd name="T114" fmla="*/ 2147483647 w 742"/>
                  <a:gd name="T115" fmla="*/ 2147483647 h 718"/>
                  <a:gd name="T116" fmla="*/ 2147483647 w 742"/>
                  <a:gd name="T117" fmla="*/ 2147483647 h 718"/>
                  <a:gd name="T118" fmla="*/ 2147483647 w 742"/>
                  <a:gd name="T119" fmla="*/ 2147483647 h 718"/>
                  <a:gd name="T120" fmla="*/ 2147483647 w 742"/>
                  <a:gd name="T121" fmla="*/ 2147483647 h 71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42"/>
                  <a:gd name="T184" fmla="*/ 0 h 718"/>
                  <a:gd name="T185" fmla="*/ 742 w 742"/>
                  <a:gd name="T186" fmla="*/ 718 h 71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42" h="718">
                    <a:moveTo>
                      <a:pt x="256" y="12"/>
                    </a:moveTo>
                    <a:lnTo>
                      <a:pt x="252" y="8"/>
                    </a:lnTo>
                    <a:lnTo>
                      <a:pt x="252" y="6"/>
                    </a:lnTo>
                    <a:lnTo>
                      <a:pt x="250" y="6"/>
                    </a:lnTo>
                    <a:lnTo>
                      <a:pt x="252" y="8"/>
                    </a:lnTo>
                    <a:lnTo>
                      <a:pt x="254" y="10"/>
                    </a:lnTo>
                    <a:lnTo>
                      <a:pt x="256" y="12"/>
                    </a:lnTo>
                    <a:lnTo>
                      <a:pt x="260" y="16"/>
                    </a:lnTo>
                    <a:lnTo>
                      <a:pt x="264" y="20"/>
                    </a:lnTo>
                    <a:lnTo>
                      <a:pt x="268" y="24"/>
                    </a:lnTo>
                    <a:lnTo>
                      <a:pt x="270" y="28"/>
                    </a:lnTo>
                    <a:lnTo>
                      <a:pt x="274" y="32"/>
                    </a:lnTo>
                    <a:lnTo>
                      <a:pt x="278" y="34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78" y="56"/>
                    </a:lnTo>
                    <a:lnTo>
                      <a:pt x="268" y="58"/>
                    </a:lnTo>
                    <a:lnTo>
                      <a:pt x="256" y="58"/>
                    </a:lnTo>
                    <a:lnTo>
                      <a:pt x="246" y="56"/>
                    </a:lnTo>
                    <a:lnTo>
                      <a:pt x="238" y="54"/>
                    </a:lnTo>
                    <a:lnTo>
                      <a:pt x="242" y="58"/>
                    </a:lnTo>
                    <a:lnTo>
                      <a:pt x="246" y="62"/>
                    </a:lnTo>
                    <a:lnTo>
                      <a:pt x="244" y="64"/>
                    </a:lnTo>
                    <a:lnTo>
                      <a:pt x="242" y="68"/>
                    </a:lnTo>
                    <a:lnTo>
                      <a:pt x="238" y="70"/>
                    </a:lnTo>
                    <a:lnTo>
                      <a:pt x="232" y="72"/>
                    </a:lnTo>
                    <a:lnTo>
                      <a:pt x="228" y="72"/>
                    </a:lnTo>
                    <a:lnTo>
                      <a:pt x="222" y="70"/>
                    </a:lnTo>
                    <a:lnTo>
                      <a:pt x="216" y="68"/>
                    </a:lnTo>
                    <a:lnTo>
                      <a:pt x="212" y="64"/>
                    </a:lnTo>
                    <a:lnTo>
                      <a:pt x="206" y="64"/>
                    </a:lnTo>
                    <a:lnTo>
                      <a:pt x="204" y="68"/>
                    </a:lnTo>
                    <a:lnTo>
                      <a:pt x="202" y="72"/>
                    </a:lnTo>
                    <a:lnTo>
                      <a:pt x="200" y="76"/>
                    </a:lnTo>
                    <a:lnTo>
                      <a:pt x="196" y="78"/>
                    </a:lnTo>
                    <a:lnTo>
                      <a:pt x="190" y="80"/>
                    </a:lnTo>
                    <a:lnTo>
                      <a:pt x="196" y="82"/>
                    </a:lnTo>
                    <a:lnTo>
                      <a:pt x="198" y="86"/>
                    </a:lnTo>
                    <a:lnTo>
                      <a:pt x="200" y="90"/>
                    </a:lnTo>
                    <a:lnTo>
                      <a:pt x="200" y="94"/>
                    </a:lnTo>
                    <a:lnTo>
                      <a:pt x="198" y="98"/>
                    </a:lnTo>
                    <a:lnTo>
                      <a:pt x="194" y="102"/>
                    </a:lnTo>
                    <a:lnTo>
                      <a:pt x="186" y="102"/>
                    </a:lnTo>
                    <a:lnTo>
                      <a:pt x="172" y="100"/>
                    </a:lnTo>
                    <a:lnTo>
                      <a:pt x="162" y="100"/>
                    </a:lnTo>
                    <a:lnTo>
                      <a:pt x="164" y="102"/>
                    </a:lnTo>
                    <a:lnTo>
                      <a:pt x="166" y="106"/>
                    </a:lnTo>
                    <a:lnTo>
                      <a:pt x="168" y="110"/>
                    </a:lnTo>
                    <a:lnTo>
                      <a:pt x="154" y="110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42" y="116"/>
                    </a:lnTo>
                    <a:lnTo>
                      <a:pt x="136" y="118"/>
                    </a:lnTo>
                    <a:lnTo>
                      <a:pt x="130" y="118"/>
                    </a:lnTo>
                    <a:lnTo>
                      <a:pt x="124" y="118"/>
                    </a:lnTo>
                    <a:lnTo>
                      <a:pt x="126" y="122"/>
                    </a:lnTo>
                    <a:lnTo>
                      <a:pt x="126" y="126"/>
                    </a:lnTo>
                    <a:lnTo>
                      <a:pt x="126" y="130"/>
                    </a:lnTo>
                    <a:lnTo>
                      <a:pt x="128" y="134"/>
                    </a:lnTo>
                    <a:lnTo>
                      <a:pt x="116" y="136"/>
                    </a:lnTo>
                    <a:lnTo>
                      <a:pt x="106" y="140"/>
                    </a:lnTo>
                    <a:lnTo>
                      <a:pt x="96" y="144"/>
                    </a:lnTo>
                    <a:lnTo>
                      <a:pt x="82" y="142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2" y="152"/>
                    </a:lnTo>
                    <a:lnTo>
                      <a:pt x="92" y="156"/>
                    </a:lnTo>
                    <a:lnTo>
                      <a:pt x="88" y="160"/>
                    </a:lnTo>
                    <a:lnTo>
                      <a:pt x="84" y="164"/>
                    </a:lnTo>
                    <a:lnTo>
                      <a:pt x="78" y="166"/>
                    </a:lnTo>
                    <a:lnTo>
                      <a:pt x="74" y="168"/>
                    </a:lnTo>
                    <a:lnTo>
                      <a:pt x="68" y="170"/>
                    </a:lnTo>
                    <a:lnTo>
                      <a:pt x="62" y="172"/>
                    </a:lnTo>
                    <a:lnTo>
                      <a:pt x="58" y="172"/>
                    </a:lnTo>
                    <a:lnTo>
                      <a:pt x="64" y="174"/>
                    </a:lnTo>
                    <a:lnTo>
                      <a:pt x="68" y="176"/>
                    </a:lnTo>
                    <a:lnTo>
                      <a:pt x="72" y="180"/>
                    </a:lnTo>
                    <a:lnTo>
                      <a:pt x="76" y="182"/>
                    </a:lnTo>
                    <a:lnTo>
                      <a:pt x="78" y="184"/>
                    </a:lnTo>
                    <a:lnTo>
                      <a:pt x="78" y="190"/>
                    </a:lnTo>
                    <a:lnTo>
                      <a:pt x="78" y="194"/>
                    </a:lnTo>
                    <a:lnTo>
                      <a:pt x="76" y="202"/>
                    </a:lnTo>
                    <a:lnTo>
                      <a:pt x="70" y="204"/>
                    </a:lnTo>
                    <a:lnTo>
                      <a:pt x="62" y="204"/>
                    </a:lnTo>
                    <a:lnTo>
                      <a:pt x="54" y="204"/>
                    </a:lnTo>
                    <a:lnTo>
                      <a:pt x="60" y="214"/>
                    </a:lnTo>
                    <a:lnTo>
                      <a:pt x="60" y="224"/>
                    </a:lnTo>
                    <a:lnTo>
                      <a:pt x="56" y="236"/>
                    </a:lnTo>
                    <a:lnTo>
                      <a:pt x="56" y="248"/>
                    </a:lnTo>
                    <a:lnTo>
                      <a:pt x="46" y="248"/>
                    </a:lnTo>
                    <a:lnTo>
                      <a:pt x="34" y="248"/>
                    </a:lnTo>
                    <a:lnTo>
                      <a:pt x="38" y="250"/>
                    </a:lnTo>
                    <a:lnTo>
                      <a:pt x="42" y="254"/>
                    </a:lnTo>
                    <a:lnTo>
                      <a:pt x="44" y="260"/>
                    </a:lnTo>
                    <a:lnTo>
                      <a:pt x="44" y="268"/>
                    </a:lnTo>
                    <a:lnTo>
                      <a:pt x="42" y="272"/>
                    </a:lnTo>
                    <a:lnTo>
                      <a:pt x="38" y="276"/>
                    </a:lnTo>
                    <a:lnTo>
                      <a:pt x="34" y="278"/>
                    </a:lnTo>
                    <a:lnTo>
                      <a:pt x="28" y="280"/>
                    </a:lnTo>
                    <a:lnTo>
                      <a:pt x="24" y="280"/>
                    </a:lnTo>
                    <a:lnTo>
                      <a:pt x="18" y="282"/>
                    </a:lnTo>
                    <a:lnTo>
                      <a:pt x="24" y="284"/>
                    </a:lnTo>
                    <a:lnTo>
                      <a:pt x="26" y="288"/>
                    </a:lnTo>
                    <a:lnTo>
                      <a:pt x="26" y="292"/>
                    </a:lnTo>
                    <a:lnTo>
                      <a:pt x="24" y="296"/>
                    </a:lnTo>
                    <a:lnTo>
                      <a:pt x="18" y="300"/>
                    </a:lnTo>
                    <a:lnTo>
                      <a:pt x="28" y="302"/>
                    </a:lnTo>
                    <a:lnTo>
                      <a:pt x="38" y="306"/>
                    </a:lnTo>
                    <a:lnTo>
                      <a:pt x="38" y="312"/>
                    </a:lnTo>
                    <a:lnTo>
                      <a:pt x="34" y="316"/>
                    </a:lnTo>
                    <a:lnTo>
                      <a:pt x="28" y="320"/>
                    </a:lnTo>
                    <a:lnTo>
                      <a:pt x="24" y="322"/>
                    </a:lnTo>
                    <a:lnTo>
                      <a:pt x="18" y="326"/>
                    </a:lnTo>
                    <a:lnTo>
                      <a:pt x="12" y="330"/>
                    </a:lnTo>
                    <a:lnTo>
                      <a:pt x="8" y="334"/>
                    </a:lnTo>
                    <a:lnTo>
                      <a:pt x="12" y="336"/>
                    </a:lnTo>
                    <a:lnTo>
                      <a:pt x="18" y="338"/>
                    </a:lnTo>
                    <a:lnTo>
                      <a:pt x="22" y="338"/>
                    </a:lnTo>
                    <a:lnTo>
                      <a:pt x="20" y="342"/>
                    </a:lnTo>
                    <a:lnTo>
                      <a:pt x="18" y="344"/>
                    </a:lnTo>
                    <a:lnTo>
                      <a:pt x="14" y="348"/>
                    </a:lnTo>
                    <a:lnTo>
                      <a:pt x="12" y="350"/>
                    </a:lnTo>
                    <a:lnTo>
                      <a:pt x="16" y="352"/>
                    </a:lnTo>
                    <a:lnTo>
                      <a:pt x="22" y="354"/>
                    </a:lnTo>
                    <a:lnTo>
                      <a:pt x="26" y="356"/>
                    </a:lnTo>
                    <a:lnTo>
                      <a:pt x="24" y="358"/>
                    </a:lnTo>
                    <a:lnTo>
                      <a:pt x="22" y="362"/>
                    </a:lnTo>
                    <a:lnTo>
                      <a:pt x="32" y="364"/>
                    </a:lnTo>
                    <a:lnTo>
                      <a:pt x="44" y="368"/>
                    </a:lnTo>
                    <a:lnTo>
                      <a:pt x="22" y="382"/>
                    </a:lnTo>
                    <a:lnTo>
                      <a:pt x="0" y="394"/>
                    </a:lnTo>
                    <a:lnTo>
                      <a:pt x="6" y="396"/>
                    </a:lnTo>
                    <a:lnTo>
                      <a:pt x="14" y="398"/>
                    </a:lnTo>
                    <a:lnTo>
                      <a:pt x="20" y="402"/>
                    </a:lnTo>
                    <a:lnTo>
                      <a:pt x="24" y="406"/>
                    </a:lnTo>
                    <a:lnTo>
                      <a:pt x="22" y="408"/>
                    </a:lnTo>
                    <a:lnTo>
                      <a:pt x="20" y="410"/>
                    </a:lnTo>
                    <a:lnTo>
                      <a:pt x="16" y="412"/>
                    </a:lnTo>
                    <a:lnTo>
                      <a:pt x="22" y="414"/>
                    </a:lnTo>
                    <a:lnTo>
                      <a:pt x="28" y="416"/>
                    </a:lnTo>
                    <a:lnTo>
                      <a:pt x="30" y="420"/>
                    </a:lnTo>
                    <a:lnTo>
                      <a:pt x="32" y="424"/>
                    </a:lnTo>
                    <a:lnTo>
                      <a:pt x="32" y="428"/>
                    </a:lnTo>
                    <a:lnTo>
                      <a:pt x="28" y="434"/>
                    </a:lnTo>
                    <a:lnTo>
                      <a:pt x="32" y="434"/>
                    </a:lnTo>
                    <a:lnTo>
                      <a:pt x="34" y="434"/>
                    </a:lnTo>
                    <a:lnTo>
                      <a:pt x="34" y="440"/>
                    </a:lnTo>
                    <a:lnTo>
                      <a:pt x="30" y="442"/>
                    </a:lnTo>
                    <a:lnTo>
                      <a:pt x="26" y="446"/>
                    </a:lnTo>
                    <a:lnTo>
                      <a:pt x="22" y="448"/>
                    </a:lnTo>
                    <a:lnTo>
                      <a:pt x="20" y="452"/>
                    </a:lnTo>
                    <a:lnTo>
                      <a:pt x="16" y="456"/>
                    </a:lnTo>
                    <a:lnTo>
                      <a:pt x="22" y="454"/>
                    </a:lnTo>
                    <a:lnTo>
                      <a:pt x="28" y="456"/>
                    </a:lnTo>
                    <a:lnTo>
                      <a:pt x="34" y="458"/>
                    </a:lnTo>
                    <a:lnTo>
                      <a:pt x="40" y="460"/>
                    </a:lnTo>
                    <a:lnTo>
                      <a:pt x="44" y="464"/>
                    </a:lnTo>
                    <a:lnTo>
                      <a:pt x="40" y="468"/>
                    </a:lnTo>
                    <a:lnTo>
                      <a:pt x="38" y="472"/>
                    </a:lnTo>
                    <a:lnTo>
                      <a:pt x="34" y="476"/>
                    </a:lnTo>
                    <a:lnTo>
                      <a:pt x="40" y="478"/>
                    </a:lnTo>
                    <a:lnTo>
                      <a:pt x="44" y="482"/>
                    </a:lnTo>
                    <a:lnTo>
                      <a:pt x="48" y="486"/>
                    </a:lnTo>
                    <a:lnTo>
                      <a:pt x="48" y="490"/>
                    </a:lnTo>
                    <a:lnTo>
                      <a:pt x="48" y="496"/>
                    </a:lnTo>
                    <a:lnTo>
                      <a:pt x="54" y="496"/>
                    </a:lnTo>
                    <a:lnTo>
                      <a:pt x="60" y="498"/>
                    </a:lnTo>
                    <a:lnTo>
                      <a:pt x="64" y="500"/>
                    </a:lnTo>
                    <a:lnTo>
                      <a:pt x="66" y="504"/>
                    </a:lnTo>
                    <a:lnTo>
                      <a:pt x="66" y="508"/>
                    </a:lnTo>
                    <a:lnTo>
                      <a:pt x="66" y="514"/>
                    </a:lnTo>
                    <a:lnTo>
                      <a:pt x="62" y="520"/>
                    </a:lnTo>
                    <a:lnTo>
                      <a:pt x="68" y="524"/>
                    </a:lnTo>
                    <a:lnTo>
                      <a:pt x="72" y="528"/>
                    </a:lnTo>
                    <a:lnTo>
                      <a:pt x="74" y="534"/>
                    </a:lnTo>
                    <a:lnTo>
                      <a:pt x="76" y="540"/>
                    </a:lnTo>
                    <a:lnTo>
                      <a:pt x="76" y="546"/>
                    </a:lnTo>
                    <a:lnTo>
                      <a:pt x="96" y="546"/>
                    </a:lnTo>
                    <a:lnTo>
                      <a:pt x="118" y="544"/>
                    </a:lnTo>
                    <a:lnTo>
                      <a:pt x="114" y="552"/>
                    </a:lnTo>
                    <a:lnTo>
                      <a:pt x="112" y="558"/>
                    </a:lnTo>
                    <a:lnTo>
                      <a:pt x="110" y="566"/>
                    </a:lnTo>
                    <a:lnTo>
                      <a:pt x="108" y="572"/>
                    </a:lnTo>
                    <a:lnTo>
                      <a:pt x="114" y="572"/>
                    </a:lnTo>
                    <a:lnTo>
                      <a:pt x="120" y="572"/>
                    </a:lnTo>
                    <a:lnTo>
                      <a:pt x="126" y="572"/>
                    </a:lnTo>
                    <a:lnTo>
                      <a:pt x="122" y="578"/>
                    </a:lnTo>
                    <a:lnTo>
                      <a:pt x="118" y="584"/>
                    </a:lnTo>
                    <a:lnTo>
                      <a:pt x="116" y="592"/>
                    </a:lnTo>
                    <a:lnTo>
                      <a:pt x="122" y="592"/>
                    </a:lnTo>
                    <a:lnTo>
                      <a:pt x="128" y="592"/>
                    </a:lnTo>
                    <a:lnTo>
                      <a:pt x="136" y="592"/>
                    </a:lnTo>
                    <a:lnTo>
                      <a:pt x="134" y="594"/>
                    </a:lnTo>
                    <a:lnTo>
                      <a:pt x="132" y="598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44" y="606"/>
                    </a:lnTo>
                    <a:lnTo>
                      <a:pt x="156" y="610"/>
                    </a:lnTo>
                    <a:lnTo>
                      <a:pt x="164" y="622"/>
                    </a:lnTo>
                    <a:lnTo>
                      <a:pt x="162" y="620"/>
                    </a:lnTo>
                    <a:lnTo>
                      <a:pt x="160" y="618"/>
                    </a:lnTo>
                    <a:lnTo>
                      <a:pt x="164" y="614"/>
                    </a:lnTo>
                    <a:lnTo>
                      <a:pt x="168" y="614"/>
                    </a:lnTo>
                    <a:lnTo>
                      <a:pt x="170" y="614"/>
                    </a:lnTo>
                    <a:lnTo>
                      <a:pt x="172" y="614"/>
                    </a:lnTo>
                    <a:lnTo>
                      <a:pt x="174" y="618"/>
                    </a:lnTo>
                    <a:lnTo>
                      <a:pt x="174" y="620"/>
                    </a:lnTo>
                    <a:lnTo>
                      <a:pt x="176" y="624"/>
                    </a:lnTo>
                    <a:lnTo>
                      <a:pt x="178" y="628"/>
                    </a:lnTo>
                    <a:lnTo>
                      <a:pt x="178" y="630"/>
                    </a:lnTo>
                    <a:lnTo>
                      <a:pt x="180" y="632"/>
                    </a:lnTo>
                    <a:lnTo>
                      <a:pt x="184" y="634"/>
                    </a:lnTo>
                    <a:lnTo>
                      <a:pt x="188" y="636"/>
                    </a:lnTo>
                    <a:lnTo>
                      <a:pt x="190" y="636"/>
                    </a:lnTo>
                    <a:lnTo>
                      <a:pt x="194" y="638"/>
                    </a:lnTo>
                    <a:lnTo>
                      <a:pt x="198" y="638"/>
                    </a:lnTo>
                    <a:lnTo>
                      <a:pt x="200" y="640"/>
                    </a:lnTo>
                    <a:lnTo>
                      <a:pt x="202" y="644"/>
                    </a:lnTo>
                    <a:lnTo>
                      <a:pt x="204" y="648"/>
                    </a:lnTo>
                    <a:lnTo>
                      <a:pt x="206" y="646"/>
                    </a:lnTo>
                    <a:lnTo>
                      <a:pt x="210" y="646"/>
                    </a:lnTo>
                    <a:lnTo>
                      <a:pt x="212" y="644"/>
                    </a:lnTo>
                    <a:lnTo>
                      <a:pt x="216" y="648"/>
                    </a:lnTo>
                    <a:lnTo>
                      <a:pt x="220" y="654"/>
                    </a:lnTo>
                    <a:lnTo>
                      <a:pt x="222" y="658"/>
                    </a:lnTo>
                    <a:lnTo>
                      <a:pt x="224" y="654"/>
                    </a:lnTo>
                    <a:lnTo>
                      <a:pt x="228" y="650"/>
                    </a:lnTo>
                    <a:lnTo>
                      <a:pt x="232" y="652"/>
                    </a:lnTo>
                    <a:lnTo>
                      <a:pt x="234" y="654"/>
                    </a:lnTo>
                    <a:lnTo>
                      <a:pt x="238" y="656"/>
                    </a:lnTo>
                    <a:lnTo>
                      <a:pt x="238" y="662"/>
                    </a:lnTo>
                    <a:lnTo>
                      <a:pt x="240" y="666"/>
                    </a:lnTo>
                    <a:lnTo>
                      <a:pt x="252" y="662"/>
                    </a:lnTo>
                    <a:lnTo>
                      <a:pt x="262" y="666"/>
                    </a:lnTo>
                    <a:lnTo>
                      <a:pt x="270" y="674"/>
                    </a:lnTo>
                    <a:lnTo>
                      <a:pt x="276" y="686"/>
                    </a:lnTo>
                    <a:lnTo>
                      <a:pt x="274" y="678"/>
                    </a:lnTo>
                    <a:lnTo>
                      <a:pt x="276" y="674"/>
                    </a:lnTo>
                    <a:lnTo>
                      <a:pt x="278" y="670"/>
                    </a:lnTo>
                    <a:lnTo>
                      <a:pt x="280" y="668"/>
                    </a:lnTo>
                    <a:lnTo>
                      <a:pt x="284" y="666"/>
                    </a:lnTo>
                    <a:lnTo>
                      <a:pt x="288" y="668"/>
                    </a:lnTo>
                    <a:lnTo>
                      <a:pt x="292" y="672"/>
                    </a:lnTo>
                    <a:lnTo>
                      <a:pt x="296" y="678"/>
                    </a:lnTo>
                    <a:lnTo>
                      <a:pt x="294" y="674"/>
                    </a:lnTo>
                    <a:lnTo>
                      <a:pt x="296" y="674"/>
                    </a:lnTo>
                    <a:lnTo>
                      <a:pt x="298" y="674"/>
                    </a:lnTo>
                    <a:lnTo>
                      <a:pt x="300" y="676"/>
                    </a:lnTo>
                    <a:lnTo>
                      <a:pt x="302" y="680"/>
                    </a:lnTo>
                    <a:lnTo>
                      <a:pt x="304" y="682"/>
                    </a:lnTo>
                    <a:lnTo>
                      <a:pt x="304" y="686"/>
                    </a:lnTo>
                    <a:lnTo>
                      <a:pt x="310" y="682"/>
                    </a:lnTo>
                    <a:lnTo>
                      <a:pt x="318" y="680"/>
                    </a:lnTo>
                    <a:lnTo>
                      <a:pt x="324" y="678"/>
                    </a:lnTo>
                    <a:lnTo>
                      <a:pt x="326" y="682"/>
                    </a:lnTo>
                    <a:lnTo>
                      <a:pt x="328" y="684"/>
                    </a:lnTo>
                    <a:lnTo>
                      <a:pt x="330" y="688"/>
                    </a:lnTo>
                    <a:lnTo>
                      <a:pt x="330" y="692"/>
                    </a:lnTo>
                    <a:lnTo>
                      <a:pt x="332" y="686"/>
                    </a:lnTo>
                    <a:lnTo>
                      <a:pt x="332" y="684"/>
                    </a:lnTo>
                    <a:lnTo>
                      <a:pt x="334" y="682"/>
                    </a:lnTo>
                    <a:lnTo>
                      <a:pt x="338" y="684"/>
                    </a:lnTo>
                    <a:lnTo>
                      <a:pt x="340" y="684"/>
                    </a:lnTo>
                    <a:lnTo>
                      <a:pt x="344" y="688"/>
                    </a:lnTo>
                    <a:lnTo>
                      <a:pt x="346" y="690"/>
                    </a:lnTo>
                    <a:lnTo>
                      <a:pt x="350" y="694"/>
                    </a:lnTo>
                    <a:lnTo>
                      <a:pt x="352" y="698"/>
                    </a:lnTo>
                    <a:lnTo>
                      <a:pt x="356" y="702"/>
                    </a:lnTo>
                    <a:lnTo>
                      <a:pt x="358" y="706"/>
                    </a:lnTo>
                    <a:lnTo>
                      <a:pt x="360" y="708"/>
                    </a:lnTo>
                    <a:lnTo>
                      <a:pt x="364" y="700"/>
                    </a:lnTo>
                    <a:lnTo>
                      <a:pt x="370" y="700"/>
                    </a:lnTo>
                    <a:lnTo>
                      <a:pt x="378" y="704"/>
                    </a:lnTo>
                    <a:lnTo>
                      <a:pt x="386" y="712"/>
                    </a:lnTo>
                    <a:lnTo>
                      <a:pt x="392" y="718"/>
                    </a:lnTo>
                    <a:lnTo>
                      <a:pt x="386" y="714"/>
                    </a:lnTo>
                    <a:lnTo>
                      <a:pt x="384" y="710"/>
                    </a:lnTo>
                    <a:lnTo>
                      <a:pt x="382" y="706"/>
                    </a:lnTo>
                    <a:lnTo>
                      <a:pt x="382" y="702"/>
                    </a:lnTo>
                    <a:lnTo>
                      <a:pt x="384" y="696"/>
                    </a:lnTo>
                    <a:lnTo>
                      <a:pt x="386" y="692"/>
                    </a:lnTo>
                    <a:lnTo>
                      <a:pt x="390" y="690"/>
                    </a:lnTo>
                    <a:lnTo>
                      <a:pt x="394" y="686"/>
                    </a:lnTo>
                    <a:lnTo>
                      <a:pt x="398" y="686"/>
                    </a:lnTo>
                    <a:lnTo>
                      <a:pt x="404" y="688"/>
                    </a:lnTo>
                    <a:lnTo>
                      <a:pt x="408" y="690"/>
                    </a:lnTo>
                    <a:lnTo>
                      <a:pt x="412" y="696"/>
                    </a:lnTo>
                    <a:lnTo>
                      <a:pt x="414" y="692"/>
                    </a:lnTo>
                    <a:lnTo>
                      <a:pt x="414" y="690"/>
                    </a:lnTo>
                    <a:lnTo>
                      <a:pt x="418" y="688"/>
                    </a:lnTo>
                    <a:lnTo>
                      <a:pt x="420" y="686"/>
                    </a:lnTo>
                    <a:lnTo>
                      <a:pt x="424" y="686"/>
                    </a:lnTo>
                    <a:lnTo>
                      <a:pt x="428" y="688"/>
                    </a:lnTo>
                    <a:lnTo>
                      <a:pt x="432" y="690"/>
                    </a:lnTo>
                    <a:lnTo>
                      <a:pt x="434" y="694"/>
                    </a:lnTo>
                    <a:lnTo>
                      <a:pt x="438" y="682"/>
                    </a:lnTo>
                    <a:lnTo>
                      <a:pt x="450" y="676"/>
                    </a:lnTo>
                    <a:lnTo>
                      <a:pt x="462" y="674"/>
                    </a:lnTo>
                    <a:lnTo>
                      <a:pt x="472" y="680"/>
                    </a:lnTo>
                    <a:lnTo>
                      <a:pt x="482" y="672"/>
                    </a:lnTo>
                    <a:lnTo>
                      <a:pt x="494" y="666"/>
                    </a:lnTo>
                    <a:lnTo>
                      <a:pt x="504" y="660"/>
                    </a:lnTo>
                    <a:lnTo>
                      <a:pt x="506" y="658"/>
                    </a:lnTo>
                    <a:lnTo>
                      <a:pt x="508" y="656"/>
                    </a:lnTo>
                    <a:lnTo>
                      <a:pt x="508" y="654"/>
                    </a:lnTo>
                    <a:lnTo>
                      <a:pt x="510" y="654"/>
                    </a:lnTo>
                    <a:lnTo>
                      <a:pt x="514" y="652"/>
                    </a:lnTo>
                    <a:lnTo>
                      <a:pt x="520" y="652"/>
                    </a:lnTo>
                    <a:lnTo>
                      <a:pt x="524" y="652"/>
                    </a:lnTo>
                    <a:lnTo>
                      <a:pt x="528" y="654"/>
                    </a:lnTo>
                    <a:lnTo>
                      <a:pt x="534" y="656"/>
                    </a:lnTo>
                    <a:lnTo>
                      <a:pt x="540" y="658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8" y="648"/>
                    </a:lnTo>
                    <a:lnTo>
                      <a:pt x="550" y="648"/>
                    </a:lnTo>
                    <a:lnTo>
                      <a:pt x="562" y="650"/>
                    </a:lnTo>
                    <a:lnTo>
                      <a:pt x="558" y="648"/>
                    </a:lnTo>
                    <a:lnTo>
                      <a:pt x="552" y="646"/>
                    </a:lnTo>
                    <a:lnTo>
                      <a:pt x="550" y="644"/>
                    </a:lnTo>
                    <a:lnTo>
                      <a:pt x="546" y="640"/>
                    </a:lnTo>
                    <a:lnTo>
                      <a:pt x="544" y="634"/>
                    </a:lnTo>
                    <a:lnTo>
                      <a:pt x="544" y="628"/>
                    </a:lnTo>
                    <a:lnTo>
                      <a:pt x="546" y="622"/>
                    </a:lnTo>
                    <a:lnTo>
                      <a:pt x="548" y="616"/>
                    </a:lnTo>
                    <a:lnTo>
                      <a:pt x="552" y="614"/>
                    </a:lnTo>
                    <a:lnTo>
                      <a:pt x="558" y="612"/>
                    </a:lnTo>
                    <a:lnTo>
                      <a:pt x="564" y="612"/>
                    </a:lnTo>
                    <a:lnTo>
                      <a:pt x="570" y="612"/>
                    </a:lnTo>
                    <a:lnTo>
                      <a:pt x="576" y="612"/>
                    </a:lnTo>
                    <a:lnTo>
                      <a:pt x="572" y="608"/>
                    </a:lnTo>
                    <a:lnTo>
                      <a:pt x="572" y="606"/>
                    </a:lnTo>
                    <a:lnTo>
                      <a:pt x="570" y="602"/>
                    </a:lnTo>
                    <a:lnTo>
                      <a:pt x="570" y="598"/>
                    </a:lnTo>
                    <a:lnTo>
                      <a:pt x="584" y="600"/>
                    </a:lnTo>
                    <a:lnTo>
                      <a:pt x="592" y="598"/>
                    </a:lnTo>
                    <a:lnTo>
                      <a:pt x="600" y="594"/>
                    </a:lnTo>
                    <a:lnTo>
                      <a:pt x="612" y="586"/>
                    </a:lnTo>
                    <a:lnTo>
                      <a:pt x="614" y="582"/>
                    </a:lnTo>
                    <a:lnTo>
                      <a:pt x="620" y="580"/>
                    </a:lnTo>
                    <a:lnTo>
                      <a:pt x="624" y="580"/>
                    </a:lnTo>
                    <a:lnTo>
                      <a:pt x="626" y="576"/>
                    </a:lnTo>
                    <a:lnTo>
                      <a:pt x="628" y="572"/>
                    </a:lnTo>
                    <a:lnTo>
                      <a:pt x="628" y="568"/>
                    </a:lnTo>
                    <a:lnTo>
                      <a:pt x="628" y="562"/>
                    </a:lnTo>
                    <a:lnTo>
                      <a:pt x="628" y="558"/>
                    </a:lnTo>
                    <a:lnTo>
                      <a:pt x="630" y="554"/>
                    </a:lnTo>
                    <a:lnTo>
                      <a:pt x="626" y="552"/>
                    </a:lnTo>
                    <a:lnTo>
                      <a:pt x="622" y="548"/>
                    </a:lnTo>
                    <a:lnTo>
                      <a:pt x="620" y="548"/>
                    </a:lnTo>
                    <a:lnTo>
                      <a:pt x="630" y="536"/>
                    </a:lnTo>
                    <a:lnTo>
                      <a:pt x="642" y="532"/>
                    </a:lnTo>
                    <a:lnTo>
                      <a:pt x="656" y="534"/>
                    </a:lnTo>
                    <a:lnTo>
                      <a:pt x="656" y="530"/>
                    </a:lnTo>
                    <a:lnTo>
                      <a:pt x="656" y="524"/>
                    </a:lnTo>
                    <a:lnTo>
                      <a:pt x="656" y="520"/>
                    </a:lnTo>
                    <a:lnTo>
                      <a:pt x="658" y="516"/>
                    </a:lnTo>
                    <a:lnTo>
                      <a:pt x="658" y="512"/>
                    </a:lnTo>
                    <a:lnTo>
                      <a:pt x="662" y="510"/>
                    </a:lnTo>
                    <a:lnTo>
                      <a:pt x="666" y="508"/>
                    </a:lnTo>
                    <a:lnTo>
                      <a:pt x="672" y="508"/>
                    </a:lnTo>
                    <a:lnTo>
                      <a:pt x="674" y="502"/>
                    </a:lnTo>
                    <a:lnTo>
                      <a:pt x="676" y="498"/>
                    </a:lnTo>
                    <a:lnTo>
                      <a:pt x="678" y="494"/>
                    </a:lnTo>
                    <a:lnTo>
                      <a:pt x="682" y="492"/>
                    </a:lnTo>
                    <a:lnTo>
                      <a:pt x="684" y="490"/>
                    </a:lnTo>
                    <a:lnTo>
                      <a:pt x="688" y="490"/>
                    </a:lnTo>
                    <a:lnTo>
                      <a:pt x="692" y="488"/>
                    </a:lnTo>
                    <a:lnTo>
                      <a:pt x="696" y="484"/>
                    </a:lnTo>
                    <a:lnTo>
                      <a:pt x="698" y="482"/>
                    </a:lnTo>
                    <a:lnTo>
                      <a:pt x="694" y="478"/>
                    </a:lnTo>
                    <a:lnTo>
                      <a:pt x="690" y="476"/>
                    </a:lnTo>
                    <a:lnTo>
                      <a:pt x="688" y="472"/>
                    </a:lnTo>
                    <a:lnTo>
                      <a:pt x="692" y="466"/>
                    </a:lnTo>
                    <a:lnTo>
                      <a:pt x="700" y="462"/>
                    </a:lnTo>
                    <a:lnTo>
                      <a:pt x="708" y="458"/>
                    </a:lnTo>
                    <a:lnTo>
                      <a:pt x="714" y="452"/>
                    </a:lnTo>
                    <a:lnTo>
                      <a:pt x="704" y="446"/>
                    </a:lnTo>
                    <a:lnTo>
                      <a:pt x="700" y="436"/>
                    </a:lnTo>
                    <a:lnTo>
                      <a:pt x="700" y="424"/>
                    </a:lnTo>
                    <a:lnTo>
                      <a:pt x="708" y="414"/>
                    </a:lnTo>
                    <a:lnTo>
                      <a:pt x="702" y="412"/>
                    </a:lnTo>
                    <a:lnTo>
                      <a:pt x="696" y="410"/>
                    </a:lnTo>
                    <a:lnTo>
                      <a:pt x="692" y="408"/>
                    </a:lnTo>
                    <a:lnTo>
                      <a:pt x="706" y="402"/>
                    </a:lnTo>
                    <a:lnTo>
                      <a:pt x="712" y="398"/>
                    </a:lnTo>
                    <a:lnTo>
                      <a:pt x="714" y="392"/>
                    </a:lnTo>
                    <a:lnTo>
                      <a:pt x="716" y="382"/>
                    </a:lnTo>
                    <a:lnTo>
                      <a:pt x="718" y="370"/>
                    </a:lnTo>
                    <a:lnTo>
                      <a:pt x="724" y="362"/>
                    </a:lnTo>
                    <a:lnTo>
                      <a:pt x="728" y="356"/>
                    </a:lnTo>
                    <a:lnTo>
                      <a:pt x="734" y="352"/>
                    </a:lnTo>
                    <a:lnTo>
                      <a:pt x="736" y="348"/>
                    </a:lnTo>
                    <a:lnTo>
                      <a:pt x="736" y="342"/>
                    </a:lnTo>
                    <a:lnTo>
                      <a:pt x="732" y="332"/>
                    </a:lnTo>
                    <a:lnTo>
                      <a:pt x="736" y="330"/>
                    </a:lnTo>
                    <a:lnTo>
                      <a:pt x="742" y="328"/>
                    </a:lnTo>
                    <a:lnTo>
                      <a:pt x="736" y="326"/>
                    </a:lnTo>
                    <a:lnTo>
                      <a:pt x="730" y="322"/>
                    </a:lnTo>
                    <a:lnTo>
                      <a:pt x="722" y="320"/>
                    </a:lnTo>
                    <a:lnTo>
                      <a:pt x="718" y="316"/>
                    </a:lnTo>
                    <a:lnTo>
                      <a:pt x="714" y="312"/>
                    </a:lnTo>
                    <a:lnTo>
                      <a:pt x="710" y="306"/>
                    </a:lnTo>
                    <a:lnTo>
                      <a:pt x="716" y="306"/>
                    </a:lnTo>
                    <a:lnTo>
                      <a:pt x="720" y="302"/>
                    </a:lnTo>
                    <a:lnTo>
                      <a:pt x="726" y="302"/>
                    </a:lnTo>
                    <a:lnTo>
                      <a:pt x="722" y="298"/>
                    </a:lnTo>
                    <a:lnTo>
                      <a:pt x="718" y="296"/>
                    </a:lnTo>
                    <a:lnTo>
                      <a:pt x="714" y="294"/>
                    </a:lnTo>
                    <a:lnTo>
                      <a:pt x="710" y="292"/>
                    </a:lnTo>
                    <a:lnTo>
                      <a:pt x="706" y="290"/>
                    </a:lnTo>
                    <a:lnTo>
                      <a:pt x="702" y="286"/>
                    </a:lnTo>
                    <a:lnTo>
                      <a:pt x="706" y="284"/>
                    </a:lnTo>
                    <a:lnTo>
                      <a:pt x="708" y="282"/>
                    </a:lnTo>
                    <a:lnTo>
                      <a:pt x="708" y="276"/>
                    </a:lnTo>
                    <a:lnTo>
                      <a:pt x="704" y="272"/>
                    </a:lnTo>
                    <a:lnTo>
                      <a:pt x="700" y="268"/>
                    </a:lnTo>
                    <a:lnTo>
                      <a:pt x="694" y="268"/>
                    </a:lnTo>
                    <a:lnTo>
                      <a:pt x="698" y="258"/>
                    </a:lnTo>
                    <a:lnTo>
                      <a:pt x="704" y="248"/>
                    </a:lnTo>
                    <a:lnTo>
                      <a:pt x="710" y="238"/>
                    </a:lnTo>
                    <a:lnTo>
                      <a:pt x="700" y="250"/>
                    </a:lnTo>
                    <a:lnTo>
                      <a:pt x="694" y="252"/>
                    </a:lnTo>
                    <a:lnTo>
                      <a:pt x="690" y="250"/>
                    </a:lnTo>
                    <a:lnTo>
                      <a:pt x="682" y="244"/>
                    </a:lnTo>
                    <a:lnTo>
                      <a:pt x="672" y="234"/>
                    </a:lnTo>
                    <a:lnTo>
                      <a:pt x="680" y="222"/>
                    </a:lnTo>
                    <a:lnTo>
                      <a:pt x="678" y="212"/>
                    </a:lnTo>
                    <a:lnTo>
                      <a:pt x="672" y="206"/>
                    </a:lnTo>
                    <a:lnTo>
                      <a:pt x="662" y="202"/>
                    </a:lnTo>
                    <a:lnTo>
                      <a:pt x="650" y="202"/>
                    </a:lnTo>
                    <a:lnTo>
                      <a:pt x="654" y="198"/>
                    </a:lnTo>
                    <a:lnTo>
                      <a:pt x="658" y="196"/>
                    </a:lnTo>
                    <a:lnTo>
                      <a:pt x="662" y="192"/>
                    </a:lnTo>
                    <a:lnTo>
                      <a:pt x="664" y="188"/>
                    </a:lnTo>
                    <a:lnTo>
                      <a:pt x="660" y="184"/>
                    </a:lnTo>
                    <a:lnTo>
                      <a:pt x="654" y="182"/>
                    </a:lnTo>
                    <a:lnTo>
                      <a:pt x="650" y="180"/>
                    </a:lnTo>
                    <a:lnTo>
                      <a:pt x="648" y="184"/>
                    </a:lnTo>
                    <a:lnTo>
                      <a:pt x="646" y="190"/>
                    </a:lnTo>
                    <a:lnTo>
                      <a:pt x="644" y="192"/>
                    </a:lnTo>
                    <a:lnTo>
                      <a:pt x="640" y="196"/>
                    </a:lnTo>
                    <a:lnTo>
                      <a:pt x="640" y="184"/>
                    </a:lnTo>
                    <a:lnTo>
                      <a:pt x="640" y="172"/>
                    </a:lnTo>
                    <a:lnTo>
                      <a:pt x="638" y="162"/>
                    </a:lnTo>
                    <a:lnTo>
                      <a:pt x="632" y="154"/>
                    </a:lnTo>
                    <a:lnTo>
                      <a:pt x="622" y="152"/>
                    </a:lnTo>
                    <a:lnTo>
                      <a:pt x="622" y="146"/>
                    </a:lnTo>
                    <a:lnTo>
                      <a:pt x="622" y="140"/>
                    </a:lnTo>
                    <a:lnTo>
                      <a:pt x="622" y="134"/>
                    </a:lnTo>
                    <a:lnTo>
                      <a:pt x="622" y="128"/>
                    </a:lnTo>
                    <a:lnTo>
                      <a:pt x="618" y="110"/>
                    </a:lnTo>
                    <a:lnTo>
                      <a:pt x="614" y="94"/>
                    </a:lnTo>
                    <a:lnTo>
                      <a:pt x="612" y="98"/>
                    </a:lnTo>
                    <a:lnTo>
                      <a:pt x="612" y="104"/>
                    </a:lnTo>
                    <a:lnTo>
                      <a:pt x="610" y="108"/>
                    </a:lnTo>
                    <a:lnTo>
                      <a:pt x="608" y="114"/>
                    </a:lnTo>
                    <a:lnTo>
                      <a:pt x="606" y="118"/>
                    </a:lnTo>
                    <a:lnTo>
                      <a:pt x="602" y="120"/>
                    </a:lnTo>
                    <a:lnTo>
                      <a:pt x="598" y="122"/>
                    </a:lnTo>
                    <a:lnTo>
                      <a:pt x="592" y="122"/>
                    </a:lnTo>
                    <a:lnTo>
                      <a:pt x="592" y="118"/>
                    </a:lnTo>
                    <a:lnTo>
                      <a:pt x="592" y="114"/>
                    </a:lnTo>
                    <a:lnTo>
                      <a:pt x="592" y="108"/>
                    </a:lnTo>
                    <a:lnTo>
                      <a:pt x="590" y="112"/>
                    </a:lnTo>
                    <a:lnTo>
                      <a:pt x="586" y="114"/>
                    </a:lnTo>
                    <a:lnTo>
                      <a:pt x="582" y="116"/>
                    </a:lnTo>
                    <a:lnTo>
                      <a:pt x="574" y="100"/>
                    </a:lnTo>
                    <a:lnTo>
                      <a:pt x="568" y="80"/>
                    </a:lnTo>
                    <a:lnTo>
                      <a:pt x="564" y="90"/>
                    </a:lnTo>
                    <a:lnTo>
                      <a:pt x="558" y="96"/>
                    </a:lnTo>
                    <a:lnTo>
                      <a:pt x="552" y="104"/>
                    </a:lnTo>
                    <a:lnTo>
                      <a:pt x="548" y="100"/>
                    </a:lnTo>
                    <a:lnTo>
                      <a:pt x="544" y="94"/>
                    </a:lnTo>
                    <a:lnTo>
                      <a:pt x="542" y="90"/>
                    </a:lnTo>
                    <a:lnTo>
                      <a:pt x="540" y="82"/>
                    </a:lnTo>
                    <a:lnTo>
                      <a:pt x="540" y="76"/>
                    </a:lnTo>
                    <a:lnTo>
                      <a:pt x="536" y="80"/>
                    </a:lnTo>
                    <a:lnTo>
                      <a:pt x="534" y="82"/>
                    </a:lnTo>
                    <a:lnTo>
                      <a:pt x="530" y="84"/>
                    </a:lnTo>
                    <a:lnTo>
                      <a:pt x="520" y="52"/>
                    </a:lnTo>
                    <a:lnTo>
                      <a:pt x="508" y="22"/>
                    </a:lnTo>
                    <a:lnTo>
                      <a:pt x="504" y="30"/>
                    </a:lnTo>
                    <a:lnTo>
                      <a:pt x="498" y="40"/>
                    </a:lnTo>
                    <a:lnTo>
                      <a:pt x="490" y="48"/>
                    </a:lnTo>
                    <a:lnTo>
                      <a:pt x="482" y="52"/>
                    </a:lnTo>
                    <a:lnTo>
                      <a:pt x="472" y="50"/>
                    </a:lnTo>
                    <a:lnTo>
                      <a:pt x="468" y="52"/>
                    </a:lnTo>
                    <a:lnTo>
                      <a:pt x="464" y="54"/>
                    </a:lnTo>
                    <a:lnTo>
                      <a:pt x="460" y="58"/>
                    </a:lnTo>
                    <a:lnTo>
                      <a:pt x="456" y="48"/>
                    </a:lnTo>
                    <a:lnTo>
                      <a:pt x="450" y="38"/>
                    </a:lnTo>
                    <a:lnTo>
                      <a:pt x="448" y="30"/>
                    </a:lnTo>
                    <a:lnTo>
                      <a:pt x="444" y="28"/>
                    </a:lnTo>
                    <a:lnTo>
                      <a:pt x="440" y="28"/>
                    </a:lnTo>
                    <a:lnTo>
                      <a:pt x="440" y="36"/>
                    </a:lnTo>
                    <a:lnTo>
                      <a:pt x="438" y="40"/>
                    </a:lnTo>
                    <a:lnTo>
                      <a:pt x="436" y="44"/>
                    </a:lnTo>
                    <a:lnTo>
                      <a:pt x="432" y="46"/>
                    </a:lnTo>
                    <a:lnTo>
                      <a:pt x="430" y="46"/>
                    </a:lnTo>
                    <a:lnTo>
                      <a:pt x="424" y="44"/>
                    </a:lnTo>
                    <a:lnTo>
                      <a:pt x="420" y="40"/>
                    </a:lnTo>
                    <a:lnTo>
                      <a:pt x="416" y="34"/>
                    </a:lnTo>
                    <a:lnTo>
                      <a:pt x="412" y="38"/>
                    </a:lnTo>
                    <a:lnTo>
                      <a:pt x="408" y="40"/>
                    </a:lnTo>
                    <a:lnTo>
                      <a:pt x="404" y="44"/>
                    </a:lnTo>
                    <a:lnTo>
                      <a:pt x="386" y="22"/>
                    </a:lnTo>
                    <a:lnTo>
                      <a:pt x="368" y="0"/>
                    </a:lnTo>
                    <a:lnTo>
                      <a:pt x="370" y="10"/>
                    </a:lnTo>
                    <a:lnTo>
                      <a:pt x="372" y="18"/>
                    </a:lnTo>
                    <a:lnTo>
                      <a:pt x="372" y="28"/>
                    </a:lnTo>
                    <a:lnTo>
                      <a:pt x="364" y="26"/>
                    </a:lnTo>
                    <a:lnTo>
                      <a:pt x="360" y="22"/>
                    </a:lnTo>
                    <a:lnTo>
                      <a:pt x="354" y="16"/>
                    </a:lnTo>
                    <a:lnTo>
                      <a:pt x="352" y="10"/>
                    </a:lnTo>
                    <a:lnTo>
                      <a:pt x="350" y="2"/>
                    </a:lnTo>
                    <a:lnTo>
                      <a:pt x="350" y="6"/>
                    </a:lnTo>
                    <a:lnTo>
                      <a:pt x="348" y="10"/>
                    </a:lnTo>
                    <a:lnTo>
                      <a:pt x="348" y="14"/>
                    </a:lnTo>
                    <a:lnTo>
                      <a:pt x="346" y="20"/>
                    </a:lnTo>
                    <a:lnTo>
                      <a:pt x="344" y="24"/>
                    </a:lnTo>
                    <a:lnTo>
                      <a:pt x="342" y="28"/>
                    </a:lnTo>
                    <a:lnTo>
                      <a:pt x="340" y="32"/>
                    </a:lnTo>
                    <a:lnTo>
                      <a:pt x="338" y="34"/>
                    </a:lnTo>
                    <a:lnTo>
                      <a:pt x="334" y="34"/>
                    </a:lnTo>
                    <a:lnTo>
                      <a:pt x="330" y="32"/>
                    </a:lnTo>
                    <a:lnTo>
                      <a:pt x="326" y="28"/>
                    </a:lnTo>
                    <a:lnTo>
                      <a:pt x="326" y="32"/>
                    </a:lnTo>
                    <a:lnTo>
                      <a:pt x="328" y="38"/>
                    </a:lnTo>
                    <a:lnTo>
                      <a:pt x="324" y="36"/>
                    </a:lnTo>
                    <a:lnTo>
                      <a:pt x="320" y="34"/>
                    </a:lnTo>
                    <a:lnTo>
                      <a:pt x="316" y="32"/>
                    </a:lnTo>
                    <a:lnTo>
                      <a:pt x="314" y="36"/>
                    </a:lnTo>
                    <a:lnTo>
                      <a:pt x="314" y="40"/>
                    </a:lnTo>
                    <a:lnTo>
                      <a:pt x="312" y="44"/>
                    </a:lnTo>
                    <a:lnTo>
                      <a:pt x="294" y="42"/>
                    </a:lnTo>
                    <a:lnTo>
                      <a:pt x="278" y="32"/>
                    </a:lnTo>
                    <a:lnTo>
                      <a:pt x="264" y="18"/>
                    </a:lnTo>
                    <a:lnTo>
                      <a:pt x="250" y="4"/>
                    </a:lnTo>
                    <a:lnTo>
                      <a:pt x="260" y="6"/>
                    </a:lnTo>
                    <a:lnTo>
                      <a:pt x="266" y="14"/>
                    </a:lnTo>
                    <a:lnTo>
                      <a:pt x="270" y="24"/>
                    </a:lnTo>
                    <a:lnTo>
                      <a:pt x="274" y="34"/>
                    </a:lnTo>
                    <a:lnTo>
                      <a:pt x="282" y="40"/>
                    </a:lnTo>
                    <a:lnTo>
                      <a:pt x="256" y="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CAAF2"/>
                  </a:gs>
                  <a:gs pos="22000">
                    <a:srgbClr val="FB7DEC"/>
                  </a:gs>
                  <a:gs pos="100000">
                    <a:srgbClr val="FB7D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zh-CN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r>
                  <a:rPr lang="zh-CN" altLang="en-US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    </a:t>
                </a:r>
                <a:endParaRPr lang="en-US" altLang="zh-CN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endParaRPr lang="zh-CN" altLang="en-US"/>
              </a:p>
            </p:txBody>
          </p:sp>
          <p:sp>
            <p:nvSpPr>
              <p:cNvPr id="9242" name="AutoShape 10"/>
              <p:cNvSpPr>
                <a:spLocks noChangeArrowheads="1"/>
              </p:cNvSpPr>
              <p:nvPr/>
            </p:nvSpPr>
            <p:spPr bwMode="auto">
              <a:xfrm>
                <a:off x="448897" y="4509717"/>
                <a:ext cx="1878105" cy="483439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altLang="zh-CN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9240" name="矩形 9"/>
            <p:cNvSpPr>
              <a:spLocks noChangeArrowheads="1"/>
            </p:cNvSpPr>
            <p:nvPr/>
          </p:nvSpPr>
          <p:spPr bwMode="auto">
            <a:xfrm>
              <a:off x="2780840" y="2277274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铣床</a:t>
              </a: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6540500" y="3421063"/>
            <a:ext cx="1444625" cy="1143000"/>
            <a:chOff x="6539906" y="3420402"/>
            <a:chExt cx="1444997" cy="1143660"/>
          </a:xfrm>
        </p:grpSpPr>
        <p:sp>
          <p:nvSpPr>
            <p:cNvPr id="23" name="Freeform 9">
              <a:hlinkClick r:id="rId9" action="ppaction://hlinksldjump"/>
            </p:cNvPr>
            <p:cNvSpPr>
              <a:spLocks/>
            </p:cNvSpPr>
            <p:nvPr/>
          </p:nvSpPr>
          <p:spPr bwMode="gray">
            <a:xfrm>
              <a:off x="6539906" y="3420402"/>
              <a:ext cx="1444997" cy="114366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22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9238" name="矩形 23"/>
            <p:cNvSpPr>
              <a:spLocks noChangeArrowheads="1"/>
            </p:cNvSpPr>
            <p:nvPr/>
          </p:nvSpPr>
          <p:spPr bwMode="auto">
            <a:xfrm>
              <a:off x="6913590" y="3792177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镗床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6492875" y="4906963"/>
            <a:ext cx="1446213" cy="1143000"/>
            <a:chOff x="6493309" y="4906290"/>
            <a:chExt cx="1444997" cy="1143660"/>
          </a:xfrm>
        </p:grpSpPr>
        <p:sp>
          <p:nvSpPr>
            <p:cNvPr id="9235" name="Freeform 9">
              <a:hlinkClick r:id="rId9" action="ppaction://hlinksldjump"/>
            </p:cNvPr>
            <p:cNvSpPr>
              <a:spLocks/>
            </p:cNvSpPr>
            <p:nvPr/>
          </p:nvSpPr>
          <p:spPr bwMode="gray">
            <a:xfrm>
              <a:off x="6493309" y="4906290"/>
              <a:ext cx="1444997" cy="114366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FC5C5"/>
                </a:gs>
                <a:gs pos="22000">
                  <a:srgbClr val="FC8C8C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6" name="矩形 25"/>
            <p:cNvSpPr>
              <a:spLocks noChangeArrowheads="1"/>
            </p:cNvSpPr>
            <p:nvPr/>
          </p:nvSpPr>
          <p:spPr bwMode="auto">
            <a:xfrm>
              <a:off x="6657110" y="5325675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数控机床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8" name="组合 13"/>
          <p:cNvGrpSpPr>
            <a:grpSpLocks/>
          </p:cNvGrpSpPr>
          <p:nvPr/>
        </p:nvGrpSpPr>
        <p:grpSpPr bwMode="auto">
          <a:xfrm>
            <a:off x="1438444" y="1418501"/>
            <a:ext cx="7660384" cy="5038862"/>
            <a:chOff x="-26102" y="1342118"/>
            <a:chExt cx="8160309" cy="5515160"/>
          </a:xfrm>
        </p:grpSpPr>
        <p:pic>
          <p:nvPicPr>
            <p:cNvPr id="1024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6"/>
            <a:stretch>
              <a:fillRect/>
            </a:stretch>
          </p:blipFill>
          <p:spPr bwMode="auto">
            <a:xfrm>
              <a:off x="-26102" y="3997469"/>
              <a:ext cx="5081272" cy="2859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61"/>
            <a:stretch>
              <a:fillRect/>
            </a:stretch>
          </p:blipFill>
          <p:spPr bwMode="auto">
            <a:xfrm>
              <a:off x="3491880" y="1342118"/>
              <a:ext cx="4642327" cy="2899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217962" y="1496269"/>
            <a:ext cx="7378374" cy="2441663"/>
            <a:chOff x="217962" y="1496269"/>
            <a:chExt cx="7378374" cy="2441663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217962" y="1496269"/>
              <a:ext cx="4677566" cy="2441663"/>
            </a:xfrm>
            <a:prstGeom prst="roundRect">
              <a:avLst>
                <a:gd name="adj" fmla="val 9992"/>
              </a:avLst>
            </a:prstGeom>
            <a:solidFill>
              <a:schemeClr val="bg1">
                <a:alpha val="60000"/>
              </a:schemeClr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1840237"/>
              <a:ext cx="6048672" cy="3693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FF0000"/>
                  </a:solidFill>
                </a:rPr>
                <a:t>一种切削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设备</a:t>
              </a:r>
              <a:endParaRPr lang="en-US" altLang="zh-CN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23528" y="2362835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dirty="0" smtClean="0"/>
                <a:t>车床上切削工件叫</a:t>
              </a:r>
              <a:r>
                <a:rPr lang="zh-CN" altLang="en-US" b="1" dirty="0">
                  <a:solidFill>
                    <a:srgbClr val="0070C0"/>
                  </a:solidFill>
                </a:rPr>
                <a:t>车削</a:t>
              </a:r>
              <a:r>
                <a:rPr lang="zh-CN" altLang="en-US" dirty="0">
                  <a:latin typeface="方正黑体_GBK" pitchFamily="65" charset="-122"/>
                  <a:ea typeface="方正黑体_GBK" pitchFamily="65" charset="-122"/>
                </a:rPr>
                <a:t>。 </a:t>
              </a:r>
              <a:r>
                <a:rPr lang="zh-CN" altLang="en-US" dirty="0" smtClean="0"/>
                <a:t>车床上主要</a:t>
              </a:r>
              <a:r>
                <a:rPr lang="zh-CN" altLang="en-US" b="1" dirty="0" smtClean="0">
                  <a:solidFill>
                    <a:srgbClr val="0070C0"/>
                  </a:solidFill>
                </a:rPr>
                <a:t>车削范围</a:t>
              </a:r>
              <a:r>
                <a:rPr lang="zh-CN" altLang="en-US" dirty="0" smtClean="0"/>
                <a:t>包括车外圆（轴类工件的外圆柱面）、盘类工件的端面、套筒类工件的内圆柱面、内外圆锥面、成形面和各种螺纹，还可以进行钻孔、滚花尧绕弹簧和抛光等。</a:t>
              </a:r>
              <a:endParaRPr lang="zh-CN" altLang="en-US" dirty="0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工业行业从业常识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、切削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grpSp>
        <p:nvGrpSpPr>
          <p:cNvPr id="49" name="组合 73"/>
          <p:cNvGrpSpPr>
            <a:grpSpLocks/>
          </p:cNvGrpSpPr>
          <p:nvPr/>
        </p:nvGrpSpPr>
        <p:grpSpPr bwMode="auto">
          <a:xfrm>
            <a:off x="42863" y="1341438"/>
            <a:ext cx="1368425" cy="1106487"/>
            <a:chOff x="93527" y="1617112"/>
            <a:chExt cx="1972300" cy="1876577"/>
          </a:xfrm>
        </p:grpSpPr>
        <p:sp>
          <p:nvSpPr>
            <p:cNvPr id="50" name="Freeform 8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93527" y="1617112"/>
              <a:ext cx="1972300" cy="1876577"/>
            </a:xfrm>
            <a:custGeom>
              <a:avLst/>
              <a:gdLst/>
              <a:ahLst/>
              <a:cxnLst>
                <a:cxn ang="0">
                  <a:pos x="264" y="20"/>
                </a:cxn>
                <a:cxn ang="0">
                  <a:pos x="286" y="52"/>
                </a:cxn>
                <a:cxn ang="0">
                  <a:pos x="242" y="68"/>
                </a:cxn>
                <a:cxn ang="0">
                  <a:pos x="202" y="72"/>
                </a:cxn>
                <a:cxn ang="0">
                  <a:pos x="194" y="102"/>
                </a:cxn>
                <a:cxn ang="0">
                  <a:pos x="140" y="114"/>
                </a:cxn>
                <a:cxn ang="0">
                  <a:pos x="116" y="136"/>
                </a:cxn>
                <a:cxn ang="0">
                  <a:pos x="84" y="164"/>
                </a:cxn>
                <a:cxn ang="0">
                  <a:pos x="76" y="182"/>
                </a:cxn>
                <a:cxn ang="0">
                  <a:pos x="60" y="224"/>
                </a:cxn>
                <a:cxn ang="0">
                  <a:pos x="42" y="272"/>
                </a:cxn>
                <a:cxn ang="0">
                  <a:pos x="24" y="296"/>
                </a:cxn>
                <a:cxn ang="0">
                  <a:pos x="12" y="330"/>
                </a:cxn>
                <a:cxn ang="0">
                  <a:pos x="16" y="352"/>
                </a:cxn>
                <a:cxn ang="0">
                  <a:pos x="6" y="396"/>
                </a:cxn>
                <a:cxn ang="0">
                  <a:pos x="30" y="420"/>
                </a:cxn>
                <a:cxn ang="0">
                  <a:pos x="22" y="448"/>
                </a:cxn>
                <a:cxn ang="0">
                  <a:pos x="38" y="472"/>
                </a:cxn>
                <a:cxn ang="0">
                  <a:pos x="64" y="500"/>
                </a:cxn>
                <a:cxn ang="0">
                  <a:pos x="76" y="546"/>
                </a:cxn>
                <a:cxn ang="0">
                  <a:pos x="126" y="572"/>
                </a:cxn>
                <a:cxn ang="0">
                  <a:pos x="130" y="602"/>
                </a:cxn>
                <a:cxn ang="0">
                  <a:pos x="170" y="614"/>
                </a:cxn>
                <a:cxn ang="0">
                  <a:pos x="188" y="636"/>
                </a:cxn>
                <a:cxn ang="0">
                  <a:pos x="212" y="644"/>
                </a:cxn>
                <a:cxn ang="0">
                  <a:pos x="238" y="662"/>
                </a:cxn>
                <a:cxn ang="0">
                  <a:pos x="280" y="668"/>
                </a:cxn>
                <a:cxn ang="0">
                  <a:pos x="300" y="676"/>
                </a:cxn>
                <a:cxn ang="0">
                  <a:pos x="330" y="688"/>
                </a:cxn>
                <a:cxn ang="0">
                  <a:pos x="350" y="694"/>
                </a:cxn>
                <a:cxn ang="0">
                  <a:pos x="392" y="718"/>
                </a:cxn>
                <a:cxn ang="0">
                  <a:pos x="398" y="686"/>
                </a:cxn>
                <a:cxn ang="0">
                  <a:pos x="428" y="688"/>
                </a:cxn>
                <a:cxn ang="0">
                  <a:pos x="504" y="660"/>
                </a:cxn>
                <a:cxn ang="0">
                  <a:pos x="534" y="656"/>
                </a:cxn>
                <a:cxn ang="0">
                  <a:pos x="550" y="644"/>
                </a:cxn>
                <a:cxn ang="0">
                  <a:pos x="570" y="612"/>
                </a:cxn>
                <a:cxn ang="0">
                  <a:pos x="612" y="586"/>
                </a:cxn>
                <a:cxn ang="0">
                  <a:pos x="630" y="554"/>
                </a:cxn>
                <a:cxn ang="0">
                  <a:pos x="656" y="520"/>
                </a:cxn>
                <a:cxn ang="0">
                  <a:pos x="682" y="492"/>
                </a:cxn>
                <a:cxn ang="0">
                  <a:pos x="692" y="466"/>
                </a:cxn>
                <a:cxn ang="0">
                  <a:pos x="696" y="410"/>
                </a:cxn>
                <a:cxn ang="0">
                  <a:pos x="734" y="352"/>
                </a:cxn>
                <a:cxn ang="0">
                  <a:pos x="718" y="316"/>
                </a:cxn>
                <a:cxn ang="0">
                  <a:pos x="710" y="292"/>
                </a:cxn>
                <a:cxn ang="0">
                  <a:pos x="698" y="258"/>
                </a:cxn>
                <a:cxn ang="0">
                  <a:pos x="678" y="212"/>
                </a:cxn>
                <a:cxn ang="0">
                  <a:pos x="654" y="182"/>
                </a:cxn>
                <a:cxn ang="0">
                  <a:pos x="632" y="154"/>
                </a:cxn>
                <a:cxn ang="0">
                  <a:pos x="612" y="104"/>
                </a:cxn>
                <a:cxn ang="0">
                  <a:pos x="592" y="108"/>
                </a:cxn>
                <a:cxn ang="0">
                  <a:pos x="548" y="100"/>
                </a:cxn>
                <a:cxn ang="0">
                  <a:pos x="508" y="22"/>
                </a:cxn>
                <a:cxn ang="0">
                  <a:pos x="456" y="48"/>
                </a:cxn>
                <a:cxn ang="0">
                  <a:pos x="430" y="46"/>
                </a:cxn>
                <a:cxn ang="0">
                  <a:pos x="370" y="10"/>
                </a:cxn>
                <a:cxn ang="0">
                  <a:pos x="348" y="10"/>
                </a:cxn>
                <a:cxn ang="0">
                  <a:pos x="326" y="28"/>
                </a:cxn>
                <a:cxn ang="0">
                  <a:pos x="294" y="42"/>
                </a:cxn>
                <a:cxn ang="0">
                  <a:pos x="256" y="12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2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252" name="AutoShape 11"/>
            <p:cNvSpPr>
              <a:spLocks noChangeArrowheads="1"/>
            </p:cNvSpPr>
            <p:nvPr/>
          </p:nvSpPr>
          <p:spPr bwMode="auto">
            <a:xfrm>
              <a:off x="140624" y="2326318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车床</a:t>
              </a:r>
              <a:endParaRPr lang="en-US" altLang="zh-CN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247" name="矩形 23"/>
          <p:cNvSpPr>
            <a:spLocks noChangeArrowheads="1"/>
          </p:cNvSpPr>
          <p:nvPr/>
        </p:nvSpPr>
        <p:spPr bwMode="auto">
          <a:xfrm>
            <a:off x="6823075" y="3840163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成形面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1058</Words>
  <Application>Microsoft Office PowerPoint</Application>
  <PresentationFormat>全屏显示(4:3)</PresentationFormat>
  <Paragraphs>172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工业行业从业常识</vt:lpstr>
      <vt:lpstr>一、产品生产过程</vt:lpstr>
      <vt:lpstr>一、产品生产过程</vt:lpstr>
      <vt:lpstr>一、产品生产过程</vt:lpstr>
      <vt:lpstr>一、产品生产过程</vt:lpstr>
      <vt:lpstr>一、产品生产过程</vt:lpstr>
      <vt:lpstr>二、切削加工</vt:lpstr>
      <vt:lpstr>二、切削加工</vt:lpstr>
      <vt:lpstr>二、切削加工</vt:lpstr>
      <vt:lpstr>二、切削加工</vt:lpstr>
      <vt:lpstr>二、切削加工</vt:lpstr>
      <vt:lpstr>二、切削加工</vt:lpstr>
      <vt:lpstr>二、切削加工</vt:lpstr>
      <vt:lpstr>二、切削加工</vt:lpstr>
      <vt:lpstr>二、切削加工</vt:lpstr>
      <vt:lpstr>二、切削加工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USER</cp:lastModifiedBy>
  <cp:revision>118</cp:revision>
  <dcterms:created xsi:type="dcterms:W3CDTF">2012-01-31T05:34:08Z</dcterms:created>
  <dcterms:modified xsi:type="dcterms:W3CDTF">2012-04-26T02:56:46Z</dcterms:modified>
</cp:coreProperties>
</file>