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73" r:id="rId4"/>
    <p:sldId id="274" r:id="rId5"/>
    <p:sldId id="263" r:id="rId6"/>
    <p:sldId id="275" r:id="rId7"/>
    <p:sldId id="276" r:id="rId8"/>
    <p:sldId id="277" r:id="rId9"/>
    <p:sldId id="278" r:id="rId10"/>
    <p:sldId id="268" r:id="rId11"/>
    <p:sldId id="262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FF6"/>
    <a:srgbClr val="49F9F9"/>
    <a:srgbClr val="19FFC8"/>
    <a:srgbClr val="BEEAF8"/>
    <a:srgbClr val="18C6CA"/>
    <a:srgbClr val="A9F67E"/>
    <a:srgbClr val="D4FDBF"/>
    <a:srgbClr val="AAFF01"/>
    <a:srgbClr val="D6FEB8"/>
    <a:srgbClr val="51D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DBDFA-4034-4EBC-A81D-954A27FEAB94}" type="datetimeFigureOut">
              <a:rPr lang="zh-CN" altLang="en-US" smtClean="0"/>
              <a:t>2012-4-26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881D-74EE-479A-BCB6-EFED40BD6C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88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881D-74EE-479A-BCB6-EFED40BD6CF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31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E13D0-2817-4577-974C-C22045A38999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03B2C-0E96-41AA-9835-8AC3E7E9A7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37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90031-AFAD-47E2-ADA0-04EBFDBF036D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A0CA9-A34F-425A-BA7F-C5D127B8FD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27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7D0B7-7702-42C3-911F-280111F0B11F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89CCE-27A5-43E2-9DF1-CB21B7005A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83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D77DA-BB30-4E18-B0A3-C7FBF36231A6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A1131-4E7A-4B53-8418-9AE55FE2B8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78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8FEB9-CF97-4AE9-B969-C4CEA155505B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35D7-2D07-418F-B588-336CA154E7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96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E12E-E087-420A-83E5-57FB2BA88AB3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1ADF9-6F00-4B0D-8E1F-07E1A5139F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1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672D2-E8C2-46EF-9468-F380965EB425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29818-7440-431B-8049-D0ED4C614D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37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62B7-1EEC-4392-84B3-436E6F55EC31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25AB5-07C0-4B77-BE0E-8F38DB9C0F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52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BA970-2EF8-48DB-8D3E-FFAD2F1505DE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747CB-5912-4858-9F86-C5963BE823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13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CA27-F0CC-4D02-9AE1-9D4807D4C1A5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60DD-BE33-4494-BDF9-E177BC40C3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68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A0FA-6A77-4C5C-974D-681E4BB3EC3B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DB51-669A-4DFB-B3DE-61C3C3976D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91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18000">
              <a:srgbClr val="ADD9E5">
                <a:lumMod val="25000"/>
                <a:lumOff val="75000"/>
              </a:srgbClr>
            </a:gs>
            <a:gs pos="0">
              <a:schemeClr val="accent5">
                <a:lumMod val="60000"/>
                <a:lumOff val="40000"/>
              </a:schemeClr>
            </a:gs>
            <a:gs pos="89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9E428E5-20EA-4477-8641-07EDB910DB9A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408211D-731D-44F9-9730-19B4B9DEC3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5">
                <a:lumMod val="30000"/>
                <a:lumOff val="7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工业行业从业常识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认识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机械工业</a:t>
            </a:r>
            <a:endParaRPr lang="zh-CN" altLang="en-US" sz="3600" b="1" dirty="0" smtClean="0">
              <a:solidFill>
                <a:schemeClr val="tx2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52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4" y="3282303"/>
            <a:ext cx="3104108" cy="2884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、我国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机械工业现状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64" name="组合 63"/>
          <p:cNvGrpSpPr>
            <a:grpSpLocks/>
          </p:cNvGrpSpPr>
          <p:nvPr/>
        </p:nvGrpSpPr>
        <p:grpSpPr bwMode="auto">
          <a:xfrm>
            <a:off x="472303" y="1422819"/>
            <a:ext cx="2546920" cy="4895850"/>
            <a:chOff x="3726297" y="2057400"/>
            <a:chExt cx="1762125" cy="3343276"/>
          </a:xfrm>
        </p:grpSpPr>
        <p:sp>
          <p:nvSpPr>
            <p:cNvPr id="65" name="AutoShape 13"/>
            <p:cNvSpPr>
              <a:spLocks noChangeArrowheads="1"/>
            </p:cNvSpPr>
            <p:nvPr/>
          </p:nvSpPr>
          <p:spPr bwMode="gray">
            <a:xfrm>
              <a:off x="3729472" y="4151313"/>
              <a:ext cx="1758950" cy="1249363"/>
            </a:xfrm>
            <a:prstGeom prst="can">
              <a:avLst>
                <a:gd name="adj" fmla="val 32083"/>
              </a:avLst>
            </a:prstGeom>
            <a:gradFill rotWithShape="1">
              <a:gsLst>
                <a:gs pos="0">
                  <a:srgbClr val="C0C0C0"/>
                </a:gs>
                <a:gs pos="50000">
                  <a:srgbClr val="FFFFFF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66" name="Group 14"/>
            <p:cNvGrpSpPr>
              <a:grpSpLocks/>
            </p:cNvGrpSpPr>
            <p:nvPr/>
          </p:nvGrpSpPr>
          <p:grpSpPr bwMode="auto">
            <a:xfrm>
              <a:off x="3729472" y="4173538"/>
              <a:ext cx="1758950" cy="376238"/>
              <a:chOff x="2029" y="2178"/>
              <a:chExt cx="1600" cy="474"/>
            </a:xfrm>
          </p:grpSpPr>
          <p:sp>
            <p:nvSpPr>
              <p:cNvPr id="70" name="Oval 15"/>
              <p:cNvSpPr>
                <a:spLocks noChangeArrowheads="1"/>
              </p:cNvSpPr>
              <p:nvPr/>
            </p:nvSpPr>
            <p:spPr bwMode="gray">
              <a:xfrm>
                <a:off x="2029" y="2178"/>
                <a:ext cx="1600" cy="474"/>
              </a:xfrm>
              <a:prstGeom prst="ellipse">
                <a:avLst/>
              </a:prstGeom>
              <a:gradFill rotWithShape="1">
                <a:gsLst>
                  <a:gs pos="0">
                    <a:srgbClr val="E6E6E6"/>
                  </a:gs>
                  <a:gs pos="14999">
                    <a:srgbClr val="7D8496"/>
                  </a:gs>
                  <a:gs pos="53000">
                    <a:srgbClr val="E6E6E6"/>
                  </a:gs>
                  <a:gs pos="67999">
                    <a:srgbClr val="7D8496"/>
                  </a:gs>
                  <a:gs pos="92999">
                    <a:srgbClr val="E6E6E6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Oval 16"/>
              <p:cNvSpPr>
                <a:spLocks noChangeArrowheads="1"/>
              </p:cNvSpPr>
              <p:nvPr/>
            </p:nvSpPr>
            <p:spPr bwMode="gray">
              <a:xfrm>
                <a:off x="2117" y="2183"/>
                <a:ext cx="1419" cy="464"/>
              </a:xfrm>
              <a:prstGeom prst="ellipse">
                <a:avLst/>
              </a:prstGeom>
              <a:solidFill>
                <a:srgbClr val="C9DE9A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" name="Rectangle 17"/>
            <p:cNvSpPr>
              <a:spLocks noChangeArrowheads="1"/>
            </p:cNvSpPr>
            <p:nvPr/>
          </p:nvSpPr>
          <p:spPr bwMode="gray">
            <a:xfrm>
              <a:off x="3832659" y="2057400"/>
              <a:ext cx="1535113" cy="2303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9DE9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Rectangle 18"/>
            <p:cNvSpPr>
              <a:spLocks noChangeArrowheads="1"/>
            </p:cNvSpPr>
            <p:nvPr/>
          </p:nvSpPr>
          <p:spPr bwMode="black">
            <a:xfrm>
              <a:off x="3914192" y="2754312"/>
              <a:ext cx="1449896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 smtClean="0">
                  <a:solidFill>
                    <a:srgbClr val="1C1C1C"/>
                  </a:solidFill>
                  <a:latin typeface="微软雅黑" pitchFamily="34" charset="-122"/>
                  <a:ea typeface="微软雅黑" pitchFamily="34" charset="-122"/>
                </a:rPr>
                <a:t>与机械制造强国相比仍有较大的差距</a:t>
              </a:r>
              <a:endParaRPr lang="zh-CN" altLang="en-US" sz="2400" dirty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3726297" y="4668838"/>
              <a:ext cx="1757362" cy="3572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800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不足</a:t>
              </a:r>
              <a:endParaRPr lang="en-US" altLang="zh-CN" sz="2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2" name="组合 71"/>
          <p:cNvGrpSpPr>
            <a:grpSpLocks/>
          </p:cNvGrpSpPr>
          <p:nvPr/>
        </p:nvGrpSpPr>
        <p:grpSpPr bwMode="auto">
          <a:xfrm>
            <a:off x="3145344" y="1395769"/>
            <a:ext cx="2912021" cy="4895850"/>
            <a:chOff x="-531021" y="1235580"/>
            <a:chExt cx="1762125" cy="3368645"/>
          </a:xfrm>
        </p:grpSpPr>
        <p:sp>
          <p:nvSpPr>
            <p:cNvPr id="73" name="AutoShape 13"/>
            <p:cNvSpPr>
              <a:spLocks noChangeArrowheads="1"/>
            </p:cNvSpPr>
            <p:nvPr/>
          </p:nvSpPr>
          <p:spPr bwMode="gray">
            <a:xfrm>
              <a:off x="-527846" y="3354862"/>
              <a:ext cx="1758950" cy="1249363"/>
            </a:xfrm>
            <a:prstGeom prst="can">
              <a:avLst>
                <a:gd name="adj" fmla="val 32083"/>
              </a:avLst>
            </a:prstGeom>
            <a:gradFill rotWithShape="1">
              <a:gsLst>
                <a:gs pos="0">
                  <a:srgbClr val="C0CDB3"/>
                </a:gs>
                <a:gs pos="50000">
                  <a:srgbClr val="FFFFFF"/>
                </a:gs>
                <a:gs pos="100000">
                  <a:srgbClr val="C0CDB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Oval 15"/>
            <p:cNvSpPr>
              <a:spLocks noChangeArrowheads="1"/>
            </p:cNvSpPr>
            <p:nvPr/>
          </p:nvSpPr>
          <p:spPr bwMode="gray">
            <a:xfrm>
              <a:off x="-527846" y="3377087"/>
              <a:ext cx="1758950" cy="376238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Oval 16"/>
            <p:cNvSpPr>
              <a:spLocks noChangeArrowheads="1"/>
            </p:cNvSpPr>
            <p:nvPr/>
          </p:nvSpPr>
          <p:spPr bwMode="gray">
            <a:xfrm>
              <a:off x="-431104" y="3381056"/>
              <a:ext cx="1559969" cy="368300"/>
            </a:xfrm>
            <a:prstGeom prst="ellipse">
              <a:avLst/>
            </a:prstGeom>
            <a:solidFill>
              <a:srgbClr val="E1C797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Rectangle 17"/>
            <p:cNvSpPr>
              <a:spLocks noChangeArrowheads="1"/>
            </p:cNvSpPr>
            <p:nvPr/>
          </p:nvSpPr>
          <p:spPr bwMode="gray">
            <a:xfrm>
              <a:off x="-433811" y="1235580"/>
              <a:ext cx="1535113" cy="2303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1C79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Rectangle 18"/>
            <p:cNvSpPr>
              <a:spLocks noChangeArrowheads="1"/>
            </p:cNvSpPr>
            <p:nvPr/>
          </p:nvSpPr>
          <p:spPr bwMode="black">
            <a:xfrm>
              <a:off x="-265104" y="1836107"/>
              <a:ext cx="1233466" cy="1102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 smtClean="0">
                  <a:solidFill>
                    <a:srgbClr val="1C1C1C"/>
                  </a:solidFill>
                  <a:latin typeface="微软雅黑" pitchFamily="34" charset="-122"/>
                  <a:ea typeface="微软雅黑" pitchFamily="34" charset="-122"/>
                </a:rPr>
                <a:t>我国现已步入机械制造大国行列</a:t>
              </a:r>
              <a:endParaRPr lang="zh-CN" altLang="en-US" sz="2400" dirty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-531021" y="3872387"/>
              <a:ext cx="1757362" cy="4508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800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成绩</a:t>
              </a:r>
              <a:endParaRPr lang="en-US" altLang="zh-CN" sz="2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9" name="组合 78"/>
          <p:cNvGrpSpPr>
            <a:grpSpLocks/>
          </p:cNvGrpSpPr>
          <p:nvPr/>
        </p:nvGrpSpPr>
        <p:grpSpPr bwMode="auto">
          <a:xfrm>
            <a:off x="6119028" y="1488455"/>
            <a:ext cx="2784003" cy="4757114"/>
            <a:chOff x="-531021" y="1260949"/>
            <a:chExt cx="1762125" cy="3343276"/>
          </a:xfrm>
        </p:grpSpPr>
        <p:sp>
          <p:nvSpPr>
            <p:cNvPr id="80" name="AutoShape 13"/>
            <p:cNvSpPr>
              <a:spLocks noChangeArrowheads="1"/>
            </p:cNvSpPr>
            <p:nvPr/>
          </p:nvSpPr>
          <p:spPr bwMode="gray">
            <a:xfrm>
              <a:off x="-527846" y="3354862"/>
              <a:ext cx="1758950" cy="1249363"/>
            </a:xfrm>
            <a:prstGeom prst="can">
              <a:avLst>
                <a:gd name="adj" fmla="val 32083"/>
              </a:avLst>
            </a:prstGeom>
            <a:gradFill rotWithShape="1">
              <a:gsLst>
                <a:gs pos="0">
                  <a:srgbClr val="C0CDB3"/>
                </a:gs>
                <a:gs pos="50000">
                  <a:srgbClr val="FFFFFF"/>
                </a:gs>
                <a:gs pos="100000">
                  <a:srgbClr val="C0CDB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Oval 15"/>
            <p:cNvSpPr>
              <a:spLocks noChangeArrowheads="1"/>
            </p:cNvSpPr>
            <p:nvPr/>
          </p:nvSpPr>
          <p:spPr bwMode="gray">
            <a:xfrm>
              <a:off x="-527846" y="3377087"/>
              <a:ext cx="1758950" cy="376238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Oval 16"/>
            <p:cNvSpPr>
              <a:spLocks noChangeArrowheads="1"/>
            </p:cNvSpPr>
            <p:nvPr/>
          </p:nvSpPr>
          <p:spPr bwMode="gray">
            <a:xfrm>
              <a:off x="-431104" y="3381056"/>
              <a:ext cx="1559969" cy="368300"/>
            </a:xfrm>
            <a:prstGeom prst="ellipse">
              <a:avLst/>
            </a:prstGeom>
            <a:solidFill>
              <a:srgbClr val="E1C797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Rectangle 17"/>
            <p:cNvSpPr>
              <a:spLocks noChangeArrowheads="1"/>
            </p:cNvSpPr>
            <p:nvPr/>
          </p:nvSpPr>
          <p:spPr bwMode="gray">
            <a:xfrm>
              <a:off x="-424659" y="1260949"/>
              <a:ext cx="1535113" cy="2303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1C79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Rectangle 18"/>
            <p:cNvSpPr>
              <a:spLocks noChangeArrowheads="1"/>
            </p:cNvSpPr>
            <p:nvPr/>
          </p:nvSpPr>
          <p:spPr bwMode="black">
            <a:xfrm>
              <a:off x="-343126" y="1957861"/>
              <a:ext cx="1449896" cy="123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1C1C1C"/>
                  </a:solidFill>
                  <a:latin typeface="微软雅黑" pitchFamily="34" charset="-122"/>
                  <a:ea typeface="微软雅黑" pitchFamily="34" charset="-122"/>
                </a:rPr>
                <a:t>我国机械工业的发展势头依旧强劲</a:t>
              </a:r>
            </a:p>
          </p:txBody>
        </p:sp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-531021" y="3872387"/>
              <a:ext cx="1757362" cy="3677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800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发展</a:t>
              </a:r>
              <a:endParaRPr lang="en-US" altLang="zh-CN" sz="2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47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63"/>
          <p:cNvGrpSpPr>
            <a:grpSpLocks/>
          </p:cNvGrpSpPr>
          <p:nvPr/>
        </p:nvGrpSpPr>
        <p:grpSpPr bwMode="auto">
          <a:xfrm>
            <a:off x="250825" y="1703388"/>
            <a:ext cx="2017713" cy="4181475"/>
            <a:chOff x="251520" y="1704169"/>
            <a:chExt cx="2016224" cy="4179911"/>
          </a:xfrm>
        </p:grpSpPr>
        <p:sp>
          <p:nvSpPr>
            <p:cNvPr id="56" name="圆角矩形 55"/>
            <p:cNvSpPr/>
            <p:nvPr/>
          </p:nvSpPr>
          <p:spPr>
            <a:xfrm>
              <a:off x="25152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BDE0F7"/>
                </a:gs>
                <a:gs pos="17999">
                  <a:srgbClr val="3CA1E6"/>
                </a:gs>
                <a:gs pos="36000">
                  <a:srgbClr val="3CA1E6"/>
                </a:gs>
                <a:gs pos="61000">
                  <a:srgbClr val="3CA1E6"/>
                </a:gs>
                <a:gs pos="82001">
                  <a:srgbClr val="3CA1E6"/>
                </a:gs>
                <a:gs pos="100000">
                  <a:srgbClr val="BDE0F7"/>
                </a:gs>
              </a:gsLst>
              <a:lin ang="5400000" scaled="1"/>
              <a:tileRect/>
            </a:gradFill>
            <a:ln w="38100">
              <a:solidFill>
                <a:srgbClr val="4486B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32" name="Text Box 65"/>
            <p:cNvSpPr txBox="1">
              <a:spLocks noChangeArrowheads="1"/>
            </p:cNvSpPr>
            <p:nvPr/>
          </p:nvSpPr>
          <p:spPr bwMode="gray">
            <a:xfrm>
              <a:off x="251520" y="2565357"/>
              <a:ext cx="2016224" cy="2264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找一找，身边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的日用品哪些是手工制造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的，哪些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是使用机械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制造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出来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的。比较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一下两种日用品的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种类、材料、精巧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程度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等。</a:t>
              </a:r>
              <a:endPara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8233" name="组合 44"/>
            <p:cNvGrpSpPr>
              <a:grpSpLocks/>
            </p:cNvGrpSpPr>
            <p:nvPr/>
          </p:nvGrpSpPr>
          <p:grpSpPr bwMode="auto">
            <a:xfrm>
              <a:off x="938163" y="1704169"/>
              <a:ext cx="642938" cy="642938"/>
              <a:chOff x="924049" y="2057400"/>
              <a:chExt cx="642938" cy="642938"/>
            </a:xfrm>
          </p:grpSpPr>
          <p:grpSp>
            <p:nvGrpSpPr>
              <p:cNvPr id="823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823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3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3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39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40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23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8195" name="组合 64"/>
          <p:cNvGrpSpPr>
            <a:grpSpLocks/>
          </p:cNvGrpSpPr>
          <p:nvPr/>
        </p:nvGrpSpPr>
        <p:grpSpPr bwMode="auto">
          <a:xfrm>
            <a:off x="3525912" y="1703388"/>
            <a:ext cx="2019300" cy="4181475"/>
            <a:chOff x="2412281" y="1704169"/>
            <a:chExt cx="2020193" cy="4179911"/>
          </a:xfrm>
        </p:grpSpPr>
        <p:sp>
          <p:nvSpPr>
            <p:cNvPr id="58" name="圆角矩形 57"/>
            <p:cNvSpPr/>
            <p:nvPr/>
          </p:nvSpPr>
          <p:spPr>
            <a:xfrm>
              <a:off x="241625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8223" name="组合 45"/>
            <p:cNvGrpSpPr>
              <a:grpSpLocks/>
            </p:cNvGrpSpPr>
            <p:nvPr/>
          </p:nvGrpSpPr>
          <p:grpSpPr bwMode="auto">
            <a:xfrm>
              <a:off x="3102893" y="1704169"/>
              <a:ext cx="642938" cy="642938"/>
              <a:chOff x="3286249" y="2057400"/>
              <a:chExt cx="642938" cy="642938"/>
            </a:xfrm>
          </p:grpSpPr>
          <p:sp>
            <p:nvSpPr>
              <p:cNvPr id="8225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226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27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28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29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30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8224" name="Text Box 65"/>
            <p:cNvSpPr txBox="1">
              <a:spLocks noChangeArrowheads="1"/>
            </p:cNvSpPr>
            <p:nvPr/>
          </p:nvSpPr>
          <p:spPr bwMode="gray">
            <a:xfrm>
              <a:off x="2412281" y="2565357"/>
              <a:ext cx="2016224" cy="1938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为什么说我国是机械制造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大国，而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不是机械制造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强国？查找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资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料，用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数据来说明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问题。</a:t>
              </a:r>
              <a:endPara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802586" y="1703388"/>
            <a:ext cx="2017886" cy="4181475"/>
            <a:chOff x="4788123" y="1703388"/>
            <a:chExt cx="2017886" cy="4181475"/>
          </a:xfrm>
        </p:grpSpPr>
        <p:sp>
          <p:nvSpPr>
            <p:cNvPr id="59" name="圆角矩形 58"/>
            <p:cNvSpPr/>
            <p:nvPr/>
          </p:nvSpPr>
          <p:spPr bwMode="auto">
            <a:xfrm>
              <a:off x="4788123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8213" name="组合 46"/>
            <p:cNvGrpSpPr>
              <a:grpSpLocks/>
            </p:cNvGrpSpPr>
            <p:nvPr/>
          </p:nvGrpSpPr>
          <p:grpSpPr bwMode="auto">
            <a:xfrm>
              <a:off x="5451838" y="1703388"/>
              <a:ext cx="642906" cy="643179"/>
              <a:chOff x="5648449" y="2057400"/>
              <a:chExt cx="642938" cy="642938"/>
            </a:xfrm>
          </p:grpSpPr>
          <p:grpSp>
            <p:nvGrpSpPr>
              <p:cNvPr id="8215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8217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18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19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20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21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216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8214" name="Text Box 65"/>
            <p:cNvSpPr txBox="1">
              <a:spLocks noChangeArrowheads="1"/>
            </p:cNvSpPr>
            <p:nvPr/>
          </p:nvSpPr>
          <p:spPr bwMode="gray">
            <a:xfrm>
              <a:off x="4789884" y="2564898"/>
              <a:ext cx="201612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仔细阅读“十二五”机械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工业发展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总体规划，说说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你从中获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得了哪些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信息，对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我国机械工业未来发展有了哪些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了解。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8889" l="7303" r="89888">
                        <a14:backgroundMark x1="15730" y1="11111" x2="15730" y2="1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5340" y="5493307"/>
            <a:ext cx="3463383" cy="140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0" y="1412776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64412" y="196271"/>
            <a:ext cx="6300788" cy="9366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一、现代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生活和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生产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/>
            </a:r>
            <a:b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</a:b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离不开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机械产品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8" y="3575769"/>
            <a:ext cx="10763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83" y="4452346"/>
            <a:ext cx="7810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79" y="3933801"/>
            <a:ext cx="1475881" cy="13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82" y="3073374"/>
            <a:ext cx="1070992" cy="12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70" b="98630" l="0" r="94891">
                        <a14:foregroundMark x1="13869" y1="17123" x2="13869" y2="77397"/>
                        <a14:foregroundMark x1="24088" y1="78082" x2="24088" y2="78082"/>
                        <a14:foregroundMark x1="13139" y1="6849" x2="13139" y2="6849"/>
                        <a14:backgroundMark x1="91971" y1="45205" x2="91971" y2="45205"/>
                        <a14:backgroundMark x1="91971" y1="45205" x2="91971" y2="45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04" y="4005064"/>
            <a:ext cx="2664296" cy="283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7534" y1="17213" x2="57534" y2="17213"/>
                        <a14:foregroundMark x1="37671" y1="31148" x2="37671" y2="31148"/>
                        <a14:foregroundMark x1="72603" y1="38525" x2="72603" y2="38525"/>
                        <a14:foregroundMark x1="70548" y1="27869" x2="70548" y2="27869"/>
                        <a14:foregroundMark x1="67123" y1="22131" x2="67123" y2="22131"/>
                        <a14:foregroundMark x1="66438" y1="34426" x2="66438" y2="34426"/>
                        <a14:foregroundMark x1="66438" y1="40164" x2="66438" y2="40164"/>
                        <a14:backgroundMark x1="59589" y1="91803" x2="59589" y2="91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5223871"/>
            <a:ext cx="1964795" cy="164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93" y="1442253"/>
            <a:ext cx="1413123" cy="253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40" y="1552866"/>
            <a:ext cx="1286842" cy="258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" y="1577415"/>
            <a:ext cx="4314939" cy="145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167499" y="3185989"/>
            <a:ext cx="3204701" cy="95410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生活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中处处可见</a:t>
            </a:r>
            <a:endParaRPr lang="en-US" altLang="zh-CN" sz="2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机械</a:t>
            </a: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76198 -0.02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0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34132 -0.006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889" y="1684934"/>
            <a:ext cx="3357798" cy="1978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0" y="1412776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64412" y="196271"/>
            <a:ext cx="6300788" cy="9366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一、现代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生活和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生产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/>
            </a:r>
            <a:b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</a:b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离不开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机械产品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67499" y="3185989"/>
            <a:ext cx="3204701" cy="95410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现代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生产离不开</a:t>
            </a:r>
            <a:endParaRPr lang="en-US" altLang="zh-CN" sz="2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机械</a:t>
            </a: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5980"/>
            <a:ext cx="2903000" cy="2081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0" y="3472620"/>
            <a:ext cx="2104958" cy="33109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43" y="4593614"/>
            <a:ext cx="3511322" cy="22835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09" y="4090699"/>
            <a:ext cx="3509717" cy="2786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3635896" y="2041053"/>
            <a:ext cx="1133953" cy="923477"/>
            <a:chOff x="3635896" y="2041053"/>
            <a:chExt cx="1133953" cy="923477"/>
          </a:xfrm>
        </p:grpSpPr>
        <p:sp>
          <p:nvSpPr>
            <p:cNvPr id="12" name="椭圆 11"/>
            <p:cNvSpPr/>
            <p:nvPr/>
          </p:nvSpPr>
          <p:spPr>
            <a:xfrm>
              <a:off x="3635896" y="2348879"/>
              <a:ext cx="648072" cy="615651"/>
            </a:xfrm>
            <a:prstGeom prst="ellipse">
              <a:avLst/>
            </a:prstGeom>
            <a:gradFill flip="none" rotWithShape="1">
              <a:gsLst>
                <a:gs pos="44000">
                  <a:srgbClr val="AAFF0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27000">
                <a:schemeClr val="accent3">
                  <a:satMod val="175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农</a:t>
              </a:r>
              <a:endPara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154197" y="2041053"/>
              <a:ext cx="615652" cy="615652"/>
            </a:xfrm>
            <a:prstGeom prst="ellipse">
              <a:avLst/>
            </a:prstGeom>
            <a:gradFill flip="none" rotWithShape="1">
              <a:gsLst>
                <a:gs pos="44000">
                  <a:srgbClr val="AAFF0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27000">
                <a:schemeClr val="accent3">
                  <a:satMod val="175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24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业</a:t>
              </a:r>
            </a:p>
            <a:p>
              <a:pPr algn="ctr"/>
              <a:endPara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44354" y="4246216"/>
            <a:ext cx="1133953" cy="881866"/>
            <a:chOff x="5454271" y="4071498"/>
            <a:chExt cx="1133953" cy="881866"/>
          </a:xfrm>
        </p:grpSpPr>
        <p:sp>
          <p:nvSpPr>
            <p:cNvPr id="27" name="椭圆 26"/>
            <p:cNvSpPr/>
            <p:nvPr/>
          </p:nvSpPr>
          <p:spPr>
            <a:xfrm>
              <a:off x="5454271" y="4071498"/>
              <a:ext cx="648072" cy="615651"/>
            </a:xfrm>
            <a:prstGeom prst="ellipse">
              <a:avLst/>
            </a:prstGeom>
            <a:gradFill flip="none" rotWithShape="1">
              <a:gsLst>
                <a:gs pos="0">
                  <a:srgbClr val="49F9F9"/>
                </a:gs>
                <a:gs pos="70000">
                  <a:schemeClr val="tx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88900">
                <a:srgbClr val="19FFC8"/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工</a:t>
              </a:r>
              <a:endPara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5972572" y="4337712"/>
              <a:ext cx="615652" cy="615652"/>
            </a:xfrm>
            <a:prstGeom prst="ellipse">
              <a:avLst/>
            </a:prstGeom>
            <a:gradFill flip="none" rotWithShape="1">
              <a:gsLst>
                <a:gs pos="0">
                  <a:srgbClr val="49F9F9"/>
                </a:gs>
                <a:gs pos="70000">
                  <a:schemeClr val="tx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88900">
                <a:srgbClr val="19FFC8"/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24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业</a:t>
              </a:r>
            </a:p>
            <a:p>
              <a:pPr algn="ctr"/>
              <a:endPara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065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611560" y="1763257"/>
            <a:ext cx="3096344" cy="2736850"/>
            <a:chOff x="3505016" y="-392233"/>
            <a:chExt cx="5123167" cy="2737462"/>
          </a:xfrm>
        </p:grpSpPr>
        <p:pic>
          <p:nvPicPr>
            <p:cNvPr id="22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04347" flipH="1">
              <a:off x="4697869" y="-1585086"/>
              <a:ext cx="2737462" cy="5123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15"/>
            <p:cNvSpPr txBox="1">
              <a:spLocks noChangeArrowheads="1"/>
            </p:cNvSpPr>
            <p:nvPr/>
          </p:nvSpPr>
          <p:spPr bwMode="auto">
            <a:xfrm rot="21267271">
              <a:off x="3860236" y="724130"/>
              <a:ext cx="2339240" cy="46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r>
                <a:rPr lang="zh-CN" altLang="en-US" sz="2400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机械和机械产品</a:t>
              </a: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0" y="1412776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64412" y="196271"/>
            <a:ext cx="6300788" cy="9366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一、现代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生活和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生产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/>
            </a:r>
            <a:b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</a:b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离不开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机械产品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" t="885" r="9408" b="12138"/>
          <a:stretch/>
        </p:blipFill>
        <p:spPr bwMode="auto">
          <a:xfrm>
            <a:off x="0" y="4269245"/>
            <a:ext cx="5512052" cy="256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3995712" y="1663830"/>
            <a:ext cx="4752975" cy="2125210"/>
            <a:chOff x="3615422" y="908740"/>
            <a:chExt cx="4752000" cy="1573093"/>
          </a:xfrm>
        </p:grpSpPr>
        <p:sp>
          <p:nvSpPr>
            <p:cNvPr id="43" name="圆角矩形 42"/>
            <p:cNvSpPr/>
            <p:nvPr/>
          </p:nvSpPr>
          <p:spPr bwMode="auto">
            <a:xfrm>
              <a:off x="3615422" y="908740"/>
              <a:ext cx="4752000" cy="1573093"/>
            </a:xfrm>
            <a:prstGeom prst="roundRect">
              <a:avLst>
                <a:gd name="adj" fmla="val 9992"/>
              </a:avLst>
            </a:prstGeom>
            <a:solidFill>
              <a:schemeClr val="bg1">
                <a:alpha val="60000"/>
              </a:schemeClr>
            </a:soli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TextBox 32"/>
            <p:cNvSpPr txBox="1">
              <a:spLocks noChangeArrowheads="1"/>
            </p:cNvSpPr>
            <p:nvPr/>
          </p:nvSpPr>
          <p:spPr bwMode="auto">
            <a:xfrm>
              <a:off x="3759037" y="1284974"/>
              <a:ext cx="4608385" cy="91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机械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是由若干相互联系的零部件按一定要求装配起来，用来转换或利用机械能，完成一定功能的装置。简单地说，机械就是各种机器与器械的总称。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680843" y="3566730"/>
            <a:ext cx="3338203" cy="2650360"/>
            <a:chOff x="5680843" y="3566730"/>
            <a:chExt cx="3338203" cy="2650360"/>
          </a:xfrm>
        </p:grpSpPr>
        <p:sp>
          <p:nvSpPr>
            <p:cNvPr id="46" name="圆角矩形 45"/>
            <p:cNvSpPr/>
            <p:nvPr/>
          </p:nvSpPr>
          <p:spPr bwMode="auto">
            <a:xfrm>
              <a:off x="5680843" y="3566730"/>
              <a:ext cx="3338203" cy="2650360"/>
            </a:xfrm>
            <a:prstGeom prst="roundRect">
              <a:avLst>
                <a:gd name="adj" fmla="val 9992"/>
              </a:avLst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 r="-100000" b="-100000"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TextBox 32"/>
            <p:cNvSpPr txBox="1">
              <a:spLocks noChangeArrowheads="1"/>
            </p:cNvSpPr>
            <p:nvPr/>
          </p:nvSpPr>
          <p:spPr bwMode="auto">
            <a:xfrm>
              <a:off x="5940152" y="3789040"/>
              <a:ext cx="2808534" cy="2339102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 r="-100000" b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dirty="0"/>
                <a:t> </a:t>
              </a:r>
              <a:r>
                <a:rPr lang="zh-CN" altLang="en-US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机械产品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是指通过机器生产的机械成品和半成品，诸如螺钉、发动机、汽车，等等。自行车就是日常生活中最常见的机械，自行车由车架、车轮、踏板、刹车装置、链条等基本部件组成。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681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、机械工业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8" name="组合 1"/>
          <p:cNvGrpSpPr>
            <a:grpSpLocks/>
          </p:cNvGrpSpPr>
          <p:nvPr/>
        </p:nvGrpSpPr>
        <p:grpSpPr bwMode="auto">
          <a:xfrm>
            <a:off x="0" y="2101196"/>
            <a:ext cx="3995936" cy="4756804"/>
            <a:chOff x="0" y="1454150"/>
            <a:chExt cx="4364038" cy="5403850"/>
          </a:xfrm>
        </p:grpSpPr>
        <p:grpSp>
          <p:nvGrpSpPr>
            <p:cNvPr id="9" name="组合 14"/>
            <p:cNvGrpSpPr>
              <a:grpSpLocks/>
            </p:cNvGrpSpPr>
            <p:nvPr/>
          </p:nvGrpSpPr>
          <p:grpSpPr bwMode="auto">
            <a:xfrm>
              <a:off x="0" y="3543300"/>
              <a:ext cx="1843088" cy="3086100"/>
              <a:chOff x="0" y="3543300"/>
              <a:chExt cx="1843088" cy="3086100"/>
            </a:xfrm>
          </p:grpSpPr>
          <p:sp>
            <p:nvSpPr>
              <p:cNvPr id="39" name="AutoShape 4"/>
              <p:cNvSpPr>
                <a:spLocks noChangeArrowheads="1"/>
              </p:cNvSpPr>
              <p:nvPr/>
            </p:nvSpPr>
            <p:spPr bwMode="gray">
              <a:xfrm>
                <a:off x="1614488" y="354330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" name="Line 7"/>
              <p:cNvSpPr>
                <a:spLocks noChangeShapeType="1"/>
              </p:cNvSpPr>
              <p:nvPr/>
            </p:nvSpPr>
            <p:spPr bwMode="gray">
              <a:xfrm flipH="1">
                <a:off x="0" y="3751263"/>
                <a:ext cx="1665288" cy="2878137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" name="组合 17"/>
            <p:cNvGrpSpPr>
              <a:grpSpLocks/>
            </p:cNvGrpSpPr>
            <p:nvPr/>
          </p:nvGrpSpPr>
          <p:grpSpPr bwMode="auto">
            <a:xfrm>
              <a:off x="0" y="5334000"/>
              <a:ext cx="3113088" cy="1295400"/>
              <a:chOff x="0" y="5334000"/>
              <a:chExt cx="3113088" cy="1295400"/>
            </a:xfrm>
          </p:grpSpPr>
          <p:sp>
            <p:nvSpPr>
              <p:cNvPr id="37" name="AutoShape 6"/>
              <p:cNvSpPr>
                <a:spLocks noChangeArrowheads="1"/>
              </p:cNvSpPr>
              <p:nvPr/>
            </p:nvSpPr>
            <p:spPr bwMode="gray">
              <a:xfrm>
                <a:off x="2884488" y="533400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Line 8"/>
              <p:cNvSpPr>
                <a:spLocks noChangeShapeType="1"/>
              </p:cNvSpPr>
              <p:nvPr/>
            </p:nvSpPr>
            <p:spPr bwMode="gray">
              <a:xfrm flipH="1">
                <a:off x="0" y="5481638"/>
                <a:ext cx="2895600" cy="1147762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" name="组合 26"/>
            <p:cNvGrpSpPr>
              <a:grpSpLocks/>
            </p:cNvGrpSpPr>
            <p:nvPr/>
          </p:nvGrpSpPr>
          <p:grpSpPr bwMode="auto">
            <a:xfrm>
              <a:off x="0" y="4032250"/>
              <a:ext cx="2735263" cy="2825750"/>
              <a:chOff x="0" y="4032250"/>
              <a:chExt cx="2735263" cy="2825751"/>
            </a:xfrm>
          </p:grpSpPr>
          <p:sp>
            <p:nvSpPr>
              <p:cNvPr id="35" name="AutoShape 5"/>
              <p:cNvSpPr>
                <a:spLocks noChangeArrowheads="1"/>
              </p:cNvSpPr>
              <p:nvPr/>
            </p:nvSpPr>
            <p:spPr bwMode="gray">
              <a:xfrm>
                <a:off x="2506663" y="403225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" name="Line 15"/>
              <p:cNvSpPr>
                <a:spLocks noChangeShapeType="1"/>
              </p:cNvSpPr>
              <p:nvPr/>
            </p:nvSpPr>
            <p:spPr bwMode="gray">
              <a:xfrm flipH="1">
                <a:off x="0" y="4260851"/>
                <a:ext cx="2527300" cy="259715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" name="组合 29"/>
            <p:cNvGrpSpPr>
              <a:grpSpLocks/>
            </p:cNvGrpSpPr>
            <p:nvPr/>
          </p:nvGrpSpPr>
          <p:grpSpPr bwMode="auto">
            <a:xfrm>
              <a:off x="73025" y="3732213"/>
              <a:ext cx="690563" cy="2324100"/>
              <a:chOff x="73024" y="3732213"/>
              <a:chExt cx="690564" cy="2323306"/>
            </a:xfrm>
          </p:grpSpPr>
          <p:sp>
            <p:nvSpPr>
              <p:cNvPr id="33" name="Line 3"/>
              <p:cNvSpPr>
                <a:spLocks noChangeShapeType="1"/>
              </p:cNvSpPr>
              <p:nvPr/>
            </p:nvSpPr>
            <p:spPr bwMode="gray">
              <a:xfrm flipH="1">
                <a:off x="73024" y="3962400"/>
                <a:ext cx="536575" cy="2093119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AutoShape 23"/>
              <p:cNvSpPr>
                <a:spLocks noChangeArrowheads="1"/>
              </p:cNvSpPr>
              <p:nvPr/>
            </p:nvSpPr>
            <p:spPr bwMode="gray">
              <a:xfrm>
                <a:off x="534988" y="3732213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组合 32"/>
            <p:cNvGrpSpPr>
              <a:grpSpLocks/>
            </p:cNvGrpSpPr>
            <p:nvPr/>
          </p:nvGrpSpPr>
          <p:grpSpPr bwMode="auto">
            <a:xfrm>
              <a:off x="0" y="6302375"/>
              <a:ext cx="3048000" cy="327025"/>
              <a:chOff x="0" y="6302375"/>
              <a:chExt cx="3048000" cy="327025"/>
            </a:xfrm>
          </p:grpSpPr>
          <p:sp>
            <p:nvSpPr>
              <p:cNvPr id="31" name="Line 2"/>
              <p:cNvSpPr>
                <a:spLocks noChangeShapeType="1"/>
              </p:cNvSpPr>
              <p:nvPr/>
            </p:nvSpPr>
            <p:spPr bwMode="gray">
              <a:xfrm flipH="1">
                <a:off x="0" y="6400800"/>
                <a:ext cx="2819400" cy="22860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AutoShape 24"/>
              <p:cNvSpPr>
                <a:spLocks noChangeArrowheads="1"/>
              </p:cNvSpPr>
              <p:nvPr/>
            </p:nvSpPr>
            <p:spPr bwMode="gray">
              <a:xfrm>
                <a:off x="2819400" y="6302375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组合 35"/>
            <p:cNvGrpSpPr>
              <a:grpSpLocks/>
            </p:cNvGrpSpPr>
            <p:nvPr/>
          </p:nvGrpSpPr>
          <p:grpSpPr bwMode="auto">
            <a:xfrm>
              <a:off x="4763" y="1454150"/>
              <a:ext cx="2366962" cy="4772025"/>
              <a:chOff x="0" y="1857871"/>
              <a:chExt cx="2366556" cy="4771529"/>
            </a:xfrm>
          </p:grpSpPr>
          <p:sp>
            <p:nvSpPr>
              <p:cNvPr id="29" name="Line 9"/>
              <p:cNvSpPr>
                <a:spLocks noChangeShapeType="1"/>
              </p:cNvSpPr>
              <p:nvPr/>
            </p:nvSpPr>
            <p:spPr bwMode="gray">
              <a:xfrm flipH="1">
                <a:off x="0" y="2243138"/>
                <a:ext cx="1866900" cy="4386262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五角星 29"/>
              <p:cNvSpPr/>
              <p:nvPr/>
            </p:nvSpPr>
            <p:spPr>
              <a:xfrm rot="20273768">
                <a:off x="1472947" y="1857871"/>
                <a:ext cx="893609" cy="769858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5" name="组合 38"/>
            <p:cNvGrpSpPr>
              <a:grpSpLocks/>
            </p:cNvGrpSpPr>
            <p:nvPr/>
          </p:nvGrpSpPr>
          <p:grpSpPr bwMode="auto">
            <a:xfrm>
              <a:off x="239713" y="2646363"/>
              <a:ext cx="2922587" cy="3579812"/>
              <a:chOff x="0" y="3050472"/>
              <a:chExt cx="2922736" cy="3578928"/>
            </a:xfrm>
          </p:grpSpPr>
          <p:sp>
            <p:nvSpPr>
              <p:cNvPr id="27" name="Line 10"/>
              <p:cNvSpPr>
                <a:spLocks noChangeShapeType="1"/>
              </p:cNvSpPr>
              <p:nvPr/>
            </p:nvSpPr>
            <p:spPr bwMode="gray">
              <a:xfrm flipH="1">
                <a:off x="0" y="3570288"/>
                <a:ext cx="2309813" cy="3059112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五角星 27"/>
              <p:cNvSpPr/>
              <p:nvPr/>
            </p:nvSpPr>
            <p:spPr>
              <a:xfrm rot="20273768">
                <a:off x="2028928" y="3050472"/>
                <a:ext cx="893808" cy="769747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6" name="组合 41"/>
            <p:cNvGrpSpPr>
              <a:grpSpLocks/>
            </p:cNvGrpSpPr>
            <p:nvPr/>
          </p:nvGrpSpPr>
          <p:grpSpPr bwMode="auto">
            <a:xfrm>
              <a:off x="347663" y="4079875"/>
              <a:ext cx="3541712" cy="2343150"/>
              <a:chOff x="0" y="4286355"/>
              <a:chExt cx="3541988" cy="2343045"/>
            </a:xfrm>
          </p:grpSpPr>
          <p:sp>
            <p:nvSpPr>
              <p:cNvPr id="25" name="Line 11"/>
              <p:cNvSpPr>
                <a:spLocks noChangeShapeType="1"/>
              </p:cNvSpPr>
              <p:nvPr/>
            </p:nvSpPr>
            <p:spPr bwMode="gray">
              <a:xfrm flipH="1">
                <a:off x="0" y="4837113"/>
                <a:ext cx="2846388" cy="1792287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五角星 25"/>
              <p:cNvSpPr/>
              <p:nvPr/>
            </p:nvSpPr>
            <p:spPr>
              <a:xfrm rot="20273768">
                <a:off x="2648156" y="4286355"/>
                <a:ext cx="893832" cy="769903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7" name="组合 44"/>
            <p:cNvGrpSpPr>
              <a:grpSpLocks/>
            </p:cNvGrpSpPr>
            <p:nvPr/>
          </p:nvGrpSpPr>
          <p:grpSpPr bwMode="auto">
            <a:xfrm>
              <a:off x="207963" y="5445125"/>
              <a:ext cx="4156075" cy="1003300"/>
              <a:chOff x="0" y="5626127"/>
              <a:chExt cx="4156108" cy="1003273"/>
            </a:xfrm>
          </p:grpSpPr>
          <p:sp>
            <p:nvSpPr>
              <p:cNvPr id="23" name="Line 12"/>
              <p:cNvSpPr>
                <a:spLocks noChangeShapeType="1"/>
              </p:cNvSpPr>
              <p:nvPr/>
            </p:nvSpPr>
            <p:spPr bwMode="gray">
              <a:xfrm flipH="1">
                <a:off x="0" y="5883275"/>
                <a:ext cx="3867150" cy="746125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五角星 23"/>
              <p:cNvSpPr/>
              <p:nvPr/>
            </p:nvSpPr>
            <p:spPr>
              <a:xfrm rot="20273768">
                <a:off x="3262338" y="5626127"/>
                <a:ext cx="893770" cy="769917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8" name="组合 47"/>
            <p:cNvGrpSpPr>
              <a:grpSpLocks/>
            </p:cNvGrpSpPr>
            <p:nvPr/>
          </p:nvGrpSpPr>
          <p:grpSpPr bwMode="auto">
            <a:xfrm>
              <a:off x="0" y="4567238"/>
              <a:ext cx="2286000" cy="2290762"/>
              <a:chOff x="0" y="4567238"/>
              <a:chExt cx="2286000" cy="2290763"/>
            </a:xfrm>
          </p:grpSpPr>
          <p:sp>
            <p:nvSpPr>
              <p:cNvPr id="20" name="Arc 14"/>
              <p:cNvSpPr>
                <a:spLocks/>
              </p:cNvSpPr>
              <p:nvPr/>
            </p:nvSpPr>
            <p:spPr bwMode="gray">
              <a:xfrm>
                <a:off x="0" y="4567238"/>
                <a:ext cx="2286000" cy="2290763"/>
              </a:xfrm>
              <a:custGeom>
                <a:avLst/>
                <a:gdLst>
                  <a:gd name="T0" fmla="*/ 0 w 21600"/>
                  <a:gd name="T1" fmla="*/ 0 h 21600"/>
                  <a:gd name="T2" fmla="*/ 96 w 21600"/>
                  <a:gd name="T3" fmla="*/ 96 h 21600"/>
                  <a:gd name="T4" fmla="*/ 0 w 21600"/>
                  <a:gd name="T5" fmla="*/ 9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" name="Arc 16"/>
              <p:cNvSpPr>
                <a:spLocks/>
              </p:cNvSpPr>
              <p:nvPr/>
            </p:nvSpPr>
            <p:spPr bwMode="gray">
              <a:xfrm>
                <a:off x="0" y="4667250"/>
                <a:ext cx="2193925" cy="2190750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Arc 17"/>
              <p:cNvSpPr>
                <a:spLocks/>
              </p:cNvSpPr>
              <p:nvPr/>
            </p:nvSpPr>
            <p:spPr bwMode="gray">
              <a:xfrm>
                <a:off x="0" y="4645024"/>
                <a:ext cx="2193925" cy="2212975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0E1C6">
                      <a:alpha val="0"/>
                    </a:srgbClr>
                  </a:gs>
                  <a:gs pos="100000">
                    <a:srgbClr val="DDA44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73024" y="5481638"/>
              <a:ext cx="19066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黑体" pitchFamily="2" charset="-122"/>
                  <a:ea typeface="黑体" pitchFamily="2" charset="-122"/>
                </a:rPr>
                <a:t>机械</a:t>
              </a:r>
              <a:r>
                <a:rPr lang="zh-CN" altLang="en-US" sz="28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黑体" pitchFamily="2" charset="-122"/>
                  <a:ea typeface="黑体" pitchFamily="2" charset="-122"/>
                </a:rPr>
                <a:t>工业</a:t>
              </a:r>
              <a:endParaRPr lang="en-US" altLang="zh-CN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41" name="五角星 40"/>
          <p:cNvSpPr/>
          <p:nvPr/>
        </p:nvSpPr>
        <p:spPr>
          <a:xfrm rot="20273768">
            <a:off x="1333676" y="2056636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TextBox 1"/>
          <p:cNvSpPr txBox="1">
            <a:spLocks noChangeArrowheads="1"/>
          </p:cNvSpPr>
          <p:nvPr/>
        </p:nvSpPr>
        <p:spPr bwMode="auto">
          <a:xfrm>
            <a:off x="2413423" y="2011565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机械工业</a:t>
            </a:r>
            <a:endParaRPr lang="zh-CN" altLang="en-US" sz="28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3" name="圆角矩形 42"/>
          <p:cNvSpPr/>
          <p:nvPr/>
        </p:nvSpPr>
        <p:spPr bwMode="auto">
          <a:xfrm>
            <a:off x="4458770" y="2675878"/>
            <a:ext cx="4042819" cy="2941217"/>
          </a:xfrm>
          <a:prstGeom prst="roundRect">
            <a:avLst>
              <a:gd name="adj" fmla="val 9992"/>
            </a:avLst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04221" y="3081690"/>
            <a:ext cx="3551915" cy="2308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生产机械产品的制造</a:t>
            </a:r>
            <a:r>
              <a:rPr lang="zh-CN" altLang="en-US" dirty="0" smtClean="0"/>
              <a:t>工业，称为“机械工业”，亦称“机械制造工业”或 “机器制造工业”，产品</a:t>
            </a:r>
            <a:r>
              <a:rPr lang="zh-CN" altLang="en-US" dirty="0"/>
              <a:t>涵盖各种动力</a:t>
            </a:r>
            <a:r>
              <a:rPr lang="zh-CN" altLang="en-US" dirty="0" smtClean="0"/>
              <a:t>机械、起重</a:t>
            </a:r>
            <a:r>
              <a:rPr lang="zh-CN" altLang="en-US" dirty="0"/>
              <a:t>运输</a:t>
            </a:r>
            <a:r>
              <a:rPr lang="zh-CN" altLang="en-US" dirty="0" smtClean="0"/>
              <a:t>机械、农业机械、冶金</a:t>
            </a:r>
            <a:r>
              <a:rPr lang="zh-CN" altLang="en-US" dirty="0"/>
              <a:t>矿山</a:t>
            </a:r>
            <a:r>
              <a:rPr lang="zh-CN" altLang="en-US" dirty="0" smtClean="0"/>
              <a:t>机械、化工机械、纺织机械、机床、工具、仪器、仪表</a:t>
            </a:r>
            <a:r>
              <a:rPr lang="zh-CN" altLang="en-US" dirty="0"/>
              <a:t>以及其他</a:t>
            </a:r>
            <a:r>
              <a:rPr lang="zh-CN" altLang="en-US" dirty="0" smtClean="0"/>
              <a:t>机械</a:t>
            </a:r>
            <a:r>
              <a:rPr lang="zh-CN" altLang="en-US" dirty="0"/>
              <a:t>设备</a:t>
            </a:r>
            <a:r>
              <a:rPr lang="zh-CN" altLang="en-US" dirty="0" smtClean="0"/>
              <a:t>等。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993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、机械工业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8" name="组合 1"/>
          <p:cNvGrpSpPr>
            <a:grpSpLocks/>
          </p:cNvGrpSpPr>
          <p:nvPr/>
        </p:nvGrpSpPr>
        <p:grpSpPr bwMode="auto">
          <a:xfrm>
            <a:off x="0" y="2101196"/>
            <a:ext cx="3995936" cy="4756804"/>
            <a:chOff x="0" y="1454150"/>
            <a:chExt cx="4364038" cy="5403850"/>
          </a:xfrm>
        </p:grpSpPr>
        <p:grpSp>
          <p:nvGrpSpPr>
            <p:cNvPr id="9" name="组合 14"/>
            <p:cNvGrpSpPr>
              <a:grpSpLocks/>
            </p:cNvGrpSpPr>
            <p:nvPr/>
          </p:nvGrpSpPr>
          <p:grpSpPr bwMode="auto">
            <a:xfrm>
              <a:off x="0" y="3543300"/>
              <a:ext cx="1843088" cy="3086100"/>
              <a:chOff x="0" y="3543300"/>
              <a:chExt cx="1843088" cy="3086100"/>
            </a:xfrm>
          </p:grpSpPr>
          <p:sp>
            <p:nvSpPr>
              <p:cNvPr id="39" name="AutoShape 4"/>
              <p:cNvSpPr>
                <a:spLocks noChangeArrowheads="1"/>
              </p:cNvSpPr>
              <p:nvPr/>
            </p:nvSpPr>
            <p:spPr bwMode="gray">
              <a:xfrm>
                <a:off x="1614488" y="354330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" name="Line 7"/>
              <p:cNvSpPr>
                <a:spLocks noChangeShapeType="1"/>
              </p:cNvSpPr>
              <p:nvPr/>
            </p:nvSpPr>
            <p:spPr bwMode="gray">
              <a:xfrm flipH="1">
                <a:off x="0" y="3751263"/>
                <a:ext cx="1665288" cy="2878137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" name="组合 17"/>
            <p:cNvGrpSpPr>
              <a:grpSpLocks/>
            </p:cNvGrpSpPr>
            <p:nvPr/>
          </p:nvGrpSpPr>
          <p:grpSpPr bwMode="auto">
            <a:xfrm>
              <a:off x="0" y="5334000"/>
              <a:ext cx="3113088" cy="1295400"/>
              <a:chOff x="0" y="5334000"/>
              <a:chExt cx="3113088" cy="1295400"/>
            </a:xfrm>
          </p:grpSpPr>
          <p:sp>
            <p:nvSpPr>
              <p:cNvPr id="37" name="AutoShape 6"/>
              <p:cNvSpPr>
                <a:spLocks noChangeArrowheads="1"/>
              </p:cNvSpPr>
              <p:nvPr/>
            </p:nvSpPr>
            <p:spPr bwMode="gray">
              <a:xfrm>
                <a:off x="2884488" y="533400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Line 8"/>
              <p:cNvSpPr>
                <a:spLocks noChangeShapeType="1"/>
              </p:cNvSpPr>
              <p:nvPr/>
            </p:nvSpPr>
            <p:spPr bwMode="gray">
              <a:xfrm flipH="1">
                <a:off x="0" y="5481638"/>
                <a:ext cx="2895600" cy="1147762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" name="组合 26"/>
            <p:cNvGrpSpPr>
              <a:grpSpLocks/>
            </p:cNvGrpSpPr>
            <p:nvPr/>
          </p:nvGrpSpPr>
          <p:grpSpPr bwMode="auto">
            <a:xfrm>
              <a:off x="0" y="4032250"/>
              <a:ext cx="2735263" cy="2825750"/>
              <a:chOff x="0" y="4032250"/>
              <a:chExt cx="2735263" cy="2825751"/>
            </a:xfrm>
          </p:grpSpPr>
          <p:sp>
            <p:nvSpPr>
              <p:cNvPr id="35" name="AutoShape 5"/>
              <p:cNvSpPr>
                <a:spLocks noChangeArrowheads="1"/>
              </p:cNvSpPr>
              <p:nvPr/>
            </p:nvSpPr>
            <p:spPr bwMode="gray">
              <a:xfrm>
                <a:off x="2506663" y="403225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" name="Line 15"/>
              <p:cNvSpPr>
                <a:spLocks noChangeShapeType="1"/>
              </p:cNvSpPr>
              <p:nvPr/>
            </p:nvSpPr>
            <p:spPr bwMode="gray">
              <a:xfrm flipH="1">
                <a:off x="0" y="4260851"/>
                <a:ext cx="2527300" cy="259715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" name="组合 29"/>
            <p:cNvGrpSpPr>
              <a:grpSpLocks/>
            </p:cNvGrpSpPr>
            <p:nvPr/>
          </p:nvGrpSpPr>
          <p:grpSpPr bwMode="auto">
            <a:xfrm>
              <a:off x="73025" y="3732213"/>
              <a:ext cx="690563" cy="2324100"/>
              <a:chOff x="73024" y="3732213"/>
              <a:chExt cx="690564" cy="2323306"/>
            </a:xfrm>
          </p:grpSpPr>
          <p:sp>
            <p:nvSpPr>
              <p:cNvPr id="33" name="Line 3"/>
              <p:cNvSpPr>
                <a:spLocks noChangeShapeType="1"/>
              </p:cNvSpPr>
              <p:nvPr/>
            </p:nvSpPr>
            <p:spPr bwMode="gray">
              <a:xfrm flipH="1">
                <a:off x="73024" y="3962400"/>
                <a:ext cx="536575" cy="2093119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AutoShape 23"/>
              <p:cNvSpPr>
                <a:spLocks noChangeArrowheads="1"/>
              </p:cNvSpPr>
              <p:nvPr/>
            </p:nvSpPr>
            <p:spPr bwMode="gray">
              <a:xfrm>
                <a:off x="534988" y="3732213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组合 32"/>
            <p:cNvGrpSpPr>
              <a:grpSpLocks/>
            </p:cNvGrpSpPr>
            <p:nvPr/>
          </p:nvGrpSpPr>
          <p:grpSpPr bwMode="auto">
            <a:xfrm>
              <a:off x="0" y="6302375"/>
              <a:ext cx="3048000" cy="327025"/>
              <a:chOff x="0" y="6302375"/>
              <a:chExt cx="3048000" cy="327025"/>
            </a:xfrm>
          </p:grpSpPr>
          <p:sp>
            <p:nvSpPr>
              <p:cNvPr id="31" name="Line 2"/>
              <p:cNvSpPr>
                <a:spLocks noChangeShapeType="1"/>
              </p:cNvSpPr>
              <p:nvPr/>
            </p:nvSpPr>
            <p:spPr bwMode="gray">
              <a:xfrm flipH="1">
                <a:off x="0" y="6400800"/>
                <a:ext cx="2819400" cy="22860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AutoShape 24"/>
              <p:cNvSpPr>
                <a:spLocks noChangeArrowheads="1"/>
              </p:cNvSpPr>
              <p:nvPr/>
            </p:nvSpPr>
            <p:spPr bwMode="gray">
              <a:xfrm>
                <a:off x="2819400" y="6302375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组合 35"/>
            <p:cNvGrpSpPr>
              <a:grpSpLocks/>
            </p:cNvGrpSpPr>
            <p:nvPr/>
          </p:nvGrpSpPr>
          <p:grpSpPr bwMode="auto">
            <a:xfrm>
              <a:off x="4763" y="1454150"/>
              <a:ext cx="2366962" cy="4772025"/>
              <a:chOff x="0" y="1857871"/>
              <a:chExt cx="2366556" cy="4771529"/>
            </a:xfrm>
          </p:grpSpPr>
          <p:sp>
            <p:nvSpPr>
              <p:cNvPr id="29" name="Line 9"/>
              <p:cNvSpPr>
                <a:spLocks noChangeShapeType="1"/>
              </p:cNvSpPr>
              <p:nvPr/>
            </p:nvSpPr>
            <p:spPr bwMode="gray">
              <a:xfrm flipH="1">
                <a:off x="0" y="2243138"/>
                <a:ext cx="1866900" cy="4386262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五角星 29"/>
              <p:cNvSpPr/>
              <p:nvPr/>
            </p:nvSpPr>
            <p:spPr>
              <a:xfrm rot="20273768">
                <a:off x="1472947" y="1857871"/>
                <a:ext cx="893609" cy="769858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5" name="组合 38"/>
            <p:cNvGrpSpPr>
              <a:grpSpLocks/>
            </p:cNvGrpSpPr>
            <p:nvPr/>
          </p:nvGrpSpPr>
          <p:grpSpPr bwMode="auto">
            <a:xfrm>
              <a:off x="239713" y="2646363"/>
              <a:ext cx="2922587" cy="3579812"/>
              <a:chOff x="0" y="3050472"/>
              <a:chExt cx="2922736" cy="3578928"/>
            </a:xfrm>
          </p:grpSpPr>
          <p:sp>
            <p:nvSpPr>
              <p:cNvPr id="27" name="Line 10"/>
              <p:cNvSpPr>
                <a:spLocks noChangeShapeType="1"/>
              </p:cNvSpPr>
              <p:nvPr/>
            </p:nvSpPr>
            <p:spPr bwMode="gray">
              <a:xfrm flipH="1">
                <a:off x="0" y="3570288"/>
                <a:ext cx="2309813" cy="3059112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五角星 27"/>
              <p:cNvSpPr/>
              <p:nvPr/>
            </p:nvSpPr>
            <p:spPr>
              <a:xfrm rot="20273768">
                <a:off x="2028928" y="3050472"/>
                <a:ext cx="893808" cy="769747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6" name="组合 41"/>
            <p:cNvGrpSpPr>
              <a:grpSpLocks/>
            </p:cNvGrpSpPr>
            <p:nvPr/>
          </p:nvGrpSpPr>
          <p:grpSpPr bwMode="auto">
            <a:xfrm>
              <a:off x="347663" y="4079875"/>
              <a:ext cx="3541712" cy="2343150"/>
              <a:chOff x="0" y="4286355"/>
              <a:chExt cx="3541988" cy="2343045"/>
            </a:xfrm>
          </p:grpSpPr>
          <p:sp>
            <p:nvSpPr>
              <p:cNvPr id="25" name="Line 11"/>
              <p:cNvSpPr>
                <a:spLocks noChangeShapeType="1"/>
              </p:cNvSpPr>
              <p:nvPr/>
            </p:nvSpPr>
            <p:spPr bwMode="gray">
              <a:xfrm flipH="1">
                <a:off x="0" y="4837113"/>
                <a:ext cx="2846388" cy="1792287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五角星 25"/>
              <p:cNvSpPr/>
              <p:nvPr/>
            </p:nvSpPr>
            <p:spPr>
              <a:xfrm rot="20273768">
                <a:off x="2648156" y="4286355"/>
                <a:ext cx="893832" cy="769903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7" name="组合 44"/>
            <p:cNvGrpSpPr>
              <a:grpSpLocks/>
            </p:cNvGrpSpPr>
            <p:nvPr/>
          </p:nvGrpSpPr>
          <p:grpSpPr bwMode="auto">
            <a:xfrm>
              <a:off x="207963" y="5445125"/>
              <a:ext cx="4156075" cy="1003300"/>
              <a:chOff x="0" y="5626127"/>
              <a:chExt cx="4156108" cy="1003273"/>
            </a:xfrm>
          </p:grpSpPr>
          <p:sp>
            <p:nvSpPr>
              <p:cNvPr id="23" name="Line 12"/>
              <p:cNvSpPr>
                <a:spLocks noChangeShapeType="1"/>
              </p:cNvSpPr>
              <p:nvPr/>
            </p:nvSpPr>
            <p:spPr bwMode="gray">
              <a:xfrm flipH="1">
                <a:off x="0" y="5883275"/>
                <a:ext cx="3867150" cy="746125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五角星 23"/>
              <p:cNvSpPr/>
              <p:nvPr/>
            </p:nvSpPr>
            <p:spPr>
              <a:xfrm rot="20273768">
                <a:off x="3262338" y="5626127"/>
                <a:ext cx="893770" cy="769917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8" name="组合 47"/>
            <p:cNvGrpSpPr>
              <a:grpSpLocks/>
            </p:cNvGrpSpPr>
            <p:nvPr/>
          </p:nvGrpSpPr>
          <p:grpSpPr bwMode="auto">
            <a:xfrm>
              <a:off x="0" y="4567238"/>
              <a:ext cx="2286000" cy="2290762"/>
              <a:chOff x="0" y="4567238"/>
              <a:chExt cx="2286000" cy="2290763"/>
            </a:xfrm>
          </p:grpSpPr>
          <p:sp>
            <p:nvSpPr>
              <p:cNvPr id="20" name="Arc 14"/>
              <p:cNvSpPr>
                <a:spLocks/>
              </p:cNvSpPr>
              <p:nvPr/>
            </p:nvSpPr>
            <p:spPr bwMode="gray">
              <a:xfrm>
                <a:off x="0" y="4567238"/>
                <a:ext cx="2286000" cy="2290763"/>
              </a:xfrm>
              <a:custGeom>
                <a:avLst/>
                <a:gdLst>
                  <a:gd name="T0" fmla="*/ 0 w 21600"/>
                  <a:gd name="T1" fmla="*/ 0 h 21600"/>
                  <a:gd name="T2" fmla="*/ 96 w 21600"/>
                  <a:gd name="T3" fmla="*/ 96 h 21600"/>
                  <a:gd name="T4" fmla="*/ 0 w 21600"/>
                  <a:gd name="T5" fmla="*/ 9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" name="Arc 16"/>
              <p:cNvSpPr>
                <a:spLocks/>
              </p:cNvSpPr>
              <p:nvPr/>
            </p:nvSpPr>
            <p:spPr bwMode="gray">
              <a:xfrm>
                <a:off x="0" y="4667250"/>
                <a:ext cx="2193925" cy="2190750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Arc 17"/>
              <p:cNvSpPr>
                <a:spLocks/>
              </p:cNvSpPr>
              <p:nvPr/>
            </p:nvSpPr>
            <p:spPr bwMode="gray">
              <a:xfrm>
                <a:off x="0" y="4645024"/>
                <a:ext cx="2193925" cy="2212975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0E1C6">
                      <a:alpha val="0"/>
                    </a:srgbClr>
                  </a:gs>
                  <a:gs pos="100000">
                    <a:srgbClr val="DDA44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73024" y="5481638"/>
              <a:ext cx="19066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黑体" pitchFamily="2" charset="-122"/>
                  <a:ea typeface="黑体" pitchFamily="2" charset="-122"/>
                </a:rPr>
                <a:t>机械</a:t>
              </a:r>
              <a:r>
                <a:rPr lang="zh-CN" altLang="en-US" sz="28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黑体" pitchFamily="2" charset="-122"/>
                  <a:ea typeface="黑体" pitchFamily="2" charset="-122"/>
                </a:rPr>
                <a:t>工业</a:t>
              </a:r>
              <a:endParaRPr lang="en-US" altLang="zh-CN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41" name="五角星 40"/>
          <p:cNvSpPr/>
          <p:nvPr/>
        </p:nvSpPr>
        <p:spPr>
          <a:xfrm rot="20273768">
            <a:off x="1333676" y="2056636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TextBox 1"/>
          <p:cNvSpPr txBox="1">
            <a:spLocks noChangeArrowheads="1"/>
          </p:cNvSpPr>
          <p:nvPr/>
        </p:nvSpPr>
        <p:spPr bwMode="auto">
          <a:xfrm>
            <a:off x="2413423" y="2011565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机械工业</a:t>
            </a:r>
            <a:endParaRPr lang="zh-CN" altLang="en-US" sz="28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3" name="圆角矩形 42"/>
          <p:cNvSpPr/>
          <p:nvPr/>
        </p:nvSpPr>
        <p:spPr bwMode="auto">
          <a:xfrm>
            <a:off x="4716016" y="1630612"/>
            <a:ext cx="4307751" cy="3120784"/>
          </a:xfrm>
          <a:prstGeom prst="roundRect">
            <a:avLst>
              <a:gd name="adj" fmla="val 9992"/>
            </a:avLst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76056" y="1871732"/>
            <a:ext cx="3952109" cy="258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机械工业是工业中最重要的</a:t>
            </a:r>
            <a:r>
              <a:rPr lang="zh-CN" altLang="en-US" dirty="0" smtClean="0"/>
              <a:t>部门</a:t>
            </a:r>
            <a:r>
              <a:rPr lang="en-US" altLang="zh-CN" dirty="0" smtClean="0"/>
              <a:t>,</a:t>
            </a:r>
            <a:r>
              <a:rPr lang="zh-CN" altLang="en-US" dirty="0" smtClean="0"/>
              <a:t>也是制造业</a:t>
            </a:r>
            <a:r>
              <a:rPr lang="zh-CN" altLang="en-US" dirty="0"/>
              <a:t>的</a:t>
            </a:r>
            <a:r>
              <a:rPr lang="zh-CN" altLang="en-US" dirty="0" smtClean="0"/>
              <a:t>基础。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通常，机械</a:t>
            </a:r>
            <a:r>
              <a:rPr lang="zh-CN" altLang="en-US" dirty="0"/>
              <a:t>工业的发展水平是衡量</a:t>
            </a:r>
            <a:r>
              <a:rPr lang="zh-CN" altLang="en-US" dirty="0" smtClean="0"/>
              <a:t>国家</a:t>
            </a:r>
            <a:r>
              <a:rPr lang="zh-CN" altLang="en-US" dirty="0"/>
              <a:t>工业化程度的主要标志</a:t>
            </a:r>
            <a:r>
              <a:rPr lang="zh-CN" altLang="en-US" dirty="0" smtClean="0"/>
              <a:t>之一。</a:t>
            </a:r>
            <a:endParaRPr lang="zh-CN" altLang="en-US" dirty="0"/>
          </a:p>
        </p:txBody>
      </p:sp>
      <p:sp>
        <p:nvSpPr>
          <p:cNvPr id="44" name="五角星 43"/>
          <p:cNvSpPr/>
          <p:nvPr/>
        </p:nvSpPr>
        <p:spPr>
          <a:xfrm rot="20273768">
            <a:off x="2047654" y="315087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3127401" y="3105799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地位</a:t>
            </a:r>
            <a:endParaRPr lang="zh-CN" altLang="en-US" sz="28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88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、机械工业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8" name="组合 1"/>
          <p:cNvGrpSpPr>
            <a:grpSpLocks/>
          </p:cNvGrpSpPr>
          <p:nvPr/>
        </p:nvGrpSpPr>
        <p:grpSpPr bwMode="auto">
          <a:xfrm>
            <a:off x="0" y="2101196"/>
            <a:ext cx="3995936" cy="4756804"/>
            <a:chOff x="0" y="1454150"/>
            <a:chExt cx="4364038" cy="5403850"/>
          </a:xfrm>
        </p:grpSpPr>
        <p:grpSp>
          <p:nvGrpSpPr>
            <p:cNvPr id="9" name="组合 14"/>
            <p:cNvGrpSpPr>
              <a:grpSpLocks/>
            </p:cNvGrpSpPr>
            <p:nvPr/>
          </p:nvGrpSpPr>
          <p:grpSpPr bwMode="auto">
            <a:xfrm>
              <a:off x="0" y="3543300"/>
              <a:ext cx="1843088" cy="3086100"/>
              <a:chOff x="0" y="3543300"/>
              <a:chExt cx="1843088" cy="3086100"/>
            </a:xfrm>
          </p:grpSpPr>
          <p:sp>
            <p:nvSpPr>
              <p:cNvPr id="39" name="AutoShape 4"/>
              <p:cNvSpPr>
                <a:spLocks noChangeArrowheads="1"/>
              </p:cNvSpPr>
              <p:nvPr/>
            </p:nvSpPr>
            <p:spPr bwMode="gray">
              <a:xfrm>
                <a:off x="1614488" y="354330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" name="Line 7"/>
              <p:cNvSpPr>
                <a:spLocks noChangeShapeType="1"/>
              </p:cNvSpPr>
              <p:nvPr/>
            </p:nvSpPr>
            <p:spPr bwMode="gray">
              <a:xfrm flipH="1">
                <a:off x="0" y="3751263"/>
                <a:ext cx="1665288" cy="2878137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" name="组合 17"/>
            <p:cNvGrpSpPr>
              <a:grpSpLocks/>
            </p:cNvGrpSpPr>
            <p:nvPr/>
          </p:nvGrpSpPr>
          <p:grpSpPr bwMode="auto">
            <a:xfrm>
              <a:off x="0" y="5334000"/>
              <a:ext cx="3113088" cy="1295400"/>
              <a:chOff x="0" y="5334000"/>
              <a:chExt cx="3113088" cy="1295400"/>
            </a:xfrm>
          </p:grpSpPr>
          <p:sp>
            <p:nvSpPr>
              <p:cNvPr id="37" name="AutoShape 6"/>
              <p:cNvSpPr>
                <a:spLocks noChangeArrowheads="1"/>
              </p:cNvSpPr>
              <p:nvPr/>
            </p:nvSpPr>
            <p:spPr bwMode="gray">
              <a:xfrm>
                <a:off x="2884488" y="533400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Line 8"/>
              <p:cNvSpPr>
                <a:spLocks noChangeShapeType="1"/>
              </p:cNvSpPr>
              <p:nvPr/>
            </p:nvSpPr>
            <p:spPr bwMode="gray">
              <a:xfrm flipH="1">
                <a:off x="0" y="5481638"/>
                <a:ext cx="2895600" cy="1147762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" name="组合 26"/>
            <p:cNvGrpSpPr>
              <a:grpSpLocks/>
            </p:cNvGrpSpPr>
            <p:nvPr/>
          </p:nvGrpSpPr>
          <p:grpSpPr bwMode="auto">
            <a:xfrm>
              <a:off x="0" y="4032250"/>
              <a:ext cx="2735263" cy="2825750"/>
              <a:chOff x="0" y="4032250"/>
              <a:chExt cx="2735263" cy="2825751"/>
            </a:xfrm>
          </p:grpSpPr>
          <p:sp>
            <p:nvSpPr>
              <p:cNvPr id="35" name="AutoShape 5"/>
              <p:cNvSpPr>
                <a:spLocks noChangeArrowheads="1"/>
              </p:cNvSpPr>
              <p:nvPr/>
            </p:nvSpPr>
            <p:spPr bwMode="gray">
              <a:xfrm>
                <a:off x="2506663" y="403225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" name="Line 15"/>
              <p:cNvSpPr>
                <a:spLocks noChangeShapeType="1"/>
              </p:cNvSpPr>
              <p:nvPr/>
            </p:nvSpPr>
            <p:spPr bwMode="gray">
              <a:xfrm flipH="1">
                <a:off x="0" y="4260851"/>
                <a:ext cx="2527300" cy="259715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" name="组合 29"/>
            <p:cNvGrpSpPr>
              <a:grpSpLocks/>
            </p:cNvGrpSpPr>
            <p:nvPr/>
          </p:nvGrpSpPr>
          <p:grpSpPr bwMode="auto">
            <a:xfrm>
              <a:off x="73025" y="3732213"/>
              <a:ext cx="690563" cy="2324100"/>
              <a:chOff x="73024" y="3732213"/>
              <a:chExt cx="690564" cy="2323306"/>
            </a:xfrm>
          </p:grpSpPr>
          <p:sp>
            <p:nvSpPr>
              <p:cNvPr id="33" name="Line 3"/>
              <p:cNvSpPr>
                <a:spLocks noChangeShapeType="1"/>
              </p:cNvSpPr>
              <p:nvPr/>
            </p:nvSpPr>
            <p:spPr bwMode="gray">
              <a:xfrm flipH="1">
                <a:off x="73024" y="3962400"/>
                <a:ext cx="536575" cy="2093119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AutoShape 23"/>
              <p:cNvSpPr>
                <a:spLocks noChangeArrowheads="1"/>
              </p:cNvSpPr>
              <p:nvPr/>
            </p:nvSpPr>
            <p:spPr bwMode="gray">
              <a:xfrm>
                <a:off x="534988" y="3732213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组合 32"/>
            <p:cNvGrpSpPr>
              <a:grpSpLocks/>
            </p:cNvGrpSpPr>
            <p:nvPr/>
          </p:nvGrpSpPr>
          <p:grpSpPr bwMode="auto">
            <a:xfrm>
              <a:off x="0" y="6302375"/>
              <a:ext cx="3048000" cy="327025"/>
              <a:chOff x="0" y="6302375"/>
              <a:chExt cx="3048000" cy="327025"/>
            </a:xfrm>
          </p:grpSpPr>
          <p:sp>
            <p:nvSpPr>
              <p:cNvPr id="31" name="Line 2"/>
              <p:cNvSpPr>
                <a:spLocks noChangeShapeType="1"/>
              </p:cNvSpPr>
              <p:nvPr/>
            </p:nvSpPr>
            <p:spPr bwMode="gray">
              <a:xfrm flipH="1">
                <a:off x="0" y="6400800"/>
                <a:ext cx="2819400" cy="22860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AutoShape 24"/>
              <p:cNvSpPr>
                <a:spLocks noChangeArrowheads="1"/>
              </p:cNvSpPr>
              <p:nvPr/>
            </p:nvSpPr>
            <p:spPr bwMode="gray">
              <a:xfrm>
                <a:off x="2819400" y="6302375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组合 35"/>
            <p:cNvGrpSpPr>
              <a:grpSpLocks/>
            </p:cNvGrpSpPr>
            <p:nvPr/>
          </p:nvGrpSpPr>
          <p:grpSpPr bwMode="auto">
            <a:xfrm>
              <a:off x="4763" y="1454150"/>
              <a:ext cx="2366962" cy="4772025"/>
              <a:chOff x="0" y="1857871"/>
              <a:chExt cx="2366556" cy="4771529"/>
            </a:xfrm>
          </p:grpSpPr>
          <p:sp>
            <p:nvSpPr>
              <p:cNvPr id="29" name="Line 9"/>
              <p:cNvSpPr>
                <a:spLocks noChangeShapeType="1"/>
              </p:cNvSpPr>
              <p:nvPr/>
            </p:nvSpPr>
            <p:spPr bwMode="gray">
              <a:xfrm flipH="1">
                <a:off x="0" y="2243138"/>
                <a:ext cx="1866900" cy="4386262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五角星 29"/>
              <p:cNvSpPr/>
              <p:nvPr/>
            </p:nvSpPr>
            <p:spPr>
              <a:xfrm rot="20273768">
                <a:off x="1472947" y="1857871"/>
                <a:ext cx="893609" cy="769858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5" name="组合 38"/>
            <p:cNvGrpSpPr>
              <a:grpSpLocks/>
            </p:cNvGrpSpPr>
            <p:nvPr/>
          </p:nvGrpSpPr>
          <p:grpSpPr bwMode="auto">
            <a:xfrm>
              <a:off x="239713" y="2646363"/>
              <a:ext cx="2922587" cy="3579812"/>
              <a:chOff x="0" y="3050472"/>
              <a:chExt cx="2922736" cy="3578928"/>
            </a:xfrm>
          </p:grpSpPr>
          <p:sp>
            <p:nvSpPr>
              <p:cNvPr id="27" name="Line 10"/>
              <p:cNvSpPr>
                <a:spLocks noChangeShapeType="1"/>
              </p:cNvSpPr>
              <p:nvPr/>
            </p:nvSpPr>
            <p:spPr bwMode="gray">
              <a:xfrm flipH="1">
                <a:off x="0" y="3570288"/>
                <a:ext cx="2309813" cy="3059112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五角星 27"/>
              <p:cNvSpPr/>
              <p:nvPr/>
            </p:nvSpPr>
            <p:spPr>
              <a:xfrm rot="20273768">
                <a:off x="2028928" y="3050472"/>
                <a:ext cx="893808" cy="769747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6" name="组合 41"/>
            <p:cNvGrpSpPr>
              <a:grpSpLocks/>
            </p:cNvGrpSpPr>
            <p:nvPr/>
          </p:nvGrpSpPr>
          <p:grpSpPr bwMode="auto">
            <a:xfrm>
              <a:off x="347663" y="4079875"/>
              <a:ext cx="3541712" cy="2343150"/>
              <a:chOff x="0" y="4286355"/>
              <a:chExt cx="3541988" cy="2343045"/>
            </a:xfrm>
          </p:grpSpPr>
          <p:sp>
            <p:nvSpPr>
              <p:cNvPr id="25" name="Line 11"/>
              <p:cNvSpPr>
                <a:spLocks noChangeShapeType="1"/>
              </p:cNvSpPr>
              <p:nvPr/>
            </p:nvSpPr>
            <p:spPr bwMode="gray">
              <a:xfrm flipH="1">
                <a:off x="0" y="4837113"/>
                <a:ext cx="2846388" cy="1792287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五角星 25"/>
              <p:cNvSpPr/>
              <p:nvPr/>
            </p:nvSpPr>
            <p:spPr>
              <a:xfrm rot="20273768">
                <a:off x="2648156" y="4286355"/>
                <a:ext cx="893832" cy="769903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7" name="组合 44"/>
            <p:cNvGrpSpPr>
              <a:grpSpLocks/>
            </p:cNvGrpSpPr>
            <p:nvPr/>
          </p:nvGrpSpPr>
          <p:grpSpPr bwMode="auto">
            <a:xfrm>
              <a:off x="207963" y="5445125"/>
              <a:ext cx="4156075" cy="1003300"/>
              <a:chOff x="0" y="5626127"/>
              <a:chExt cx="4156108" cy="1003273"/>
            </a:xfrm>
          </p:grpSpPr>
          <p:sp>
            <p:nvSpPr>
              <p:cNvPr id="23" name="Line 12"/>
              <p:cNvSpPr>
                <a:spLocks noChangeShapeType="1"/>
              </p:cNvSpPr>
              <p:nvPr/>
            </p:nvSpPr>
            <p:spPr bwMode="gray">
              <a:xfrm flipH="1">
                <a:off x="0" y="5883275"/>
                <a:ext cx="3867150" cy="746125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五角星 23"/>
              <p:cNvSpPr/>
              <p:nvPr/>
            </p:nvSpPr>
            <p:spPr>
              <a:xfrm rot="20273768">
                <a:off x="3262338" y="5626127"/>
                <a:ext cx="893770" cy="769917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8" name="组合 47"/>
            <p:cNvGrpSpPr>
              <a:grpSpLocks/>
            </p:cNvGrpSpPr>
            <p:nvPr/>
          </p:nvGrpSpPr>
          <p:grpSpPr bwMode="auto">
            <a:xfrm>
              <a:off x="0" y="4567238"/>
              <a:ext cx="2286000" cy="2290762"/>
              <a:chOff x="0" y="4567238"/>
              <a:chExt cx="2286000" cy="2290763"/>
            </a:xfrm>
          </p:grpSpPr>
          <p:sp>
            <p:nvSpPr>
              <p:cNvPr id="20" name="Arc 14"/>
              <p:cNvSpPr>
                <a:spLocks/>
              </p:cNvSpPr>
              <p:nvPr/>
            </p:nvSpPr>
            <p:spPr bwMode="gray">
              <a:xfrm>
                <a:off x="0" y="4567238"/>
                <a:ext cx="2286000" cy="2290763"/>
              </a:xfrm>
              <a:custGeom>
                <a:avLst/>
                <a:gdLst>
                  <a:gd name="T0" fmla="*/ 0 w 21600"/>
                  <a:gd name="T1" fmla="*/ 0 h 21600"/>
                  <a:gd name="T2" fmla="*/ 96 w 21600"/>
                  <a:gd name="T3" fmla="*/ 96 h 21600"/>
                  <a:gd name="T4" fmla="*/ 0 w 21600"/>
                  <a:gd name="T5" fmla="*/ 9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" name="Arc 16"/>
              <p:cNvSpPr>
                <a:spLocks/>
              </p:cNvSpPr>
              <p:nvPr/>
            </p:nvSpPr>
            <p:spPr bwMode="gray">
              <a:xfrm>
                <a:off x="0" y="4667250"/>
                <a:ext cx="2193925" cy="2190750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Arc 17"/>
              <p:cNvSpPr>
                <a:spLocks/>
              </p:cNvSpPr>
              <p:nvPr/>
            </p:nvSpPr>
            <p:spPr bwMode="gray">
              <a:xfrm>
                <a:off x="0" y="4645024"/>
                <a:ext cx="2193925" cy="2212975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0E1C6">
                      <a:alpha val="0"/>
                    </a:srgbClr>
                  </a:gs>
                  <a:gs pos="100000">
                    <a:srgbClr val="DDA44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73024" y="5481638"/>
              <a:ext cx="19066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黑体" pitchFamily="2" charset="-122"/>
                  <a:ea typeface="黑体" pitchFamily="2" charset="-122"/>
                </a:rPr>
                <a:t>机械</a:t>
              </a:r>
              <a:r>
                <a:rPr lang="zh-CN" altLang="en-US" sz="28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黑体" pitchFamily="2" charset="-122"/>
                  <a:ea typeface="黑体" pitchFamily="2" charset="-122"/>
                </a:rPr>
                <a:t>工业</a:t>
              </a:r>
              <a:endParaRPr lang="en-US" altLang="zh-CN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41" name="五角星 40"/>
          <p:cNvSpPr/>
          <p:nvPr/>
        </p:nvSpPr>
        <p:spPr>
          <a:xfrm rot="20273768">
            <a:off x="1333676" y="2056636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TextBox 1"/>
          <p:cNvSpPr txBox="1">
            <a:spLocks noChangeArrowheads="1"/>
          </p:cNvSpPr>
          <p:nvPr/>
        </p:nvSpPr>
        <p:spPr bwMode="auto">
          <a:xfrm>
            <a:off x="2413423" y="2011565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机械工业</a:t>
            </a:r>
            <a:endParaRPr lang="zh-CN" altLang="en-US" sz="28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4" name="五角星 43"/>
          <p:cNvSpPr/>
          <p:nvPr/>
        </p:nvSpPr>
        <p:spPr>
          <a:xfrm rot="20273768">
            <a:off x="2047654" y="315087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3128400" y="3106800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地位</a:t>
            </a:r>
            <a:endParaRPr lang="zh-CN" altLang="en-US" sz="28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7" name="五角星 46"/>
          <p:cNvSpPr/>
          <p:nvPr/>
        </p:nvSpPr>
        <p:spPr>
          <a:xfrm rot="20273768">
            <a:off x="2732993" y="436338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3731353" y="4435280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分类</a:t>
            </a:r>
            <a:endParaRPr lang="zh-CN" altLang="en-US" sz="28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" t="835" r="3298" b="6016"/>
          <a:stretch/>
        </p:blipFill>
        <p:spPr bwMode="auto">
          <a:xfrm>
            <a:off x="0" y="1050279"/>
            <a:ext cx="9144000" cy="580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84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、机械工业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8" name="组合 1"/>
          <p:cNvGrpSpPr>
            <a:grpSpLocks/>
          </p:cNvGrpSpPr>
          <p:nvPr/>
        </p:nvGrpSpPr>
        <p:grpSpPr bwMode="auto">
          <a:xfrm>
            <a:off x="0" y="2101196"/>
            <a:ext cx="3995936" cy="4756804"/>
            <a:chOff x="0" y="1454150"/>
            <a:chExt cx="4364038" cy="5403850"/>
          </a:xfrm>
        </p:grpSpPr>
        <p:grpSp>
          <p:nvGrpSpPr>
            <p:cNvPr id="9" name="组合 14"/>
            <p:cNvGrpSpPr>
              <a:grpSpLocks/>
            </p:cNvGrpSpPr>
            <p:nvPr/>
          </p:nvGrpSpPr>
          <p:grpSpPr bwMode="auto">
            <a:xfrm>
              <a:off x="0" y="3543300"/>
              <a:ext cx="1843088" cy="3086100"/>
              <a:chOff x="0" y="3543300"/>
              <a:chExt cx="1843088" cy="3086100"/>
            </a:xfrm>
          </p:grpSpPr>
          <p:sp>
            <p:nvSpPr>
              <p:cNvPr id="39" name="AutoShape 4"/>
              <p:cNvSpPr>
                <a:spLocks noChangeArrowheads="1"/>
              </p:cNvSpPr>
              <p:nvPr/>
            </p:nvSpPr>
            <p:spPr bwMode="gray">
              <a:xfrm>
                <a:off x="1614488" y="354330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" name="Line 7"/>
              <p:cNvSpPr>
                <a:spLocks noChangeShapeType="1"/>
              </p:cNvSpPr>
              <p:nvPr/>
            </p:nvSpPr>
            <p:spPr bwMode="gray">
              <a:xfrm flipH="1">
                <a:off x="0" y="3751263"/>
                <a:ext cx="1665288" cy="2878137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" name="组合 17"/>
            <p:cNvGrpSpPr>
              <a:grpSpLocks/>
            </p:cNvGrpSpPr>
            <p:nvPr/>
          </p:nvGrpSpPr>
          <p:grpSpPr bwMode="auto">
            <a:xfrm>
              <a:off x="0" y="5334000"/>
              <a:ext cx="3113088" cy="1295400"/>
              <a:chOff x="0" y="5334000"/>
              <a:chExt cx="3113088" cy="1295400"/>
            </a:xfrm>
          </p:grpSpPr>
          <p:sp>
            <p:nvSpPr>
              <p:cNvPr id="37" name="AutoShape 6"/>
              <p:cNvSpPr>
                <a:spLocks noChangeArrowheads="1"/>
              </p:cNvSpPr>
              <p:nvPr/>
            </p:nvSpPr>
            <p:spPr bwMode="gray">
              <a:xfrm>
                <a:off x="2884488" y="533400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Line 8"/>
              <p:cNvSpPr>
                <a:spLocks noChangeShapeType="1"/>
              </p:cNvSpPr>
              <p:nvPr/>
            </p:nvSpPr>
            <p:spPr bwMode="gray">
              <a:xfrm flipH="1">
                <a:off x="0" y="5481638"/>
                <a:ext cx="2895600" cy="1147762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" name="组合 26"/>
            <p:cNvGrpSpPr>
              <a:grpSpLocks/>
            </p:cNvGrpSpPr>
            <p:nvPr/>
          </p:nvGrpSpPr>
          <p:grpSpPr bwMode="auto">
            <a:xfrm>
              <a:off x="0" y="4032250"/>
              <a:ext cx="2735263" cy="2825750"/>
              <a:chOff x="0" y="4032250"/>
              <a:chExt cx="2735263" cy="2825751"/>
            </a:xfrm>
          </p:grpSpPr>
          <p:sp>
            <p:nvSpPr>
              <p:cNvPr id="35" name="AutoShape 5"/>
              <p:cNvSpPr>
                <a:spLocks noChangeArrowheads="1"/>
              </p:cNvSpPr>
              <p:nvPr/>
            </p:nvSpPr>
            <p:spPr bwMode="gray">
              <a:xfrm>
                <a:off x="2506663" y="403225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" name="Line 15"/>
              <p:cNvSpPr>
                <a:spLocks noChangeShapeType="1"/>
              </p:cNvSpPr>
              <p:nvPr/>
            </p:nvSpPr>
            <p:spPr bwMode="gray">
              <a:xfrm flipH="1">
                <a:off x="0" y="4260851"/>
                <a:ext cx="2527300" cy="259715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" name="组合 29"/>
            <p:cNvGrpSpPr>
              <a:grpSpLocks/>
            </p:cNvGrpSpPr>
            <p:nvPr/>
          </p:nvGrpSpPr>
          <p:grpSpPr bwMode="auto">
            <a:xfrm>
              <a:off x="73025" y="3732213"/>
              <a:ext cx="690563" cy="2324100"/>
              <a:chOff x="73024" y="3732213"/>
              <a:chExt cx="690564" cy="2323306"/>
            </a:xfrm>
          </p:grpSpPr>
          <p:sp>
            <p:nvSpPr>
              <p:cNvPr id="33" name="Line 3"/>
              <p:cNvSpPr>
                <a:spLocks noChangeShapeType="1"/>
              </p:cNvSpPr>
              <p:nvPr/>
            </p:nvSpPr>
            <p:spPr bwMode="gray">
              <a:xfrm flipH="1">
                <a:off x="73024" y="3962400"/>
                <a:ext cx="536575" cy="2093119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AutoShape 23"/>
              <p:cNvSpPr>
                <a:spLocks noChangeArrowheads="1"/>
              </p:cNvSpPr>
              <p:nvPr/>
            </p:nvSpPr>
            <p:spPr bwMode="gray">
              <a:xfrm>
                <a:off x="534988" y="3732213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组合 32"/>
            <p:cNvGrpSpPr>
              <a:grpSpLocks/>
            </p:cNvGrpSpPr>
            <p:nvPr/>
          </p:nvGrpSpPr>
          <p:grpSpPr bwMode="auto">
            <a:xfrm>
              <a:off x="0" y="6302375"/>
              <a:ext cx="3048000" cy="327025"/>
              <a:chOff x="0" y="6302375"/>
              <a:chExt cx="3048000" cy="327025"/>
            </a:xfrm>
          </p:grpSpPr>
          <p:sp>
            <p:nvSpPr>
              <p:cNvPr id="31" name="Line 2"/>
              <p:cNvSpPr>
                <a:spLocks noChangeShapeType="1"/>
              </p:cNvSpPr>
              <p:nvPr/>
            </p:nvSpPr>
            <p:spPr bwMode="gray">
              <a:xfrm flipH="1">
                <a:off x="0" y="6400800"/>
                <a:ext cx="2819400" cy="22860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AutoShape 24"/>
              <p:cNvSpPr>
                <a:spLocks noChangeArrowheads="1"/>
              </p:cNvSpPr>
              <p:nvPr/>
            </p:nvSpPr>
            <p:spPr bwMode="gray">
              <a:xfrm>
                <a:off x="2819400" y="6302375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组合 35"/>
            <p:cNvGrpSpPr>
              <a:grpSpLocks/>
            </p:cNvGrpSpPr>
            <p:nvPr/>
          </p:nvGrpSpPr>
          <p:grpSpPr bwMode="auto">
            <a:xfrm>
              <a:off x="4763" y="1454150"/>
              <a:ext cx="2366962" cy="4772025"/>
              <a:chOff x="0" y="1857871"/>
              <a:chExt cx="2366556" cy="4771529"/>
            </a:xfrm>
          </p:grpSpPr>
          <p:sp>
            <p:nvSpPr>
              <p:cNvPr id="29" name="Line 9"/>
              <p:cNvSpPr>
                <a:spLocks noChangeShapeType="1"/>
              </p:cNvSpPr>
              <p:nvPr/>
            </p:nvSpPr>
            <p:spPr bwMode="gray">
              <a:xfrm flipH="1">
                <a:off x="0" y="2243138"/>
                <a:ext cx="1866900" cy="4386262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五角星 29"/>
              <p:cNvSpPr/>
              <p:nvPr/>
            </p:nvSpPr>
            <p:spPr>
              <a:xfrm rot="20273768">
                <a:off x="1472947" y="1857871"/>
                <a:ext cx="893609" cy="769858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5" name="组合 38"/>
            <p:cNvGrpSpPr>
              <a:grpSpLocks/>
            </p:cNvGrpSpPr>
            <p:nvPr/>
          </p:nvGrpSpPr>
          <p:grpSpPr bwMode="auto">
            <a:xfrm>
              <a:off x="239713" y="2646363"/>
              <a:ext cx="2922587" cy="3579812"/>
              <a:chOff x="0" y="3050472"/>
              <a:chExt cx="2922736" cy="3578928"/>
            </a:xfrm>
          </p:grpSpPr>
          <p:sp>
            <p:nvSpPr>
              <p:cNvPr id="27" name="Line 10"/>
              <p:cNvSpPr>
                <a:spLocks noChangeShapeType="1"/>
              </p:cNvSpPr>
              <p:nvPr/>
            </p:nvSpPr>
            <p:spPr bwMode="gray">
              <a:xfrm flipH="1">
                <a:off x="0" y="3570288"/>
                <a:ext cx="2309813" cy="3059112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五角星 27"/>
              <p:cNvSpPr/>
              <p:nvPr/>
            </p:nvSpPr>
            <p:spPr>
              <a:xfrm rot="20273768">
                <a:off x="2028928" y="3050472"/>
                <a:ext cx="893808" cy="769747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6" name="组合 41"/>
            <p:cNvGrpSpPr>
              <a:grpSpLocks/>
            </p:cNvGrpSpPr>
            <p:nvPr/>
          </p:nvGrpSpPr>
          <p:grpSpPr bwMode="auto">
            <a:xfrm>
              <a:off x="347663" y="4079875"/>
              <a:ext cx="3541712" cy="2343150"/>
              <a:chOff x="0" y="4286355"/>
              <a:chExt cx="3541988" cy="2343045"/>
            </a:xfrm>
          </p:grpSpPr>
          <p:sp>
            <p:nvSpPr>
              <p:cNvPr id="25" name="Line 11"/>
              <p:cNvSpPr>
                <a:spLocks noChangeShapeType="1"/>
              </p:cNvSpPr>
              <p:nvPr/>
            </p:nvSpPr>
            <p:spPr bwMode="gray">
              <a:xfrm flipH="1">
                <a:off x="0" y="4837113"/>
                <a:ext cx="2846388" cy="1792287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五角星 25"/>
              <p:cNvSpPr/>
              <p:nvPr/>
            </p:nvSpPr>
            <p:spPr>
              <a:xfrm rot="20273768">
                <a:off x="2648156" y="4286355"/>
                <a:ext cx="893832" cy="769903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7" name="组合 44"/>
            <p:cNvGrpSpPr>
              <a:grpSpLocks/>
            </p:cNvGrpSpPr>
            <p:nvPr/>
          </p:nvGrpSpPr>
          <p:grpSpPr bwMode="auto">
            <a:xfrm>
              <a:off x="207963" y="5445125"/>
              <a:ext cx="4156075" cy="1003300"/>
              <a:chOff x="0" y="5626127"/>
              <a:chExt cx="4156108" cy="1003273"/>
            </a:xfrm>
          </p:grpSpPr>
          <p:sp>
            <p:nvSpPr>
              <p:cNvPr id="23" name="Line 12"/>
              <p:cNvSpPr>
                <a:spLocks noChangeShapeType="1"/>
              </p:cNvSpPr>
              <p:nvPr/>
            </p:nvSpPr>
            <p:spPr bwMode="gray">
              <a:xfrm flipH="1">
                <a:off x="0" y="5883275"/>
                <a:ext cx="3867150" cy="746125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五角星 23"/>
              <p:cNvSpPr/>
              <p:nvPr/>
            </p:nvSpPr>
            <p:spPr>
              <a:xfrm rot="20273768">
                <a:off x="3262338" y="5626127"/>
                <a:ext cx="893770" cy="769917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8" name="组合 47"/>
            <p:cNvGrpSpPr>
              <a:grpSpLocks/>
            </p:cNvGrpSpPr>
            <p:nvPr/>
          </p:nvGrpSpPr>
          <p:grpSpPr bwMode="auto">
            <a:xfrm>
              <a:off x="0" y="4567238"/>
              <a:ext cx="2286000" cy="2290762"/>
              <a:chOff x="0" y="4567238"/>
              <a:chExt cx="2286000" cy="2290763"/>
            </a:xfrm>
          </p:grpSpPr>
          <p:sp>
            <p:nvSpPr>
              <p:cNvPr id="20" name="Arc 14"/>
              <p:cNvSpPr>
                <a:spLocks/>
              </p:cNvSpPr>
              <p:nvPr/>
            </p:nvSpPr>
            <p:spPr bwMode="gray">
              <a:xfrm>
                <a:off x="0" y="4567238"/>
                <a:ext cx="2286000" cy="2290763"/>
              </a:xfrm>
              <a:custGeom>
                <a:avLst/>
                <a:gdLst>
                  <a:gd name="T0" fmla="*/ 0 w 21600"/>
                  <a:gd name="T1" fmla="*/ 0 h 21600"/>
                  <a:gd name="T2" fmla="*/ 96 w 21600"/>
                  <a:gd name="T3" fmla="*/ 96 h 21600"/>
                  <a:gd name="T4" fmla="*/ 0 w 21600"/>
                  <a:gd name="T5" fmla="*/ 9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" name="Arc 16"/>
              <p:cNvSpPr>
                <a:spLocks/>
              </p:cNvSpPr>
              <p:nvPr/>
            </p:nvSpPr>
            <p:spPr bwMode="gray">
              <a:xfrm>
                <a:off x="0" y="4667250"/>
                <a:ext cx="2193925" cy="2190750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Arc 17"/>
              <p:cNvSpPr>
                <a:spLocks/>
              </p:cNvSpPr>
              <p:nvPr/>
            </p:nvSpPr>
            <p:spPr bwMode="gray">
              <a:xfrm>
                <a:off x="0" y="4645024"/>
                <a:ext cx="2193925" cy="2212975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0E1C6">
                      <a:alpha val="0"/>
                    </a:srgbClr>
                  </a:gs>
                  <a:gs pos="100000">
                    <a:srgbClr val="DDA44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73024" y="5481638"/>
              <a:ext cx="19066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黑体" pitchFamily="2" charset="-122"/>
                  <a:ea typeface="黑体" pitchFamily="2" charset="-122"/>
                </a:rPr>
                <a:t>机械</a:t>
              </a:r>
              <a:r>
                <a:rPr lang="zh-CN" altLang="en-US" sz="28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黑体" pitchFamily="2" charset="-122"/>
                  <a:ea typeface="黑体" pitchFamily="2" charset="-122"/>
                </a:rPr>
                <a:t>工业</a:t>
              </a:r>
              <a:endParaRPr lang="en-US" altLang="zh-CN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41" name="五角星 40"/>
          <p:cNvSpPr/>
          <p:nvPr/>
        </p:nvSpPr>
        <p:spPr>
          <a:xfrm rot="20273768">
            <a:off x="1333676" y="2056636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TextBox 1"/>
          <p:cNvSpPr txBox="1">
            <a:spLocks noChangeArrowheads="1"/>
          </p:cNvSpPr>
          <p:nvPr/>
        </p:nvSpPr>
        <p:spPr bwMode="auto">
          <a:xfrm>
            <a:off x="2413423" y="2011565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机械工业</a:t>
            </a:r>
            <a:endParaRPr lang="zh-CN" altLang="en-US" sz="28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4" name="五角星 43"/>
          <p:cNvSpPr/>
          <p:nvPr/>
        </p:nvSpPr>
        <p:spPr>
          <a:xfrm rot="20273768">
            <a:off x="2047654" y="315087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3128400" y="3106800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地位</a:t>
            </a:r>
            <a:endParaRPr lang="zh-CN" altLang="en-US" sz="28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7" name="五角星 46"/>
          <p:cNvSpPr/>
          <p:nvPr/>
        </p:nvSpPr>
        <p:spPr>
          <a:xfrm rot="20273768">
            <a:off x="2732993" y="436338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3731353" y="4435280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分类</a:t>
            </a:r>
            <a:endParaRPr lang="zh-CN" altLang="en-US" sz="28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9" name="五角星 48"/>
          <p:cNvSpPr/>
          <p:nvPr/>
        </p:nvSpPr>
        <p:spPr>
          <a:xfrm rot="20273768">
            <a:off x="3165460" y="5574541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" name="TextBox 1"/>
          <p:cNvSpPr txBox="1">
            <a:spLocks noChangeArrowheads="1"/>
          </p:cNvSpPr>
          <p:nvPr/>
        </p:nvSpPr>
        <p:spPr bwMode="auto">
          <a:xfrm>
            <a:off x="4163820" y="5646441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发展历程</a:t>
            </a:r>
            <a:endParaRPr lang="zh-CN" altLang="en-US" sz="28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42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3" y="2291410"/>
            <a:ext cx="3610231" cy="1859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13" y="2334966"/>
            <a:ext cx="2331467" cy="1802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80009"/>
            <a:ext cx="3097489" cy="247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46" y="4361470"/>
            <a:ext cx="3217454" cy="2496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33"/>
            <a:ext cx="1907704" cy="2054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589" y="-2479"/>
            <a:ext cx="1639610" cy="2054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33"/>
          <p:cNvSpPr>
            <a:spLocks noEditPoints="1"/>
          </p:cNvSpPr>
          <p:nvPr/>
        </p:nvSpPr>
        <p:spPr bwMode="gray">
          <a:xfrm rot="5075310" flipV="1">
            <a:off x="3934821" y="575587"/>
            <a:ext cx="1719724" cy="1283697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33"/>
          <p:cNvSpPr>
            <a:spLocks noEditPoints="1"/>
          </p:cNvSpPr>
          <p:nvPr/>
        </p:nvSpPr>
        <p:spPr bwMode="gray">
          <a:xfrm rot="5075310" flipV="1">
            <a:off x="7168522" y="2911625"/>
            <a:ext cx="1719724" cy="1283697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 rot="20273768">
            <a:off x="6038860" y="831672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037220" y="903572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发展历程</a:t>
            </a:r>
            <a:endParaRPr lang="zh-CN" altLang="en-US" sz="28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" y="4371460"/>
            <a:ext cx="2577195" cy="2486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57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474</Words>
  <Application>Microsoft Office PowerPoint</Application>
  <PresentationFormat>全屏显示(4:3)</PresentationFormat>
  <Paragraphs>82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主题​​</vt:lpstr>
      <vt:lpstr>工业行业从业常识</vt:lpstr>
      <vt:lpstr>一、现代生活和生产     离不开机械产品</vt:lpstr>
      <vt:lpstr>一、现代生活和生产     离不开机械产品</vt:lpstr>
      <vt:lpstr>一、现代生活和生产     离不开机械产品</vt:lpstr>
      <vt:lpstr>二、机械工业</vt:lpstr>
      <vt:lpstr>二、机械工业</vt:lpstr>
      <vt:lpstr>二、机械工业</vt:lpstr>
      <vt:lpstr>二、机械工业</vt:lpstr>
      <vt:lpstr>PowerPoint 演示文稿</vt:lpstr>
      <vt:lpstr>三、我国机械工业现状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USER</cp:lastModifiedBy>
  <cp:revision>87</cp:revision>
  <dcterms:created xsi:type="dcterms:W3CDTF">2012-01-31T05:34:08Z</dcterms:created>
  <dcterms:modified xsi:type="dcterms:W3CDTF">2012-04-26T02:48:18Z</dcterms:modified>
</cp:coreProperties>
</file>