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96" r:id="rId4"/>
    <p:sldId id="297" r:id="rId5"/>
    <p:sldId id="262" r:id="rId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4BB"/>
    <a:srgbClr val="F8AD37"/>
    <a:srgbClr val="C7D9FD"/>
    <a:srgbClr val="4986FA"/>
    <a:srgbClr val="FFF6B3"/>
    <a:srgbClr val="E6CB00"/>
    <a:srgbClr val="FFE101"/>
    <a:srgbClr val="C1E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99" autoAdjust="0"/>
  </p:normalViewPr>
  <p:slideViewPr>
    <p:cSldViewPr>
      <p:cViewPr varScale="1">
        <p:scale>
          <a:sx n="86" d="100"/>
          <a:sy n="86" d="100"/>
        </p:scale>
        <p:origin x="-109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F4D8E-7A07-4CFE-9737-6BBDDA0443C2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2B53C-F257-42D6-95E9-B0C50E287B6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307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72024-E620-4B63-B1F5-8596145BD269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2CC0-B571-4218-88D5-37FC9D1178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796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2E606-4766-4E04-997F-D4517E52DFE6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4AB74-BD4E-412C-ABAD-1A332665E1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7394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F1460-E8D7-4DFA-8872-5B906BBDD9D5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4C4CE-EDE5-416B-B559-1487EF7ED1F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8295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16EEF-1059-44DC-9E76-B159087E4E77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6039F-8C9B-4AA4-A4B6-250772B9A5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04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5288B-0085-4FB3-B3B5-26F26048FC5B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F6C4D-FFA5-45B1-845B-FDEB24C8F74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531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9B064-D999-4981-9FA0-FE91D909C58F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7790A-F245-4627-9EDF-81968DB986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582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9FAEC-5ECD-4FE2-AD3F-C691B16C0FF7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2D678-191D-4868-B2F1-9361480E1C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561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7C174-0021-45D8-BCF6-72EA74004202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69240-B8B1-4086-844F-A4C07D7B2B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867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513B6-C3BC-41D1-985A-BED5E78556F4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59BD6-A9BB-4EDF-A353-F81EB157C8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2220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464A9-D226-4038-A02E-049E43F37B7F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43C93-2F66-4CF9-BF03-D13F3FF9B7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5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0000">
              <a:schemeClr val="accent6">
                <a:lumMod val="10000"/>
                <a:lumOff val="9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3109DE0-C2B2-4A27-80A8-1EE1667C9247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20D04E9-7B58-4BAB-8713-D674DC5E0A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"/><Relationship Id="rId5" Type="http://schemas.openxmlformats.org/officeDocument/2006/relationships/image" Target="../media/image9.tif"/><Relationship Id="rId4" Type="http://schemas.openxmlformats.org/officeDocument/2006/relationships/image" Target="../media/image8.t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0" y="1444625"/>
            <a:ext cx="9144000" cy="216058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252536" y="1224440"/>
            <a:ext cx="9144000" cy="1470025"/>
          </a:xfrm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 contourW="25400">
              <a:bevelT w="25400" h="57150" prst="artDeco"/>
              <a:contourClr>
                <a:schemeClr val="bg1"/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zh-CN" alt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个体经营常识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84688" y="5546725"/>
            <a:ext cx="4406900" cy="6905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b="1" smtClean="0">
                <a:latin typeface="幼圆" pitchFamily="49" charset="-122"/>
                <a:ea typeface="幼圆" pitchFamily="49" charset="-122"/>
              </a:rPr>
              <a:t>上海科技教育出版社</a:t>
            </a:r>
            <a:endParaRPr lang="zh-CN" altLang="en-US" b="1" dirty="0" smtClean="0">
              <a:latin typeface="幼圆" pitchFamily="49" charset="-122"/>
              <a:ea typeface="幼圆" pitchFamily="49" charset="-122"/>
            </a:endParaRPr>
          </a:p>
        </p:txBody>
      </p:sp>
      <p:pic>
        <p:nvPicPr>
          <p:cNvPr id="33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33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22438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68580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0008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7000875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408481" y="354142"/>
            <a:ext cx="2795367" cy="55457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04" y="5672608"/>
            <a:ext cx="424096" cy="407132"/>
          </a:xfrm>
          <a:prstGeom prst="rect">
            <a:avLst/>
          </a:prstGeom>
        </p:spPr>
      </p:pic>
      <p:sp>
        <p:nvSpPr>
          <p:cNvPr id="54" name="副标题 2"/>
          <p:cNvSpPr txBox="1">
            <a:spLocks/>
          </p:cNvSpPr>
          <p:nvPr/>
        </p:nvSpPr>
        <p:spPr>
          <a:xfrm>
            <a:off x="2074863" y="2908300"/>
            <a:ext cx="6816725" cy="69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第</a:t>
            </a:r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课 开店的一般过程</a:t>
            </a:r>
          </a:p>
        </p:txBody>
      </p:sp>
      <p:pic>
        <p:nvPicPr>
          <p:cNvPr id="2066" name="Picture 19" descr="D:\job\贵州农村\PPT\个体经营常识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3425825"/>
            <a:ext cx="3494087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-0.00104 -0.00764 -0.00121 -0.01551 -0.00277 -0.02269 C -0.00399 -0.02778 -0.00763 -0.03125 -0.00972 -0.03495 C -0.01579 -0.04583 -0.02222 -0.05463 -0.02916 -0.06366 C -0.03333 -0.06921 -0.0375 -0.07477 -0.04166 -0.08009 C -0.04461 -0.08403 -0.04722 -0.08843 -0.05 -0.09259 C -0.05138 -0.09468 -0.05416 -0.09861 -0.05416 -0.09838 C -0.0559 -0.10648 -0.05694 -0.10972 -0.05694 -0.11921 C -0.05694 -0.14445 -0.05677 -0.21574 -0.03194 -0.22801 C -0.02673 -0.23982 -0.02326 -0.25093 -0.01527 -0.2588 C -0.00781 -0.27523 -0.01753 -0.25556 -0.00833 -0.26921 C -0.00347 -0.27639 -0.00121 -0.28634 0.00556 -0.28958 C 0.00816 -0.30093 0.01441 -0.30486 0.01945 -0.31227 C 0.025 -0.32037 0.03369 -0.33403 0.03612 -0.34514 C 0.03768 -0.35208 0.03976 -0.36505 0.04445 -0.36968 C 0.04723 -0.37245 0.05278 -0.37801 0.05278 -0.37778 C 0.05921 -0.39236 0.05556 -0.3875 0.0625 -0.39445 C 0.06511 -0.4 0.06754 -0.40671 0.06945 -0.41296 C 0.07066 -0.41667 0.07136 -0.42107 0.07223 -0.42523 C 0.07275 -0.42732 0.07362 -0.43125 0.07362 -0.43102 C 0.07101 -0.44259 0.07066 -0.44722 0.06389 -0.45394 C 0.06112 -0.4662 0.05487 -0.47593 0.05 -0.48681 C 0.04775 -0.50023 0.03994 -0.50833 0.03473 -0.51968 C 0.03282 -0.53102 0.02917 -0.53611 0.02362 -0.54421 C 0.02014 -0.55995 0.00816 -0.58982 -4.44444E-6 -0.60185 C -0.00329 -0.61644 -0.01406 -0.62917 -0.02083 -0.64074 C -0.025 -0.64792 -0.03194 -0.66343 -0.03194 -0.6632 C -0.03368 -0.67107 -0.03715 -0.67407 -0.03888 -0.68195 C -0.04218 -0.71551 -0.03715 -0.73912 -0.025 -0.76597 C -0.02361 -0.77662 -0.025 -0.78125 -0.01805 -0.78449 C -0.01666 -0.78657 -0.01493 -0.7882 -0.01388 -0.79074 C -0.01302 -0.79329 -0.01354 -0.79653 -0.0125 -0.79884 C -0.00607 -0.81273 0.00521 -0.81921 0.0125 -0.83171 C 0.0257 -0.85463 0.00712 -0.82616 0.02223 -0.84607 C 0.02518 -0.85 0.03056 -0.85857 0.03056 -0.8581 C 0.03316 -0.86991 0.03091 -0.8632 0.04028 -0.87685 L 0.04028 -0.87662 C 0.04167 -0.88032 0.04254 -0.88449 0.04445 -0.88727 C 0.04549 -0.88866 0.04723 -0.88843 0.04862 -0.88935 C 0.054 -0.89977 0.05625 -0.91065 0.06528 -0.91389 C 0.06737 -0.91829 0.07049 -0.92153 0.07223 -0.92616 C 0.07362 -0.93009 0.075 -0.93866 0.075 -0.9382 C 0.07379 -0.96736 0.07448 -0.96644 0.07084 -0.9919 C 0.0691 -1.00394 0.06389 -1.01644 0.05973 -1.02685 C 0.05799 -1.03148 0.05747 -1.03681 0.05556 -1.0412 C 0.05452 -1.04352 0.05261 -1.04514 0.05139 -1.04722 C 0.04514 -1.05903 0.04063 -1.0713 0.03334 -1.08218 " pathEditMode="relative" rAng="0" ptsTypes="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54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6 C -0.06337 -0.03033 -0.12431 -0.06482 -0.08143 -0.13473 C -0.03854 -0.2051 0.25486 -0.32709 0.25468 -0.41621 C 0.25451 -0.50533 -0.07223 -0.58542 -0.08282 -0.66991 C -0.09341 -0.7544 0.19201 -0.85394 0.1908 -0.92362 C 0.18958 -0.99329 -0.07535 -1.05487 -0.08976 -1.08843 " pathEditMode="relative" rAng="0" ptsTypes="aaaaaA">
                                      <p:cBhvr>
                                        <p:cTn id="14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5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31 C -0.00139 0.00717 -0.00209 0.01226 0.00781 -0.00509 C 0.01771 -0.02243 0.04809 -0.06173 0.0592 -0.1015 C 0.07031 -0.14104 0.07934 -0.19491 0.07448 -0.24208 C 0.06962 -0.28971 0.04409 -0.34636 0.03003 -0.38659 C 0.01597 -0.42728 -0.00521 -0.4467 -0.01025 -0.48485 C -0.01528 -0.52277 -0.00834 -0.5785 -0.00052 -0.61433 C 0.00729 -0.6504 0.02673 -0.66405 0.03698 -0.69942 C 0.04722 -0.73526 0.05989 -0.77618 0.06059 -0.82728 C 0.06128 -0.87861 0.05017 -0.96069 0.04114 -1.00694 C 0.03212 -1.05364 0.01284 -1.07237 0.00642 -1.10705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549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-0.00209 -0.00856 -0.00643 -0.01782 -0.01111 -0.02407 C -0.01354 -0.03356 -0.01528 -0.03518 -0.01667 -0.0463 C -0.01563 -0.0625 -0.01354 -0.07338 -0.01528 -0.08889 C -0.01424 -0.11296 -0.0132 -0.1375 -0.00973 -0.16111 C -0.01198 -0.17037 -0.00955 -0.18264 -0.00556 -0.19074 C -0.00504 -0.19375 -0.00521 -0.19722 -0.00417 -0.2 C -0.00278 -0.20417 0.00139 -0.21111 0.00139 -0.21111 C 0.00312 -0.22083 0.01111 -0.23518 0.01666 -0.24259 C 0.02604 -0.29306 0.01909 -0.34306 0.01805 -0.3963 C 0.01788 -0.40301 0.01684 -0.41643 0.01389 -0.42222 C 0.0118 -0.42616 0.00902 -0.42963 0.00694 -0.43333 C 0.00486 -0.44421 0.00121 -0.45347 -0.00278 -0.46296 C -0.00434 -0.4669 -0.00729 -0.46991 -0.00834 -0.47407 C -0.01302 -0.49259 -0.02136 -0.50532 -0.02778 -0.52245 C -0.02986 -0.53588 -0.02778 -0.52917 -0.03473 -0.54259 L -0.03473 -0.54259 C -0.03681 -0.55116 -0.03872 -0.55972 -0.04028 -0.56852 C -0.03959 -0.58518 -0.04028 -0.60556 -0.03611 -0.62222 C -0.03403 -0.64514 -0.02882 -0.65116 -0.02084 -0.67037 C -0.01823 -0.67662 -0.01823 -0.68472 -0.01528 -0.69074 C -0.01146 -0.69838 -0.00886 -0.70764 -0.00695 -0.71667 C -0.00434 -0.72893 -0.00052 -0.74005 0.00277 -0.75185 C 0.00434 -0.75741 0.00694 -0.76875 0.00694 -0.76875 C 0.00885 -0.79676 0.01597 -0.81898 0.01944 -0.8463 C 0.01909 -0.87037 0.025 -0.95694 0.0125 -0.99838 C 0.01093 -1.01597 0.00833 -1.03333 0.00416 -1.05 C 0.00173 -1.08241 -0.00087 -1.11435 -0.00556 -1.1463 C -0.01146 -1.18773 -0.01111 -1.16528 -0.01111 -1.18518 " pathEditMode="relative" ptsTypes="fffffffffffffffFffffffffffffA">
                                      <p:cBhvr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0694 -0.02408 -0.01389 -0.04815 -0.01389 -0.07778 C -0.01389 -0.10741 -0.00226 -0.14167 3.33333E-6 -0.17778 C 0.00226 -0.21389 0.00469 -0.2257 3.33333E-6 -0.29445 C -0.00469 -0.3632 -0.02969 -0.50857 -0.02778 -0.59074 C -0.02587 -0.67292 0.01267 -0.71042 0.01111 -0.78704 C 0.00955 -0.86366 -0.03194 -0.98958 -0.0375 -1.05 C -0.04305 -1.11042 -0.04288 -1.1831 -0.02222 -1.15 " pathEditMode="relative" ptsTypes="aaaaaaaA">
                                      <p:cBhvr>
                                        <p:cTn id="2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个体经营常识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、开店前的准备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5017845" y="2087476"/>
            <a:ext cx="2480063" cy="3647151"/>
            <a:chOff x="3538" y="1434"/>
            <a:chExt cx="1224" cy="1800"/>
          </a:xfrm>
          <a:effectLst>
            <a:reflection blurRad="6350" stA="50000" endA="295" endPos="92000" dist="101600" dir="5400000" sy="-100000" algn="bl" rotWithShape="0"/>
          </a:effectLst>
        </p:grpSpPr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3538" y="1506"/>
              <a:ext cx="1152" cy="172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12" name="Freeform 4"/>
            <p:cNvSpPr>
              <a:spLocks/>
            </p:cNvSpPr>
            <p:nvPr/>
          </p:nvSpPr>
          <p:spPr bwMode="auto">
            <a:xfrm>
              <a:off x="3538" y="1434"/>
              <a:ext cx="1224" cy="72"/>
            </a:xfrm>
            <a:custGeom>
              <a:avLst/>
              <a:gdLst>
                <a:gd name="T0" fmla="*/ 0 w 1224"/>
                <a:gd name="T1" fmla="*/ 72 h 72"/>
                <a:gd name="T2" fmla="*/ 72 w 1224"/>
                <a:gd name="T3" fmla="*/ 0 h 72"/>
                <a:gd name="T4" fmla="*/ 1224 w 1224"/>
                <a:gd name="T5" fmla="*/ 0 h 72"/>
                <a:gd name="T6" fmla="*/ 1152 w 1224"/>
                <a:gd name="T7" fmla="*/ 72 h 72"/>
                <a:gd name="T8" fmla="*/ 0 w 1224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72">
                  <a:moveTo>
                    <a:pt x="0" y="72"/>
                  </a:moveTo>
                  <a:lnTo>
                    <a:pt x="72" y="0"/>
                  </a:lnTo>
                  <a:lnTo>
                    <a:pt x="1224" y="0"/>
                  </a:lnTo>
                  <a:lnTo>
                    <a:pt x="1152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4690" y="1434"/>
              <a:ext cx="72" cy="1800"/>
            </a:xfrm>
            <a:custGeom>
              <a:avLst/>
              <a:gdLst>
                <a:gd name="T0" fmla="*/ 72 w 72"/>
                <a:gd name="T1" fmla="*/ 0 h 1800"/>
                <a:gd name="T2" fmla="*/ 72 w 72"/>
                <a:gd name="T3" fmla="*/ 1728 h 1800"/>
                <a:gd name="T4" fmla="*/ 0 w 72"/>
                <a:gd name="T5" fmla="*/ 1800 h 1800"/>
                <a:gd name="T6" fmla="*/ 0 w 72"/>
                <a:gd name="T7" fmla="*/ 72 h 1800"/>
                <a:gd name="T8" fmla="*/ 72 w 72"/>
                <a:gd name="T9" fmla="*/ 0 h 1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800">
                  <a:moveTo>
                    <a:pt x="72" y="0"/>
                  </a:moveTo>
                  <a:lnTo>
                    <a:pt x="72" y="1728"/>
                  </a:lnTo>
                  <a:lnTo>
                    <a:pt x="0" y="1800"/>
                  </a:lnTo>
                  <a:lnTo>
                    <a:pt x="0" y="7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662464" y="2087475"/>
            <a:ext cx="2480062" cy="3647150"/>
            <a:chOff x="1836944" y="2249485"/>
            <a:chExt cx="2480062" cy="3647150"/>
          </a:xfrm>
          <a:effectLst>
            <a:reflection blurRad="6350" stA="50000" endA="295" endPos="92000" dist="101600" dir="5400000" sy="-100000" algn="bl" rotWithShape="0"/>
          </a:effectLst>
        </p:grpSpPr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1836944" y="2395371"/>
              <a:ext cx="2334176" cy="350126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1836944" y="2249485"/>
              <a:ext cx="2480062" cy="145886"/>
            </a:xfrm>
            <a:custGeom>
              <a:avLst/>
              <a:gdLst>
                <a:gd name="T0" fmla="*/ 0 w 1224"/>
                <a:gd name="T1" fmla="*/ 72 h 72"/>
                <a:gd name="T2" fmla="*/ 72 w 1224"/>
                <a:gd name="T3" fmla="*/ 0 h 72"/>
                <a:gd name="T4" fmla="*/ 1224 w 1224"/>
                <a:gd name="T5" fmla="*/ 0 h 72"/>
                <a:gd name="T6" fmla="*/ 1152 w 1224"/>
                <a:gd name="T7" fmla="*/ 72 h 72"/>
                <a:gd name="T8" fmla="*/ 0 w 1224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72">
                  <a:moveTo>
                    <a:pt x="0" y="72"/>
                  </a:moveTo>
                  <a:lnTo>
                    <a:pt x="72" y="0"/>
                  </a:lnTo>
                  <a:lnTo>
                    <a:pt x="1224" y="0"/>
                  </a:lnTo>
                  <a:lnTo>
                    <a:pt x="1152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4171120" y="2249485"/>
              <a:ext cx="145886" cy="3647150"/>
            </a:xfrm>
            <a:custGeom>
              <a:avLst/>
              <a:gdLst>
                <a:gd name="T0" fmla="*/ 72 w 72"/>
                <a:gd name="T1" fmla="*/ 0 h 1800"/>
                <a:gd name="T2" fmla="*/ 72 w 72"/>
                <a:gd name="T3" fmla="*/ 1728 h 1800"/>
                <a:gd name="T4" fmla="*/ 0 w 72"/>
                <a:gd name="T5" fmla="*/ 1800 h 1800"/>
                <a:gd name="T6" fmla="*/ 0 w 72"/>
                <a:gd name="T7" fmla="*/ 72 h 1800"/>
                <a:gd name="T8" fmla="*/ 72 w 72"/>
                <a:gd name="T9" fmla="*/ 0 h 1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800">
                  <a:moveTo>
                    <a:pt x="72" y="0"/>
                  </a:moveTo>
                  <a:lnTo>
                    <a:pt x="72" y="1728"/>
                  </a:lnTo>
                  <a:lnTo>
                    <a:pt x="0" y="1800"/>
                  </a:lnTo>
                  <a:lnTo>
                    <a:pt x="0" y="7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</p:grpSp>
      <p:grpSp>
        <p:nvGrpSpPr>
          <p:cNvPr id="22" name="组合 21"/>
          <p:cNvGrpSpPr>
            <a:grpSpLocks/>
          </p:cNvGrpSpPr>
          <p:nvPr/>
        </p:nvGrpSpPr>
        <p:grpSpPr bwMode="auto">
          <a:xfrm>
            <a:off x="3995738" y="3254375"/>
            <a:ext cx="1022350" cy="1312863"/>
            <a:chOff x="4171120" y="3416573"/>
            <a:chExt cx="1021202" cy="1312974"/>
          </a:xfrm>
        </p:grpSpPr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4171120" y="3562459"/>
              <a:ext cx="875316" cy="1167088"/>
            </a:xfrm>
            <a:custGeom>
              <a:avLst/>
              <a:gdLst>
                <a:gd name="T0" fmla="*/ 0 w 432"/>
                <a:gd name="T1" fmla="*/ 432 h 576"/>
                <a:gd name="T2" fmla="*/ 144 w 432"/>
                <a:gd name="T3" fmla="*/ 432 h 576"/>
                <a:gd name="T4" fmla="*/ 144 w 432"/>
                <a:gd name="T5" fmla="*/ 576 h 576"/>
                <a:gd name="T6" fmla="*/ 432 w 432"/>
                <a:gd name="T7" fmla="*/ 288 h 576"/>
                <a:gd name="T8" fmla="*/ 144 w 432"/>
                <a:gd name="T9" fmla="*/ 0 h 576"/>
                <a:gd name="T10" fmla="*/ 144 w 432"/>
                <a:gd name="T11" fmla="*/ 144 h 576"/>
                <a:gd name="T12" fmla="*/ 0 w 432"/>
                <a:gd name="T13" fmla="*/ 144 h 576"/>
                <a:gd name="T14" fmla="*/ 0 w 432"/>
                <a:gd name="T15" fmla="*/ 432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2" h="576">
                  <a:moveTo>
                    <a:pt x="0" y="432"/>
                  </a:moveTo>
                  <a:lnTo>
                    <a:pt x="144" y="432"/>
                  </a:lnTo>
                  <a:lnTo>
                    <a:pt x="144" y="576"/>
                  </a:lnTo>
                  <a:lnTo>
                    <a:pt x="432" y="288"/>
                  </a:lnTo>
                  <a:lnTo>
                    <a:pt x="144" y="0"/>
                  </a:lnTo>
                  <a:lnTo>
                    <a:pt x="144" y="144"/>
                  </a:lnTo>
                  <a:lnTo>
                    <a:pt x="0" y="144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4462892" y="3416573"/>
              <a:ext cx="729430" cy="729430"/>
            </a:xfrm>
            <a:custGeom>
              <a:avLst/>
              <a:gdLst>
                <a:gd name="T0" fmla="*/ 0 w 360"/>
                <a:gd name="T1" fmla="*/ 72 h 360"/>
                <a:gd name="T2" fmla="*/ 72 w 360"/>
                <a:gd name="T3" fmla="*/ 0 h 360"/>
                <a:gd name="T4" fmla="*/ 360 w 360"/>
                <a:gd name="T5" fmla="*/ 288 h 360"/>
                <a:gd name="T6" fmla="*/ 288 w 360"/>
                <a:gd name="T7" fmla="*/ 360 h 360"/>
                <a:gd name="T8" fmla="*/ 0 w 360"/>
                <a:gd name="T9" fmla="*/ 7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360">
                  <a:moveTo>
                    <a:pt x="0" y="72"/>
                  </a:moveTo>
                  <a:lnTo>
                    <a:pt x="72" y="0"/>
                  </a:lnTo>
                  <a:lnTo>
                    <a:pt x="360" y="288"/>
                  </a:lnTo>
                  <a:lnTo>
                    <a:pt x="288" y="36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25" name="Freeform 12"/>
            <p:cNvSpPr>
              <a:spLocks/>
            </p:cNvSpPr>
            <p:nvPr/>
          </p:nvSpPr>
          <p:spPr bwMode="auto">
            <a:xfrm>
              <a:off x="4171120" y="3708345"/>
              <a:ext cx="291772" cy="145886"/>
            </a:xfrm>
            <a:custGeom>
              <a:avLst/>
              <a:gdLst>
                <a:gd name="T0" fmla="*/ 144 w 144"/>
                <a:gd name="T1" fmla="*/ 0 h 72"/>
                <a:gd name="T2" fmla="*/ 72 w 144"/>
                <a:gd name="T3" fmla="*/ 0 h 72"/>
                <a:gd name="T4" fmla="*/ 0 w 144"/>
                <a:gd name="T5" fmla="*/ 72 h 72"/>
                <a:gd name="T6" fmla="*/ 144 w 144"/>
                <a:gd name="T7" fmla="*/ 72 h 72"/>
                <a:gd name="T8" fmla="*/ 144 w 144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72">
                  <a:moveTo>
                    <a:pt x="144" y="0"/>
                  </a:moveTo>
                  <a:lnTo>
                    <a:pt x="72" y="0"/>
                  </a:lnTo>
                  <a:lnTo>
                    <a:pt x="0" y="72"/>
                  </a:lnTo>
                  <a:lnTo>
                    <a:pt x="144" y="72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</p:grp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1662113" y="2322513"/>
            <a:ext cx="2155825" cy="327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latinLnBrk="1">
              <a:defRPr/>
            </a:pPr>
            <a:r>
              <a:rPr kumimoji="1" lang="zh-CN" altLang="en-US" sz="2400" spc="-300" dirty="0">
                <a:solidFill>
                  <a:srgbClr val="FFFFFF"/>
                </a:solidFill>
                <a:latin typeface="方正美黑简体" pitchFamily="65" charset="-122"/>
                <a:ea typeface="方正美黑简体" pitchFamily="65" charset="-122"/>
              </a:rPr>
              <a:t>审视自己的资源</a:t>
            </a:r>
            <a:endParaRPr kumimoji="1" lang="en-US" altLang="ko-KR" sz="2400" spc="-300" dirty="0">
              <a:solidFill>
                <a:srgbClr val="FFFFFF"/>
              </a:solidFill>
              <a:latin typeface="方正美黑简体" pitchFamily="65" charset="-122"/>
              <a:ea typeface="方正美黑简体" pitchFamily="65" charset="-122"/>
            </a:endParaRPr>
          </a:p>
          <a:p>
            <a:pPr algn="r" latinLnBrk="1">
              <a:defRPr/>
            </a:pPr>
            <a:endParaRPr kumimoji="1" lang="en-US" altLang="ko-KR" sz="1000" dirty="0">
              <a:solidFill>
                <a:srgbClr val="FFFFFF"/>
              </a:solidFill>
              <a:latin typeface="Arial" charset="0"/>
              <a:ea typeface="굴림" charset="-127"/>
            </a:endParaRPr>
          </a:p>
          <a:p>
            <a:pPr algn="r" latinLnBrk="1">
              <a:defRPr/>
            </a:pPr>
            <a:endParaRPr kumimoji="1" lang="en-US" altLang="ko-KR" sz="1000" dirty="0">
              <a:solidFill>
                <a:srgbClr val="FFFFFF"/>
              </a:solidFill>
              <a:latin typeface="Arial" charset="0"/>
              <a:ea typeface="굴림" charset="-127"/>
            </a:endParaRPr>
          </a:p>
          <a:p>
            <a:pPr algn="r" latinLnBrk="1">
              <a:defRPr/>
            </a:pPr>
            <a:endParaRPr kumimoji="1" lang="en-US" altLang="ko-KR" sz="1000" dirty="0">
              <a:solidFill>
                <a:srgbClr val="FFFFFF"/>
              </a:solidFill>
              <a:latin typeface="Arial" charset="0"/>
              <a:ea typeface="굴림" charset="-127"/>
            </a:endParaRPr>
          </a:p>
          <a:p>
            <a:pPr algn="r" latinLnBrk="1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●</a:t>
            </a: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kumimoji="1" lang="zh-CN" altLang="en-US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资金是否充足</a:t>
            </a:r>
            <a:endParaRPr kumimoji="1" lang="en-US" altLang="zh-CN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latinLnBrk="1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●</a:t>
            </a: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kumimoji="1" lang="zh-CN" altLang="en-US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专长和兴趣</a:t>
            </a:r>
            <a:endParaRPr kumimoji="1" lang="en-US" altLang="zh-CN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latinLnBrk="1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●</a:t>
            </a: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kumimoji="1" lang="zh-CN" altLang="en-US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专开店的经历</a:t>
            </a:r>
            <a:endParaRPr kumimoji="1" lang="en-US" altLang="zh-CN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latinLnBrk="1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● </a:t>
            </a:r>
            <a:r>
              <a:rPr kumimoji="1" lang="zh-CN" altLang="en-US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他人的支持</a:t>
            </a:r>
            <a:endParaRPr kumimoji="1" lang="en-US" altLang="zh-CN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latinLnBrk="1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● </a:t>
            </a:r>
            <a:r>
              <a:rPr kumimoji="1" lang="zh-CN" altLang="en-US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自己的性格</a:t>
            </a:r>
            <a:endParaRPr kumimoji="1" lang="en-US" altLang="zh-CN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latinLnBrk="1">
              <a:defRPr/>
            </a:pPr>
            <a:endParaRPr kumimoji="1" lang="en-US" altLang="ko-KR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5106988" y="2322513"/>
            <a:ext cx="215582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latinLnBrk="1">
              <a:defRPr/>
            </a:pPr>
            <a:r>
              <a:rPr kumimoji="1" lang="zh-CN" altLang="en-US" sz="2400" spc="-300" dirty="0">
                <a:solidFill>
                  <a:srgbClr val="FFFFFF"/>
                </a:solidFill>
                <a:latin typeface="方正美黑简体" pitchFamily="65" charset="-122"/>
                <a:ea typeface="方正美黑简体" pitchFamily="65" charset="-122"/>
              </a:rPr>
              <a:t>选择合适的行业</a:t>
            </a:r>
            <a:endParaRPr kumimoji="1" lang="en-US" altLang="ko-KR" sz="2400" spc="-300" dirty="0">
              <a:solidFill>
                <a:srgbClr val="FFFFFF"/>
              </a:solidFill>
              <a:latin typeface="方正美黑简体" pitchFamily="65" charset="-122"/>
              <a:ea typeface="方正美黑简体" pitchFamily="65" charset="-122"/>
            </a:endParaRPr>
          </a:p>
          <a:p>
            <a:pPr algn="r" latinLnBrk="1">
              <a:defRPr/>
            </a:pPr>
            <a:endParaRPr kumimoji="1" lang="en-US" altLang="ko-KR" sz="1000" dirty="0">
              <a:solidFill>
                <a:srgbClr val="FFFFFF"/>
              </a:solidFill>
              <a:latin typeface="Arial" charset="0"/>
              <a:ea typeface="굴림" charset="-127"/>
            </a:endParaRPr>
          </a:p>
          <a:p>
            <a:pPr algn="r" latinLnBrk="1">
              <a:defRPr/>
            </a:pPr>
            <a:endParaRPr kumimoji="1" lang="en-US" altLang="ko-KR" sz="1000" dirty="0">
              <a:solidFill>
                <a:srgbClr val="FFFFFF"/>
              </a:solidFill>
              <a:latin typeface="Arial" charset="0"/>
              <a:ea typeface="굴림" charset="-127"/>
            </a:endParaRPr>
          </a:p>
          <a:p>
            <a:pPr algn="r" latinLnBrk="1">
              <a:defRPr/>
            </a:pPr>
            <a:endParaRPr kumimoji="1" lang="en-US" altLang="ko-KR" sz="1000" dirty="0">
              <a:solidFill>
                <a:srgbClr val="FFFFFF"/>
              </a:solidFill>
              <a:latin typeface="Arial" charset="0"/>
              <a:ea typeface="굴림" charset="-127"/>
            </a:endParaRPr>
          </a:p>
          <a:p>
            <a:pPr algn="r" latinLnBrk="1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●</a:t>
            </a: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kumimoji="1" lang="zh-CN" altLang="en-US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目标顾客</a:t>
            </a:r>
            <a:endParaRPr kumimoji="1" lang="en-US" altLang="zh-CN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latinLnBrk="1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●</a:t>
            </a: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kumimoji="1" lang="zh-CN" altLang="en-US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店铺位置</a:t>
            </a:r>
            <a:endParaRPr kumimoji="1" lang="en-US" altLang="zh-CN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latinLnBrk="1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●</a:t>
            </a: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kumimoji="1" lang="zh-CN" altLang="en-US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人口分布</a:t>
            </a:r>
            <a:endParaRPr kumimoji="1" lang="en-US" altLang="zh-CN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latinLnBrk="1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●</a:t>
            </a: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kumimoji="1" lang="zh-CN" altLang="en-US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消费习惯</a:t>
            </a:r>
            <a:endParaRPr kumimoji="1" lang="en-US" altLang="zh-CN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latinLnBrk="1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●</a:t>
            </a: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kumimoji="1" lang="zh-CN" altLang="en-US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同类店铺</a:t>
            </a:r>
            <a:endParaRPr kumimoji="1" lang="en-US" altLang="zh-CN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个体经营常识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二、怎样着手开店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0" name="Group 2"/>
          <p:cNvGrpSpPr>
            <a:grpSpLocks/>
          </p:cNvGrpSpPr>
          <p:nvPr/>
        </p:nvGrpSpPr>
        <p:grpSpPr bwMode="auto">
          <a:xfrm>
            <a:off x="7105273" y="1884769"/>
            <a:ext cx="1779176" cy="3647151"/>
            <a:chOff x="3538" y="1434"/>
            <a:chExt cx="1224" cy="1800"/>
          </a:xfrm>
          <a:effectLst>
            <a:reflection blurRad="6350" stA="50000" endA="295" endPos="92000" dist="101600" dir="5400000" sy="-100000" algn="bl" rotWithShape="0"/>
          </a:effectLst>
        </p:grpSpPr>
        <p:sp>
          <p:nvSpPr>
            <p:cNvPr id="21" name="Rectangle 3"/>
            <p:cNvSpPr>
              <a:spLocks noChangeArrowheads="1"/>
            </p:cNvSpPr>
            <p:nvPr/>
          </p:nvSpPr>
          <p:spPr bwMode="auto">
            <a:xfrm>
              <a:off x="3538" y="1506"/>
              <a:ext cx="1152" cy="1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28" name="Freeform 4"/>
            <p:cNvSpPr>
              <a:spLocks/>
            </p:cNvSpPr>
            <p:nvPr/>
          </p:nvSpPr>
          <p:spPr bwMode="auto">
            <a:xfrm>
              <a:off x="3538" y="1434"/>
              <a:ext cx="1224" cy="72"/>
            </a:xfrm>
            <a:custGeom>
              <a:avLst/>
              <a:gdLst>
                <a:gd name="T0" fmla="*/ 0 w 1224"/>
                <a:gd name="T1" fmla="*/ 72 h 72"/>
                <a:gd name="T2" fmla="*/ 72 w 1224"/>
                <a:gd name="T3" fmla="*/ 0 h 72"/>
                <a:gd name="T4" fmla="*/ 1224 w 1224"/>
                <a:gd name="T5" fmla="*/ 0 h 72"/>
                <a:gd name="T6" fmla="*/ 1152 w 1224"/>
                <a:gd name="T7" fmla="*/ 72 h 72"/>
                <a:gd name="T8" fmla="*/ 0 w 1224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72">
                  <a:moveTo>
                    <a:pt x="0" y="72"/>
                  </a:moveTo>
                  <a:lnTo>
                    <a:pt x="72" y="0"/>
                  </a:lnTo>
                  <a:lnTo>
                    <a:pt x="1224" y="0"/>
                  </a:lnTo>
                  <a:lnTo>
                    <a:pt x="1152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29" name="Freeform 5"/>
            <p:cNvSpPr>
              <a:spLocks/>
            </p:cNvSpPr>
            <p:nvPr/>
          </p:nvSpPr>
          <p:spPr bwMode="auto">
            <a:xfrm>
              <a:off x="4690" y="1434"/>
              <a:ext cx="72" cy="1800"/>
            </a:xfrm>
            <a:custGeom>
              <a:avLst/>
              <a:gdLst>
                <a:gd name="T0" fmla="*/ 72 w 72"/>
                <a:gd name="T1" fmla="*/ 0 h 1800"/>
                <a:gd name="T2" fmla="*/ 72 w 72"/>
                <a:gd name="T3" fmla="*/ 1728 h 1800"/>
                <a:gd name="T4" fmla="*/ 0 w 72"/>
                <a:gd name="T5" fmla="*/ 1800 h 1800"/>
                <a:gd name="T6" fmla="*/ 0 w 72"/>
                <a:gd name="T7" fmla="*/ 72 h 1800"/>
                <a:gd name="T8" fmla="*/ 72 w 72"/>
                <a:gd name="T9" fmla="*/ 0 h 1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800">
                  <a:moveTo>
                    <a:pt x="72" y="0"/>
                  </a:moveTo>
                  <a:lnTo>
                    <a:pt x="72" y="1728"/>
                  </a:lnTo>
                  <a:lnTo>
                    <a:pt x="0" y="1800"/>
                  </a:lnTo>
                  <a:lnTo>
                    <a:pt x="0" y="7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</p:grpSp>
      <p:grpSp>
        <p:nvGrpSpPr>
          <p:cNvPr id="30" name="Group 2"/>
          <p:cNvGrpSpPr>
            <a:grpSpLocks/>
          </p:cNvGrpSpPr>
          <p:nvPr/>
        </p:nvGrpSpPr>
        <p:grpSpPr bwMode="auto">
          <a:xfrm>
            <a:off x="4828745" y="1884769"/>
            <a:ext cx="1779176" cy="3647151"/>
            <a:chOff x="3538" y="1434"/>
            <a:chExt cx="1224" cy="1800"/>
          </a:xfrm>
          <a:effectLst>
            <a:reflection blurRad="6350" stA="50000" endA="295" endPos="92000" dist="101600" dir="5400000" sy="-100000" algn="bl" rotWithShape="0"/>
          </a:effectLst>
        </p:grpSpPr>
        <p:sp>
          <p:nvSpPr>
            <p:cNvPr id="31" name="Rectangle 3"/>
            <p:cNvSpPr>
              <a:spLocks noChangeArrowheads="1"/>
            </p:cNvSpPr>
            <p:nvPr/>
          </p:nvSpPr>
          <p:spPr bwMode="auto">
            <a:xfrm>
              <a:off x="3538" y="1506"/>
              <a:ext cx="1152" cy="172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2" name="Freeform 4"/>
            <p:cNvSpPr>
              <a:spLocks/>
            </p:cNvSpPr>
            <p:nvPr/>
          </p:nvSpPr>
          <p:spPr bwMode="auto">
            <a:xfrm>
              <a:off x="3538" y="1434"/>
              <a:ext cx="1224" cy="72"/>
            </a:xfrm>
            <a:custGeom>
              <a:avLst/>
              <a:gdLst>
                <a:gd name="T0" fmla="*/ 0 w 1224"/>
                <a:gd name="T1" fmla="*/ 72 h 72"/>
                <a:gd name="T2" fmla="*/ 72 w 1224"/>
                <a:gd name="T3" fmla="*/ 0 h 72"/>
                <a:gd name="T4" fmla="*/ 1224 w 1224"/>
                <a:gd name="T5" fmla="*/ 0 h 72"/>
                <a:gd name="T6" fmla="*/ 1152 w 1224"/>
                <a:gd name="T7" fmla="*/ 72 h 72"/>
                <a:gd name="T8" fmla="*/ 0 w 1224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72">
                  <a:moveTo>
                    <a:pt x="0" y="72"/>
                  </a:moveTo>
                  <a:lnTo>
                    <a:pt x="72" y="0"/>
                  </a:lnTo>
                  <a:lnTo>
                    <a:pt x="1224" y="0"/>
                  </a:lnTo>
                  <a:lnTo>
                    <a:pt x="1152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3" name="Freeform 5"/>
            <p:cNvSpPr>
              <a:spLocks/>
            </p:cNvSpPr>
            <p:nvPr/>
          </p:nvSpPr>
          <p:spPr bwMode="auto">
            <a:xfrm>
              <a:off x="4690" y="1434"/>
              <a:ext cx="72" cy="1800"/>
            </a:xfrm>
            <a:custGeom>
              <a:avLst/>
              <a:gdLst>
                <a:gd name="T0" fmla="*/ 72 w 72"/>
                <a:gd name="T1" fmla="*/ 0 h 1800"/>
                <a:gd name="T2" fmla="*/ 72 w 72"/>
                <a:gd name="T3" fmla="*/ 1728 h 1800"/>
                <a:gd name="T4" fmla="*/ 0 w 72"/>
                <a:gd name="T5" fmla="*/ 1800 h 1800"/>
                <a:gd name="T6" fmla="*/ 0 w 72"/>
                <a:gd name="T7" fmla="*/ 72 h 1800"/>
                <a:gd name="T8" fmla="*/ 72 w 72"/>
                <a:gd name="T9" fmla="*/ 0 h 1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800">
                  <a:moveTo>
                    <a:pt x="72" y="0"/>
                  </a:moveTo>
                  <a:lnTo>
                    <a:pt x="72" y="1728"/>
                  </a:lnTo>
                  <a:lnTo>
                    <a:pt x="0" y="1800"/>
                  </a:lnTo>
                  <a:lnTo>
                    <a:pt x="0" y="7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547184" y="1884768"/>
            <a:ext cx="1779175" cy="3647150"/>
            <a:chOff x="1836944" y="2249485"/>
            <a:chExt cx="2480062" cy="3647150"/>
          </a:xfrm>
          <a:effectLst>
            <a:reflection blurRad="6350" stA="50000" endA="295" endPos="92000" dist="101600" dir="5400000" sy="-100000" algn="bl" rotWithShape="0"/>
          </a:effectLst>
        </p:grpSpPr>
        <p:sp>
          <p:nvSpPr>
            <p:cNvPr id="35" name="Rectangle 7"/>
            <p:cNvSpPr>
              <a:spLocks noChangeArrowheads="1"/>
            </p:cNvSpPr>
            <p:nvPr/>
          </p:nvSpPr>
          <p:spPr bwMode="auto">
            <a:xfrm>
              <a:off x="1836944" y="2395371"/>
              <a:ext cx="2334176" cy="350126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1836944" y="2249485"/>
              <a:ext cx="2480062" cy="145886"/>
            </a:xfrm>
            <a:custGeom>
              <a:avLst/>
              <a:gdLst>
                <a:gd name="T0" fmla="*/ 0 w 1224"/>
                <a:gd name="T1" fmla="*/ 72 h 72"/>
                <a:gd name="T2" fmla="*/ 72 w 1224"/>
                <a:gd name="T3" fmla="*/ 0 h 72"/>
                <a:gd name="T4" fmla="*/ 1224 w 1224"/>
                <a:gd name="T5" fmla="*/ 0 h 72"/>
                <a:gd name="T6" fmla="*/ 1152 w 1224"/>
                <a:gd name="T7" fmla="*/ 72 h 72"/>
                <a:gd name="T8" fmla="*/ 0 w 1224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72">
                  <a:moveTo>
                    <a:pt x="0" y="72"/>
                  </a:moveTo>
                  <a:lnTo>
                    <a:pt x="72" y="0"/>
                  </a:lnTo>
                  <a:lnTo>
                    <a:pt x="1224" y="0"/>
                  </a:lnTo>
                  <a:lnTo>
                    <a:pt x="1152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4171120" y="2249485"/>
              <a:ext cx="145886" cy="3647150"/>
            </a:xfrm>
            <a:custGeom>
              <a:avLst/>
              <a:gdLst>
                <a:gd name="T0" fmla="*/ 72 w 72"/>
                <a:gd name="T1" fmla="*/ 0 h 1800"/>
                <a:gd name="T2" fmla="*/ 72 w 72"/>
                <a:gd name="T3" fmla="*/ 1728 h 1800"/>
                <a:gd name="T4" fmla="*/ 0 w 72"/>
                <a:gd name="T5" fmla="*/ 1800 h 1800"/>
                <a:gd name="T6" fmla="*/ 0 w 72"/>
                <a:gd name="T7" fmla="*/ 72 h 1800"/>
                <a:gd name="T8" fmla="*/ 72 w 72"/>
                <a:gd name="T9" fmla="*/ 0 h 1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800">
                  <a:moveTo>
                    <a:pt x="72" y="0"/>
                  </a:moveTo>
                  <a:lnTo>
                    <a:pt x="72" y="1728"/>
                  </a:lnTo>
                  <a:lnTo>
                    <a:pt x="0" y="1800"/>
                  </a:lnTo>
                  <a:lnTo>
                    <a:pt x="0" y="7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</p:grpSp>
      <p:grpSp>
        <p:nvGrpSpPr>
          <p:cNvPr id="38" name="组合 37"/>
          <p:cNvGrpSpPr>
            <a:grpSpLocks/>
          </p:cNvGrpSpPr>
          <p:nvPr/>
        </p:nvGrpSpPr>
        <p:grpSpPr bwMode="auto">
          <a:xfrm>
            <a:off x="4221163" y="3051175"/>
            <a:ext cx="733425" cy="1312863"/>
            <a:chOff x="4171120" y="3416573"/>
            <a:chExt cx="1021202" cy="1312974"/>
          </a:xfrm>
        </p:grpSpPr>
        <p:sp>
          <p:nvSpPr>
            <p:cNvPr id="39" name="Freeform 10"/>
            <p:cNvSpPr>
              <a:spLocks/>
            </p:cNvSpPr>
            <p:nvPr/>
          </p:nvSpPr>
          <p:spPr bwMode="auto">
            <a:xfrm>
              <a:off x="4171120" y="3562459"/>
              <a:ext cx="875316" cy="1167088"/>
            </a:xfrm>
            <a:custGeom>
              <a:avLst/>
              <a:gdLst>
                <a:gd name="T0" fmla="*/ 0 w 432"/>
                <a:gd name="T1" fmla="*/ 432 h 576"/>
                <a:gd name="T2" fmla="*/ 144 w 432"/>
                <a:gd name="T3" fmla="*/ 432 h 576"/>
                <a:gd name="T4" fmla="*/ 144 w 432"/>
                <a:gd name="T5" fmla="*/ 576 h 576"/>
                <a:gd name="T6" fmla="*/ 432 w 432"/>
                <a:gd name="T7" fmla="*/ 288 h 576"/>
                <a:gd name="T8" fmla="*/ 144 w 432"/>
                <a:gd name="T9" fmla="*/ 0 h 576"/>
                <a:gd name="T10" fmla="*/ 144 w 432"/>
                <a:gd name="T11" fmla="*/ 144 h 576"/>
                <a:gd name="T12" fmla="*/ 0 w 432"/>
                <a:gd name="T13" fmla="*/ 144 h 576"/>
                <a:gd name="T14" fmla="*/ 0 w 432"/>
                <a:gd name="T15" fmla="*/ 432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2" h="576">
                  <a:moveTo>
                    <a:pt x="0" y="432"/>
                  </a:moveTo>
                  <a:lnTo>
                    <a:pt x="144" y="432"/>
                  </a:lnTo>
                  <a:lnTo>
                    <a:pt x="144" y="576"/>
                  </a:lnTo>
                  <a:lnTo>
                    <a:pt x="432" y="288"/>
                  </a:lnTo>
                  <a:lnTo>
                    <a:pt x="144" y="0"/>
                  </a:lnTo>
                  <a:lnTo>
                    <a:pt x="144" y="144"/>
                  </a:lnTo>
                  <a:lnTo>
                    <a:pt x="0" y="144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auto">
            <a:xfrm>
              <a:off x="4462892" y="3416573"/>
              <a:ext cx="729430" cy="729430"/>
            </a:xfrm>
            <a:custGeom>
              <a:avLst/>
              <a:gdLst>
                <a:gd name="T0" fmla="*/ 0 w 360"/>
                <a:gd name="T1" fmla="*/ 72 h 360"/>
                <a:gd name="T2" fmla="*/ 72 w 360"/>
                <a:gd name="T3" fmla="*/ 0 h 360"/>
                <a:gd name="T4" fmla="*/ 360 w 360"/>
                <a:gd name="T5" fmla="*/ 288 h 360"/>
                <a:gd name="T6" fmla="*/ 288 w 360"/>
                <a:gd name="T7" fmla="*/ 360 h 360"/>
                <a:gd name="T8" fmla="*/ 0 w 360"/>
                <a:gd name="T9" fmla="*/ 7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360">
                  <a:moveTo>
                    <a:pt x="0" y="72"/>
                  </a:moveTo>
                  <a:lnTo>
                    <a:pt x="72" y="0"/>
                  </a:lnTo>
                  <a:lnTo>
                    <a:pt x="360" y="288"/>
                  </a:lnTo>
                  <a:lnTo>
                    <a:pt x="288" y="36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4171120" y="3708345"/>
              <a:ext cx="291772" cy="145886"/>
            </a:xfrm>
            <a:custGeom>
              <a:avLst/>
              <a:gdLst>
                <a:gd name="T0" fmla="*/ 144 w 144"/>
                <a:gd name="T1" fmla="*/ 0 h 72"/>
                <a:gd name="T2" fmla="*/ 72 w 144"/>
                <a:gd name="T3" fmla="*/ 0 h 72"/>
                <a:gd name="T4" fmla="*/ 0 w 144"/>
                <a:gd name="T5" fmla="*/ 72 h 72"/>
                <a:gd name="T6" fmla="*/ 144 w 144"/>
                <a:gd name="T7" fmla="*/ 72 h 72"/>
                <a:gd name="T8" fmla="*/ 144 w 144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72">
                  <a:moveTo>
                    <a:pt x="144" y="0"/>
                  </a:moveTo>
                  <a:lnTo>
                    <a:pt x="72" y="0"/>
                  </a:lnTo>
                  <a:lnTo>
                    <a:pt x="0" y="72"/>
                  </a:lnTo>
                  <a:lnTo>
                    <a:pt x="144" y="72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</p:grpSp>
      <p:sp>
        <p:nvSpPr>
          <p:cNvPr id="42" name="Text Box 27"/>
          <p:cNvSpPr txBox="1">
            <a:spLocks noChangeArrowheads="1"/>
          </p:cNvSpPr>
          <p:nvPr/>
        </p:nvSpPr>
        <p:spPr bwMode="auto">
          <a:xfrm>
            <a:off x="2557463" y="2070100"/>
            <a:ext cx="1663700" cy="244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latinLnBrk="1">
              <a:defRPr/>
            </a:pPr>
            <a:r>
              <a:rPr kumimoji="1" lang="zh-CN" altLang="en-US" sz="2400" dirty="0">
                <a:solidFill>
                  <a:schemeClr val="bg1">
                    <a:lumMod val="95000"/>
                  </a:schemeClr>
                </a:solidFill>
                <a:latin typeface="方正美黑简体" pitchFamily="65" charset="-122"/>
                <a:ea typeface="方正美黑简体" pitchFamily="65" charset="-122"/>
              </a:rPr>
              <a:t>筹集资金</a:t>
            </a:r>
            <a:endParaRPr kumimoji="1" lang="en-US" altLang="zh-CN" sz="2400" dirty="0">
              <a:solidFill>
                <a:schemeClr val="bg1">
                  <a:lumMod val="95000"/>
                </a:schemeClr>
              </a:solidFill>
              <a:latin typeface="方正美黑简体" pitchFamily="65" charset="-122"/>
              <a:ea typeface="方正美黑简体" pitchFamily="65" charset="-122"/>
            </a:endParaRPr>
          </a:p>
          <a:p>
            <a:pPr algn="r" latinLnBrk="1">
              <a:defRPr/>
            </a:pPr>
            <a:endParaRPr kumimoji="1" lang="en-US" altLang="zh-CN" sz="2400" dirty="0">
              <a:solidFill>
                <a:schemeClr val="bg1">
                  <a:lumMod val="95000"/>
                </a:schemeClr>
              </a:solidFill>
              <a:latin typeface="方正美黑简体" pitchFamily="65" charset="-122"/>
              <a:ea typeface="方正美黑简体" pitchFamily="65" charset="-122"/>
            </a:endParaRPr>
          </a:p>
          <a:p>
            <a:pPr algn="r" latinLnBrk="1">
              <a:defRPr/>
            </a:pPr>
            <a:endParaRPr kumimoji="1" lang="en-US" altLang="zh-CN" sz="2400" dirty="0">
              <a:solidFill>
                <a:schemeClr val="bg1">
                  <a:lumMod val="95000"/>
                </a:schemeClr>
              </a:solidFill>
              <a:latin typeface="方正美黑简体" pitchFamily="65" charset="-122"/>
              <a:ea typeface="方正美黑简体" pitchFamily="65" charset="-122"/>
            </a:endParaRPr>
          </a:p>
          <a:p>
            <a:pPr algn="r" latinLnBrk="1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● </a:t>
            </a:r>
            <a:r>
              <a:rPr kumimoji="1"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个人存款</a:t>
            </a:r>
            <a:endParaRPr kumimoji="1" lang="en-US" altLang="zh-CN" sz="1600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r" latinLnBrk="1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● </a:t>
            </a:r>
            <a:r>
              <a:rPr kumimoji="1"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亲朋借款</a:t>
            </a:r>
            <a:endParaRPr kumimoji="1" lang="en-US" altLang="zh-CN" sz="1600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r" latinLnBrk="1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● </a:t>
            </a:r>
            <a:r>
              <a:rPr kumimoji="1"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银行贷款</a:t>
            </a:r>
            <a:endParaRPr kumimoji="1" lang="en-US" altLang="zh-CN" sz="1600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4829175" y="2073275"/>
            <a:ext cx="1674813" cy="244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latinLnBrk="1">
              <a:defRPr/>
            </a:pPr>
            <a:r>
              <a:rPr kumimoji="1" lang="zh-CN" altLang="en-US" sz="2400" dirty="0">
                <a:solidFill>
                  <a:srgbClr val="FFFFFF"/>
                </a:solidFill>
                <a:latin typeface="方正美黑简体" pitchFamily="65" charset="-122"/>
                <a:ea typeface="方正美黑简体" pitchFamily="65" charset="-122"/>
              </a:rPr>
              <a:t>工商和税务登记</a:t>
            </a:r>
            <a:endParaRPr kumimoji="1" lang="en-US" altLang="zh-CN" sz="2400" dirty="0">
              <a:solidFill>
                <a:srgbClr val="FFFFFF"/>
              </a:solidFill>
              <a:latin typeface="方正美黑简体" pitchFamily="65" charset="-122"/>
              <a:ea typeface="方正美黑简体" pitchFamily="65" charset="-122"/>
            </a:endParaRPr>
          </a:p>
          <a:p>
            <a:pPr algn="r" latinLnBrk="1">
              <a:defRPr/>
            </a:pPr>
            <a:endParaRPr kumimoji="1" lang="en-US" altLang="zh-CN" sz="2400" dirty="0">
              <a:solidFill>
                <a:srgbClr val="FFFFFF"/>
              </a:solidFill>
              <a:latin typeface="方正美黑简体" pitchFamily="65" charset="-122"/>
              <a:ea typeface="方正美黑简体" pitchFamily="65" charset="-122"/>
            </a:endParaRPr>
          </a:p>
          <a:p>
            <a:pPr algn="r" latinLnBrk="1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●</a:t>
            </a: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kumimoji="1" lang="zh-CN" altLang="en-US" sz="16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工商登记</a:t>
            </a:r>
            <a:endParaRPr kumimoji="1" lang="en-US" altLang="zh-CN" sz="16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latinLnBrk="1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● </a:t>
            </a:r>
            <a:r>
              <a:rPr kumimoji="1" lang="zh-CN" altLang="en-US" sz="16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税务登记</a:t>
            </a:r>
            <a:endParaRPr kumimoji="1" lang="en-US" altLang="zh-CN" sz="16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latinLnBrk="1">
              <a:lnSpc>
                <a:spcPct val="150000"/>
              </a:lnSpc>
              <a:defRPr/>
            </a:pPr>
            <a:endParaRPr kumimoji="1" lang="en-US" altLang="zh-CN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239294" y="1884768"/>
            <a:ext cx="1779175" cy="3647150"/>
            <a:chOff x="1836944" y="2249485"/>
            <a:chExt cx="2480062" cy="3647150"/>
          </a:xfrm>
          <a:effectLst>
            <a:reflection blurRad="6350" stA="50000" endA="295" endPos="92000" dist="101600" dir="5400000" sy="-100000" algn="bl" rotWithShape="0"/>
          </a:effectLst>
        </p:grpSpPr>
        <p:sp>
          <p:nvSpPr>
            <p:cNvPr id="45" name="Rectangle 7"/>
            <p:cNvSpPr>
              <a:spLocks noChangeArrowheads="1"/>
            </p:cNvSpPr>
            <p:nvPr/>
          </p:nvSpPr>
          <p:spPr bwMode="auto">
            <a:xfrm>
              <a:off x="1836944" y="2395371"/>
              <a:ext cx="2334176" cy="350126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46" name="Freeform 8"/>
            <p:cNvSpPr>
              <a:spLocks/>
            </p:cNvSpPr>
            <p:nvPr/>
          </p:nvSpPr>
          <p:spPr bwMode="auto">
            <a:xfrm>
              <a:off x="1836944" y="2249485"/>
              <a:ext cx="2480062" cy="145886"/>
            </a:xfrm>
            <a:custGeom>
              <a:avLst/>
              <a:gdLst>
                <a:gd name="T0" fmla="*/ 0 w 1224"/>
                <a:gd name="T1" fmla="*/ 72 h 72"/>
                <a:gd name="T2" fmla="*/ 72 w 1224"/>
                <a:gd name="T3" fmla="*/ 0 h 72"/>
                <a:gd name="T4" fmla="*/ 1224 w 1224"/>
                <a:gd name="T5" fmla="*/ 0 h 72"/>
                <a:gd name="T6" fmla="*/ 1152 w 1224"/>
                <a:gd name="T7" fmla="*/ 72 h 72"/>
                <a:gd name="T8" fmla="*/ 0 w 1224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72">
                  <a:moveTo>
                    <a:pt x="0" y="72"/>
                  </a:moveTo>
                  <a:lnTo>
                    <a:pt x="72" y="0"/>
                  </a:lnTo>
                  <a:lnTo>
                    <a:pt x="1224" y="0"/>
                  </a:lnTo>
                  <a:lnTo>
                    <a:pt x="1152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47" name="Freeform 9"/>
            <p:cNvSpPr>
              <a:spLocks/>
            </p:cNvSpPr>
            <p:nvPr/>
          </p:nvSpPr>
          <p:spPr bwMode="auto">
            <a:xfrm>
              <a:off x="4171120" y="2249485"/>
              <a:ext cx="145886" cy="3647150"/>
            </a:xfrm>
            <a:custGeom>
              <a:avLst/>
              <a:gdLst>
                <a:gd name="T0" fmla="*/ 72 w 72"/>
                <a:gd name="T1" fmla="*/ 0 h 1800"/>
                <a:gd name="T2" fmla="*/ 72 w 72"/>
                <a:gd name="T3" fmla="*/ 1728 h 1800"/>
                <a:gd name="T4" fmla="*/ 0 w 72"/>
                <a:gd name="T5" fmla="*/ 1800 h 1800"/>
                <a:gd name="T6" fmla="*/ 0 w 72"/>
                <a:gd name="T7" fmla="*/ 72 h 1800"/>
                <a:gd name="T8" fmla="*/ 72 w 72"/>
                <a:gd name="T9" fmla="*/ 0 h 1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800">
                  <a:moveTo>
                    <a:pt x="72" y="0"/>
                  </a:moveTo>
                  <a:lnTo>
                    <a:pt x="72" y="1728"/>
                  </a:lnTo>
                  <a:lnTo>
                    <a:pt x="0" y="1800"/>
                  </a:lnTo>
                  <a:lnTo>
                    <a:pt x="0" y="7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</p:grpSp>
      <p:grpSp>
        <p:nvGrpSpPr>
          <p:cNvPr id="48" name="组合 47"/>
          <p:cNvGrpSpPr>
            <a:grpSpLocks/>
          </p:cNvGrpSpPr>
          <p:nvPr/>
        </p:nvGrpSpPr>
        <p:grpSpPr bwMode="auto">
          <a:xfrm>
            <a:off x="1914525" y="3051175"/>
            <a:ext cx="731838" cy="1312863"/>
            <a:chOff x="4171120" y="3416573"/>
            <a:chExt cx="1021202" cy="1312974"/>
          </a:xfrm>
        </p:grpSpPr>
        <p:sp>
          <p:nvSpPr>
            <p:cNvPr id="49" name="Freeform 10"/>
            <p:cNvSpPr>
              <a:spLocks/>
            </p:cNvSpPr>
            <p:nvPr/>
          </p:nvSpPr>
          <p:spPr bwMode="auto">
            <a:xfrm>
              <a:off x="4171120" y="3562459"/>
              <a:ext cx="875316" cy="1167088"/>
            </a:xfrm>
            <a:custGeom>
              <a:avLst/>
              <a:gdLst>
                <a:gd name="T0" fmla="*/ 0 w 432"/>
                <a:gd name="T1" fmla="*/ 432 h 576"/>
                <a:gd name="T2" fmla="*/ 144 w 432"/>
                <a:gd name="T3" fmla="*/ 432 h 576"/>
                <a:gd name="T4" fmla="*/ 144 w 432"/>
                <a:gd name="T5" fmla="*/ 576 h 576"/>
                <a:gd name="T6" fmla="*/ 432 w 432"/>
                <a:gd name="T7" fmla="*/ 288 h 576"/>
                <a:gd name="T8" fmla="*/ 144 w 432"/>
                <a:gd name="T9" fmla="*/ 0 h 576"/>
                <a:gd name="T10" fmla="*/ 144 w 432"/>
                <a:gd name="T11" fmla="*/ 144 h 576"/>
                <a:gd name="T12" fmla="*/ 0 w 432"/>
                <a:gd name="T13" fmla="*/ 144 h 576"/>
                <a:gd name="T14" fmla="*/ 0 w 432"/>
                <a:gd name="T15" fmla="*/ 432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2" h="576">
                  <a:moveTo>
                    <a:pt x="0" y="432"/>
                  </a:moveTo>
                  <a:lnTo>
                    <a:pt x="144" y="432"/>
                  </a:lnTo>
                  <a:lnTo>
                    <a:pt x="144" y="576"/>
                  </a:lnTo>
                  <a:lnTo>
                    <a:pt x="432" y="288"/>
                  </a:lnTo>
                  <a:lnTo>
                    <a:pt x="144" y="0"/>
                  </a:lnTo>
                  <a:lnTo>
                    <a:pt x="144" y="144"/>
                  </a:lnTo>
                  <a:lnTo>
                    <a:pt x="0" y="144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50" name="Freeform 11"/>
            <p:cNvSpPr>
              <a:spLocks/>
            </p:cNvSpPr>
            <p:nvPr/>
          </p:nvSpPr>
          <p:spPr bwMode="auto">
            <a:xfrm>
              <a:off x="4462892" y="3416573"/>
              <a:ext cx="729430" cy="729430"/>
            </a:xfrm>
            <a:custGeom>
              <a:avLst/>
              <a:gdLst>
                <a:gd name="T0" fmla="*/ 0 w 360"/>
                <a:gd name="T1" fmla="*/ 72 h 360"/>
                <a:gd name="T2" fmla="*/ 72 w 360"/>
                <a:gd name="T3" fmla="*/ 0 h 360"/>
                <a:gd name="T4" fmla="*/ 360 w 360"/>
                <a:gd name="T5" fmla="*/ 288 h 360"/>
                <a:gd name="T6" fmla="*/ 288 w 360"/>
                <a:gd name="T7" fmla="*/ 360 h 360"/>
                <a:gd name="T8" fmla="*/ 0 w 360"/>
                <a:gd name="T9" fmla="*/ 7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360">
                  <a:moveTo>
                    <a:pt x="0" y="72"/>
                  </a:moveTo>
                  <a:lnTo>
                    <a:pt x="72" y="0"/>
                  </a:lnTo>
                  <a:lnTo>
                    <a:pt x="360" y="288"/>
                  </a:lnTo>
                  <a:lnTo>
                    <a:pt x="288" y="36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51" name="Freeform 12"/>
            <p:cNvSpPr>
              <a:spLocks/>
            </p:cNvSpPr>
            <p:nvPr/>
          </p:nvSpPr>
          <p:spPr bwMode="auto">
            <a:xfrm>
              <a:off x="4171120" y="3708345"/>
              <a:ext cx="291772" cy="145886"/>
            </a:xfrm>
            <a:custGeom>
              <a:avLst/>
              <a:gdLst>
                <a:gd name="T0" fmla="*/ 144 w 144"/>
                <a:gd name="T1" fmla="*/ 0 h 72"/>
                <a:gd name="T2" fmla="*/ 72 w 144"/>
                <a:gd name="T3" fmla="*/ 0 h 72"/>
                <a:gd name="T4" fmla="*/ 0 w 144"/>
                <a:gd name="T5" fmla="*/ 72 h 72"/>
                <a:gd name="T6" fmla="*/ 144 w 144"/>
                <a:gd name="T7" fmla="*/ 72 h 72"/>
                <a:gd name="T8" fmla="*/ 144 w 144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72">
                  <a:moveTo>
                    <a:pt x="144" y="0"/>
                  </a:moveTo>
                  <a:lnTo>
                    <a:pt x="72" y="0"/>
                  </a:lnTo>
                  <a:lnTo>
                    <a:pt x="0" y="72"/>
                  </a:lnTo>
                  <a:lnTo>
                    <a:pt x="144" y="72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</p:grp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239713" y="2073275"/>
            <a:ext cx="1595437" cy="318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latinLnBrk="1">
              <a:defRPr/>
            </a:pPr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美黑简体" pitchFamily="65" charset="-122"/>
                <a:ea typeface="方正美黑简体" pitchFamily="65" charset="-122"/>
              </a:rPr>
              <a:t>寻找店址</a:t>
            </a:r>
            <a:endParaRPr kumimoji="1"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方正美黑简体" pitchFamily="65" charset="-122"/>
              <a:ea typeface="方正美黑简体" pitchFamily="65" charset="-122"/>
            </a:endParaRPr>
          </a:p>
          <a:p>
            <a:pPr algn="r" latinLnBrk="1">
              <a:defRPr/>
            </a:pPr>
            <a:endParaRPr kumimoji="1"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方正美黑简体" pitchFamily="65" charset="-122"/>
              <a:ea typeface="方正美黑简体" pitchFamily="65" charset="-122"/>
            </a:endParaRPr>
          </a:p>
          <a:p>
            <a:pPr algn="r" latinLnBrk="1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● </a:t>
            </a:r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商业活动</a:t>
            </a:r>
            <a:endParaRPr kumimoji="1"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r" latinLnBrk="1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● </a:t>
            </a:r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人中密度</a:t>
            </a:r>
            <a:endParaRPr kumimoji="1"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r" latinLnBrk="1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● </a:t>
            </a:r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客流量</a:t>
            </a:r>
            <a:endParaRPr kumimoji="1"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r" latinLnBrk="1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● </a:t>
            </a:r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交通</a:t>
            </a:r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便利</a:t>
            </a:r>
            <a:endParaRPr kumimoji="1"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r" latinLnBrk="1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● </a:t>
            </a:r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公共场所</a:t>
            </a:r>
            <a:endParaRPr kumimoji="1"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r" latinLnBrk="1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● </a:t>
            </a:r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同类</a:t>
            </a:r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店铺</a:t>
            </a:r>
            <a:endParaRPr kumimoji="1"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3" name="组合 52"/>
          <p:cNvGrpSpPr>
            <a:grpSpLocks/>
          </p:cNvGrpSpPr>
          <p:nvPr/>
        </p:nvGrpSpPr>
        <p:grpSpPr bwMode="auto">
          <a:xfrm>
            <a:off x="6515100" y="3051175"/>
            <a:ext cx="731838" cy="1312863"/>
            <a:chOff x="4171120" y="3416573"/>
            <a:chExt cx="1021202" cy="1312974"/>
          </a:xfrm>
        </p:grpSpPr>
        <p:sp>
          <p:nvSpPr>
            <p:cNvPr id="54" name="Freeform 10"/>
            <p:cNvSpPr>
              <a:spLocks/>
            </p:cNvSpPr>
            <p:nvPr/>
          </p:nvSpPr>
          <p:spPr bwMode="auto">
            <a:xfrm>
              <a:off x="4171120" y="3562459"/>
              <a:ext cx="875316" cy="1167088"/>
            </a:xfrm>
            <a:custGeom>
              <a:avLst/>
              <a:gdLst>
                <a:gd name="T0" fmla="*/ 0 w 432"/>
                <a:gd name="T1" fmla="*/ 432 h 576"/>
                <a:gd name="T2" fmla="*/ 144 w 432"/>
                <a:gd name="T3" fmla="*/ 432 h 576"/>
                <a:gd name="T4" fmla="*/ 144 w 432"/>
                <a:gd name="T5" fmla="*/ 576 h 576"/>
                <a:gd name="T6" fmla="*/ 432 w 432"/>
                <a:gd name="T7" fmla="*/ 288 h 576"/>
                <a:gd name="T8" fmla="*/ 144 w 432"/>
                <a:gd name="T9" fmla="*/ 0 h 576"/>
                <a:gd name="T10" fmla="*/ 144 w 432"/>
                <a:gd name="T11" fmla="*/ 144 h 576"/>
                <a:gd name="T12" fmla="*/ 0 w 432"/>
                <a:gd name="T13" fmla="*/ 144 h 576"/>
                <a:gd name="T14" fmla="*/ 0 w 432"/>
                <a:gd name="T15" fmla="*/ 432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2" h="576">
                  <a:moveTo>
                    <a:pt x="0" y="432"/>
                  </a:moveTo>
                  <a:lnTo>
                    <a:pt x="144" y="432"/>
                  </a:lnTo>
                  <a:lnTo>
                    <a:pt x="144" y="576"/>
                  </a:lnTo>
                  <a:lnTo>
                    <a:pt x="432" y="288"/>
                  </a:lnTo>
                  <a:lnTo>
                    <a:pt x="144" y="0"/>
                  </a:lnTo>
                  <a:lnTo>
                    <a:pt x="144" y="144"/>
                  </a:lnTo>
                  <a:lnTo>
                    <a:pt x="0" y="144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55" name="Freeform 11"/>
            <p:cNvSpPr>
              <a:spLocks/>
            </p:cNvSpPr>
            <p:nvPr/>
          </p:nvSpPr>
          <p:spPr bwMode="auto">
            <a:xfrm>
              <a:off x="4462892" y="3416573"/>
              <a:ext cx="729430" cy="729430"/>
            </a:xfrm>
            <a:custGeom>
              <a:avLst/>
              <a:gdLst>
                <a:gd name="T0" fmla="*/ 0 w 360"/>
                <a:gd name="T1" fmla="*/ 72 h 360"/>
                <a:gd name="T2" fmla="*/ 72 w 360"/>
                <a:gd name="T3" fmla="*/ 0 h 360"/>
                <a:gd name="T4" fmla="*/ 360 w 360"/>
                <a:gd name="T5" fmla="*/ 288 h 360"/>
                <a:gd name="T6" fmla="*/ 288 w 360"/>
                <a:gd name="T7" fmla="*/ 360 h 360"/>
                <a:gd name="T8" fmla="*/ 0 w 360"/>
                <a:gd name="T9" fmla="*/ 7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360">
                  <a:moveTo>
                    <a:pt x="0" y="72"/>
                  </a:moveTo>
                  <a:lnTo>
                    <a:pt x="72" y="0"/>
                  </a:lnTo>
                  <a:lnTo>
                    <a:pt x="360" y="288"/>
                  </a:lnTo>
                  <a:lnTo>
                    <a:pt x="288" y="36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56" name="Freeform 12"/>
            <p:cNvSpPr>
              <a:spLocks/>
            </p:cNvSpPr>
            <p:nvPr/>
          </p:nvSpPr>
          <p:spPr bwMode="auto">
            <a:xfrm>
              <a:off x="4171120" y="3708345"/>
              <a:ext cx="291772" cy="145886"/>
            </a:xfrm>
            <a:custGeom>
              <a:avLst/>
              <a:gdLst>
                <a:gd name="T0" fmla="*/ 144 w 144"/>
                <a:gd name="T1" fmla="*/ 0 h 72"/>
                <a:gd name="T2" fmla="*/ 72 w 144"/>
                <a:gd name="T3" fmla="*/ 0 h 72"/>
                <a:gd name="T4" fmla="*/ 0 w 144"/>
                <a:gd name="T5" fmla="*/ 72 h 72"/>
                <a:gd name="T6" fmla="*/ 144 w 144"/>
                <a:gd name="T7" fmla="*/ 72 h 72"/>
                <a:gd name="T8" fmla="*/ 144 w 144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72">
                  <a:moveTo>
                    <a:pt x="144" y="0"/>
                  </a:moveTo>
                  <a:lnTo>
                    <a:pt x="72" y="0"/>
                  </a:lnTo>
                  <a:lnTo>
                    <a:pt x="0" y="72"/>
                  </a:lnTo>
                  <a:lnTo>
                    <a:pt x="144" y="72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</p:grpSp>
      <p:sp>
        <p:nvSpPr>
          <p:cNvPr id="57" name="Text Box 27"/>
          <p:cNvSpPr txBox="1">
            <a:spLocks noChangeArrowheads="1"/>
          </p:cNvSpPr>
          <p:nvPr/>
        </p:nvSpPr>
        <p:spPr bwMode="auto">
          <a:xfrm>
            <a:off x="7105650" y="2073275"/>
            <a:ext cx="1674813" cy="207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latinLnBrk="1">
              <a:defRPr/>
            </a:pPr>
            <a:r>
              <a:rPr kumimoji="1" lang="zh-CN" altLang="en-US" sz="2400" dirty="0">
                <a:solidFill>
                  <a:srgbClr val="FFFFFF"/>
                </a:solidFill>
                <a:latin typeface="方正美黑简体" pitchFamily="65" charset="-122"/>
                <a:ea typeface="方正美黑简体" pitchFamily="65" charset="-122"/>
              </a:rPr>
              <a:t>店铺装潢</a:t>
            </a:r>
            <a:endParaRPr kumimoji="1" lang="en-US" altLang="zh-CN" sz="2400" dirty="0">
              <a:solidFill>
                <a:srgbClr val="FFFFFF"/>
              </a:solidFill>
              <a:latin typeface="方正美黑简体" pitchFamily="65" charset="-122"/>
              <a:ea typeface="方正美黑简体" pitchFamily="65" charset="-122"/>
            </a:endParaRPr>
          </a:p>
          <a:p>
            <a:pPr algn="r" latinLnBrk="1">
              <a:defRPr/>
            </a:pPr>
            <a:endParaRPr kumimoji="1" lang="en-US" altLang="zh-CN" sz="2400" dirty="0">
              <a:solidFill>
                <a:srgbClr val="FFFFFF"/>
              </a:solidFill>
              <a:latin typeface="方正美黑简体" pitchFamily="65" charset="-122"/>
              <a:ea typeface="方正美黑简体" pitchFamily="65" charset="-122"/>
            </a:endParaRPr>
          </a:p>
          <a:p>
            <a:pPr algn="r" latinLnBrk="1">
              <a:lnSpc>
                <a:spcPct val="150000"/>
              </a:lnSpc>
              <a:defRPr/>
            </a:pPr>
            <a:endParaRPr lang="en-US" altLang="zh-CN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r" latinLnBrk="1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/>
                </a:solidFill>
              </a:rPr>
              <a:t>●</a:t>
            </a: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kumimoji="1" lang="zh-CN" altLang="en-US" sz="16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外部装潢</a:t>
            </a:r>
            <a:endParaRPr kumimoji="1" lang="en-US" altLang="zh-CN" sz="16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latinLnBrk="1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/>
                </a:solidFill>
              </a:rPr>
              <a:t>●</a:t>
            </a:r>
            <a:r>
              <a:rPr lang="zh-CN" alt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kumimoji="1" lang="zh-CN" altLang="en-US" sz="16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内部</a:t>
            </a:r>
            <a:r>
              <a:rPr kumimoji="1" lang="zh-CN" altLang="en-US" sz="16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装潢</a:t>
            </a:r>
            <a:endParaRPr kumimoji="1" lang="en-US" altLang="zh-CN" sz="16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8" name="六边形 57"/>
          <p:cNvSpPr/>
          <p:nvPr/>
        </p:nvSpPr>
        <p:spPr bwMode="auto">
          <a:xfrm>
            <a:off x="2017713" y="2789238"/>
            <a:ext cx="2132012" cy="1836737"/>
          </a:xfrm>
          <a:prstGeom prst="hexagon">
            <a:avLst/>
          </a:prstGeom>
          <a:blipFill>
            <a:blip r:embed="rId2"/>
            <a:stretch>
              <a:fillRect/>
            </a:stretch>
          </a:blip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" name="六边形 59"/>
          <p:cNvSpPr/>
          <p:nvPr/>
        </p:nvSpPr>
        <p:spPr bwMode="auto">
          <a:xfrm>
            <a:off x="4184650" y="2789238"/>
            <a:ext cx="2130425" cy="1836737"/>
          </a:xfrm>
          <a:prstGeom prst="hexagon">
            <a:avLst/>
          </a:prstGeom>
          <a:blipFill>
            <a:blip r:embed="rId3"/>
            <a:stretch>
              <a:fillRect/>
            </a:stretch>
          </a:blip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" name="六边形 60"/>
          <p:cNvSpPr/>
          <p:nvPr/>
        </p:nvSpPr>
        <p:spPr bwMode="auto">
          <a:xfrm>
            <a:off x="6315075" y="2789238"/>
            <a:ext cx="2132013" cy="1836737"/>
          </a:xfrm>
          <a:prstGeom prst="hexagon">
            <a:avLst/>
          </a:prstGeom>
          <a:blipFill>
            <a:blip r:embed="rId4"/>
            <a:stretch>
              <a:fillRect/>
            </a:stretch>
          </a:blip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2" name="六边形 61"/>
          <p:cNvSpPr/>
          <p:nvPr/>
        </p:nvSpPr>
        <p:spPr bwMode="auto">
          <a:xfrm>
            <a:off x="2371725" y="2789238"/>
            <a:ext cx="2130425" cy="1836737"/>
          </a:xfrm>
          <a:prstGeom prst="hexagon">
            <a:avLst/>
          </a:prstGeom>
          <a:blipFill>
            <a:blip r:embed="rId5"/>
            <a:stretch>
              <a:fillRect/>
            </a:stretch>
          </a:blip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3" name="六边形 62"/>
          <p:cNvSpPr/>
          <p:nvPr/>
        </p:nvSpPr>
        <p:spPr bwMode="auto">
          <a:xfrm>
            <a:off x="4505325" y="2789238"/>
            <a:ext cx="2132013" cy="1836737"/>
          </a:xfrm>
          <a:prstGeom prst="hexagon">
            <a:avLst/>
          </a:prstGeom>
          <a:blipFill>
            <a:blip r:embed="rId6"/>
            <a:stretch>
              <a:fillRect/>
            </a:stretch>
          </a:blip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8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8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2" grpId="0"/>
      <p:bldP spid="43" grpId="0"/>
      <p:bldP spid="52" grpId="0"/>
      <p:bldP spid="57" grpId="0"/>
      <p:bldP spid="58" grpId="0" animBg="1"/>
      <p:bldP spid="58" grpId="1" animBg="1"/>
      <p:bldP spid="58" grpId="2" animBg="1"/>
      <p:bldP spid="58" grpId="3" animBg="1"/>
      <p:bldP spid="60" grpId="0" animBg="1"/>
      <p:bldP spid="60" grpId="1" animBg="1"/>
      <p:bldP spid="60" grpId="2" animBg="1"/>
      <p:bldP spid="60" grpId="3" animBg="1"/>
      <p:bldP spid="61" grpId="0" animBg="1"/>
      <p:bldP spid="61" grpId="1" animBg="1"/>
      <p:bldP spid="61" grpId="2" animBg="1"/>
      <p:bldP spid="61" grpId="3" animBg="1"/>
      <p:bldP spid="62" grpId="0" animBg="1"/>
      <p:bldP spid="62" grpId="1" animBg="1"/>
      <p:bldP spid="62" grpId="2" animBg="1"/>
      <p:bldP spid="62" grpId="3" animBg="1"/>
      <p:bldP spid="63" grpId="0" animBg="1"/>
      <p:bldP spid="63" grpId="1" animBg="1"/>
      <p:bldP spid="63" grpId="2" animBg="1"/>
      <p:bldP spid="63" grpId="3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个体经营常识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三、怎样管理小店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0" name="Group 2"/>
          <p:cNvGrpSpPr>
            <a:grpSpLocks/>
          </p:cNvGrpSpPr>
          <p:nvPr/>
        </p:nvGrpSpPr>
        <p:grpSpPr bwMode="auto">
          <a:xfrm>
            <a:off x="7105273" y="1884769"/>
            <a:ext cx="1779176" cy="3647151"/>
            <a:chOff x="3538" y="1434"/>
            <a:chExt cx="1224" cy="1800"/>
          </a:xfrm>
          <a:effectLst>
            <a:reflection blurRad="6350" stA="50000" endA="295" endPos="92000" dist="101600" dir="5400000" sy="-100000" algn="bl" rotWithShape="0"/>
          </a:effectLst>
        </p:grpSpPr>
        <p:sp>
          <p:nvSpPr>
            <p:cNvPr id="21" name="Rectangle 3"/>
            <p:cNvSpPr>
              <a:spLocks noChangeArrowheads="1"/>
            </p:cNvSpPr>
            <p:nvPr/>
          </p:nvSpPr>
          <p:spPr bwMode="auto">
            <a:xfrm>
              <a:off x="3538" y="1506"/>
              <a:ext cx="1152" cy="1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28" name="Freeform 4"/>
            <p:cNvSpPr>
              <a:spLocks/>
            </p:cNvSpPr>
            <p:nvPr/>
          </p:nvSpPr>
          <p:spPr bwMode="auto">
            <a:xfrm>
              <a:off x="3538" y="1434"/>
              <a:ext cx="1224" cy="72"/>
            </a:xfrm>
            <a:custGeom>
              <a:avLst/>
              <a:gdLst>
                <a:gd name="T0" fmla="*/ 0 w 1224"/>
                <a:gd name="T1" fmla="*/ 72 h 72"/>
                <a:gd name="T2" fmla="*/ 72 w 1224"/>
                <a:gd name="T3" fmla="*/ 0 h 72"/>
                <a:gd name="T4" fmla="*/ 1224 w 1224"/>
                <a:gd name="T5" fmla="*/ 0 h 72"/>
                <a:gd name="T6" fmla="*/ 1152 w 1224"/>
                <a:gd name="T7" fmla="*/ 72 h 72"/>
                <a:gd name="T8" fmla="*/ 0 w 1224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72">
                  <a:moveTo>
                    <a:pt x="0" y="72"/>
                  </a:moveTo>
                  <a:lnTo>
                    <a:pt x="72" y="0"/>
                  </a:lnTo>
                  <a:lnTo>
                    <a:pt x="1224" y="0"/>
                  </a:lnTo>
                  <a:lnTo>
                    <a:pt x="1152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29" name="Freeform 5"/>
            <p:cNvSpPr>
              <a:spLocks/>
            </p:cNvSpPr>
            <p:nvPr/>
          </p:nvSpPr>
          <p:spPr bwMode="auto">
            <a:xfrm>
              <a:off x="4690" y="1434"/>
              <a:ext cx="72" cy="1800"/>
            </a:xfrm>
            <a:custGeom>
              <a:avLst/>
              <a:gdLst>
                <a:gd name="T0" fmla="*/ 72 w 72"/>
                <a:gd name="T1" fmla="*/ 0 h 1800"/>
                <a:gd name="T2" fmla="*/ 72 w 72"/>
                <a:gd name="T3" fmla="*/ 1728 h 1800"/>
                <a:gd name="T4" fmla="*/ 0 w 72"/>
                <a:gd name="T5" fmla="*/ 1800 h 1800"/>
                <a:gd name="T6" fmla="*/ 0 w 72"/>
                <a:gd name="T7" fmla="*/ 72 h 1800"/>
                <a:gd name="T8" fmla="*/ 72 w 72"/>
                <a:gd name="T9" fmla="*/ 0 h 1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800">
                  <a:moveTo>
                    <a:pt x="72" y="0"/>
                  </a:moveTo>
                  <a:lnTo>
                    <a:pt x="72" y="1728"/>
                  </a:lnTo>
                  <a:lnTo>
                    <a:pt x="0" y="1800"/>
                  </a:lnTo>
                  <a:lnTo>
                    <a:pt x="0" y="7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</p:grpSp>
      <p:grpSp>
        <p:nvGrpSpPr>
          <p:cNvPr id="30" name="Group 2"/>
          <p:cNvGrpSpPr>
            <a:grpSpLocks/>
          </p:cNvGrpSpPr>
          <p:nvPr/>
        </p:nvGrpSpPr>
        <p:grpSpPr bwMode="auto">
          <a:xfrm>
            <a:off x="4828745" y="1884769"/>
            <a:ext cx="1779176" cy="3647151"/>
            <a:chOff x="3538" y="1434"/>
            <a:chExt cx="1224" cy="1800"/>
          </a:xfrm>
          <a:effectLst>
            <a:reflection blurRad="6350" stA="50000" endA="295" endPos="92000" dist="101600" dir="5400000" sy="-100000" algn="bl" rotWithShape="0"/>
          </a:effectLst>
        </p:grpSpPr>
        <p:sp>
          <p:nvSpPr>
            <p:cNvPr id="31" name="Rectangle 3"/>
            <p:cNvSpPr>
              <a:spLocks noChangeArrowheads="1"/>
            </p:cNvSpPr>
            <p:nvPr/>
          </p:nvSpPr>
          <p:spPr bwMode="auto">
            <a:xfrm>
              <a:off x="3538" y="1506"/>
              <a:ext cx="1152" cy="172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2" name="Freeform 4"/>
            <p:cNvSpPr>
              <a:spLocks/>
            </p:cNvSpPr>
            <p:nvPr/>
          </p:nvSpPr>
          <p:spPr bwMode="auto">
            <a:xfrm>
              <a:off x="3538" y="1434"/>
              <a:ext cx="1224" cy="72"/>
            </a:xfrm>
            <a:custGeom>
              <a:avLst/>
              <a:gdLst>
                <a:gd name="T0" fmla="*/ 0 w 1224"/>
                <a:gd name="T1" fmla="*/ 72 h 72"/>
                <a:gd name="T2" fmla="*/ 72 w 1224"/>
                <a:gd name="T3" fmla="*/ 0 h 72"/>
                <a:gd name="T4" fmla="*/ 1224 w 1224"/>
                <a:gd name="T5" fmla="*/ 0 h 72"/>
                <a:gd name="T6" fmla="*/ 1152 w 1224"/>
                <a:gd name="T7" fmla="*/ 72 h 72"/>
                <a:gd name="T8" fmla="*/ 0 w 1224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72">
                  <a:moveTo>
                    <a:pt x="0" y="72"/>
                  </a:moveTo>
                  <a:lnTo>
                    <a:pt x="72" y="0"/>
                  </a:lnTo>
                  <a:lnTo>
                    <a:pt x="1224" y="0"/>
                  </a:lnTo>
                  <a:lnTo>
                    <a:pt x="1152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3" name="Freeform 5"/>
            <p:cNvSpPr>
              <a:spLocks/>
            </p:cNvSpPr>
            <p:nvPr/>
          </p:nvSpPr>
          <p:spPr bwMode="auto">
            <a:xfrm>
              <a:off x="4690" y="1434"/>
              <a:ext cx="72" cy="1800"/>
            </a:xfrm>
            <a:custGeom>
              <a:avLst/>
              <a:gdLst>
                <a:gd name="T0" fmla="*/ 72 w 72"/>
                <a:gd name="T1" fmla="*/ 0 h 1800"/>
                <a:gd name="T2" fmla="*/ 72 w 72"/>
                <a:gd name="T3" fmla="*/ 1728 h 1800"/>
                <a:gd name="T4" fmla="*/ 0 w 72"/>
                <a:gd name="T5" fmla="*/ 1800 h 1800"/>
                <a:gd name="T6" fmla="*/ 0 w 72"/>
                <a:gd name="T7" fmla="*/ 72 h 1800"/>
                <a:gd name="T8" fmla="*/ 72 w 72"/>
                <a:gd name="T9" fmla="*/ 0 h 1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800">
                  <a:moveTo>
                    <a:pt x="72" y="0"/>
                  </a:moveTo>
                  <a:lnTo>
                    <a:pt x="72" y="1728"/>
                  </a:lnTo>
                  <a:lnTo>
                    <a:pt x="0" y="1800"/>
                  </a:lnTo>
                  <a:lnTo>
                    <a:pt x="0" y="7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547184" y="1884768"/>
            <a:ext cx="1779175" cy="3647150"/>
            <a:chOff x="1836944" y="2249485"/>
            <a:chExt cx="2480062" cy="3647150"/>
          </a:xfrm>
          <a:effectLst>
            <a:reflection blurRad="6350" stA="50000" endA="295" endPos="92000" dist="101600" dir="5400000" sy="-100000" algn="bl" rotWithShape="0"/>
          </a:effectLst>
        </p:grpSpPr>
        <p:sp>
          <p:nvSpPr>
            <p:cNvPr id="35" name="Rectangle 7"/>
            <p:cNvSpPr>
              <a:spLocks noChangeArrowheads="1"/>
            </p:cNvSpPr>
            <p:nvPr/>
          </p:nvSpPr>
          <p:spPr bwMode="auto">
            <a:xfrm>
              <a:off x="1836944" y="2395371"/>
              <a:ext cx="2334176" cy="350126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1836944" y="2249485"/>
              <a:ext cx="2480062" cy="145886"/>
            </a:xfrm>
            <a:custGeom>
              <a:avLst/>
              <a:gdLst>
                <a:gd name="T0" fmla="*/ 0 w 1224"/>
                <a:gd name="T1" fmla="*/ 72 h 72"/>
                <a:gd name="T2" fmla="*/ 72 w 1224"/>
                <a:gd name="T3" fmla="*/ 0 h 72"/>
                <a:gd name="T4" fmla="*/ 1224 w 1224"/>
                <a:gd name="T5" fmla="*/ 0 h 72"/>
                <a:gd name="T6" fmla="*/ 1152 w 1224"/>
                <a:gd name="T7" fmla="*/ 72 h 72"/>
                <a:gd name="T8" fmla="*/ 0 w 1224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72">
                  <a:moveTo>
                    <a:pt x="0" y="72"/>
                  </a:moveTo>
                  <a:lnTo>
                    <a:pt x="72" y="0"/>
                  </a:lnTo>
                  <a:lnTo>
                    <a:pt x="1224" y="0"/>
                  </a:lnTo>
                  <a:lnTo>
                    <a:pt x="1152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4171120" y="2249485"/>
              <a:ext cx="145886" cy="3647150"/>
            </a:xfrm>
            <a:custGeom>
              <a:avLst/>
              <a:gdLst>
                <a:gd name="T0" fmla="*/ 72 w 72"/>
                <a:gd name="T1" fmla="*/ 0 h 1800"/>
                <a:gd name="T2" fmla="*/ 72 w 72"/>
                <a:gd name="T3" fmla="*/ 1728 h 1800"/>
                <a:gd name="T4" fmla="*/ 0 w 72"/>
                <a:gd name="T5" fmla="*/ 1800 h 1800"/>
                <a:gd name="T6" fmla="*/ 0 w 72"/>
                <a:gd name="T7" fmla="*/ 72 h 1800"/>
                <a:gd name="T8" fmla="*/ 72 w 72"/>
                <a:gd name="T9" fmla="*/ 0 h 1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800">
                  <a:moveTo>
                    <a:pt x="72" y="0"/>
                  </a:moveTo>
                  <a:lnTo>
                    <a:pt x="72" y="1728"/>
                  </a:lnTo>
                  <a:lnTo>
                    <a:pt x="0" y="1800"/>
                  </a:lnTo>
                  <a:lnTo>
                    <a:pt x="0" y="7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</p:grpSp>
      <p:grpSp>
        <p:nvGrpSpPr>
          <p:cNvPr id="38" name="组合 37"/>
          <p:cNvGrpSpPr>
            <a:grpSpLocks/>
          </p:cNvGrpSpPr>
          <p:nvPr/>
        </p:nvGrpSpPr>
        <p:grpSpPr bwMode="auto">
          <a:xfrm>
            <a:off x="4221163" y="3051175"/>
            <a:ext cx="733425" cy="1312863"/>
            <a:chOff x="4171120" y="3416573"/>
            <a:chExt cx="1021202" cy="1312974"/>
          </a:xfrm>
        </p:grpSpPr>
        <p:sp>
          <p:nvSpPr>
            <p:cNvPr id="39" name="Freeform 10"/>
            <p:cNvSpPr>
              <a:spLocks/>
            </p:cNvSpPr>
            <p:nvPr/>
          </p:nvSpPr>
          <p:spPr bwMode="auto">
            <a:xfrm>
              <a:off x="4171120" y="3562459"/>
              <a:ext cx="875316" cy="1167088"/>
            </a:xfrm>
            <a:custGeom>
              <a:avLst/>
              <a:gdLst>
                <a:gd name="T0" fmla="*/ 0 w 432"/>
                <a:gd name="T1" fmla="*/ 432 h 576"/>
                <a:gd name="T2" fmla="*/ 144 w 432"/>
                <a:gd name="T3" fmla="*/ 432 h 576"/>
                <a:gd name="T4" fmla="*/ 144 w 432"/>
                <a:gd name="T5" fmla="*/ 576 h 576"/>
                <a:gd name="T6" fmla="*/ 432 w 432"/>
                <a:gd name="T7" fmla="*/ 288 h 576"/>
                <a:gd name="T8" fmla="*/ 144 w 432"/>
                <a:gd name="T9" fmla="*/ 0 h 576"/>
                <a:gd name="T10" fmla="*/ 144 w 432"/>
                <a:gd name="T11" fmla="*/ 144 h 576"/>
                <a:gd name="T12" fmla="*/ 0 w 432"/>
                <a:gd name="T13" fmla="*/ 144 h 576"/>
                <a:gd name="T14" fmla="*/ 0 w 432"/>
                <a:gd name="T15" fmla="*/ 432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2" h="576">
                  <a:moveTo>
                    <a:pt x="0" y="432"/>
                  </a:moveTo>
                  <a:lnTo>
                    <a:pt x="144" y="432"/>
                  </a:lnTo>
                  <a:lnTo>
                    <a:pt x="144" y="576"/>
                  </a:lnTo>
                  <a:lnTo>
                    <a:pt x="432" y="288"/>
                  </a:lnTo>
                  <a:lnTo>
                    <a:pt x="144" y="0"/>
                  </a:lnTo>
                  <a:lnTo>
                    <a:pt x="144" y="144"/>
                  </a:lnTo>
                  <a:lnTo>
                    <a:pt x="0" y="144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auto">
            <a:xfrm>
              <a:off x="4462892" y="3416573"/>
              <a:ext cx="729430" cy="729430"/>
            </a:xfrm>
            <a:custGeom>
              <a:avLst/>
              <a:gdLst>
                <a:gd name="T0" fmla="*/ 0 w 360"/>
                <a:gd name="T1" fmla="*/ 72 h 360"/>
                <a:gd name="T2" fmla="*/ 72 w 360"/>
                <a:gd name="T3" fmla="*/ 0 h 360"/>
                <a:gd name="T4" fmla="*/ 360 w 360"/>
                <a:gd name="T5" fmla="*/ 288 h 360"/>
                <a:gd name="T6" fmla="*/ 288 w 360"/>
                <a:gd name="T7" fmla="*/ 360 h 360"/>
                <a:gd name="T8" fmla="*/ 0 w 360"/>
                <a:gd name="T9" fmla="*/ 7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360">
                  <a:moveTo>
                    <a:pt x="0" y="72"/>
                  </a:moveTo>
                  <a:lnTo>
                    <a:pt x="72" y="0"/>
                  </a:lnTo>
                  <a:lnTo>
                    <a:pt x="360" y="288"/>
                  </a:lnTo>
                  <a:lnTo>
                    <a:pt x="288" y="36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4171120" y="3708345"/>
              <a:ext cx="291772" cy="145886"/>
            </a:xfrm>
            <a:custGeom>
              <a:avLst/>
              <a:gdLst>
                <a:gd name="T0" fmla="*/ 144 w 144"/>
                <a:gd name="T1" fmla="*/ 0 h 72"/>
                <a:gd name="T2" fmla="*/ 72 w 144"/>
                <a:gd name="T3" fmla="*/ 0 h 72"/>
                <a:gd name="T4" fmla="*/ 0 w 144"/>
                <a:gd name="T5" fmla="*/ 72 h 72"/>
                <a:gd name="T6" fmla="*/ 144 w 144"/>
                <a:gd name="T7" fmla="*/ 72 h 72"/>
                <a:gd name="T8" fmla="*/ 144 w 144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72">
                  <a:moveTo>
                    <a:pt x="144" y="0"/>
                  </a:moveTo>
                  <a:lnTo>
                    <a:pt x="72" y="0"/>
                  </a:lnTo>
                  <a:lnTo>
                    <a:pt x="0" y="72"/>
                  </a:lnTo>
                  <a:lnTo>
                    <a:pt x="144" y="72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</p:grpSp>
      <p:sp>
        <p:nvSpPr>
          <p:cNvPr id="42" name="Text Box 27"/>
          <p:cNvSpPr txBox="1">
            <a:spLocks noChangeArrowheads="1"/>
          </p:cNvSpPr>
          <p:nvPr/>
        </p:nvSpPr>
        <p:spPr bwMode="auto">
          <a:xfrm>
            <a:off x="2557463" y="2070100"/>
            <a:ext cx="16637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latinLnBrk="1">
              <a:defRPr/>
            </a:pPr>
            <a:r>
              <a:rPr kumimoji="1" lang="zh-CN" altLang="en-US" sz="2400" spc="-300" dirty="0">
                <a:solidFill>
                  <a:schemeClr val="bg1">
                    <a:lumMod val="95000"/>
                  </a:schemeClr>
                </a:solidFill>
                <a:latin typeface="方正美黑简体" pitchFamily="65" charset="-122"/>
                <a:ea typeface="方正美黑简体" pitchFamily="65" charset="-122"/>
              </a:rPr>
              <a:t>宣传和销售</a:t>
            </a:r>
            <a:endParaRPr kumimoji="1" lang="en-US" altLang="zh-CN" sz="2400" spc="-300" dirty="0">
              <a:solidFill>
                <a:schemeClr val="bg1">
                  <a:lumMod val="95000"/>
                </a:schemeClr>
              </a:solidFill>
              <a:latin typeface="方正美黑简体" pitchFamily="65" charset="-122"/>
              <a:ea typeface="方正美黑简体" pitchFamily="65" charset="-122"/>
            </a:endParaRPr>
          </a:p>
          <a:p>
            <a:pPr algn="r" latinLnBrk="1">
              <a:defRPr/>
            </a:pPr>
            <a:endParaRPr kumimoji="1" lang="en-US" altLang="zh-CN" sz="2400" dirty="0">
              <a:solidFill>
                <a:schemeClr val="bg1">
                  <a:lumMod val="95000"/>
                </a:schemeClr>
              </a:solidFill>
              <a:latin typeface="方正美黑简体" pitchFamily="65" charset="-122"/>
              <a:ea typeface="方正美黑简体" pitchFamily="65" charset="-122"/>
            </a:endParaRPr>
          </a:p>
          <a:p>
            <a:pPr algn="r" latinLnBrk="1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● </a:t>
            </a:r>
            <a:r>
              <a:rPr kumimoji="1"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选择合适的宣传方式</a:t>
            </a:r>
            <a:endParaRPr kumimoji="1" lang="en-US" altLang="zh-CN" sz="1600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r" latinLnBrk="1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● </a:t>
            </a:r>
            <a:r>
              <a:rPr kumimoji="1"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选择合理的营销方式</a:t>
            </a:r>
            <a:endParaRPr kumimoji="1" lang="en-US" altLang="zh-CN" sz="1600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4829175" y="2073275"/>
            <a:ext cx="1674813" cy="397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latinLnBrk="1">
              <a:defRPr/>
            </a:pPr>
            <a:r>
              <a:rPr kumimoji="1" lang="zh-CN" altLang="en-US" sz="2400" dirty="0">
                <a:solidFill>
                  <a:srgbClr val="FFFFFF"/>
                </a:solidFill>
                <a:latin typeface="方正美黑简体" pitchFamily="65" charset="-122"/>
                <a:ea typeface="方正美黑简体" pitchFamily="65" charset="-122"/>
              </a:rPr>
              <a:t>人员管理</a:t>
            </a:r>
            <a:endParaRPr kumimoji="1" lang="en-US" altLang="zh-CN" sz="2400" dirty="0">
              <a:solidFill>
                <a:srgbClr val="FFFFFF"/>
              </a:solidFill>
              <a:latin typeface="方正美黑简体" pitchFamily="65" charset="-122"/>
              <a:ea typeface="方正美黑简体" pitchFamily="65" charset="-122"/>
            </a:endParaRPr>
          </a:p>
          <a:p>
            <a:pPr algn="r" latinLnBrk="1">
              <a:defRPr/>
            </a:pPr>
            <a:endParaRPr kumimoji="1" lang="en-US" altLang="zh-CN" sz="2400" dirty="0">
              <a:solidFill>
                <a:srgbClr val="FFFFFF"/>
              </a:solidFill>
              <a:latin typeface="方正美黑简体" pitchFamily="65" charset="-122"/>
              <a:ea typeface="方正美黑简体" pitchFamily="65" charset="-122"/>
            </a:endParaRPr>
          </a:p>
          <a:p>
            <a:pPr algn="r" latinLnBrk="1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●</a:t>
            </a: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kumimoji="1" lang="zh-CN" altLang="en-US" sz="16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分工明确</a:t>
            </a:r>
            <a:endParaRPr kumimoji="1" lang="en-US" altLang="zh-CN" sz="16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latinLnBrk="1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● </a:t>
            </a:r>
            <a:r>
              <a:rPr kumimoji="1" lang="zh-CN" altLang="en-US" sz="16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公平公正</a:t>
            </a:r>
            <a:endParaRPr kumimoji="1" lang="en-US" altLang="zh-CN" sz="16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latinLnBrk="1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● </a:t>
            </a:r>
            <a:r>
              <a:rPr kumimoji="1" lang="zh-CN" altLang="en-US" sz="16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提高工作积极性和责任感</a:t>
            </a:r>
            <a:endParaRPr kumimoji="1" lang="en-US" altLang="zh-CN" sz="16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latinLnBrk="1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● </a:t>
            </a:r>
            <a:r>
              <a:rPr kumimoji="1" lang="zh-CN" altLang="en-US" sz="16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以诚相待</a:t>
            </a:r>
            <a:endParaRPr kumimoji="1" lang="en-US" altLang="zh-CN" sz="16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latinLnBrk="1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● </a:t>
            </a:r>
            <a:r>
              <a:rPr kumimoji="1" lang="zh-CN" altLang="en-US" sz="16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同舟共济</a:t>
            </a:r>
            <a:endParaRPr kumimoji="1" lang="en-US" altLang="zh-CN" sz="16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latinLnBrk="1">
              <a:lnSpc>
                <a:spcPct val="150000"/>
              </a:lnSpc>
              <a:defRPr/>
            </a:pPr>
            <a:endParaRPr kumimoji="1" lang="en-US" altLang="zh-CN" sz="16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latinLnBrk="1">
              <a:lnSpc>
                <a:spcPct val="150000"/>
              </a:lnSpc>
              <a:defRPr/>
            </a:pPr>
            <a:endParaRPr kumimoji="1" lang="en-US" altLang="zh-CN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239294" y="1884768"/>
            <a:ext cx="1779175" cy="3647150"/>
            <a:chOff x="1836944" y="2249485"/>
            <a:chExt cx="2480062" cy="3647150"/>
          </a:xfrm>
          <a:effectLst>
            <a:reflection blurRad="6350" stA="50000" endA="295" endPos="92000" dist="101600" dir="5400000" sy="-100000" algn="bl" rotWithShape="0"/>
          </a:effectLst>
        </p:grpSpPr>
        <p:sp>
          <p:nvSpPr>
            <p:cNvPr id="45" name="Rectangle 7"/>
            <p:cNvSpPr>
              <a:spLocks noChangeArrowheads="1"/>
            </p:cNvSpPr>
            <p:nvPr/>
          </p:nvSpPr>
          <p:spPr bwMode="auto">
            <a:xfrm>
              <a:off x="1836944" y="2395371"/>
              <a:ext cx="2334176" cy="350126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46" name="Freeform 8"/>
            <p:cNvSpPr>
              <a:spLocks/>
            </p:cNvSpPr>
            <p:nvPr/>
          </p:nvSpPr>
          <p:spPr bwMode="auto">
            <a:xfrm>
              <a:off x="1836944" y="2249485"/>
              <a:ext cx="2480062" cy="145886"/>
            </a:xfrm>
            <a:custGeom>
              <a:avLst/>
              <a:gdLst>
                <a:gd name="T0" fmla="*/ 0 w 1224"/>
                <a:gd name="T1" fmla="*/ 72 h 72"/>
                <a:gd name="T2" fmla="*/ 72 w 1224"/>
                <a:gd name="T3" fmla="*/ 0 h 72"/>
                <a:gd name="T4" fmla="*/ 1224 w 1224"/>
                <a:gd name="T5" fmla="*/ 0 h 72"/>
                <a:gd name="T6" fmla="*/ 1152 w 1224"/>
                <a:gd name="T7" fmla="*/ 72 h 72"/>
                <a:gd name="T8" fmla="*/ 0 w 1224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72">
                  <a:moveTo>
                    <a:pt x="0" y="72"/>
                  </a:moveTo>
                  <a:lnTo>
                    <a:pt x="72" y="0"/>
                  </a:lnTo>
                  <a:lnTo>
                    <a:pt x="1224" y="0"/>
                  </a:lnTo>
                  <a:lnTo>
                    <a:pt x="1152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47" name="Freeform 9"/>
            <p:cNvSpPr>
              <a:spLocks/>
            </p:cNvSpPr>
            <p:nvPr/>
          </p:nvSpPr>
          <p:spPr bwMode="auto">
            <a:xfrm>
              <a:off x="4171120" y="2249485"/>
              <a:ext cx="145886" cy="3647150"/>
            </a:xfrm>
            <a:custGeom>
              <a:avLst/>
              <a:gdLst>
                <a:gd name="T0" fmla="*/ 72 w 72"/>
                <a:gd name="T1" fmla="*/ 0 h 1800"/>
                <a:gd name="T2" fmla="*/ 72 w 72"/>
                <a:gd name="T3" fmla="*/ 1728 h 1800"/>
                <a:gd name="T4" fmla="*/ 0 w 72"/>
                <a:gd name="T5" fmla="*/ 1800 h 1800"/>
                <a:gd name="T6" fmla="*/ 0 w 72"/>
                <a:gd name="T7" fmla="*/ 72 h 1800"/>
                <a:gd name="T8" fmla="*/ 72 w 72"/>
                <a:gd name="T9" fmla="*/ 0 h 1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800">
                  <a:moveTo>
                    <a:pt x="72" y="0"/>
                  </a:moveTo>
                  <a:lnTo>
                    <a:pt x="72" y="1728"/>
                  </a:lnTo>
                  <a:lnTo>
                    <a:pt x="0" y="1800"/>
                  </a:lnTo>
                  <a:lnTo>
                    <a:pt x="0" y="7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</p:grpSp>
      <p:grpSp>
        <p:nvGrpSpPr>
          <p:cNvPr id="48" name="组合 47"/>
          <p:cNvGrpSpPr>
            <a:grpSpLocks/>
          </p:cNvGrpSpPr>
          <p:nvPr/>
        </p:nvGrpSpPr>
        <p:grpSpPr bwMode="auto">
          <a:xfrm>
            <a:off x="1914525" y="3051175"/>
            <a:ext cx="731838" cy="1312863"/>
            <a:chOff x="4171120" y="3416573"/>
            <a:chExt cx="1021202" cy="1312974"/>
          </a:xfrm>
        </p:grpSpPr>
        <p:sp>
          <p:nvSpPr>
            <p:cNvPr id="49" name="Freeform 10"/>
            <p:cNvSpPr>
              <a:spLocks/>
            </p:cNvSpPr>
            <p:nvPr/>
          </p:nvSpPr>
          <p:spPr bwMode="auto">
            <a:xfrm>
              <a:off x="4171120" y="3562459"/>
              <a:ext cx="875316" cy="1167088"/>
            </a:xfrm>
            <a:custGeom>
              <a:avLst/>
              <a:gdLst>
                <a:gd name="T0" fmla="*/ 0 w 432"/>
                <a:gd name="T1" fmla="*/ 432 h 576"/>
                <a:gd name="T2" fmla="*/ 144 w 432"/>
                <a:gd name="T3" fmla="*/ 432 h 576"/>
                <a:gd name="T4" fmla="*/ 144 w 432"/>
                <a:gd name="T5" fmla="*/ 576 h 576"/>
                <a:gd name="T6" fmla="*/ 432 w 432"/>
                <a:gd name="T7" fmla="*/ 288 h 576"/>
                <a:gd name="T8" fmla="*/ 144 w 432"/>
                <a:gd name="T9" fmla="*/ 0 h 576"/>
                <a:gd name="T10" fmla="*/ 144 w 432"/>
                <a:gd name="T11" fmla="*/ 144 h 576"/>
                <a:gd name="T12" fmla="*/ 0 w 432"/>
                <a:gd name="T13" fmla="*/ 144 h 576"/>
                <a:gd name="T14" fmla="*/ 0 w 432"/>
                <a:gd name="T15" fmla="*/ 432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2" h="576">
                  <a:moveTo>
                    <a:pt x="0" y="432"/>
                  </a:moveTo>
                  <a:lnTo>
                    <a:pt x="144" y="432"/>
                  </a:lnTo>
                  <a:lnTo>
                    <a:pt x="144" y="576"/>
                  </a:lnTo>
                  <a:lnTo>
                    <a:pt x="432" y="288"/>
                  </a:lnTo>
                  <a:lnTo>
                    <a:pt x="144" y="0"/>
                  </a:lnTo>
                  <a:lnTo>
                    <a:pt x="144" y="144"/>
                  </a:lnTo>
                  <a:lnTo>
                    <a:pt x="0" y="144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50" name="Freeform 11"/>
            <p:cNvSpPr>
              <a:spLocks/>
            </p:cNvSpPr>
            <p:nvPr/>
          </p:nvSpPr>
          <p:spPr bwMode="auto">
            <a:xfrm>
              <a:off x="4462892" y="3416573"/>
              <a:ext cx="729430" cy="729430"/>
            </a:xfrm>
            <a:custGeom>
              <a:avLst/>
              <a:gdLst>
                <a:gd name="T0" fmla="*/ 0 w 360"/>
                <a:gd name="T1" fmla="*/ 72 h 360"/>
                <a:gd name="T2" fmla="*/ 72 w 360"/>
                <a:gd name="T3" fmla="*/ 0 h 360"/>
                <a:gd name="T4" fmla="*/ 360 w 360"/>
                <a:gd name="T5" fmla="*/ 288 h 360"/>
                <a:gd name="T6" fmla="*/ 288 w 360"/>
                <a:gd name="T7" fmla="*/ 360 h 360"/>
                <a:gd name="T8" fmla="*/ 0 w 360"/>
                <a:gd name="T9" fmla="*/ 7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360">
                  <a:moveTo>
                    <a:pt x="0" y="72"/>
                  </a:moveTo>
                  <a:lnTo>
                    <a:pt x="72" y="0"/>
                  </a:lnTo>
                  <a:lnTo>
                    <a:pt x="360" y="288"/>
                  </a:lnTo>
                  <a:lnTo>
                    <a:pt x="288" y="36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51" name="Freeform 12"/>
            <p:cNvSpPr>
              <a:spLocks/>
            </p:cNvSpPr>
            <p:nvPr/>
          </p:nvSpPr>
          <p:spPr bwMode="auto">
            <a:xfrm>
              <a:off x="4171120" y="3708345"/>
              <a:ext cx="291772" cy="145886"/>
            </a:xfrm>
            <a:custGeom>
              <a:avLst/>
              <a:gdLst>
                <a:gd name="T0" fmla="*/ 144 w 144"/>
                <a:gd name="T1" fmla="*/ 0 h 72"/>
                <a:gd name="T2" fmla="*/ 72 w 144"/>
                <a:gd name="T3" fmla="*/ 0 h 72"/>
                <a:gd name="T4" fmla="*/ 0 w 144"/>
                <a:gd name="T5" fmla="*/ 72 h 72"/>
                <a:gd name="T6" fmla="*/ 144 w 144"/>
                <a:gd name="T7" fmla="*/ 72 h 72"/>
                <a:gd name="T8" fmla="*/ 144 w 144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72">
                  <a:moveTo>
                    <a:pt x="144" y="0"/>
                  </a:moveTo>
                  <a:lnTo>
                    <a:pt x="72" y="0"/>
                  </a:lnTo>
                  <a:lnTo>
                    <a:pt x="0" y="72"/>
                  </a:lnTo>
                  <a:lnTo>
                    <a:pt x="144" y="72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</p:grp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239713" y="2073275"/>
            <a:ext cx="1595437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latinLnBrk="1">
              <a:defRPr/>
            </a:pPr>
            <a:r>
              <a:rPr kumimoji="1" lang="zh-CN" altLang="en-US" sz="2400" spc="-3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美黑简体" pitchFamily="65" charset="-122"/>
                <a:ea typeface="方正美黑简体" pitchFamily="65" charset="-122"/>
              </a:rPr>
              <a:t>采购和订货</a:t>
            </a:r>
            <a:endParaRPr kumimoji="1" lang="en-US" altLang="zh-CN" sz="2400" spc="-300" dirty="0">
              <a:solidFill>
                <a:schemeClr val="tx1">
                  <a:lumMod val="65000"/>
                  <a:lumOff val="35000"/>
                </a:schemeClr>
              </a:solidFill>
              <a:latin typeface="方正美黑简体" pitchFamily="65" charset="-122"/>
              <a:ea typeface="方正美黑简体" pitchFamily="65" charset="-122"/>
            </a:endParaRPr>
          </a:p>
          <a:p>
            <a:pPr algn="r" latinLnBrk="1">
              <a:defRPr/>
            </a:pPr>
            <a:endParaRPr kumimoji="1"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方正美黑简体" pitchFamily="65" charset="-122"/>
              <a:ea typeface="方正美黑简体" pitchFamily="65" charset="-122"/>
            </a:endParaRPr>
          </a:p>
          <a:p>
            <a:pPr algn="r" latinLnBrk="1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● </a:t>
            </a:r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采购</a:t>
            </a:r>
            <a:endParaRPr kumimoji="1"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r" latinLnBrk="1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● </a:t>
            </a:r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认真验收</a:t>
            </a:r>
            <a:endParaRPr kumimoji="1"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r" latinLnBrk="1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● </a:t>
            </a:r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科学保存</a:t>
            </a:r>
            <a:endParaRPr kumimoji="1"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r" latinLnBrk="1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● </a:t>
            </a:r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定期盘点</a:t>
            </a:r>
            <a:endParaRPr kumimoji="1"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r" latinLnBrk="1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● </a:t>
            </a:r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合理使用</a:t>
            </a:r>
          </a:p>
        </p:txBody>
      </p:sp>
      <p:grpSp>
        <p:nvGrpSpPr>
          <p:cNvPr id="53" name="组合 52"/>
          <p:cNvGrpSpPr>
            <a:grpSpLocks/>
          </p:cNvGrpSpPr>
          <p:nvPr/>
        </p:nvGrpSpPr>
        <p:grpSpPr bwMode="auto">
          <a:xfrm>
            <a:off x="6515100" y="3051175"/>
            <a:ext cx="731838" cy="1312863"/>
            <a:chOff x="4171120" y="3416573"/>
            <a:chExt cx="1021202" cy="1312974"/>
          </a:xfrm>
        </p:grpSpPr>
        <p:sp>
          <p:nvSpPr>
            <p:cNvPr id="54" name="Freeform 10"/>
            <p:cNvSpPr>
              <a:spLocks/>
            </p:cNvSpPr>
            <p:nvPr/>
          </p:nvSpPr>
          <p:spPr bwMode="auto">
            <a:xfrm>
              <a:off x="4171120" y="3562459"/>
              <a:ext cx="875316" cy="1167088"/>
            </a:xfrm>
            <a:custGeom>
              <a:avLst/>
              <a:gdLst>
                <a:gd name="T0" fmla="*/ 0 w 432"/>
                <a:gd name="T1" fmla="*/ 432 h 576"/>
                <a:gd name="T2" fmla="*/ 144 w 432"/>
                <a:gd name="T3" fmla="*/ 432 h 576"/>
                <a:gd name="T4" fmla="*/ 144 w 432"/>
                <a:gd name="T5" fmla="*/ 576 h 576"/>
                <a:gd name="T6" fmla="*/ 432 w 432"/>
                <a:gd name="T7" fmla="*/ 288 h 576"/>
                <a:gd name="T8" fmla="*/ 144 w 432"/>
                <a:gd name="T9" fmla="*/ 0 h 576"/>
                <a:gd name="T10" fmla="*/ 144 w 432"/>
                <a:gd name="T11" fmla="*/ 144 h 576"/>
                <a:gd name="T12" fmla="*/ 0 w 432"/>
                <a:gd name="T13" fmla="*/ 144 h 576"/>
                <a:gd name="T14" fmla="*/ 0 w 432"/>
                <a:gd name="T15" fmla="*/ 432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2" h="576">
                  <a:moveTo>
                    <a:pt x="0" y="432"/>
                  </a:moveTo>
                  <a:lnTo>
                    <a:pt x="144" y="432"/>
                  </a:lnTo>
                  <a:lnTo>
                    <a:pt x="144" y="576"/>
                  </a:lnTo>
                  <a:lnTo>
                    <a:pt x="432" y="288"/>
                  </a:lnTo>
                  <a:lnTo>
                    <a:pt x="144" y="0"/>
                  </a:lnTo>
                  <a:lnTo>
                    <a:pt x="144" y="144"/>
                  </a:lnTo>
                  <a:lnTo>
                    <a:pt x="0" y="144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55" name="Freeform 11"/>
            <p:cNvSpPr>
              <a:spLocks/>
            </p:cNvSpPr>
            <p:nvPr/>
          </p:nvSpPr>
          <p:spPr bwMode="auto">
            <a:xfrm>
              <a:off x="4462892" y="3416573"/>
              <a:ext cx="729430" cy="729430"/>
            </a:xfrm>
            <a:custGeom>
              <a:avLst/>
              <a:gdLst>
                <a:gd name="T0" fmla="*/ 0 w 360"/>
                <a:gd name="T1" fmla="*/ 72 h 360"/>
                <a:gd name="T2" fmla="*/ 72 w 360"/>
                <a:gd name="T3" fmla="*/ 0 h 360"/>
                <a:gd name="T4" fmla="*/ 360 w 360"/>
                <a:gd name="T5" fmla="*/ 288 h 360"/>
                <a:gd name="T6" fmla="*/ 288 w 360"/>
                <a:gd name="T7" fmla="*/ 360 h 360"/>
                <a:gd name="T8" fmla="*/ 0 w 360"/>
                <a:gd name="T9" fmla="*/ 7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360">
                  <a:moveTo>
                    <a:pt x="0" y="72"/>
                  </a:moveTo>
                  <a:lnTo>
                    <a:pt x="72" y="0"/>
                  </a:lnTo>
                  <a:lnTo>
                    <a:pt x="360" y="288"/>
                  </a:lnTo>
                  <a:lnTo>
                    <a:pt x="288" y="36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56" name="Freeform 12"/>
            <p:cNvSpPr>
              <a:spLocks/>
            </p:cNvSpPr>
            <p:nvPr/>
          </p:nvSpPr>
          <p:spPr bwMode="auto">
            <a:xfrm>
              <a:off x="4171120" y="3708345"/>
              <a:ext cx="291772" cy="145886"/>
            </a:xfrm>
            <a:custGeom>
              <a:avLst/>
              <a:gdLst>
                <a:gd name="T0" fmla="*/ 144 w 144"/>
                <a:gd name="T1" fmla="*/ 0 h 72"/>
                <a:gd name="T2" fmla="*/ 72 w 144"/>
                <a:gd name="T3" fmla="*/ 0 h 72"/>
                <a:gd name="T4" fmla="*/ 0 w 144"/>
                <a:gd name="T5" fmla="*/ 72 h 72"/>
                <a:gd name="T6" fmla="*/ 144 w 144"/>
                <a:gd name="T7" fmla="*/ 72 h 72"/>
                <a:gd name="T8" fmla="*/ 144 w 144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72">
                  <a:moveTo>
                    <a:pt x="144" y="0"/>
                  </a:moveTo>
                  <a:lnTo>
                    <a:pt x="72" y="0"/>
                  </a:lnTo>
                  <a:lnTo>
                    <a:pt x="0" y="72"/>
                  </a:lnTo>
                  <a:lnTo>
                    <a:pt x="144" y="72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latinLnBrk="1">
                <a:defRPr/>
              </a:pPr>
              <a:endParaRPr kumimoji="1" lang="zh-CN" altLang="en-US">
                <a:solidFill>
                  <a:srgbClr val="000000"/>
                </a:solidFill>
                <a:latin typeface="굴림" charset="-127"/>
                <a:ea typeface="굴림" charset="-127"/>
              </a:endParaRPr>
            </a:p>
          </p:txBody>
        </p:sp>
      </p:grpSp>
      <p:sp>
        <p:nvSpPr>
          <p:cNvPr id="57" name="Text Box 27"/>
          <p:cNvSpPr txBox="1">
            <a:spLocks noChangeArrowheads="1"/>
          </p:cNvSpPr>
          <p:nvPr/>
        </p:nvSpPr>
        <p:spPr bwMode="auto">
          <a:xfrm>
            <a:off x="7105650" y="2073275"/>
            <a:ext cx="1674813" cy="244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8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latinLnBrk="1">
              <a:defRPr/>
            </a:pPr>
            <a:r>
              <a:rPr kumimoji="1" lang="zh-CN" altLang="en-US" sz="2400" dirty="0">
                <a:solidFill>
                  <a:srgbClr val="FFFFFF"/>
                </a:solidFill>
                <a:latin typeface="方正美黑简体" pitchFamily="65" charset="-122"/>
                <a:ea typeface="方正美黑简体" pitchFamily="65" charset="-122"/>
              </a:rPr>
              <a:t>财务管理</a:t>
            </a:r>
            <a:endParaRPr kumimoji="1" lang="en-US" altLang="zh-CN" sz="2400" dirty="0">
              <a:solidFill>
                <a:srgbClr val="FFFFFF"/>
              </a:solidFill>
              <a:latin typeface="方正美黑简体" pitchFamily="65" charset="-122"/>
              <a:ea typeface="方正美黑简体" pitchFamily="65" charset="-122"/>
            </a:endParaRPr>
          </a:p>
          <a:p>
            <a:pPr algn="r" latinLnBrk="1">
              <a:defRPr/>
            </a:pPr>
            <a:endParaRPr kumimoji="1" lang="en-US" altLang="zh-CN" sz="2400" dirty="0">
              <a:solidFill>
                <a:srgbClr val="FFFFFF"/>
              </a:solidFill>
              <a:latin typeface="方正美黑简体" pitchFamily="65" charset="-122"/>
              <a:ea typeface="方正美黑简体" pitchFamily="65" charset="-122"/>
            </a:endParaRPr>
          </a:p>
          <a:p>
            <a:pPr algn="r" latinLnBrk="1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/>
                </a:solidFill>
              </a:rPr>
              <a:t>●</a:t>
            </a: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kumimoji="1" lang="zh-CN" altLang="en-US" sz="16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记账</a:t>
            </a:r>
            <a:endParaRPr kumimoji="1" lang="en-US" altLang="zh-CN" sz="16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latinLnBrk="1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/>
                </a:solidFill>
              </a:rPr>
              <a:t>●</a:t>
            </a:r>
            <a:r>
              <a:rPr lang="zh-CN" alt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kumimoji="1" lang="zh-CN" altLang="en-US" sz="16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管理资金</a:t>
            </a:r>
            <a:endParaRPr kumimoji="1" lang="en-US" altLang="zh-CN" sz="16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latinLnBrk="1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bg1"/>
                </a:solidFill>
              </a:rPr>
              <a:t>● </a:t>
            </a:r>
            <a:r>
              <a:rPr kumimoji="1" lang="zh-CN" altLang="en-US" sz="16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核算利润</a:t>
            </a:r>
            <a:endParaRPr kumimoji="1" lang="en-US" altLang="zh-CN" sz="16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latinLnBrk="1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bg1"/>
                </a:solidFill>
              </a:rPr>
              <a:t>● </a:t>
            </a:r>
            <a:r>
              <a:rPr kumimoji="1" lang="zh-CN" altLang="en-US" sz="16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缴税</a:t>
            </a:r>
            <a:endParaRPr kumimoji="1" lang="en-US" altLang="zh-CN" sz="16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8" name="六边形 57"/>
          <p:cNvSpPr/>
          <p:nvPr/>
        </p:nvSpPr>
        <p:spPr bwMode="auto">
          <a:xfrm>
            <a:off x="1784350" y="1379538"/>
            <a:ext cx="4875213" cy="4203700"/>
          </a:xfrm>
          <a:prstGeom prst="hexagon">
            <a:avLst/>
          </a:prstGeom>
          <a:blipFill>
            <a:blip r:embed="rId2"/>
            <a:stretch>
              <a:fillRect/>
            </a:stretch>
          </a:blip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2" grpId="0"/>
      <p:bldP spid="43" grpId="0"/>
      <p:bldP spid="52" grpId="0"/>
      <p:bldP spid="57" grpId="0"/>
      <p:bldP spid="58" grpId="0" animBg="1"/>
      <p:bldP spid="58" grpId="1" animBg="1"/>
      <p:bldP spid="58" grpId="2" animBg="1"/>
      <p:bldP spid="58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接连接符 67"/>
          <p:cNvCxnSpPr/>
          <p:nvPr/>
        </p:nvCxnSpPr>
        <p:spPr>
          <a:xfrm>
            <a:off x="0" y="1003300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6372200" y="714182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00788" y="231775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71" name="标题 10"/>
          <p:cNvSpPr txBox="1">
            <a:spLocks/>
          </p:cNvSpPr>
          <p:nvPr/>
        </p:nvSpPr>
        <p:spPr>
          <a:xfrm>
            <a:off x="0" y="66675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思考与实践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0" y="1003300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5"/>
          <p:cNvGrpSpPr>
            <a:grpSpLocks/>
          </p:cNvGrpSpPr>
          <p:nvPr/>
        </p:nvGrpSpPr>
        <p:grpSpPr bwMode="auto">
          <a:xfrm>
            <a:off x="1220788" y="1336675"/>
            <a:ext cx="2447925" cy="2303463"/>
            <a:chOff x="2051721" y="1124744"/>
            <a:chExt cx="2447369" cy="2305186"/>
          </a:xfrm>
        </p:grpSpPr>
        <p:sp>
          <p:nvSpPr>
            <p:cNvPr id="40" name="圆角矩形 39"/>
            <p:cNvSpPr/>
            <p:nvPr/>
          </p:nvSpPr>
          <p:spPr bwMode="auto">
            <a:xfrm>
              <a:off x="2051721" y="1440893"/>
              <a:ext cx="2447369" cy="1989037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7999">
                  <a:schemeClr val="accent2">
                    <a:lumMod val="40000"/>
                    <a:lumOff val="60000"/>
                  </a:schemeClr>
                </a:gs>
                <a:gs pos="36000">
                  <a:schemeClr val="accent2">
                    <a:lumMod val="60000"/>
                    <a:lumOff val="40000"/>
                  </a:schemeClr>
                </a:gs>
                <a:gs pos="61000">
                  <a:schemeClr val="accent2">
                    <a:lumMod val="60000"/>
                    <a:lumOff val="40000"/>
                  </a:schemeClr>
                </a:gs>
                <a:gs pos="82001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ln w="38100">
              <a:solidFill>
                <a:schemeClr val="accent2">
                  <a:lumMod val="75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185" name="Text Box 65"/>
            <p:cNvSpPr txBox="1">
              <a:spLocks noChangeArrowheads="1"/>
            </p:cNvSpPr>
            <p:nvPr/>
          </p:nvSpPr>
          <p:spPr bwMode="gray">
            <a:xfrm>
              <a:off x="2051721" y="1777178"/>
              <a:ext cx="2447369" cy="1200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latin typeface="微软雅黑" pitchFamily="34" charset="-122"/>
                  <a:ea typeface="微软雅黑" pitchFamily="34" charset="-122"/>
                </a:rPr>
                <a:t>你家附近有些什么类型的商店？你认为哪些商店适合初创业时开办？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6186" name="组合 44"/>
            <p:cNvGrpSpPr>
              <a:grpSpLocks/>
            </p:cNvGrpSpPr>
            <p:nvPr/>
          </p:nvGrpSpPr>
          <p:grpSpPr bwMode="auto">
            <a:xfrm>
              <a:off x="2954015" y="1124744"/>
              <a:ext cx="643413" cy="643178"/>
              <a:chOff x="924049" y="2057400"/>
              <a:chExt cx="642938" cy="642938"/>
            </a:xfrm>
          </p:grpSpPr>
          <p:grpSp>
            <p:nvGrpSpPr>
              <p:cNvPr id="6187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6189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90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191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192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193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188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altLang="zh-CN">
                  <a:latin typeface="Arial" charset="0"/>
                </a:endParaRPr>
              </a:p>
            </p:txBody>
          </p:sp>
        </p:grpSp>
      </p:grpSp>
      <p:grpSp>
        <p:nvGrpSpPr>
          <p:cNvPr id="50" name="组合 4"/>
          <p:cNvGrpSpPr>
            <a:grpSpLocks/>
          </p:cNvGrpSpPr>
          <p:nvPr/>
        </p:nvGrpSpPr>
        <p:grpSpPr bwMode="auto">
          <a:xfrm>
            <a:off x="4430713" y="1336675"/>
            <a:ext cx="2449512" cy="2303463"/>
            <a:chOff x="4607015" y="1124744"/>
            <a:chExt cx="2449330" cy="2305186"/>
          </a:xfrm>
        </p:grpSpPr>
        <p:sp>
          <p:nvSpPr>
            <p:cNvPr id="51" name="圆角矩形 50"/>
            <p:cNvSpPr/>
            <p:nvPr/>
          </p:nvSpPr>
          <p:spPr bwMode="auto">
            <a:xfrm>
              <a:off x="4607015" y="1440893"/>
              <a:ext cx="2449330" cy="1989037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7999">
                  <a:schemeClr val="accent3">
                    <a:lumMod val="40000"/>
                    <a:lumOff val="60000"/>
                  </a:schemeClr>
                </a:gs>
                <a:gs pos="36000">
                  <a:schemeClr val="accent3">
                    <a:lumMod val="60000"/>
                    <a:lumOff val="40000"/>
                  </a:schemeClr>
                </a:gs>
                <a:gs pos="61000">
                  <a:schemeClr val="accent3">
                    <a:lumMod val="60000"/>
                    <a:lumOff val="40000"/>
                  </a:schemeClr>
                </a:gs>
                <a:gs pos="82001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ln w="38100">
              <a:solidFill>
                <a:schemeClr val="accent3">
                  <a:lumMod val="75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6176" name="组合 45"/>
            <p:cNvGrpSpPr>
              <a:grpSpLocks/>
            </p:cNvGrpSpPr>
            <p:nvPr/>
          </p:nvGrpSpPr>
          <p:grpSpPr bwMode="auto">
            <a:xfrm>
              <a:off x="5510479" y="1124744"/>
              <a:ext cx="642654" cy="643179"/>
              <a:chOff x="3286249" y="2057400"/>
              <a:chExt cx="642938" cy="642938"/>
            </a:xfrm>
          </p:grpSpPr>
          <p:sp>
            <p:nvSpPr>
              <p:cNvPr id="6178" name="Oval 71"/>
              <p:cNvSpPr>
                <a:spLocks noChangeArrowheads="1"/>
              </p:cNvSpPr>
              <p:nvPr/>
            </p:nvSpPr>
            <p:spPr bwMode="gray">
              <a:xfrm>
                <a:off x="3286249" y="2057400"/>
                <a:ext cx="642938" cy="64293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179" name="Oval 72"/>
              <p:cNvSpPr>
                <a:spLocks noChangeArrowheads="1"/>
              </p:cNvSpPr>
              <p:nvPr/>
            </p:nvSpPr>
            <p:spPr bwMode="gray">
              <a:xfrm>
                <a:off x="3292599" y="2062163"/>
                <a:ext cx="622300" cy="62230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6180" name="Oval 73"/>
              <p:cNvSpPr>
                <a:spLocks noChangeArrowheads="1"/>
              </p:cNvSpPr>
              <p:nvPr/>
            </p:nvSpPr>
            <p:spPr bwMode="gray">
              <a:xfrm>
                <a:off x="3300537" y="2065338"/>
                <a:ext cx="608012" cy="60801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6181" name="Oval 74"/>
              <p:cNvSpPr>
                <a:spLocks noChangeArrowheads="1"/>
              </p:cNvSpPr>
              <p:nvPr/>
            </p:nvSpPr>
            <p:spPr bwMode="gray">
              <a:xfrm>
                <a:off x="3306887" y="2071688"/>
                <a:ext cx="577850" cy="5667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6182" name="Oval 75"/>
              <p:cNvSpPr>
                <a:spLocks noChangeArrowheads="1"/>
              </p:cNvSpPr>
              <p:nvPr/>
            </p:nvSpPr>
            <p:spPr bwMode="gray">
              <a:xfrm>
                <a:off x="3341812" y="2087563"/>
                <a:ext cx="512762" cy="460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6183" name="Text Box 76"/>
              <p:cNvSpPr txBox="1">
                <a:spLocks noChangeArrowheads="1"/>
              </p:cNvSpPr>
              <p:nvPr/>
            </p:nvSpPr>
            <p:spPr bwMode="gray">
              <a:xfrm>
                <a:off x="34243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US" altLang="zh-CN">
                  <a:latin typeface="Arial" charset="0"/>
                </a:endParaRPr>
              </a:p>
            </p:txBody>
          </p:sp>
        </p:grpSp>
        <p:sp>
          <p:nvSpPr>
            <p:cNvPr id="6177" name="Text Box 65"/>
            <p:cNvSpPr txBox="1">
              <a:spLocks noChangeArrowheads="1"/>
            </p:cNvSpPr>
            <p:nvPr/>
          </p:nvSpPr>
          <p:spPr bwMode="gray">
            <a:xfrm>
              <a:off x="4607015" y="1777178"/>
              <a:ext cx="2449330" cy="83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latin typeface="微软雅黑" pitchFamily="34" charset="-122"/>
                  <a:ea typeface="微软雅黑" pitchFamily="34" charset="-122"/>
                </a:rPr>
                <a:t>开家属于自己的小店需要具备什么基本备件？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8" name="组合 1"/>
          <p:cNvGrpSpPr>
            <a:grpSpLocks/>
          </p:cNvGrpSpPr>
          <p:nvPr/>
        </p:nvGrpSpPr>
        <p:grpSpPr bwMode="auto">
          <a:xfrm>
            <a:off x="2886075" y="3937000"/>
            <a:ext cx="2447925" cy="2476500"/>
            <a:chOff x="558873" y="3933056"/>
            <a:chExt cx="2447716" cy="2476292"/>
          </a:xfrm>
        </p:grpSpPr>
        <p:sp>
          <p:nvSpPr>
            <p:cNvPr id="29" name="圆角矩形 28"/>
            <p:cNvSpPr/>
            <p:nvPr/>
          </p:nvSpPr>
          <p:spPr bwMode="auto">
            <a:xfrm>
              <a:off x="558873" y="4248942"/>
              <a:ext cx="2447716" cy="216040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7999">
                  <a:schemeClr val="accent1">
                    <a:lumMod val="40000"/>
                    <a:lumOff val="60000"/>
                  </a:schemeClr>
                </a:gs>
                <a:gs pos="36000">
                  <a:schemeClr val="accent1">
                    <a:lumMod val="60000"/>
                    <a:lumOff val="40000"/>
                  </a:schemeClr>
                </a:gs>
                <a:gs pos="61000">
                  <a:schemeClr val="accent1">
                    <a:lumMod val="60000"/>
                    <a:lumOff val="40000"/>
                  </a:schemeClr>
                </a:gs>
                <a:gs pos="82001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ln w="38100">
              <a:solidFill>
                <a:schemeClr val="accent1">
                  <a:lumMod val="75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6166" name="组合 46"/>
            <p:cNvGrpSpPr>
              <a:grpSpLocks/>
            </p:cNvGrpSpPr>
            <p:nvPr/>
          </p:nvGrpSpPr>
          <p:grpSpPr bwMode="auto">
            <a:xfrm>
              <a:off x="1461420" y="3933056"/>
              <a:ext cx="642906" cy="643179"/>
              <a:chOff x="5648449" y="2057400"/>
              <a:chExt cx="642938" cy="642938"/>
            </a:xfrm>
          </p:grpSpPr>
          <p:grpSp>
            <p:nvGrpSpPr>
              <p:cNvPr id="6168" name="Group 85"/>
              <p:cNvGrpSpPr>
                <a:grpSpLocks/>
              </p:cNvGrpSpPr>
              <p:nvPr/>
            </p:nvGrpSpPr>
            <p:grpSpPr bwMode="auto">
              <a:xfrm>
                <a:off x="5648449" y="2057400"/>
                <a:ext cx="642938" cy="642938"/>
                <a:chOff x="1289" y="582"/>
                <a:chExt cx="668" cy="668"/>
              </a:xfrm>
            </p:grpSpPr>
            <p:sp>
              <p:nvSpPr>
                <p:cNvPr id="6170" name="Oval 86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71" name="Oval 87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172" name="Oval 88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173" name="Oval 89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174" name="Oval 90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169" name="Text Box 91"/>
              <p:cNvSpPr txBox="1">
                <a:spLocks noChangeArrowheads="1"/>
              </p:cNvSpPr>
              <p:nvPr/>
            </p:nvSpPr>
            <p:spPr bwMode="gray">
              <a:xfrm>
                <a:off x="57865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3</a:t>
                </a:r>
                <a:endParaRPr lang="en-US" altLang="zh-CN">
                  <a:latin typeface="Arial" charset="0"/>
                </a:endParaRPr>
              </a:p>
            </p:txBody>
          </p:sp>
        </p:grpSp>
        <p:sp>
          <p:nvSpPr>
            <p:cNvPr id="6167" name="Text Box 65"/>
            <p:cNvSpPr txBox="1">
              <a:spLocks noChangeArrowheads="1"/>
            </p:cNvSpPr>
            <p:nvPr/>
          </p:nvSpPr>
          <p:spPr bwMode="gray">
            <a:xfrm>
              <a:off x="558874" y="4576235"/>
              <a:ext cx="2447715" cy="1200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latin typeface="微软雅黑" pitchFamily="34" charset="-122"/>
                  <a:ea typeface="微软雅黑" pitchFamily="34" charset="-122"/>
                </a:rPr>
                <a:t>分别调查一家生意好和一家生意不太好的小店经营情况，试着分析一下原因。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2" name="组合 2"/>
          <p:cNvGrpSpPr>
            <a:grpSpLocks/>
          </p:cNvGrpSpPr>
          <p:nvPr/>
        </p:nvGrpSpPr>
        <p:grpSpPr bwMode="auto">
          <a:xfrm>
            <a:off x="6067425" y="3927475"/>
            <a:ext cx="2514600" cy="2476500"/>
            <a:chOff x="3421932" y="3924329"/>
            <a:chExt cx="2514871" cy="2476292"/>
          </a:xfrm>
        </p:grpSpPr>
        <p:sp>
          <p:nvSpPr>
            <p:cNvPr id="43" name="圆角矩形 42"/>
            <p:cNvSpPr/>
            <p:nvPr/>
          </p:nvSpPr>
          <p:spPr bwMode="auto">
            <a:xfrm>
              <a:off x="3421932" y="4240215"/>
              <a:ext cx="2448189" cy="2160406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7999">
                  <a:schemeClr val="accent6">
                    <a:lumMod val="40000"/>
                    <a:lumOff val="60000"/>
                  </a:schemeClr>
                </a:gs>
                <a:gs pos="36000">
                  <a:schemeClr val="accent6">
                    <a:lumMod val="60000"/>
                    <a:lumOff val="40000"/>
                  </a:schemeClr>
                </a:gs>
                <a:gs pos="61000">
                  <a:schemeClr val="accent6">
                    <a:lumMod val="60000"/>
                    <a:lumOff val="40000"/>
                  </a:schemeClr>
                </a:gs>
                <a:gs pos="82001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ln w="38100">
              <a:solidFill>
                <a:schemeClr val="accent6">
                  <a:lumMod val="75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6156" name="组合 47"/>
            <p:cNvGrpSpPr>
              <a:grpSpLocks/>
            </p:cNvGrpSpPr>
            <p:nvPr/>
          </p:nvGrpSpPr>
          <p:grpSpPr bwMode="auto">
            <a:xfrm>
              <a:off x="4324479" y="3924329"/>
              <a:ext cx="642906" cy="643179"/>
              <a:chOff x="5648449" y="2057400"/>
              <a:chExt cx="642938" cy="642938"/>
            </a:xfrm>
          </p:grpSpPr>
          <p:grpSp>
            <p:nvGrpSpPr>
              <p:cNvPr id="6158" name="Group 85"/>
              <p:cNvGrpSpPr>
                <a:grpSpLocks/>
              </p:cNvGrpSpPr>
              <p:nvPr/>
            </p:nvGrpSpPr>
            <p:grpSpPr bwMode="auto">
              <a:xfrm>
                <a:off x="5648449" y="2057400"/>
                <a:ext cx="642938" cy="642938"/>
                <a:chOff x="1289" y="582"/>
                <a:chExt cx="668" cy="668"/>
              </a:xfrm>
            </p:grpSpPr>
            <p:sp>
              <p:nvSpPr>
                <p:cNvPr id="6160" name="Oval 86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61" name="Oval 87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162" name="Oval 88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163" name="Oval 89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164" name="Oval 90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159" name="Text Box 91"/>
              <p:cNvSpPr txBox="1">
                <a:spLocks noChangeArrowheads="1"/>
              </p:cNvSpPr>
              <p:nvPr/>
            </p:nvSpPr>
            <p:spPr bwMode="gray">
              <a:xfrm>
                <a:off x="57865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4</a:t>
                </a:r>
                <a:endParaRPr lang="en-US" altLang="zh-CN">
                  <a:latin typeface="Arial" charset="0"/>
                </a:endParaRPr>
              </a:p>
            </p:txBody>
          </p:sp>
        </p:grpSp>
        <p:sp>
          <p:nvSpPr>
            <p:cNvPr id="6157" name="Text Box 65"/>
            <p:cNvSpPr txBox="1">
              <a:spLocks noChangeArrowheads="1"/>
            </p:cNvSpPr>
            <p:nvPr/>
          </p:nvSpPr>
          <p:spPr bwMode="gray">
            <a:xfrm>
              <a:off x="3421932" y="4588723"/>
              <a:ext cx="2514871" cy="830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latin typeface="微软雅黑" pitchFamily="34" charset="-122"/>
                  <a:ea typeface="微软雅黑" pitchFamily="34" charset="-122"/>
                </a:rPr>
                <a:t>你见过倒闭的小店吗？了解其经历和原因。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alpha val="60000"/>
          </a:schemeClr>
        </a:solidFill>
        <a:ln w="38100">
          <a:gradFill>
            <a:gsLst>
              <a:gs pos="50000">
                <a:srgbClr val="FFCF01"/>
              </a:gs>
              <a:gs pos="100000">
                <a:srgbClr val="E22000"/>
              </a:gs>
            </a:gsLst>
            <a:lin ang="5400000" scaled="0"/>
          </a:gradFill>
        </a:ln>
        <a:effectLst>
          <a:outerShdw blurRad="225425" dist="38100" dir="5220000" algn="ctr">
            <a:srgbClr val="000000">
              <a:alpha val="33000"/>
            </a:srgbClr>
          </a:outerShdw>
        </a:effectLst>
        <a:scene3d>
          <a:camera prst="orthographicFront"/>
          <a:lightRig rig="flat" dir="t"/>
        </a:scene3d>
        <a:sp3d contourW="19050">
          <a:bevelT w="101600" prst="artDeco"/>
          <a:bevelB w="0" h="0"/>
          <a:contourClr>
            <a:schemeClr val="bg1"/>
          </a:contourClr>
        </a:sp3d>
      </a:spPr>
      <a:bodyPr anchor="ctr">
        <a:sp3d/>
      </a:bodyPr>
      <a:lstStyle>
        <a:defPPr marL="0" algn="ctr" eaLnBrk="0" fontAlgn="ctr" hangingPunct="0">
          <a:spcBef>
            <a:spcPts val="0"/>
          </a:spcBef>
          <a:spcAft>
            <a:spcPts val="0"/>
          </a:spcAft>
          <a:buClr>
            <a:srgbClr val="FF0000"/>
          </a:buClr>
          <a:buSzPct val="70000"/>
          <a:buFont typeface="Wingdings" pitchFamily="2" charset="2"/>
          <a:buChar char="n"/>
          <a:tabLst>
            <a:tab pos="136525" algn="l"/>
          </a:tabLst>
          <a:defRPr sz="1400">
            <a:solidFill>
              <a:schemeClr val="tx1"/>
            </a:solidFill>
            <a:latin typeface="微软雅黑" pitchFamily="34" charset="-122"/>
            <a:ea typeface="微软雅黑" pitchFamily="34" charset="-122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2164</TotalTime>
  <Words>295</Words>
  <Application>Microsoft Office PowerPoint</Application>
  <PresentationFormat>全屏显示(4:3)</PresentationFormat>
  <Paragraphs>89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5" baseType="lpstr">
      <vt:lpstr>Calibri</vt:lpstr>
      <vt:lpstr>宋体</vt:lpstr>
      <vt:lpstr>Arial</vt:lpstr>
      <vt:lpstr>黑体</vt:lpstr>
      <vt:lpstr>幼圆</vt:lpstr>
      <vt:lpstr>微软雅黑</vt:lpstr>
      <vt:lpstr>Gulim</vt:lpstr>
      <vt:lpstr>方正美黑简体</vt:lpstr>
      <vt:lpstr>Wingdings</vt:lpstr>
      <vt:lpstr>Office 主题​​</vt:lpstr>
      <vt:lpstr>个体经营常识</vt:lpstr>
      <vt:lpstr>PowerPoint 演示文稿</vt:lpstr>
      <vt:lpstr>PowerPoint 演示文稿</vt:lpstr>
      <vt:lpstr>PowerPoint 演示文稿</vt:lpstr>
      <vt:lpstr>PowerPoint 演示文稿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dwb</dc:creator>
  <cp:lastModifiedBy>admin</cp:lastModifiedBy>
  <cp:revision>168</cp:revision>
  <dcterms:created xsi:type="dcterms:W3CDTF">2012-01-31T05:34:08Z</dcterms:created>
  <dcterms:modified xsi:type="dcterms:W3CDTF">2012-04-25T00:51:08Z</dcterms:modified>
</cp:coreProperties>
</file>