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92" r:id="rId4"/>
    <p:sldId id="297" r:id="rId5"/>
    <p:sldId id="294" r:id="rId6"/>
    <p:sldId id="295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8076-1832-4C47-AB58-198A6ABB3DD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B423-8D72-414C-8CE1-36F0D62410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062A-3A49-40B2-A89C-6112645F091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9421-8654-4200-B8C2-C399792DC8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47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62DE-A56E-4C56-9402-3A7BF24CE3D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78DF-CA26-4D6A-BD12-C6B718BCE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EA40-1F37-470B-9890-E92529C164A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DB90-5C8A-462F-8F9C-4F8944B336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9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9E76-BB18-4A95-B63C-AD9177E25C8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3D5F-C85A-4E13-A9D3-C568A7831F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9314-FCA3-4E2A-8B80-7D61DB03DCEE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C71B-E5F1-4559-BA27-2D6EDB04B1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4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CE82-E396-4F76-ADE3-790A428171E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C1FF-B52A-45CD-BFEC-D6BBC150F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CF18-A08D-41C2-81A6-E34843BEC87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0866-637A-48A1-A0BF-62867D0B9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420F-09BD-43C6-8202-362D4888CC7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B63C-6D82-438C-9CF6-B69CBC6807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3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1FDD-A786-4ECB-9B26-FE503F505F2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AC77-5AA7-4A14-A1A7-60D3D592C1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04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B1B-BB42-486A-8574-4B310603F89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6431-2559-42A2-B2F6-5F2F23E8A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5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5D51B5-A541-47E8-B612-24CAEAB57FC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6ADE44-085F-459F-B06E-3C4AD231B1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13" Type="http://schemas.openxmlformats.org/officeDocument/2006/relationships/image" Target="../media/image18.tif"/><Relationship Id="rId3" Type="http://schemas.openxmlformats.org/officeDocument/2006/relationships/image" Target="../media/image8.tif"/><Relationship Id="rId7" Type="http://schemas.openxmlformats.org/officeDocument/2006/relationships/image" Target="../media/image12.tif"/><Relationship Id="rId12" Type="http://schemas.openxmlformats.org/officeDocument/2006/relationships/image" Target="../media/image17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11" Type="http://schemas.openxmlformats.org/officeDocument/2006/relationships/image" Target="../media/image16.tif"/><Relationship Id="rId5" Type="http://schemas.openxmlformats.org/officeDocument/2006/relationships/image" Target="../media/image10.tif"/><Relationship Id="rId15" Type="http://schemas.openxmlformats.org/officeDocument/2006/relationships/image" Target="../media/image20.tif"/><Relationship Id="rId10" Type="http://schemas.openxmlformats.org/officeDocument/2006/relationships/image" Target="../media/image15.tif"/><Relationship Id="rId4" Type="http://schemas.openxmlformats.org/officeDocument/2006/relationships/image" Target="../media/image9.tif"/><Relationship Id="rId9" Type="http://schemas.openxmlformats.org/officeDocument/2006/relationships/image" Target="../media/image14.tif"/><Relationship Id="rId14" Type="http://schemas.openxmlformats.org/officeDocument/2006/relationships/image" Target="../media/image19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个体经营常识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个体经营大有可为</a:t>
            </a:r>
          </a:p>
        </p:txBody>
      </p:sp>
      <p:pic>
        <p:nvPicPr>
          <p:cNvPr id="2066" name="Picture 19" descr="D:\job\贵州农村\PPT\个体经营常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425825"/>
            <a:ext cx="349408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、从事个体经营的意义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2"/>
          <p:cNvSpPr>
            <a:spLocks noEditPoints="1"/>
          </p:cNvSpPr>
          <p:nvPr/>
        </p:nvSpPr>
        <p:spPr bwMode="gray">
          <a:xfrm rot="-645533">
            <a:off x="2114550" y="3136900"/>
            <a:ext cx="3384550" cy="30353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1500000" lon="2009998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Freeform 3"/>
          <p:cNvSpPr>
            <a:spLocks noEditPoints="1"/>
          </p:cNvSpPr>
          <p:nvPr/>
        </p:nvSpPr>
        <p:spPr bwMode="gray">
          <a:xfrm rot="10552877">
            <a:off x="3581400" y="1752600"/>
            <a:ext cx="3505200" cy="2897188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1500000" lon="2009998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gray">
          <a:xfrm>
            <a:off x="1071563" y="2133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2" charset="-122"/>
                <a:ea typeface="黑体" pitchFamily="2" charset="-122"/>
              </a:rPr>
              <a:t>有利于整个社会经济的发展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gray">
          <a:xfrm>
            <a:off x="5435600" y="4508500"/>
            <a:ext cx="3178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2" charset="-122"/>
                <a:ea typeface="黑体" pitchFamily="2" charset="-122"/>
              </a:rPr>
              <a:t>为个人自我发展实现人生目标提供了舞台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二、我国个体经营的环境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663700" y="1284288"/>
            <a:ext cx="5346700" cy="5384800"/>
            <a:chOff x="5076056" y="1684304"/>
            <a:chExt cx="5347300" cy="5384304"/>
          </a:xfrm>
        </p:grpSpPr>
        <p:pic>
          <p:nvPicPr>
            <p:cNvPr id="41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0" t="7906" r="21938" b="7591"/>
            <a:stretch>
              <a:fillRect/>
            </a:stretch>
          </p:blipFill>
          <p:spPr bwMode="auto">
            <a:xfrm>
              <a:off x="5076056" y="1684304"/>
              <a:ext cx="5347300" cy="5384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同心圆 11"/>
            <p:cNvSpPr/>
            <p:nvPr/>
          </p:nvSpPr>
          <p:spPr>
            <a:xfrm>
              <a:off x="5076056" y="1700178"/>
              <a:ext cx="5336187" cy="5368430"/>
            </a:xfrm>
            <a:prstGeom prst="donut">
              <a:avLst>
                <a:gd name="adj" fmla="val 35370"/>
              </a:avLst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906" r="49934" b="49783"/>
          <a:stretch>
            <a:fillRect/>
          </a:stretch>
        </p:blipFill>
        <p:spPr bwMode="auto">
          <a:xfrm>
            <a:off x="1633538" y="1284288"/>
            <a:ext cx="26939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7906" r="21939" b="49783"/>
          <a:stretch>
            <a:fillRect/>
          </a:stretch>
        </p:blipFill>
        <p:spPr bwMode="auto">
          <a:xfrm>
            <a:off x="4327525" y="1284288"/>
            <a:ext cx="269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50217" r="21939" b="7471"/>
          <a:stretch>
            <a:fillRect/>
          </a:stretch>
        </p:blipFill>
        <p:spPr bwMode="auto">
          <a:xfrm>
            <a:off x="4327525" y="3976688"/>
            <a:ext cx="269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50217" r="49934" b="7471"/>
          <a:stretch>
            <a:fillRect/>
          </a:stretch>
        </p:blipFill>
        <p:spPr bwMode="auto">
          <a:xfrm>
            <a:off x="1633538" y="3976688"/>
            <a:ext cx="26939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47"/>
          <p:cNvSpPr>
            <a:spLocks noChangeArrowheads="1"/>
          </p:cNvSpPr>
          <p:nvPr/>
        </p:nvSpPr>
        <p:spPr bwMode="gray">
          <a:xfrm>
            <a:off x="3641725" y="36083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itchFamily="2" charset="-122"/>
                <a:ea typeface="华文新魏" pitchFamily="2" charset="-122"/>
              </a:rPr>
              <a:t>环境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95513" y="2184400"/>
            <a:ext cx="2089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社会的发展和变革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4988" y="2184400"/>
            <a:ext cx="2089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观念在</a:t>
            </a:r>
            <a:endParaRPr lang="en-US" altLang="zh-CN" sz="2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变化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5950" y="4724400"/>
            <a:ext cx="2008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服务性产</a:t>
            </a:r>
            <a:endParaRPr lang="en-US" altLang="zh-CN" sz="2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业的发展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95513" y="4724400"/>
            <a:ext cx="2016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法律保障</a:t>
            </a:r>
            <a:endParaRPr lang="en-US" altLang="zh-CN" sz="2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逐步完善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二、我国个体经营的环境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六边形 33"/>
          <p:cNvSpPr/>
          <p:nvPr/>
        </p:nvSpPr>
        <p:spPr bwMode="auto">
          <a:xfrm>
            <a:off x="4054475" y="4746625"/>
            <a:ext cx="1608138" cy="1385888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六边形 30"/>
          <p:cNvSpPr/>
          <p:nvPr/>
        </p:nvSpPr>
        <p:spPr bwMode="auto">
          <a:xfrm>
            <a:off x="1522413" y="4733925"/>
            <a:ext cx="1608137" cy="1385888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六边形 25"/>
          <p:cNvSpPr/>
          <p:nvPr/>
        </p:nvSpPr>
        <p:spPr bwMode="auto">
          <a:xfrm>
            <a:off x="250825" y="4052888"/>
            <a:ext cx="1609725" cy="1385887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六边形 29"/>
          <p:cNvSpPr/>
          <p:nvPr/>
        </p:nvSpPr>
        <p:spPr bwMode="auto">
          <a:xfrm>
            <a:off x="2798763" y="4062413"/>
            <a:ext cx="1608137" cy="1387475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六边形 32"/>
          <p:cNvSpPr/>
          <p:nvPr/>
        </p:nvSpPr>
        <p:spPr bwMode="auto">
          <a:xfrm>
            <a:off x="5310188" y="4041775"/>
            <a:ext cx="1608137" cy="1385888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六边形 31"/>
          <p:cNvSpPr/>
          <p:nvPr/>
        </p:nvSpPr>
        <p:spPr bwMode="auto">
          <a:xfrm>
            <a:off x="6588125" y="3346450"/>
            <a:ext cx="1608138" cy="1387475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六边形 28"/>
          <p:cNvSpPr/>
          <p:nvPr/>
        </p:nvSpPr>
        <p:spPr bwMode="auto">
          <a:xfrm>
            <a:off x="4054475" y="3357563"/>
            <a:ext cx="1608138" cy="1387475"/>
          </a:xfrm>
          <a:prstGeom prst="hexagon">
            <a:avLst/>
          </a:prstGeom>
          <a:blipFill>
            <a:blip r:embed="rId8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六边形 19"/>
          <p:cNvSpPr/>
          <p:nvPr/>
        </p:nvSpPr>
        <p:spPr bwMode="auto">
          <a:xfrm>
            <a:off x="1520825" y="3357563"/>
            <a:ext cx="1608138" cy="1387475"/>
          </a:xfrm>
          <a:prstGeom prst="hexagon">
            <a:avLst/>
          </a:prstGeom>
          <a:blipFill>
            <a:blip r:embed="rId9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六边形 18"/>
          <p:cNvSpPr/>
          <p:nvPr/>
        </p:nvSpPr>
        <p:spPr bwMode="auto">
          <a:xfrm>
            <a:off x="2798763" y="2663825"/>
            <a:ext cx="1608137" cy="1387475"/>
          </a:xfrm>
          <a:prstGeom prst="hexagon">
            <a:avLst/>
          </a:prstGeom>
          <a:blipFill>
            <a:blip r:embed="rId10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六边形 26"/>
          <p:cNvSpPr/>
          <p:nvPr/>
        </p:nvSpPr>
        <p:spPr bwMode="auto">
          <a:xfrm>
            <a:off x="4054475" y="1958975"/>
            <a:ext cx="1608138" cy="1385888"/>
          </a:xfrm>
          <a:prstGeom prst="hexagon">
            <a:avLst/>
          </a:prstGeom>
          <a:blipFill>
            <a:blip r:embed="rId11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六边形 27"/>
          <p:cNvSpPr/>
          <p:nvPr/>
        </p:nvSpPr>
        <p:spPr bwMode="auto">
          <a:xfrm>
            <a:off x="5332413" y="2663825"/>
            <a:ext cx="1608137" cy="1387475"/>
          </a:xfrm>
          <a:prstGeom prst="hexagon">
            <a:avLst/>
          </a:prstGeom>
          <a:blipFill>
            <a:blip r:embed="rId1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六边形 34"/>
          <p:cNvSpPr/>
          <p:nvPr/>
        </p:nvSpPr>
        <p:spPr bwMode="auto">
          <a:xfrm>
            <a:off x="2803525" y="1290638"/>
            <a:ext cx="1608138" cy="1385887"/>
          </a:xfrm>
          <a:prstGeom prst="hexagon">
            <a:avLst/>
          </a:prstGeom>
          <a:blipFill>
            <a:blip r:embed="rId13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六边形 20"/>
          <p:cNvSpPr/>
          <p:nvPr/>
        </p:nvSpPr>
        <p:spPr bwMode="auto">
          <a:xfrm>
            <a:off x="250825" y="2654300"/>
            <a:ext cx="1609725" cy="1387475"/>
          </a:xfrm>
          <a:prstGeom prst="hexagon">
            <a:avLst/>
          </a:prstGeom>
          <a:blipFill>
            <a:blip r:embed="rId14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六边形 17"/>
          <p:cNvSpPr/>
          <p:nvPr/>
        </p:nvSpPr>
        <p:spPr bwMode="auto">
          <a:xfrm>
            <a:off x="1520825" y="1971675"/>
            <a:ext cx="1608138" cy="1385888"/>
          </a:xfrm>
          <a:prstGeom prst="hexagon">
            <a:avLst/>
          </a:prstGeom>
          <a:blipFill>
            <a:blip r:embed="rId15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  <p:bldP spid="31" grpId="0" animBg="1"/>
      <p:bldP spid="26" grpId="0" animBg="1"/>
      <p:bldP spid="30" grpId="0" animBg="1"/>
      <p:bldP spid="33" grpId="0" animBg="1"/>
      <p:bldP spid="32" grpId="0" animBg="1"/>
      <p:bldP spid="29" grpId="0" animBg="1"/>
      <p:bldP spid="20" grpId="0" animBg="1"/>
      <p:bldP spid="19" grpId="0" animBg="1"/>
      <p:bldP spid="27" grpId="0" animBg="1"/>
      <p:bldP spid="28" grpId="0" animBg="1"/>
      <p:bldP spid="35" grpId="0" animBg="1"/>
      <p:bldP spid="2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>
            <a:grpSpLocks/>
          </p:cNvGrpSpPr>
          <p:nvPr/>
        </p:nvGrpSpPr>
        <p:grpSpPr bwMode="auto">
          <a:xfrm rot="991445">
            <a:off x="190500" y="5997575"/>
            <a:ext cx="2878138" cy="327025"/>
            <a:chOff x="0" y="6302375"/>
            <a:chExt cx="3048000" cy="327025"/>
          </a:xfrm>
        </p:grpSpPr>
        <p:sp>
          <p:nvSpPr>
            <p:cNvPr id="6205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6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>
            <a:grpSpLocks/>
          </p:cNvGrpSpPr>
          <p:nvPr/>
        </p:nvGrpSpPr>
        <p:grpSpPr bwMode="auto">
          <a:xfrm rot="1561078">
            <a:off x="1681163" y="5281613"/>
            <a:ext cx="3563937" cy="1584325"/>
            <a:chOff x="175144" y="5422441"/>
            <a:chExt cx="3980963" cy="1769705"/>
          </a:xfrm>
        </p:grpSpPr>
        <p:sp>
          <p:nvSpPr>
            <p:cNvPr id="6203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五角星 89"/>
            <p:cNvSpPr/>
            <p:nvPr/>
          </p:nvSpPr>
          <p:spPr>
            <a:xfrm rot="20273768">
              <a:off x="3251024" y="5417279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三、个体经营成功的要素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693738" y="5681663"/>
            <a:ext cx="2878137" cy="327025"/>
            <a:chOff x="0" y="6302375"/>
            <a:chExt cx="3048000" cy="327025"/>
          </a:xfrm>
        </p:grpSpPr>
        <p:sp>
          <p:nvSpPr>
            <p:cNvPr id="6201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2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 rot="1019167">
            <a:off x="1244600" y="4576763"/>
            <a:ext cx="3563938" cy="1584325"/>
            <a:chOff x="175144" y="5422441"/>
            <a:chExt cx="3980963" cy="1769705"/>
          </a:xfrm>
        </p:grpSpPr>
        <p:sp>
          <p:nvSpPr>
            <p:cNvPr id="6199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五角星 44"/>
            <p:cNvSpPr/>
            <p:nvPr/>
          </p:nvSpPr>
          <p:spPr>
            <a:xfrm rot="20273768">
              <a:off x="3254734" y="5418084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-138113" y="3124200"/>
            <a:ext cx="1843088" cy="3086100"/>
            <a:chOff x="0" y="3543300"/>
            <a:chExt cx="1843088" cy="3086100"/>
          </a:xfrm>
        </p:grpSpPr>
        <p:sp>
          <p:nvSpPr>
            <p:cNvPr id="6197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8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 rot="-429143">
            <a:off x="-141288" y="4492625"/>
            <a:ext cx="3113088" cy="1295400"/>
            <a:chOff x="0" y="5334000"/>
            <a:chExt cx="3113088" cy="1295400"/>
          </a:xfrm>
        </p:grpSpPr>
        <p:sp>
          <p:nvSpPr>
            <p:cNvPr id="6195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-727075" y="3906838"/>
            <a:ext cx="2735263" cy="2825750"/>
            <a:chOff x="0" y="4032250"/>
            <a:chExt cx="2735263" cy="2825751"/>
          </a:xfrm>
        </p:grpSpPr>
        <p:sp>
          <p:nvSpPr>
            <p:cNvPr id="6193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 rot="-336994">
            <a:off x="46038" y="3359150"/>
            <a:ext cx="690562" cy="2324100"/>
            <a:chOff x="73024" y="3732213"/>
            <a:chExt cx="690564" cy="2323306"/>
          </a:xfrm>
        </p:grpSpPr>
        <p:sp>
          <p:nvSpPr>
            <p:cNvPr id="6191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 rot="-361093">
            <a:off x="-149225" y="5370513"/>
            <a:ext cx="3048000" cy="327025"/>
            <a:chOff x="0" y="6302375"/>
            <a:chExt cx="3048000" cy="327025"/>
          </a:xfrm>
        </p:grpSpPr>
        <p:sp>
          <p:nvSpPr>
            <p:cNvPr id="6189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169863" y="1279525"/>
            <a:ext cx="2119312" cy="4271963"/>
            <a:chOff x="0" y="1857871"/>
            <a:chExt cx="2366556" cy="4771529"/>
          </a:xfrm>
        </p:grpSpPr>
        <p:sp>
          <p:nvSpPr>
            <p:cNvPr id="6187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五角星 62"/>
            <p:cNvSpPr/>
            <p:nvPr/>
          </p:nvSpPr>
          <p:spPr>
            <a:xfrm rot="20273768">
              <a:off x="1473114" y="1857871"/>
              <a:ext cx="893442" cy="769544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525463" y="2012950"/>
            <a:ext cx="2616200" cy="3205163"/>
            <a:chOff x="0" y="3050472"/>
            <a:chExt cx="2922736" cy="3578928"/>
          </a:xfrm>
        </p:grpSpPr>
        <p:sp>
          <p:nvSpPr>
            <p:cNvPr id="6185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五角星 65"/>
            <p:cNvSpPr/>
            <p:nvPr/>
          </p:nvSpPr>
          <p:spPr>
            <a:xfrm rot="20273768">
              <a:off x="2028890" y="3050472"/>
              <a:ext cx="893846" cy="76931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866775" y="3119438"/>
            <a:ext cx="3170238" cy="2098675"/>
            <a:chOff x="0" y="4286355"/>
            <a:chExt cx="3541988" cy="2343045"/>
          </a:xfrm>
        </p:grpSpPr>
        <p:sp>
          <p:nvSpPr>
            <p:cNvPr id="6183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五角星 68"/>
            <p:cNvSpPr/>
            <p:nvPr/>
          </p:nvSpPr>
          <p:spPr>
            <a:xfrm rot="20273768">
              <a:off x="2648066" y="4286355"/>
              <a:ext cx="893922" cy="76919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1042988" y="4051300"/>
            <a:ext cx="3563937" cy="1584325"/>
            <a:chOff x="175144" y="5422441"/>
            <a:chExt cx="3980963" cy="1769705"/>
          </a:xfrm>
        </p:grpSpPr>
        <p:sp>
          <p:nvSpPr>
            <p:cNvPr id="6181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五角星 71"/>
            <p:cNvSpPr/>
            <p:nvPr/>
          </p:nvSpPr>
          <p:spPr>
            <a:xfrm rot="20273768">
              <a:off x="3262385" y="5422441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74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79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55563" y="5534025"/>
            <a:ext cx="21415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个体经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营者的素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质和能力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8" name="五角星 77"/>
          <p:cNvSpPr/>
          <p:nvPr/>
        </p:nvSpPr>
        <p:spPr>
          <a:xfrm rot="20273768">
            <a:off x="1512888" y="1268413"/>
            <a:ext cx="776287" cy="671512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617788" y="134778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良好的心态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349625" y="2271713"/>
            <a:ext cx="198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坚定的信念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256088" y="319563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顽强的意志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678363" y="4119563"/>
            <a:ext cx="270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勇于冒险的胆识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68888" y="5045075"/>
            <a:ext cx="270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脚踏实地的作风</a:t>
            </a:r>
          </a:p>
        </p:txBody>
      </p:sp>
      <p:sp>
        <p:nvSpPr>
          <p:cNvPr id="84" name="五角星 83"/>
          <p:cNvSpPr/>
          <p:nvPr/>
        </p:nvSpPr>
        <p:spPr>
          <a:xfrm rot="20273768">
            <a:off x="2365375" y="2000250"/>
            <a:ext cx="776288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五角星 84"/>
          <p:cNvSpPr/>
          <p:nvPr/>
        </p:nvSpPr>
        <p:spPr>
          <a:xfrm rot="20273768">
            <a:off x="3255963" y="3108325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五角星 85"/>
          <p:cNvSpPr/>
          <p:nvPr/>
        </p:nvSpPr>
        <p:spPr>
          <a:xfrm rot="20273768">
            <a:off x="3827463" y="4054475"/>
            <a:ext cx="776287" cy="671513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五角星 86"/>
          <p:cNvSpPr/>
          <p:nvPr/>
        </p:nvSpPr>
        <p:spPr>
          <a:xfrm rot="21339059">
            <a:off x="4098925" y="4992688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五角星 90"/>
          <p:cNvSpPr/>
          <p:nvPr/>
        </p:nvSpPr>
        <p:spPr>
          <a:xfrm rot="280970">
            <a:off x="4518025" y="5935663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29238" y="5969000"/>
            <a:ext cx="307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与他人分享的胸襟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9" grpId="0"/>
      <p:bldP spid="80" grpId="0"/>
      <p:bldP spid="81" grpId="0"/>
      <p:bldP spid="82" grpId="0"/>
      <p:bldP spid="83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三、个体经营成功的要素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" name="组合 4"/>
          <p:cNvGrpSpPr>
            <a:grpSpLocks/>
          </p:cNvGrpSpPr>
          <p:nvPr/>
        </p:nvGrpSpPr>
        <p:grpSpPr bwMode="auto">
          <a:xfrm>
            <a:off x="163513" y="1654175"/>
            <a:ext cx="3167062" cy="4502150"/>
            <a:chOff x="2267744" y="1324838"/>
            <a:chExt cx="3403175" cy="4838096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44" y="1324838"/>
              <a:ext cx="3403175" cy="4838096"/>
            </a:xfrm>
            <a:prstGeom prst="rect">
              <a:avLst/>
            </a:prstGeom>
            <a:effectLst>
              <a:outerShdw blurRad="1016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8" name="圆角矩形 2"/>
            <p:cNvSpPr/>
            <p:nvPr/>
          </p:nvSpPr>
          <p:spPr>
            <a:xfrm>
              <a:off x="2279684" y="2614542"/>
              <a:ext cx="3239414" cy="1439828"/>
            </a:xfrm>
            <a:custGeom>
              <a:avLst/>
              <a:gdLst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240360 w 3240360"/>
                <a:gd name="connsiteY4" fmla="*/ 1348724 h 1440160"/>
                <a:gd name="connsiteX5" fmla="*/ 3148924 w 3240360"/>
                <a:gd name="connsiteY5" fmla="*/ 1440160 h 1440160"/>
                <a:gd name="connsiteX6" fmla="*/ 91436 w 3240360"/>
                <a:gd name="connsiteY6" fmla="*/ 1440160 h 1440160"/>
                <a:gd name="connsiteX7" fmla="*/ 0 w 3240360"/>
                <a:gd name="connsiteY7" fmla="*/ 1348724 h 1440160"/>
                <a:gd name="connsiteX8" fmla="*/ 0 w 3240360"/>
                <a:gd name="connsiteY8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230086 w 3240360"/>
                <a:gd name="connsiteY4" fmla="*/ 47204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360" h="1440160">
                  <a:moveTo>
                    <a:pt x="0" y="91436"/>
                  </a:moveTo>
                  <a:cubicBezTo>
                    <a:pt x="0" y="40937"/>
                    <a:pt x="40937" y="0"/>
                    <a:pt x="91436" y="0"/>
                  </a:cubicBezTo>
                  <a:lnTo>
                    <a:pt x="3148924" y="0"/>
                  </a:lnTo>
                  <a:cubicBezTo>
                    <a:pt x="3199423" y="0"/>
                    <a:pt x="3240360" y="40937"/>
                    <a:pt x="3240360" y="91436"/>
                  </a:cubicBezTo>
                  <a:cubicBezTo>
                    <a:pt x="3225505" y="229737"/>
                    <a:pt x="3244941" y="356607"/>
                    <a:pt x="3195796" y="506338"/>
                  </a:cubicBezTo>
                  <a:cubicBezTo>
                    <a:pt x="3244941" y="649973"/>
                    <a:pt x="3225505" y="1067929"/>
                    <a:pt x="3240360" y="1348724"/>
                  </a:cubicBezTo>
                  <a:cubicBezTo>
                    <a:pt x="3240360" y="1399223"/>
                    <a:pt x="3199423" y="1440160"/>
                    <a:pt x="3148924" y="1440160"/>
                  </a:cubicBezTo>
                  <a:lnTo>
                    <a:pt x="91436" y="1440160"/>
                  </a:lnTo>
                  <a:cubicBezTo>
                    <a:pt x="40937" y="1440160"/>
                    <a:pt x="0" y="1399223"/>
                    <a:pt x="0" y="1348724"/>
                  </a:cubicBezTo>
                  <a:lnTo>
                    <a:pt x="0" y="91436"/>
                  </a:lnTo>
                  <a:close/>
                </a:path>
              </a:pathLst>
            </a:custGeom>
            <a:gradFill>
              <a:gsLst>
                <a:gs pos="50000">
                  <a:srgbClr val="C7F2F1"/>
                </a:gs>
                <a:gs pos="0">
                  <a:srgbClr val="33CCCC"/>
                </a:gs>
                <a:gs pos="100000">
                  <a:srgbClr val="33CCC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79684" y="2948910"/>
              <a:ext cx="3179709" cy="827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2" charset="-122"/>
                  <a:ea typeface="黑体" pitchFamily="2" charset="-122"/>
                </a:rPr>
                <a:t>成功要素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906838" y="1935163"/>
            <a:ext cx="4787900" cy="560387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个体经营者的素质和能力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06838" y="3259138"/>
            <a:ext cx="4787900" cy="558800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创业的点子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906838" y="4581525"/>
            <a:ext cx="4787900" cy="558800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资金的筹措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0" grpId="0" animBg="1"/>
      <p:bldP spid="10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5"/>
          <p:cNvGrpSpPr>
            <a:grpSpLocks/>
          </p:cNvGrpSpPr>
          <p:nvPr/>
        </p:nvGrpSpPr>
        <p:grpSpPr bwMode="auto">
          <a:xfrm>
            <a:off x="1541463" y="1989138"/>
            <a:ext cx="2447925" cy="2979737"/>
            <a:chOff x="2051721" y="1124744"/>
            <a:chExt cx="2447369" cy="2981324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2051721" y="1440824"/>
              <a:ext cx="2447369" cy="266524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11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41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说说你理解的创业。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12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8213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5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6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7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8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9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4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50" name="组合 4"/>
          <p:cNvGrpSpPr>
            <a:grpSpLocks/>
          </p:cNvGrpSpPr>
          <p:nvPr/>
        </p:nvGrpSpPr>
        <p:grpSpPr bwMode="auto">
          <a:xfrm>
            <a:off x="5221288" y="1989138"/>
            <a:ext cx="2449512" cy="2979737"/>
            <a:chOff x="4607015" y="1124744"/>
            <a:chExt cx="2449330" cy="2981325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4607015" y="1440824"/>
              <a:ext cx="2449330" cy="266524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2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8204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5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6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9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3" name="Text Box 65"/>
            <p:cNvSpPr txBox="1">
              <a:spLocks noChangeArrowheads="1"/>
            </p:cNvSpPr>
            <p:nvPr/>
          </p:nvSpPr>
          <p:spPr bwMode="gray">
            <a:xfrm>
              <a:off x="4607015" y="1777178"/>
              <a:ext cx="2449330" cy="194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到本地工商部门了解最近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年个体工商户开业的数量，到统计部门了解这些企业对区域经济的贡献程度。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216</Words>
  <Application>Microsoft Office PowerPoint</Application>
  <PresentationFormat>全屏显示(4:3)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Wingdings</vt:lpstr>
      <vt:lpstr>Office 主题​​</vt:lpstr>
      <vt:lpstr>个体经营常识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163</cp:revision>
  <dcterms:created xsi:type="dcterms:W3CDTF">2012-01-31T05:34:08Z</dcterms:created>
  <dcterms:modified xsi:type="dcterms:W3CDTF">2012-04-25T00:43:38Z</dcterms:modified>
</cp:coreProperties>
</file>