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87" r:id="rId4"/>
    <p:sldId id="288" r:id="rId5"/>
    <p:sldId id="289" r:id="rId6"/>
    <p:sldId id="290" r:id="rId7"/>
    <p:sldId id="291" r:id="rId8"/>
    <p:sldId id="262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BB"/>
    <a:srgbClr val="F8AD37"/>
    <a:srgbClr val="C7D9FD"/>
    <a:srgbClr val="4986FA"/>
    <a:srgbClr val="FFF6B3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C0DD-7D9D-4DBD-A1C0-8F246B6B66C1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5B12-1558-48EB-968E-124B8388B2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4892-531B-47A7-81D4-F6FD57BE3AF2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77E7-1016-4DFF-AA09-CA2658FB7C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6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1CBA-01EB-4846-8361-B18FE9243F49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F671-A92B-42CF-9DD6-653B9B657F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4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D6F4-6C27-4D18-9A55-28A289AC0F6A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6CC2-C30F-4413-835A-A8F63BF4F2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15A1-93D1-4487-AF35-D410573E3F6F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61BE-35FC-43BC-8920-7B530367D9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09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173E-09E6-4B72-9EFA-8197FB4FB37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840F-63BC-4646-91FD-35F0F7FAB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9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6329-5E86-48C5-95C3-133E3F1F382C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E2B0-C6B3-4B59-8849-64E28CEFBA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3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14C2-242C-431B-9708-EA62BF733FD0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4BFC-FACA-4F8C-AF80-3E1005E703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25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E9C9-39A6-4365-A3E7-66080CE3510E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705B-C4B9-49E2-893F-39264F49E2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71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03D5-16AE-4F50-AC35-B48C70847970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9D15-5103-42FF-A398-6C1AE55042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87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897D-D802-42B7-A7C1-0ED91B1A6B8C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26F9-82E0-457C-943F-980445926F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0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10000"/>
                <a:lumOff val="9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12BE09-E824-4B0F-890A-4867C3DB49C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467BBC-C40F-4C77-8599-BD2B3AA19D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 descr="D:\job\贵州农村\PPT\服务行业从业常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463925"/>
            <a:ext cx="333216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服务行业从业常识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smtClean="0">
                <a:latin typeface="幼圆" pitchFamily="49" charset="-122"/>
                <a:ea typeface="幼圆" pitchFamily="49" charset="-122"/>
              </a:rPr>
              <a:t>上海科技教育出版社</a:t>
            </a:r>
            <a:endParaRPr lang="zh-CN" altLang="en-US" b="1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常见问题的处理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、游客个别要求的处理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73585">
            <a:off x="324248" y="1765821"/>
            <a:ext cx="3672588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游客个别要求的处理</a:t>
            </a:r>
            <a:endParaRPr lang="zh-CN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3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餐饮方面的要求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5265738" y="2622550"/>
            <a:ext cx="3190875" cy="2395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特殊的饮食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要求换餐、加菜、加饮料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要求提供客房内用餐服务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要求自费品尝风味餐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一、游客个别要求的处理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73585">
            <a:off x="324248" y="1765821"/>
            <a:ext cx="3672588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游客个别要求的处理</a:t>
            </a:r>
            <a:endParaRPr lang="zh-CN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3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住房方面的要求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5265738" y="2622550"/>
            <a:ext cx="3190875" cy="150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要求更高标准的客房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要求住单间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一、游客个别要求的处理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73585">
            <a:off x="324248" y="1765821"/>
            <a:ext cx="3672588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游客个别要求的处理</a:t>
            </a:r>
            <a:endParaRPr lang="zh-CN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3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文娱活动方面的要求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5265738" y="2622550"/>
            <a:ext cx="3190875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计划外的娱乐活动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要求前往不健康的娱乐场所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一、游客个别要求的处理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73585">
            <a:off x="324248" y="1765821"/>
            <a:ext cx="3672588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游客个别要求的处理</a:t>
            </a:r>
            <a:endParaRPr lang="zh-CN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3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购物方面的要求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5265738" y="2622550"/>
            <a:ext cx="3190875" cy="150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要求退换商品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要求代为托运物品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一、游客个别要求的处理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73585">
            <a:off x="324248" y="1765821"/>
            <a:ext cx="3672588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游客个别要求的处理</a:t>
            </a:r>
            <a:endParaRPr lang="zh-CN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3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改变行程的要求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5265738" y="2622550"/>
            <a:ext cx="3190875" cy="291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离团自由活动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探亲访友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亲友随团活动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中途要求退团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要求延长旅游期限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二、常见事故的预防或处理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73585">
            <a:off x="324248" y="1765821"/>
            <a:ext cx="3672588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常见事故的预防或处理</a:t>
            </a:r>
            <a:endParaRPr lang="zh-CN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3" name="Round Diagonal Corner Rectangle 62"/>
          <p:cNvSpPr/>
          <p:nvPr/>
        </p:nvSpPr>
        <p:spPr bwMode="auto">
          <a:xfrm>
            <a:off x="5326063" y="1541463"/>
            <a:ext cx="3130550" cy="663575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漏接、空接和错接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6" name="Round Diagonal Corner Rectangle 62"/>
          <p:cNvSpPr/>
          <p:nvPr/>
        </p:nvSpPr>
        <p:spPr bwMode="auto">
          <a:xfrm>
            <a:off x="5326063" y="2486025"/>
            <a:ext cx="3130550" cy="661988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旅游计划变更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" name="Round Diagonal Corner Rectangle 62"/>
          <p:cNvSpPr/>
          <p:nvPr/>
        </p:nvSpPr>
        <p:spPr bwMode="auto">
          <a:xfrm>
            <a:off x="5326063" y="3429000"/>
            <a:ext cx="3130550" cy="663575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游客走失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" name="Round Diagonal Corner Rectangle 62"/>
          <p:cNvSpPr/>
          <p:nvPr/>
        </p:nvSpPr>
        <p:spPr bwMode="auto">
          <a:xfrm>
            <a:off x="5326063" y="4373563"/>
            <a:ext cx="3130550" cy="661987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游客患病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Round Diagonal Corner Rectangle 62"/>
          <p:cNvSpPr/>
          <p:nvPr/>
        </p:nvSpPr>
        <p:spPr bwMode="auto">
          <a:xfrm>
            <a:off x="5326063" y="5316538"/>
            <a:ext cx="3130550" cy="663575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交通事故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5"/>
          <p:cNvGrpSpPr>
            <a:grpSpLocks/>
          </p:cNvGrpSpPr>
          <p:nvPr/>
        </p:nvGrpSpPr>
        <p:grpSpPr bwMode="auto">
          <a:xfrm>
            <a:off x="1541463" y="1241425"/>
            <a:ext cx="2447925" cy="2474913"/>
            <a:chOff x="2051721" y="1124744"/>
            <a:chExt cx="2447369" cy="2476293"/>
          </a:xfrm>
        </p:grpSpPr>
        <p:sp>
          <p:nvSpPr>
            <p:cNvPr id="40" name="圆角矩形 39"/>
            <p:cNvSpPr/>
            <p:nvPr/>
          </p:nvSpPr>
          <p:spPr bwMode="auto">
            <a:xfrm>
              <a:off x="2051721" y="1440833"/>
              <a:ext cx="2447369" cy="216020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7999">
                  <a:schemeClr val="accent2">
                    <a:lumMod val="40000"/>
                    <a:lumOff val="60000"/>
                  </a:schemeClr>
                </a:gs>
                <a:gs pos="36000">
                  <a:schemeClr val="accent2">
                    <a:lumMod val="60000"/>
                    <a:lumOff val="40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82001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56" name="Text Box 65"/>
            <p:cNvSpPr txBox="1">
              <a:spLocks noChangeArrowheads="1"/>
            </p:cNvSpPr>
            <p:nvPr/>
          </p:nvSpPr>
          <p:spPr bwMode="gray">
            <a:xfrm>
              <a:off x="2051721" y="1777178"/>
              <a:ext cx="2447369" cy="120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如果决定变更景点，而游客的意见不一致怎么办？有哪些工作要做？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57" name="组合 44"/>
            <p:cNvGrpSpPr>
              <a:grpSpLocks/>
            </p:cNvGrpSpPr>
            <p:nvPr/>
          </p:nvGrpSpPr>
          <p:grpSpPr bwMode="auto">
            <a:xfrm>
              <a:off x="2954015" y="1124744"/>
              <a:ext cx="643413" cy="643178"/>
              <a:chOff x="924049" y="2057400"/>
              <a:chExt cx="642938" cy="642938"/>
            </a:xfrm>
          </p:grpSpPr>
          <p:grpSp>
            <p:nvGrpSpPr>
              <p:cNvPr id="9258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9260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61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62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63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64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59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50" name="组合 4"/>
          <p:cNvGrpSpPr>
            <a:grpSpLocks/>
          </p:cNvGrpSpPr>
          <p:nvPr/>
        </p:nvGrpSpPr>
        <p:grpSpPr bwMode="auto">
          <a:xfrm>
            <a:off x="5221288" y="1241425"/>
            <a:ext cx="2449512" cy="2474913"/>
            <a:chOff x="4607015" y="1124744"/>
            <a:chExt cx="2449330" cy="2476293"/>
          </a:xfrm>
        </p:grpSpPr>
        <p:sp>
          <p:nvSpPr>
            <p:cNvPr id="51" name="圆角矩形 50"/>
            <p:cNvSpPr/>
            <p:nvPr/>
          </p:nvSpPr>
          <p:spPr bwMode="auto">
            <a:xfrm>
              <a:off x="4607015" y="1440833"/>
              <a:ext cx="2449330" cy="216020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7999">
                  <a:schemeClr val="accent3">
                    <a:lumMod val="40000"/>
                    <a:lumOff val="60000"/>
                  </a:schemeClr>
                </a:gs>
                <a:gs pos="36000">
                  <a:schemeClr val="accent3">
                    <a:lumMod val="60000"/>
                    <a:lumOff val="40000"/>
                  </a:schemeClr>
                </a:gs>
                <a:gs pos="61000">
                  <a:schemeClr val="accent3">
                    <a:lumMod val="60000"/>
                    <a:lumOff val="40000"/>
                  </a:schemeClr>
                </a:gs>
                <a:gs pos="82001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9247" name="组合 45"/>
            <p:cNvGrpSpPr>
              <a:grpSpLocks/>
            </p:cNvGrpSpPr>
            <p:nvPr/>
          </p:nvGrpSpPr>
          <p:grpSpPr bwMode="auto">
            <a:xfrm>
              <a:off x="5510479" y="1124744"/>
              <a:ext cx="642654" cy="643179"/>
              <a:chOff x="3286249" y="2057400"/>
              <a:chExt cx="642938" cy="642938"/>
            </a:xfrm>
          </p:grpSpPr>
          <p:sp>
            <p:nvSpPr>
              <p:cNvPr id="9249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50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51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52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53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54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9248" name="Text Box 65"/>
            <p:cNvSpPr txBox="1">
              <a:spLocks noChangeArrowheads="1"/>
            </p:cNvSpPr>
            <p:nvPr/>
          </p:nvSpPr>
          <p:spPr bwMode="gray">
            <a:xfrm>
              <a:off x="4607015" y="1777178"/>
              <a:ext cx="2449330" cy="83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游客证件或财物补盗怎么办？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3" name="组合 1"/>
          <p:cNvGrpSpPr>
            <a:grpSpLocks/>
          </p:cNvGrpSpPr>
          <p:nvPr/>
        </p:nvGrpSpPr>
        <p:grpSpPr bwMode="auto">
          <a:xfrm>
            <a:off x="1541463" y="3870325"/>
            <a:ext cx="2447925" cy="2476500"/>
            <a:chOff x="558873" y="3933056"/>
            <a:chExt cx="2447716" cy="2476292"/>
          </a:xfrm>
        </p:grpSpPr>
        <p:sp>
          <p:nvSpPr>
            <p:cNvPr id="64" name="圆角矩形 63"/>
            <p:cNvSpPr/>
            <p:nvPr/>
          </p:nvSpPr>
          <p:spPr bwMode="auto">
            <a:xfrm>
              <a:off x="558873" y="4248942"/>
              <a:ext cx="2447716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chemeClr val="accent1">
                    <a:lumMod val="40000"/>
                    <a:lumOff val="60000"/>
                  </a:schemeClr>
                </a:gs>
                <a:gs pos="36000">
                  <a:schemeClr val="accent1">
                    <a:lumMod val="60000"/>
                    <a:lumOff val="4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82001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9237" name="组合 46"/>
            <p:cNvGrpSpPr>
              <a:grpSpLocks/>
            </p:cNvGrpSpPr>
            <p:nvPr/>
          </p:nvGrpSpPr>
          <p:grpSpPr bwMode="auto">
            <a:xfrm>
              <a:off x="1461420" y="3933056"/>
              <a:ext cx="642906" cy="643179"/>
              <a:chOff x="5648449" y="2057400"/>
              <a:chExt cx="642938" cy="642938"/>
            </a:xfrm>
          </p:grpSpPr>
          <p:grpSp>
            <p:nvGrpSpPr>
              <p:cNvPr id="9239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9241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42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3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4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5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40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9238" name="Text Box 65"/>
            <p:cNvSpPr txBox="1">
              <a:spLocks noChangeArrowheads="1"/>
            </p:cNvSpPr>
            <p:nvPr/>
          </p:nvSpPr>
          <p:spPr bwMode="gray">
            <a:xfrm>
              <a:off x="558874" y="4576235"/>
              <a:ext cx="2447715" cy="120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开展头脑风暴，列出尽可能多的意外情况，并试着找到解决办法？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9" name="组合 3"/>
          <p:cNvGrpSpPr>
            <a:grpSpLocks/>
          </p:cNvGrpSpPr>
          <p:nvPr/>
        </p:nvGrpSpPr>
        <p:grpSpPr bwMode="auto">
          <a:xfrm>
            <a:off x="5221288" y="3860800"/>
            <a:ext cx="2560637" cy="2476500"/>
            <a:chOff x="6300788" y="3924329"/>
            <a:chExt cx="2560447" cy="2476293"/>
          </a:xfrm>
        </p:grpSpPr>
        <p:sp>
          <p:nvSpPr>
            <p:cNvPr id="90" name="圆角矩形 89"/>
            <p:cNvSpPr/>
            <p:nvPr/>
          </p:nvSpPr>
          <p:spPr bwMode="auto">
            <a:xfrm>
              <a:off x="6303963" y="4240216"/>
              <a:ext cx="2449330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7999">
                  <a:schemeClr val="accent5">
                    <a:lumMod val="40000"/>
                    <a:lumOff val="60000"/>
                  </a:schemeClr>
                </a:gs>
                <a:gs pos="36000">
                  <a:schemeClr val="accent5">
                    <a:lumMod val="60000"/>
                    <a:lumOff val="40000"/>
                  </a:schemeClr>
                </a:gs>
                <a:gs pos="61000">
                  <a:schemeClr val="accent5">
                    <a:lumMod val="60000"/>
                    <a:lumOff val="40000"/>
                  </a:schemeClr>
                </a:gs>
                <a:gs pos="82001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9228" name="组合 45"/>
            <p:cNvGrpSpPr>
              <a:grpSpLocks/>
            </p:cNvGrpSpPr>
            <p:nvPr/>
          </p:nvGrpSpPr>
          <p:grpSpPr bwMode="auto">
            <a:xfrm>
              <a:off x="7207427" y="3924329"/>
              <a:ext cx="642654" cy="643179"/>
              <a:chOff x="3286249" y="2057400"/>
              <a:chExt cx="642938" cy="642938"/>
            </a:xfrm>
          </p:grpSpPr>
          <p:sp>
            <p:nvSpPr>
              <p:cNvPr id="9230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31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2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3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4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5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9229" name="Text Box 65"/>
            <p:cNvSpPr txBox="1">
              <a:spLocks noChangeArrowheads="1"/>
            </p:cNvSpPr>
            <p:nvPr/>
          </p:nvSpPr>
          <p:spPr bwMode="gray">
            <a:xfrm>
              <a:off x="6300788" y="4567508"/>
              <a:ext cx="2560447" cy="1200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到某一旅游景点参观，亲身体会专业导游人员的业务能力。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60000"/>
          </a:schemeClr>
        </a:solidFill>
        <a:ln w="38100">
          <a:gradFill>
            <a:gsLst>
              <a:gs pos="50000">
                <a:srgbClr val="FFCF01"/>
              </a:gs>
              <a:gs pos="100000">
                <a:srgbClr val="E22000"/>
              </a:gs>
            </a:gsLst>
            <a:lin ang="5400000" scaled="0"/>
          </a:gradFill>
        </a:ln>
        <a:effectLst>
          <a:outerShdw blurRad="225425" dist="38100" dir="5220000" algn="ctr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contourW="19050">
          <a:bevelT w="101600" prst="artDeco"/>
          <a:bevelB w="0" h="0"/>
          <a:contourClr>
            <a:schemeClr val="bg1"/>
          </a:contourClr>
        </a:sp3d>
      </a:spPr>
      <a:bodyPr anchor="ctr">
        <a:sp3d/>
      </a:bodyPr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buFont typeface="Wingdings" pitchFamily="2" charset="2"/>
          <a:buChar char="n"/>
          <a:tabLst>
            <a:tab pos="136525" algn="l"/>
          </a:tabLst>
          <a:defRPr sz="1400"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318</Words>
  <Application>Microsoft Office PowerPoint</Application>
  <PresentationFormat>全屏显示(4:3)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Calibri</vt:lpstr>
      <vt:lpstr>宋体</vt:lpstr>
      <vt:lpstr>Arial</vt:lpstr>
      <vt:lpstr>黑体</vt:lpstr>
      <vt:lpstr>幼圆</vt:lpstr>
      <vt:lpstr>微软雅黑</vt:lpstr>
      <vt:lpstr>Office 主题​​</vt:lpstr>
      <vt:lpstr>服务行业从业常识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admin</cp:lastModifiedBy>
  <cp:revision>151</cp:revision>
  <dcterms:created xsi:type="dcterms:W3CDTF">2012-01-31T05:34:08Z</dcterms:created>
  <dcterms:modified xsi:type="dcterms:W3CDTF">2012-04-25T00:41:28Z</dcterms:modified>
</cp:coreProperties>
</file>