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88" r:id="rId4"/>
    <p:sldId id="289" r:id="rId5"/>
    <p:sldId id="290" r:id="rId6"/>
    <p:sldId id="291" r:id="rId7"/>
    <p:sldId id="262" r:id="rId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4BB"/>
    <a:srgbClr val="F8AD37"/>
    <a:srgbClr val="C7D9FD"/>
    <a:srgbClr val="4986FA"/>
    <a:srgbClr val="FFF6B3"/>
    <a:srgbClr val="E6CB00"/>
    <a:srgbClr val="FFE101"/>
    <a:srgbClr val="C1E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9" autoAdjust="0"/>
  </p:normalViewPr>
  <p:slideViewPr>
    <p:cSldViewPr>
      <p:cViewPr varScale="1">
        <p:scale>
          <a:sx n="86" d="100"/>
          <a:sy n="86" d="100"/>
        </p:scale>
        <p:origin x="-109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CE786F9-D290-44B7-8B8A-7C3274056163}" type="datetimeFigureOut">
              <a:rPr lang="zh-CN" altLang="en-US"/>
              <a:pPr>
                <a:defRPr/>
              </a:pPr>
              <a:t>2012-4-25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D1FE92-6E9D-427D-950E-358905A82737}" type="slidenum">
              <a:rPr lang="zh-CN" altLang="en-US"/>
              <a:pPr>
                <a:defRPr/>
              </a:pPr>
              <a:t>‹#›</a:t>
            </a:fld>
            <a:endParaRPr lang="zh-CN" altLang="en-US"/>
          </a:p>
        </p:txBody>
      </p:sp>
    </p:spTree>
    <p:extLst>
      <p:ext uri="{BB962C8B-B14F-4D97-AF65-F5344CB8AC3E}">
        <p14:creationId xmlns:p14="http://schemas.microsoft.com/office/powerpoint/2010/main" val="281575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BA99849-6EF1-4044-A101-9F636BFCBFC9}" type="datetimeFigureOut">
              <a:rPr lang="zh-CN" altLang="en-US"/>
              <a:pPr>
                <a:defRPr/>
              </a:pPr>
              <a:t>2012-4-25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2F27718-DE24-4426-AB56-7C3DE0D25B04}" type="slidenum">
              <a:rPr lang="zh-CN" altLang="en-US"/>
              <a:pPr>
                <a:defRPr/>
              </a:pPr>
              <a:t>‹#›</a:t>
            </a:fld>
            <a:endParaRPr lang="zh-CN" altLang="en-US"/>
          </a:p>
        </p:txBody>
      </p:sp>
    </p:spTree>
    <p:extLst>
      <p:ext uri="{BB962C8B-B14F-4D97-AF65-F5344CB8AC3E}">
        <p14:creationId xmlns:p14="http://schemas.microsoft.com/office/powerpoint/2010/main" val="212353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AC1B6B3-B66B-4A67-A068-A43361EC8204}" type="datetimeFigureOut">
              <a:rPr lang="zh-CN" altLang="en-US"/>
              <a:pPr>
                <a:defRPr/>
              </a:pPr>
              <a:t>2012-4-25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AF75FED-96C1-422B-8C19-F0028C0309A7}" type="slidenum">
              <a:rPr lang="zh-CN" altLang="en-US"/>
              <a:pPr>
                <a:defRPr/>
              </a:pPr>
              <a:t>‹#›</a:t>
            </a:fld>
            <a:endParaRPr lang="zh-CN" altLang="en-US"/>
          </a:p>
        </p:txBody>
      </p:sp>
    </p:spTree>
    <p:extLst>
      <p:ext uri="{BB962C8B-B14F-4D97-AF65-F5344CB8AC3E}">
        <p14:creationId xmlns:p14="http://schemas.microsoft.com/office/powerpoint/2010/main" val="67447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A5DEFB8-8B89-4EB3-9B3D-C0258C1B5A28}" type="datetimeFigureOut">
              <a:rPr lang="zh-CN" altLang="en-US"/>
              <a:pPr>
                <a:defRPr/>
              </a:pPr>
              <a:t>2012-4-25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7C9F5D1-4E56-418F-8FB8-EA04F5A74486}" type="slidenum">
              <a:rPr lang="zh-CN" altLang="en-US"/>
              <a:pPr>
                <a:defRPr/>
              </a:pPr>
              <a:t>‹#›</a:t>
            </a:fld>
            <a:endParaRPr lang="zh-CN" altLang="en-US"/>
          </a:p>
        </p:txBody>
      </p:sp>
    </p:spTree>
    <p:extLst>
      <p:ext uri="{BB962C8B-B14F-4D97-AF65-F5344CB8AC3E}">
        <p14:creationId xmlns:p14="http://schemas.microsoft.com/office/powerpoint/2010/main" val="271474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09E6BC0-421C-4ABE-8CDC-CD91970AF361}" type="datetimeFigureOut">
              <a:rPr lang="zh-CN" altLang="en-US"/>
              <a:pPr>
                <a:defRPr/>
              </a:pPr>
              <a:t>2012-4-25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4937C1D-0BA0-4635-AB4F-F16EAD7CCC10}" type="slidenum">
              <a:rPr lang="zh-CN" altLang="en-US"/>
              <a:pPr>
                <a:defRPr/>
              </a:pPr>
              <a:t>‹#›</a:t>
            </a:fld>
            <a:endParaRPr lang="zh-CN" altLang="en-US"/>
          </a:p>
        </p:txBody>
      </p:sp>
    </p:spTree>
    <p:extLst>
      <p:ext uri="{BB962C8B-B14F-4D97-AF65-F5344CB8AC3E}">
        <p14:creationId xmlns:p14="http://schemas.microsoft.com/office/powerpoint/2010/main" val="271892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53B21FF-88AC-44BC-8224-F12CEC772CD2}" type="datetimeFigureOut">
              <a:rPr lang="zh-CN" altLang="en-US"/>
              <a:pPr>
                <a:defRPr/>
              </a:pPr>
              <a:t>2012-4-25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AD44FB-317C-485D-9226-2C557569600F}" type="slidenum">
              <a:rPr lang="zh-CN" altLang="en-US"/>
              <a:pPr>
                <a:defRPr/>
              </a:pPr>
              <a:t>‹#›</a:t>
            </a:fld>
            <a:endParaRPr lang="zh-CN" altLang="en-US"/>
          </a:p>
        </p:txBody>
      </p:sp>
    </p:spTree>
    <p:extLst>
      <p:ext uri="{BB962C8B-B14F-4D97-AF65-F5344CB8AC3E}">
        <p14:creationId xmlns:p14="http://schemas.microsoft.com/office/powerpoint/2010/main" val="274399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D9A4B82-4C08-4B4A-8756-8BFEB74F21B9}" type="datetimeFigureOut">
              <a:rPr lang="zh-CN" altLang="en-US"/>
              <a:pPr>
                <a:defRPr/>
              </a:pPr>
              <a:t>2012-4-25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844BB13-613C-4ACB-8B5F-C3045339FCE0}" type="slidenum">
              <a:rPr lang="zh-CN" altLang="en-US"/>
              <a:pPr>
                <a:defRPr/>
              </a:pPr>
              <a:t>‹#›</a:t>
            </a:fld>
            <a:endParaRPr lang="zh-CN" altLang="en-US"/>
          </a:p>
        </p:txBody>
      </p:sp>
    </p:spTree>
    <p:extLst>
      <p:ext uri="{BB962C8B-B14F-4D97-AF65-F5344CB8AC3E}">
        <p14:creationId xmlns:p14="http://schemas.microsoft.com/office/powerpoint/2010/main" val="301382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C338EE7-E38F-409A-B1B3-2F49D8FEDF9A}" type="datetimeFigureOut">
              <a:rPr lang="zh-CN" altLang="en-US"/>
              <a:pPr>
                <a:defRPr/>
              </a:pPr>
              <a:t>2012-4-25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73ACF10-BE64-4810-9740-204740CCDE1A}" type="slidenum">
              <a:rPr lang="zh-CN" altLang="en-US"/>
              <a:pPr>
                <a:defRPr/>
              </a:pPr>
              <a:t>‹#›</a:t>
            </a:fld>
            <a:endParaRPr lang="zh-CN" altLang="en-US"/>
          </a:p>
        </p:txBody>
      </p:sp>
    </p:spTree>
    <p:extLst>
      <p:ext uri="{BB962C8B-B14F-4D97-AF65-F5344CB8AC3E}">
        <p14:creationId xmlns:p14="http://schemas.microsoft.com/office/powerpoint/2010/main" val="303918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7880D34-AB6E-404D-A33C-6BEF3E29D83B}" type="datetimeFigureOut">
              <a:rPr lang="zh-CN" altLang="en-US"/>
              <a:pPr>
                <a:defRPr/>
              </a:pPr>
              <a:t>2012-4-25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C9051C8-B80C-49DA-9148-074519929C0D}" type="slidenum">
              <a:rPr lang="zh-CN" altLang="en-US"/>
              <a:pPr>
                <a:defRPr/>
              </a:pPr>
              <a:t>‹#›</a:t>
            </a:fld>
            <a:endParaRPr lang="zh-CN" altLang="en-US"/>
          </a:p>
        </p:txBody>
      </p:sp>
    </p:spTree>
    <p:extLst>
      <p:ext uri="{BB962C8B-B14F-4D97-AF65-F5344CB8AC3E}">
        <p14:creationId xmlns:p14="http://schemas.microsoft.com/office/powerpoint/2010/main" val="43748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BD538AA-0806-49C2-A94F-759A8DE30526}" type="datetimeFigureOut">
              <a:rPr lang="zh-CN" altLang="en-US"/>
              <a:pPr>
                <a:defRPr/>
              </a:pPr>
              <a:t>2012-4-25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78808FC-E0B4-463C-8454-3164C3209CC5}" type="slidenum">
              <a:rPr lang="zh-CN" altLang="en-US"/>
              <a:pPr>
                <a:defRPr/>
              </a:pPr>
              <a:t>‹#›</a:t>
            </a:fld>
            <a:endParaRPr lang="zh-CN" altLang="en-US"/>
          </a:p>
        </p:txBody>
      </p:sp>
    </p:spTree>
    <p:extLst>
      <p:ext uri="{BB962C8B-B14F-4D97-AF65-F5344CB8AC3E}">
        <p14:creationId xmlns:p14="http://schemas.microsoft.com/office/powerpoint/2010/main" val="351384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5ABC2A9-3653-4472-A983-CC12BDBC037B}" type="datetimeFigureOut">
              <a:rPr lang="zh-CN" altLang="en-US"/>
              <a:pPr>
                <a:defRPr/>
              </a:pPr>
              <a:t>2012-4-25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59D18E6-613F-4BE4-91BB-72620AD9D652}" type="slidenum">
              <a:rPr lang="zh-CN" altLang="en-US"/>
              <a:pPr>
                <a:defRPr/>
              </a:pPr>
              <a:t>‹#›</a:t>
            </a:fld>
            <a:endParaRPr lang="zh-CN" altLang="en-US"/>
          </a:p>
        </p:txBody>
      </p:sp>
    </p:spTree>
    <p:extLst>
      <p:ext uri="{BB962C8B-B14F-4D97-AF65-F5344CB8AC3E}">
        <p14:creationId xmlns:p14="http://schemas.microsoft.com/office/powerpoint/2010/main" val="185521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0000">
              <a:schemeClr val="accent6">
                <a:lumMod val="10000"/>
                <a:lumOff val="90000"/>
              </a:schemeClr>
            </a:gs>
            <a:gs pos="100000">
              <a:schemeClr val="accent6">
                <a:lumMod val="40000"/>
                <a:lumOff val="60000"/>
              </a:schemeClr>
            </a:gs>
          </a:gsLst>
          <a:lin ang="5100000" scaled="0"/>
          <a:tileRect/>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A7540BD-67D3-4E75-88EC-82A291B46B1B}" type="datetimeFigureOut">
              <a:rPr lang="zh-CN" altLang="en-US"/>
              <a:pPr>
                <a:defRPr/>
              </a:pPr>
              <a:t>2012-4-25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BEAFB39-E559-4F1F-8DA4-86B99B2E242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1" descr="D:\job\贵州农村\PPT\服务行业从业常识.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3463925"/>
            <a:ext cx="3332163"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矩形 55"/>
          <p:cNvSpPr/>
          <p:nvPr/>
        </p:nvSpPr>
        <p:spPr>
          <a:xfrm>
            <a:off x="0" y="1444625"/>
            <a:ext cx="9144000" cy="2160588"/>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dirty="0">
              <a:solidFill>
                <a:schemeClr val="bg1"/>
              </a:solidFill>
              <a:latin typeface="黑体" pitchFamily="2" charset="-122"/>
              <a:ea typeface="黑体" pitchFamily="2" charset="-122"/>
            </a:endParaRPr>
          </a:p>
        </p:txBody>
      </p:sp>
      <p:sp>
        <p:nvSpPr>
          <p:cNvPr id="2" name="标题 1"/>
          <p:cNvSpPr>
            <a:spLocks noGrp="1"/>
          </p:cNvSpPr>
          <p:nvPr>
            <p:ph type="ctrTitle"/>
          </p:nvPr>
        </p:nvSpPr>
        <p:spPr>
          <a:xfrm>
            <a:off x="-252536" y="1224440"/>
            <a:ext cx="9144000" cy="1470025"/>
          </a:xfrm>
          <a:extLst/>
        </p:spPr>
        <p:txBody>
          <a:bodyPr rtlCol="0">
            <a:normAutofit/>
            <a:scene3d>
              <a:camera prst="orthographicFront"/>
              <a:lightRig rig="threePt" dir="t"/>
            </a:scene3d>
            <a:sp3d extrusionH="57150" contourW="25400">
              <a:bevelT w="25400" h="57150" prst="artDeco"/>
              <a:contourClr>
                <a:schemeClr val="bg1"/>
              </a:contourClr>
            </a:sp3d>
          </a:bodyPr>
          <a:lstStyle/>
          <a:p>
            <a:pPr algn="r" eaLnBrk="1" fontAlgn="auto" hangingPunct="1">
              <a:spcAft>
                <a:spcPts val="0"/>
              </a:spcAft>
              <a:defRPr/>
            </a:pPr>
            <a:r>
              <a:rPr lang="zh-CN"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2" charset="-122"/>
                <a:ea typeface="黑体" pitchFamily="2" charset="-122"/>
                <a:cs typeface="Times New Roman" pitchFamily="18" charset="0"/>
              </a:rPr>
              <a:t>服务行业从业常识</a:t>
            </a:r>
          </a:p>
        </p:txBody>
      </p:sp>
      <p:sp>
        <p:nvSpPr>
          <p:cNvPr id="3" name="副标题 2"/>
          <p:cNvSpPr>
            <a:spLocks noGrp="1"/>
          </p:cNvSpPr>
          <p:nvPr>
            <p:ph type="subTitle" idx="1"/>
          </p:nvPr>
        </p:nvSpPr>
        <p:spPr>
          <a:xfrm>
            <a:off x="4484688" y="5546725"/>
            <a:ext cx="4406900" cy="690563"/>
          </a:xfrm>
        </p:spPr>
        <p:txBody>
          <a:bodyPr rtlCol="0">
            <a:normAutofit/>
          </a:bodyPr>
          <a:lstStyle/>
          <a:p>
            <a:pPr algn="r" eaLnBrk="1" fontAlgn="auto" hangingPunct="1">
              <a:spcAft>
                <a:spcPts val="0"/>
              </a:spcAft>
              <a:buFont typeface="Arial" pitchFamily="34" charset="0"/>
              <a:buNone/>
              <a:defRPr/>
            </a:pPr>
            <a:r>
              <a:rPr lang="zh-CN" altLang="en-US" b="1" smtClean="0">
                <a:latin typeface="幼圆" pitchFamily="49" charset="-122"/>
                <a:ea typeface="幼圆" pitchFamily="49" charset="-122"/>
              </a:rPr>
              <a:t>上海科技教育出版社</a:t>
            </a:r>
            <a:endParaRPr lang="zh-CN" altLang="en-US" b="1" dirty="0" smtClean="0">
              <a:latin typeface="幼圆" pitchFamily="49" charset="-122"/>
              <a:ea typeface="幼圆" pitchFamily="49" charset="-122"/>
            </a:endParaRPr>
          </a:p>
        </p:txBody>
      </p:sp>
      <p:pic>
        <p:nvPicPr>
          <p:cNvPr id="33" name="Picture 47" descr="C:\Documents and Settings\Administrator.WWW-80B321E85A2\桌面\ppt\未命名-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484313"/>
            <a:ext cx="338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7" descr="C:\Documents and Settings\Administrator.WWW-80B321E85A2\桌面\ppt\未命名-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276475"/>
            <a:ext cx="338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7" descr="C:\Documents and Settings\Administrator.WWW-80B321E85A2\桌面\ppt\未命名-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722438"/>
            <a:ext cx="338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6858000"/>
            <a:ext cx="12144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4" descr="C:\Documents and Settings\Administrator.WWW-80B321E85A2\桌面\ppt\未命名-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68580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7000875"/>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6858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4" descr="C:\Documents and Settings\Administrator.WWW-80B321E85A2\桌面\ppt\未命名-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3" y="700087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C:\Documents and Settings\Administrator.WWW-80B321E85A2\桌面\ppt\未命名-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68580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438" y="6858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408481" y="354142"/>
            <a:ext cx="2795367" cy="554578"/>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pic>
        <p:nvPicPr>
          <p:cNvPr id="53" name="图片 52"/>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79504" y="5672608"/>
            <a:ext cx="424096" cy="407132"/>
          </a:xfrm>
          <a:prstGeom prst="rect">
            <a:avLst/>
          </a:prstGeom>
        </p:spPr>
      </p:pic>
      <p:sp>
        <p:nvSpPr>
          <p:cNvPr id="54" name="副标题 2"/>
          <p:cNvSpPr txBox="1">
            <a:spLocks/>
          </p:cNvSpPr>
          <p:nvPr/>
        </p:nvSpPr>
        <p:spPr>
          <a:xfrm>
            <a:off x="2074863" y="2908300"/>
            <a:ext cx="6816725" cy="696913"/>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fontAlgn="auto">
              <a:spcAft>
                <a:spcPts val="0"/>
              </a:spcAft>
              <a:defRPr/>
            </a:pPr>
            <a:r>
              <a:rPr lang="zh-CN" altLang="en-US" sz="3600" b="1" dirty="0" smtClean="0">
                <a:solidFill>
                  <a:schemeClr val="tx2">
                    <a:lumMod val="75000"/>
                  </a:schemeClr>
                </a:solidFill>
                <a:latin typeface="黑体" pitchFamily="2" charset="-122"/>
                <a:ea typeface="黑体" pitchFamily="2" charset="-122"/>
              </a:rPr>
              <a:t>第</a:t>
            </a:r>
            <a:r>
              <a:rPr lang="en-US" altLang="zh-CN" sz="3600" b="1" dirty="0" smtClean="0">
                <a:solidFill>
                  <a:schemeClr val="tx2">
                    <a:lumMod val="75000"/>
                  </a:schemeClr>
                </a:solidFill>
                <a:latin typeface="黑体" pitchFamily="2" charset="-122"/>
                <a:ea typeface="黑体" pitchFamily="2" charset="-122"/>
              </a:rPr>
              <a:t>2</a:t>
            </a:r>
            <a:r>
              <a:rPr lang="zh-CN" altLang="en-US" sz="3600" b="1" dirty="0" smtClean="0">
                <a:solidFill>
                  <a:schemeClr val="tx2">
                    <a:lumMod val="75000"/>
                  </a:schemeClr>
                </a:solidFill>
                <a:latin typeface="黑体" pitchFamily="2" charset="-122"/>
                <a:ea typeface="黑体" pitchFamily="2" charset="-122"/>
              </a:rPr>
              <a:t>课 导游工作基本程序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6000" fill="hold"/>
                                        <p:tgtEl>
                                          <p:spTgt spid="3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 fill="hold"/>
                                        <p:tgtEl>
                                          <p:spTgt spid="3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6000" fill="hold"/>
                                        <p:tgtEl>
                                          <p:spTgt spid="35"/>
                                        </p:tgtEl>
                                        <p:attrNameLst>
                                          <p:attrName>r</p:attrName>
                                        </p:attrNameLst>
                                      </p:cBhvr>
                                    </p:animRot>
                                  </p:childTnLst>
                                </p:cTn>
                              </p:par>
                              <p:par>
                                <p:cTn id="11" presetID="0" presetClass="path" presetSubtype="0" repeatCount="indefinite" fill="hold" nodeType="withEffect">
                                  <p:stCondLst>
                                    <p:cond delay="0"/>
                                  </p:stCondLst>
                                  <p:childTnLst>
                                    <p:animMotion origin="layout" path="M -4.44444E-6 7.40741E-7 C -0.00104 -0.00764 -0.00121 -0.01551 -0.00277 -0.02269 C -0.00399 -0.02778 -0.00763 -0.03125 -0.00972 -0.03495 C -0.01579 -0.04583 -0.02222 -0.05463 -0.02916 -0.06366 C -0.03333 -0.06921 -0.0375 -0.07477 -0.04166 -0.08009 C -0.04461 -0.08403 -0.04722 -0.08843 -0.05 -0.09259 C -0.05138 -0.09468 -0.05416 -0.09861 -0.05416 -0.09838 C -0.0559 -0.10648 -0.05694 -0.10972 -0.05694 -0.11921 C -0.05694 -0.14445 -0.05677 -0.21574 -0.03194 -0.22801 C -0.02673 -0.23982 -0.02326 -0.25093 -0.01527 -0.2588 C -0.00781 -0.27523 -0.01753 -0.25556 -0.00833 -0.26921 C -0.00347 -0.27639 -0.00121 -0.28634 0.00556 -0.28958 C 0.00816 -0.30093 0.01441 -0.30486 0.01945 -0.31227 C 0.025 -0.32037 0.03369 -0.33403 0.03612 -0.34514 C 0.03768 -0.35208 0.03976 -0.36505 0.04445 -0.36968 C 0.04723 -0.37245 0.05278 -0.37801 0.05278 -0.37778 C 0.05921 -0.39236 0.05556 -0.3875 0.0625 -0.39445 C 0.06511 -0.4 0.06754 -0.40671 0.06945 -0.41296 C 0.07066 -0.41667 0.07136 -0.42107 0.07223 -0.42523 C 0.07275 -0.42732 0.07362 -0.43125 0.07362 -0.43102 C 0.07101 -0.44259 0.07066 -0.44722 0.06389 -0.45394 C 0.06112 -0.4662 0.05487 -0.47593 0.05 -0.48681 C 0.04775 -0.50023 0.03994 -0.50833 0.03473 -0.51968 C 0.03282 -0.53102 0.02917 -0.53611 0.02362 -0.54421 C 0.02014 -0.55995 0.00816 -0.58982 -4.44444E-6 -0.60185 C -0.00329 -0.61644 -0.01406 -0.62917 -0.02083 -0.64074 C -0.025 -0.64792 -0.03194 -0.66343 -0.03194 -0.6632 C -0.03368 -0.67107 -0.03715 -0.67407 -0.03888 -0.68195 C -0.04218 -0.71551 -0.03715 -0.73912 -0.025 -0.76597 C -0.02361 -0.77662 -0.025 -0.78125 -0.01805 -0.78449 C -0.01666 -0.78657 -0.01493 -0.7882 -0.01388 -0.79074 C -0.01302 -0.79329 -0.01354 -0.79653 -0.0125 -0.79884 C -0.00607 -0.81273 0.00521 -0.81921 0.0125 -0.83171 C 0.0257 -0.85463 0.00712 -0.82616 0.02223 -0.84607 C 0.02518 -0.85 0.03056 -0.85857 0.03056 -0.8581 C 0.03316 -0.86991 0.03091 -0.8632 0.04028 -0.87685 L 0.04028 -0.87662 C 0.04167 -0.88032 0.04254 -0.88449 0.04445 -0.88727 C 0.04549 -0.88866 0.04723 -0.88843 0.04862 -0.88935 C 0.054 -0.89977 0.05625 -0.91065 0.06528 -0.91389 C 0.06737 -0.91829 0.07049 -0.92153 0.07223 -0.92616 C 0.07362 -0.93009 0.075 -0.93866 0.075 -0.9382 C 0.07379 -0.96736 0.07448 -0.96644 0.07084 -0.9919 C 0.0691 -1.00394 0.06389 -1.01644 0.05973 -1.02685 C 0.05799 -1.03148 0.05747 -1.03681 0.05556 -1.0412 C 0.05452 -1.04352 0.05261 -1.04514 0.05139 -1.04722 C 0.04514 -1.05903 0.04063 -1.0713 0.03334 -1.08218 " pathEditMode="relative" rAng="0" ptsTypes="fffffffffffffffffffffffffffffffffffFffffffffffA">
                                      <p:cBhvr>
                                        <p:cTn id="12" dur="5000" fill="hold"/>
                                        <p:tgtEl>
                                          <p:spTgt spid="37"/>
                                        </p:tgtEl>
                                        <p:attrNameLst>
                                          <p:attrName>ppt_x</p:attrName>
                                          <p:attrName>ppt_y</p:attrName>
                                        </p:attrNameLst>
                                      </p:cBhvr>
                                      <p:rCtr x="900" y="-54100"/>
                                    </p:animMotion>
                                  </p:childTnLst>
                                </p:cTn>
                              </p:par>
                              <p:par>
                                <p:cTn id="13" presetID="0" presetClass="path" presetSubtype="0" repeatCount="indefinite" fill="hold" nodeType="withEffect">
                                  <p:stCondLst>
                                    <p:cond delay="0"/>
                                  </p:stCondLst>
                                  <p:childTnLst>
                                    <p:animMotion origin="layout" path="M -0.00226 0.00416 C -0.06337 -0.03033 -0.12431 -0.06482 -0.08143 -0.13473 C -0.03854 -0.2051 0.25486 -0.32709 0.25468 -0.41621 C 0.25451 -0.50533 -0.07223 -0.58542 -0.08282 -0.66991 C -0.09341 -0.7544 0.19201 -0.85394 0.1908 -0.92362 C 0.18958 -0.99329 -0.07535 -1.05487 -0.08976 -1.08843 " pathEditMode="relative" rAng="0" ptsTypes="aaaaaA">
                                      <p:cBhvr>
                                        <p:cTn id="14" dur="7000" fill="hold"/>
                                        <p:tgtEl>
                                          <p:spTgt spid="36"/>
                                        </p:tgtEl>
                                        <p:attrNameLst>
                                          <p:attrName>ppt_x</p:attrName>
                                          <p:attrName>ppt_y</p:attrName>
                                        </p:attrNameLst>
                                      </p:cBhvr>
                                      <p:rCtr x="6800" y="-54600"/>
                                    </p:animMotion>
                                  </p:childTnLst>
                                </p:cTn>
                              </p:par>
                              <p:par>
                                <p:cTn id="15" presetID="0" presetClass="path" presetSubtype="0" repeatCount="indefinite" fill="hold" nodeType="withEffect">
                                  <p:stCondLst>
                                    <p:cond delay="0"/>
                                  </p:stCondLst>
                                  <p:childTnLst>
                                    <p:animMotion origin="layout" path="M -0.00052 0.00231 C -0.00139 0.00717 -0.00209 0.01226 0.00781 -0.00509 C 0.01771 -0.02243 0.04809 -0.06173 0.0592 -0.1015 C 0.07031 -0.14104 0.07934 -0.19491 0.07448 -0.24208 C 0.06962 -0.28971 0.04409 -0.34636 0.03003 -0.38659 C 0.01597 -0.42728 -0.00521 -0.4467 -0.01025 -0.48485 C -0.01528 -0.52277 -0.00834 -0.5785 -0.00052 -0.61433 C 0.00729 -0.6504 0.02673 -0.66405 0.03698 -0.69942 C 0.04722 -0.73526 0.05989 -0.77618 0.06059 -0.82728 C 0.06128 -0.87861 0.05017 -0.96069 0.04114 -1.00694 C 0.03212 -1.05364 0.01284 -1.07237 0.00642 -1.10705 " pathEditMode="relative" rAng="0" ptsTypes="aaaaaaaaaaA">
                                      <p:cBhvr>
                                        <p:cTn id="16" dur="2000" fill="hold"/>
                                        <p:tgtEl>
                                          <p:spTgt spid="38"/>
                                        </p:tgtEl>
                                        <p:attrNameLst>
                                          <p:attrName>ppt_x</p:attrName>
                                          <p:attrName>ppt_y</p:attrName>
                                        </p:attrNameLst>
                                      </p:cBhvr>
                                      <p:rCtr x="3247" y="-54983"/>
                                    </p:animMotion>
                                  </p:childTnLst>
                                </p:cTn>
                              </p:par>
                              <p:par>
                                <p:cTn id="17" presetID="0" presetClass="path" presetSubtype="0" repeatCount="indefinite" fill="hold" nodeType="withEffect">
                                  <p:stCondLst>
                                    <p:cond delay="0"/>
                                  </p:stCondLst>
                                  <p:childTnLst>
                                    <p:animMotion origin="layout" path="M 3.33333E-6 -3.7037E-7 C -0.00209 -0.00856 -0.00643 -0.01782 -0.01111 -0.02407 C -0.01354 -0.03356 -0.01528 -0.03518 -0.01667 -0.0463 C -0.01563 -0.0625 -0.01354 -0.07338 -0.01528 -0.08889 C -0.01424 -0.11296 -0.0132 -0.1375 -0.00973 -0.16111 C -0.01198 -0.17037 -0.00955 -0.18264 -0.00556 -0.19074 C -0.00504 -0.19375 -0.00521 -0.19722 -0.00417 -0.2 C -0.00278 -0.20417 0.00139 -0.21111 0.00139 -0.21111 C 0.00312 -0.22083 0.01111 -0.23518 0.01666 -0.24259 C 0.02604 -0.29306 0.01909 -0.34306 0.01805 -0.3963 C 0.01788 -0.40301 0.01684 -0.41643 0.01389 -0.42222 C 0.0118 -0.42616 0.00902 -0.42963 0.00694 -0.43333 C 0.00486 -0.44421 0.00121 -0.45347 -0.00278 -0.46296 C -0.00434 -0.4669 -0.00729 -0.46991 -0.00834 -0.47407 C -0.01302 -0.49259 -0.02136 -0.50532 -0.02778 -0.52245 C -0.02986 -0.53588 -0.02778 -0.52917 -0.03473 -0.54259 L -0.03473 -0.54259 C -0.03681 -0.55116 -0.03872 -0.55972 -0.04028 -0.56852 C -0.03959 -0.58518 -0.04028 -0.60556 -0.03611 -0.62222 C -0.03403 -0.64514 -0.02882 -0.65116 -0.02084 -0.67037 C -0.01823 -0.67662 -0.01823 -0.68472 -0.01528 -0.69074 C -0.01146 -0.69838 -0.00886 -0.70764 -0.00695 -0.71667 C -0.00434 -0.72893 -0.00052 -0.74005 0.00277 -0.75185 C 0.00434 -0.75741 0.00694 -0.76875 0.00694 -0.76875 C 0.00885 -0.79676 0.01597 -0.81898 0.01944 -0.8463 C 0.01909 -0.87037 0.025 -0.95694 0.0125 -0.99838 C 0.01093 -1.01597 0.00833 -1.03333 0.00416 -1.05 C 0.00173 -1.08241 -0.00087 -1.11435 -0.00556 -1.1463 C -0.01146 -1.18773 -0.01111 -1.16528 -0.01111 -1.18518 " pathEditMode="relative" ptsTypes="fffffffffffffffFffffffffffffA">
                                      <p:cBhvr>
                                        <p:cTn id="18" dur="13000" fill="hold"/>
                                        <p:tgtEl>
                                          <p:spTgt spid="39"/>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3.33333E-6 7.40741E-7 C -0.00694 -0.02408 -0.01389 -0.04815 -0.01389 -0.07778 C -0.01389 -0.10741 -0.00226 -0.14167 3.33333E-6 -0.17778 C 0.00226 -0.21389 0.00469 -0.2257 3.33333E-6 -0.29445 C -0.00469 -0.3632 -0.02969 -0.50857 -0.02778 -0.59074 C -0.02587 -0.67292 0.01267 -0.71042 0.01111 -0.78704 C 0.00955 -0.86366 -0.03194 -0.98958 -0.0375 -1.05 C -0.04305 -1.11042 -0.04288 -1.1831 -0.02222 -1.15 " pathEditMode="relative" ptsTypes="aaaaaaaA">
                                      <p:cBhvr>
                                        <p:cTn id="20" dur="7000" fill="hold"/>
                                        <p:tgtEl>
                                          <p:spTgt spid="41"/>
                                        </p:tgtEl>
                                        <p:attrNameLst>
                                          <p:attrName>ppt_x</p:attrName>
                                          <p:attrName>ppt_y</p:attrName>
                                        </p:attrNameLst>
                                      </p:cBhvr>
                                    </p:animMotion>
                                  </p:childTnLst>
                                </p:cTn>
                              </p:par>
                              <p:par>
                                <p:cTn id="21" presetID="0" presetClass="path" presetSubtype="0" repeatCount="indefinite" fill="hold" nodeType="withEffect">
                                  <p:stCondLst>
                                    <p:cond delay="0"/>
                                  </p:stCondLst>
                                  <p:childTnLst>
                                    <p:animMotion origin="layout" path="M 1.94444E-6 4.81481E-6 C -0.03837 -0.06413 -0.07657 -0.12801 -0.09028 -0.19815 C -0.104 -0.26829 -0.09844 -0.35463 -0.08195 -0.42038 C -0.06546 -0.48612 -0.01441 -0.53079 0.00833 -0.5926 C 0.03107 -0.6544 0.06111 -0.73519 0.05416 -0.79075 C 0.04722 -0.8463 0.00121 -0.88033 -0.03334 -0.92593 C -0.06789 -0.97153 -0.13004 -1.02963 -0.15278 -1.06482 C -0.17553 -1.1 -0.17275 -1.13681 -0.16945 -1.13704 " pathEditMode="relative" ptsTypes="aaaaaaaA">
                                      <p:cBhvr>
                                        <p:cTn id="22" dur="5000" fill="hold"/>
                                        <p:tgtEl>
                                          <p:spTgt spid="42"/>
                                        </p:tgtEl>
                                        <p:attrNameLst>
                                          <p:attrName>ppt_x</p:attrName>
                                          <p:attrName>ppt_y</p:attrName>
                                        </p:attrNameLst>
                                      </p:cBhvr>
                                    </p:animMotion>
                                  </p:childTnLst>
                                </p:cTn>
                              </p:par>
                              <p:par>
                                <p:cTn id="23" presetID="0" presetClass="path" presetSubtype="0" repeatCount="indefinite" fill="hold" nodeType="withEffect">
                                  <p:stCondLst>
                                    <p:cond delay="0"/>
                                  </p:stCondLst>
                                  <p:childTnLst>
                                    <p:animMotion origin="layout" path="M 1.94444E-6 4.81481E-6 C -0.03837 -0.06413 -0.07657 -0.12801 -0.09028 -0.19815 C -0.104 -0.26829 -0.09844 -0.35463 -0.08195 -0.42038 C -0.06546 -0.48612 -0.01441 -0.53079 0.00833 -0.5926 C 0.03107 -0.6544 0.06111 -0.73519 0.05416 -0.79075 C 0.04722 -0.8463 0.00121 -0.88033 -0.03334 -0.92593 C -0.06789 -0.97153 -0.13004 -1.02963 -0.15278 -1.06482 C -0.17553 -1.1 -0.17275 -1.13681 -0.16945 -1.13704 " pathEditMode="relative" ptsTypes="aaaaaaaA">
                                      <p:cBhvr>
                                        <p:cTn id="24" dur="5000" fill="hold"/>
                                        <p:tgtEl>
                                          <p:spTgt spid="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服务行业从业常识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b="1" dirty="0">
                <a:solidFill>
                  <a:schemeClr val="accent6">
                    <a:lumMod val="75000"/>
                  </a:schemeClr>
                </a:solidFill>
                <a:latin typeface="黑体" pitchFamily="2" charset="-122"/>
                <a:ea typeface="黑体" pitchFamily="2" charset="-122"/>
              </a:rPr>
              <a:t>一</a:t>
            </a:r>
            <a:r>
              <a:rPr lang="zh-CN" altLang="en-US" b="1" dirty="0" smtClean="0">
                <a:solidFill>
                  <a:schemeClr val="accent6">
                    <a:lumMod val="75000"/>
                  </a:schemeClr>
                </a:solidFill>
                <a:latin typeface="黑体" pitchFamily="2" charset="-122"/>
                <a:ea typeface="黑体" pitchFamily="2" charset="-122"/>
              </a:rPr>
              <a:t>、服务准备</a:t>
            </a:r>
            <a:endParaRPr lang="zh-CN" altLang="en-US" dirty="0" smtClean="0">
              <a:solidFill>
                <a:schemeClr val="accent6">
                  <a:lumMod val="75000"/>
                </a:schemeClr>
              </a:solidFill>
              <a:latin typeface="微软雅黑" pitchFamily="34" charset="-122"/>
              <a:ea typeface="微软雅黑" pitchFamily="34" charset="-122"/>
            </a:endParaRPr>
          </a:p>
        </p:txBody>
      </p:sp>
      <p:grpSp>
        <p:nvGrpSpPr>
          <p:cNvPr id="9" name="Group 2"/>
          <p:cNvGrpSpPr>
            <a:grpSpLocks/>
          </p:cNvGrpSpPr>
          <p:nvPr/>
        </p:nvGrpSpPr>
        <p:grpSpPr bwMode="auto">
          <a:xfrm>
            <a:off x="5192325" y="2249486"/>
            <a:ext cx="2480063" cy="3647151"/>
            <a:chOff x="3538" y="1434"/>
            <a:chExt cx="1224" cy="1800"/>
          </a:xfrm>
          <a:effectLst>
            <a:reflection blurRad="6350" stA="50000" endA="295" endPos="92000" dist="101600" dir="5400000" sy="-100000" algn="bl" rotWithShape="0"/>
          </a:effectLst>
        </p:grpSpPr>
        <p:sp>
          <p:nvSpPr>
            <p:cNvPr id="10" name="Rectangle 3"/>
            <p:cNvSpPr>
              <a:spLocks noChangeArrowheads="1"/>
            </p:cNvSpPr>
            <p:nvPr/>
          </p:nvSpPr>
          <p:spPr bwMode="auto">
            <a:xfrm>
              <a:off x="3538" y="1506"/>
              <a:ext cx="1152" cy="1728"/>
            </a:xfrm>
            <a:prstGeom prst="rect">
              <a:avLst/>
            </a:prstGeom>
            <a:solidFill>
              <a:schemeClr val="accent5">
                <a:lumMod val="75000"/>
              </a:schemeClr>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1" name="Freeform 4"/>
            <p:cNvSpPr>
              <a:spLocks/>
            </p:cNvSpPr>
            <p:nvPr/>
          </p:nvSpPr>
          <p:spPr bwMode="auto">
            <a:xfrm>
              <a:off x="3538" y="1434"/>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2" name="Freeform 5"/>
            <p:cNvSpPr>
              <a:spLocks/>
            </p:cNvSpPr>
            <p:nvPr/>
          </p:nvSpPr>
          <p:spPr bwMode="auto">
            <a:xfrm>
              <a:off x="4690" y="1434"/>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2" name="组合 1"/>
          <p:cNvGrpSpPr/>
          <p:nvPr/>
        </p:nvGrpSpPr>
        <p:grpSpPr>
          <a:xfrm>
            <a:off x="1836944" y="2249485"/>
            <a:ext cx="2480062" cy="3647150"/>
            <a:chOff x="1836944" y="2249485"/>
            <a:chExt cx="2480062" cy="3647150"/>
          </a:xfrm>
          <a:effectLst>
            <a:reflection blurRad="6350" stA="50000" endA="295" endPos="92000" dist="101600" dir="5400000" sy="-100000" algn="bl" rotWithShape="0"/>
          </a:effectLst>
        </p:grpSpPr>
        <p:sp>
          <p:nvSpPr>
            <p:cNvPr id="14" name="Rectangle 7"/>
            <p:cNvSpPr>
              <a:spLocks noChangeArrowheads="1"/>
            </p:cNvSpPr>
            <p:nvPr/>
          </p:nvSpPr>
          <p:spPr bwMode="auto">
            <a:xfrm>
              <a:off x="1836944" y="2395371"/>
              <a:ext cx="2334176" cy="3501264"/>
            </a:xfrm>
            <a:prstGeom prst="rect">
              <a:avLst/>
            </a:pr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5" name="Freeform 8"/>
            <p:cNvSpPr>
              <a:spLocks/>
            </p:cNvSpPr>
            <p:nvPr/>
          </p:nvSpPr>
          <p:spPr bwMode="auto">
            <a:xfrm>
              <a:off x="1836944" y="2249485"/>
              <a:ext cx="2480062" cy="145886"/>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5">
                <a:lumMod val="20000"/>
                <a:lumOff val="8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6" name="Freeform 9"/>
            <p:cNvSpPr>
              <a:spLocks/>
            </p:cNvSpPr>
            <p:nvPr/>
          </p:nvSpPr>
          <p:spPr bwMode="auto">
            <a:xfrm>
              <a:off x="4171120" y="2249485"/>
              <a:ext cx="145886" cy="364715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3" name="组合 2"/>
          <p:cNvGrpSpPr>
            <a:grpSpLocks/>
          </p:cNvGrpSpPr>
          <p:nvPr/>
        </p:nvGrpSpPr>
        <p:grpSpPr bwMode="auto">
          <a:xfrm>
            <a:off x="4170363" y="3416300"/>
            <a:ext cx="1022350" cy="1312863"/>
            <a:chOff x="4171120" y="3416573"/>
            <a:chExt cx="1021202" cy="1312974"/>
          </a:xfrm>
        </p:grpSpPr>
        <p:sp>
          <p:nvSpPr>
            <p:cNvPr id="17" name="Freeform 10"/>
            <p:cNvSpPr>
              <a:spLocks/>
            </p:cNvSpPr>
            <p:nvPr/>
          </p:nvSpPr>
          <p:spPr bwMode="auto">
            <a:xfrm>
              <a:off x="4171120" y="3562459"/>
              <a:ext cx="875316" cy="1167088"/>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576">
                  <a:moveTo>
                    <a:pt x="0" y="432"/>
                  </a:moveTo>
                  <a:lnTo>
                    <a:pt x="144" y="432"/>
                  </a:lnTo>
                  <a:lnTo>
                    <a:pt x="144" y="576"/>
                  </a:lnTo>
                  <a:lnTo>
                    <a:pt x="432" y="288"/>
                  </a:lnTo>
                  <a:lnTo>
                    <a:pt x="144" y="0"/>
                  </a:lnTo>
                  <a:lnTo>
                    <a:pt x="144" y="144"/>
                  </a:lnTo>
                  <a:lnTo>
                    <a:pt x="0" y="144"/>
                  </a:lnTo>
                  <a:lnTo>
                    <a:pt x="0" y="432"/>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8" name="Freeform 11"/>
            <p:cNvSpPr>
              <a:spLocks/>
            </p:cNvSpPr>
            <p:nvPr/>
          </p:nvSpPr>
          <p:spPr bwMode="auto">
            <a:xfrm>
              <a:off x="4462892" y="3416573"/>
              <a:ext cx="729430" cy="72943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Lst>
              <a:ahLst/>
              <a:cxnLst>
                <a:cxn ang="0">
                  <a:pos x="T0" y="T1"/>
                </a:cxn>
                <a:cxn ang="0">
                  <a:pos x="T2" y="T3"/>
                </a:cxn>
                <a:cxn ang="0">
                  <a:pos x="T4" y="T5"/>
                </a:cxn>
                <a:cxn ang="0">
                  <a:pos x="T6" y="T7"/>
                </a:cxn>
                <a:cxn ang="0">
                  <a:pos x="T8" y="T9"/>
                </a:cxn>
              </a:cxnLst>
              <a:rect l="0" t="0" r="r" b="b"/>
              <a:pathLst>
                <a:path w="360" h="360">
                  <a:moveTo>
                    <a:pt x="0" y="72"/>
                  </a:moveTo>
                  <a:lnTo>
                    <a:pt x="72" y="0"/>
                  </a:lnTo>
                  <a:lnTo>
                    <a:pt x="360" y="288"/>
                  </a:lnTo>
                  <a:lnTo>
                    <a:pt x="288" y="360"/>
                  </a:lnTo>
                  <a:lnTo>
                    <a:pt x="0" y="7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9" name="Freeform 12"/>
            <p:cNvSpPr>
              <a:spLocks/>
            </p:cNvSpPr>
            <p:nvPr/>
          </p:nvSpPr>
          <p:spPr bwMode="auto">
            <a:xfrm>
              <a:off x="4171120" y="3708345"/>
              <a:ext cx="291772" cy="145886"/>
            </a:xfrm>
            <a:custGeom>
              <a:avLst/>
              <a:gdLst>
                <a:gd name="T0" fmla="*/ 144 w 144"/>
                <a:gd name="T1" fmla="*/ 0 h 72"/>
                <a:gd name="T2" fmla="*/ 72 w 144"/>
                <a:gd name="T3" fmla="*/ 0 h 72"/>
                <a:gd name="T4" fmla="*/ 0 w 144"/>
                <a:gd name="T5" fmla="*/ 72 h 72"/>
                <a:gd name="T6" fmla="*/ 144 w 144"/>
                <a:gd name="T7" fmla="*/ 72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72" y="0"/>
                  </a:lnTo>
                  <a:lnTo>
                    <a:pt x="0" y="72"/>
                  </a:lnTo>
                  <a:lnTo>
                    <a:pt x="144" y="72"/>
                  </a:lnTo>
                  <a:lnTo>
                    <a:pt x="144" y="0"/>
                  </a:lnTo>
                  <a:close/>
                </a:path>
              </a:pathLst>
            </a:custGeom>
            <a:solidFill>
              <a:schemeClr val="bg1"/>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sp>
        <p:nvSpPr>
          <p:cNvPr id="70" name="Text Box 27"/>
          <p:cNvSpPr txBox="1">
            <a:spLocks noChangeArrowheads="1"/>
          </p:cNvSpPr>
          <p:nvPr/>
        </p:nvSpPr>
        <p:spPr bwMode="auto">
          <a:xfrm>
            <a:off x="1836738" y="2484438"/>
            <a:ext cx="2155825" cy="244633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rgbClr val="FFFFFF"/>
                </a:solidFill>
                <a:latin typeface="方正美黑简体" pitchFamily="65" charset="-122"/>
                <a:ea typeface="方正美黑简体" pitchFamily="65" charset="-122"/>
              </a:rPr>
              <a:t>熟悉接待计划</a:t>
            </a:r>
            <a:endParaRPr kumimoji="1" lang="en-US" altLang="ko-KR" sz="2400" dirty="0">
              <a:solidFill>
                <a:srgbClr val="FFFFFF"/>
              </a:solidFill>
              <a:latin typeface="方正美黑简体" pitchFamily="65" charset="-122"/>
              <a:ea typeface="方正美黑简体" pitchFamily="65" charset="-122"/>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lnSpc>
                <a:spcPct val="150000"/>
              </a:lnSpc>
              <a:defRPr/>
            </a:pPr>
            <a:r>
              <a:rPr lang="zh-CN" altLang="en-US" dirty="0">
                <a:solidFill>
                  <a:schemeClr val="accent6">
                    <a:lumMod val="40000"/>
                    <a:lumOff val="6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了解旅游团概况</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了解旅游路线和交通工具</a:t>
            </a:r>
            <a:endParaRPr kumimoji="1" lang="en-US" altLang="zh-CN" dirty="0">
              <a:solidFill>
                <a:srgbClr val="FFFFFF"/>
              </a:solidFill>
              <a:latin typeface="微软雅黑" pitchFamily="34" charset="-122"/>
              <a:ea typeface="微软雅黑" pitchFamily="34" charset="-122"/>
            </a:endParaRPr>
          </a:p>
          <a:p>
            <a:pPr algn="r" latinLnBrk="1">
              <a:defRPr/>
            </a:pPr>
            <a:endParaRPr kumimoji="1" lang="en-US" altLang="ko-KR" dirty="0">
              <a:solidFill>
                <a:srgbClr val="FFFFFF"/>
              </a:solidFill>
              <a:latin typeface="微软雅黑" pitchFamily="34" charset="-122"/>
              <a:ea typeface="微软雅黑" pitchFamily="34" charset="-122"/>
            </a:endParaRPr>
          </a:p>
        </p:txBody>
      </p:sp>
      <p:sp>
        <p:nvSpPr>
          <p:cNvPr id="71" name="Text Box 27"/>
          <p:cNvSpPr txBox="1">
            <a:spLocks noChangeArrowheads="1"/>
          </p:cNvSpPr>
          <p:nvPr/>
        </p:nvSpPr>
        <p:spPr bwMode="auto">
          <a:xfrm>
            <a:off x="5281613" y="2484438"/>
            <a:ext cx="2155825" cy="369252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rgbClr val="FFFFFF"/>
                </a:solidFill>
                <a:latin typeface="方正美黑简体" pitchFamily="65" charset="-122"/>
                <a:ea typeface="方正美黑简体" pitchFamily="65" charset="-122"/>
              </a:rPr>
              <a:t>落实接待事宜</a:t>
            </a:r>
            <a:endParaRPr kumimoji="1" lang="en-US" altLang="ko-KR" sz="2400" dirty="0">
              <a:solidFill>
                <a:srgbClr val="FFFFFF"/>
              </a:solidFill>
              <a:latin typeface="方正美黑简体" pitchFamily="65" charset="-122"/>
              <a:ea typeface="方正美黑简体" pitchFamily="65" charset="-122"/>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核对日程安排表</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落实旅行车辆</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落实住房及用餐</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掌握联系电话</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领取必备物品</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准备介绍资料</a:t>
            </a:r>
            <a:endParaRPr kumimoji="1" lang="en-US" altLang="zh-CN" dirty="0">
              <a:solidFill>
                <a:srgbClr val="FFFFFF"/>
              </a:solidFill>
              <a:latin typeface="微软雅黑" pitchFamily="34" charset="-122"/>
              <a:ea typeface="微软雅黑" pitchFamily="34" charset="-122"/>
            </a:endParaRPr>
          </a:p>
          <a:p>
            <a:pPr algn="r" latinLnBrk="1">
              <a:defRPr/>
            </a:pPr>
            <a:endParaRPr kumimoji="1" lang="en-US" altLang="ko-KR" dirty="0">
              <a:solidFill>
                <a:srgbClr val="FFFF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500"/>
                                  </p:stCondLst>
                                  <p:childTnLst>
                                    <p:set>
                                      <p:cBhvr>
                                        <p:cTn id="11" dur="1" fill="hold">
                                          <p:stCondLst>
                                            <p:cond delay="0"/>
                                          </p:stCondLst>
                                        </p:cTn>
                                        <p:tgtEl>
                                          <p:spTgt spid="70"/>
                                        </p:tgtEl>
                                        <p:attrNameLst>
                                          <p:attrName>style.visibility</p:attrName>
                                        </p:attrNameLst>
                                      </p:cBhvr>
                                      <p:to>
                                        <p:strVal val="visible"/>
                                      </p:to>
                                    </p:set>
                                    <p:animEffect transition="in" filter="wipe(up)">
                                      <p:cBhvr>
                                        <p:cTn id="12" dur="3000"/>
                                        <p:tgtEl>
                                          <p:spTgt spid="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nodeType="afterGroup">
                            <p:stCondLst>
                              <p:cond delay="500"/>
                            </p:stCondLst>
                            <p:childTnLst>
                              <p:par>
                                <p:cTn id="19" presetID="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22" presetClass="entr" presetSubtype="1" fill="hold" grpId="0" nodeType="afterEffect">
                                  <p:stCondLst>
                                    <p:cond delay="50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3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服务行业从业常识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b="1" dirty="0" smtClean="0">
                <a:solidFill>
                  <a:schemeClr val="accent6">
                    <a:lumMod val="75000"/>
                  </a:schemeClr>
                </a:solidFill>
                <a:latin typeface="黑体" pitchFamily="2" charset="-122"/>
                <a:ea typeface="黑体" pitchFamily="2" charset="-122"/>
              </a:rPr>
              <a:t>二、迎接服务</a:t>
            </a:r>
            <a:endParaRPr lang="zh-CN" altLang="en-US" dirty="0" smtClean="0">
              <a:solidFill>
                <a:schemeClr val="accent6">
                  <a:lumMod val="75000"/>
                </a:schemeClr>
              </a:solidFill>
              <a:latin typeface="微软雅黑" pitchFamily="34" charset="-122"/>
              <a:ea typeface="微软雅黑" pitchFamily="34" charset="-122"/>
            </a:endParaRPr>
          </a:p>
        </p:txBody>
      </p:sp>
      <p:grpSp>
        <p:nvGrpSpPr>
          <p:cNvPr id="9" name="Group 2"/>
          <p:cNvGrpSpPr>
            <a:grpSpLocks/>
          </p:cNvGrpSpPr>
          <p:nvPr/>
        </p:nvGrpSpPr>
        <p:grpSpPr bwMode="auto">
          <a:xfrm>
            <a:off x="6482362" y="2249486"/>
            <a:ext cx="2480063" cy="3647151"/>
            <a:chOff x="3538" y="1434"/>
            <a:chExt cx="1224" cy="1800"/>
          </a:xfrm>
          <a:effectLst>
            <a:reflection blurRad="6350" stA="50000" endA="295" endPos="92000" dist="101600" dir="5400000" sy="-100000" algn="bl" rotWithShape="0"/>
          </a:effectLst>
        </p:grpSpPr>
        <p:sp>
          <p:nvSpPr>
            <p:cNvPr id="10" name="Rectangle 3"/>
            <p:cNvSpPr>
              <a:spLocks noChangeArrowheads="1"/>
            </p:cNvSpPr>
            <p:nvPr/>
          </p:nvSpPr>
          <p:spPr bwMode="auto">
            <a:xfrm>
              <a:off x="3538" y="1506"/>
              <a:ext cx="1152" cy="1728"/>
            </a:xfrm>
            <a:prstGeom prst="rect">
              <a:avLst/>
            </a:prstGeom>
            <a:solidFill>
              <a:schemeClr val="accent5">
                <a:lumMod val="75000"/>
              </a:schemeClr>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1" name="Freeform 4"/>
            <p:cNvSpPr>
              <a:spLocks/>
            </p:cNvSpPr>
            <p:nvPr/>
          </p:nvSpPr>
          <p:spPr bwMode="auto">
            <a:xfrm>
              <a:off x="3538" y="1434"/>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2" name="Freeform 5"/>
            <p:cNvSpPr>
              <a:spLocks/>
            </p:cNvSpPr>
            <p:nvPr/>
          </p:nvSpPr>
          <p:spPr bwMode="auto">
            <a:xfrm>
              <a:off x="4690" y="1434"/>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2" name="组合 1"/>
          <p:cNvGrpSpPr/>
          <p:nvPr/>
        </p:nvGrpSpPr>
        <p:grpSpPr>
          <a:xfrm>
            <a:off x="3311214" y="2249485"/>
            <a:ext cx="2480062" cy="3647150"/>
            <a:chOff x="1836944" y="2249485"/>
            <a:chExt cx="2480062" cy="3647150"/>
          </a:xfrm>
          <a:effectLst>
            <a:reflection blurRad="6350" stA="50000" endA="295" endPos="92000" dist="101600" dir="5400000" sy="-100000" algn="bl" rotWithShape="0"/>
          </a:effectLst>
        </p:grpSpPr>
        <p:sp>
          <p:nvSpPr>
            <p:cNvPr id="14" name="Rectangle 7"/>
            <p:cNvSpPr>
              <a:spLocks noChangeArrowheads="1"/>
            </p:cNvSpPr>
            <p:nvPr/>
          </p:nvSpPr>
          <p:spPr bwMode="auto">
            <a:xfrm>
              <a:off x="1836944" y="2395371"/>
              <a:ext cx="2334176" cy="3501264"/>
            </a:xfrm>
            <a:prstGeom prst="rect">
              <a:avLst/>
            </a:pr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5" name="Freeform 8"/>
            <p:cNvSpPr>
              <a:spLocks/>
            </p:cNvSpPr>
            <p:nvPr/>
          </p:nvSpPr>
          <p:spPr bwMode="auto">
            <a:xfrm>
              <a:off x="1836944" y="2249485"/>
              <a:ext cx="2480062" cy="145886"/>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5">
                <a:lumMod val="20000"/>
                <a:lumOff val="8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6" name="Freeform 9"/>
            <p:cNvSpPr>
              <a:spLocks/>
            </p:cNvSpPr>
            <p:nvPr/>
          </p:nvSpPr>
          <p:spPr bwMode="auto">
            <a:xfrm>
              <a:off x="4171120" y="2249485"/>
              <a:ext cx="145886" cy="364715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3" name="组合 2"/>
          <p:cNvGrpSpPr>
            <a:grpSpLocks/>
          </p:cNvGrpSpPr>
          <p:nvPr/>
        </p:nvGrpSpPr>
        <p:grpSpPr bwMode="auto">
          <a:xfrm>
            <a:off x="5645150" y="3416300"/>
            <a:ext cx="1020763" cy="1312863"/>
            <a:chOff x="4171120" y="3416573"/>
            <a:chExt cx="1021202" cy="1312974"/>
          </a:xfrm>
        </p:grpSpPr>
        <p:sp>
          <p:nvSpPr>
            <p:cNvPr id="17" name="Freeform 10"/>
            <p:cNvSpPr>
              <a:spLocks/>
            </p:cNvSpPr>
            <p:nvPr/>
          </p:nvSpPr>
          <p:spPr bwMode="auto">
            <a:xfrm>
              <a:off x="4171120" y="3562459"/>
              <a:ext cx="875316" cy="1167088"/>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576">
                  <a:moveTo>
                    <a:pt x="0" y="432"/>
                  </a:moveTo>
                  <a:lnTo>
                    <a:pt x="144" y="432"/>
                  </a:lnTo>
                  <a:lnTo>
                    <a:pt x="144" y="576"/>
                  </a:lnTo>
                  <a:lnTo>
                    <a:pt x="432" y="288"/>
                  </a:lnTo>
                  <a:lnTo>
                    <a:pt x="144" y="0"/>
                  </a:lnTo>
                  <a:lnTo>
                    <a:pt x="144" y="144"/>
                  </a:lnTo>
                  <a:lnTo>
                    <a:pt x="0" y="144"/>
                  </a:lnTo>
                  <a:lnTo>
                    <a:pt x="0" y="432"/>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8" name="Freeform 11"/>
            <p:cNvSpPr>
              <a:spLocks/>
            </p:cNvSpPr>
            <p:nvPr/>
          </p:nvSpPr>
          <p:spPr bwMode="auto">
            <a:xfrm>
              <a:off x="4462892" y="3416573"/>
              <a:ext cx="729430" cy="72943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Lst>
              <a:ahLst/>
              <a:cxnLst>
                <a:cxn ang="0">
                  <a:pos x="T0" y="T1"/>
                </a:cxn>
                <a:cxn ang="0">
                  <a:pos x="T2" y="T3"/>
                </a:cxn>
                <a:cxn ang="0">
                  <a:pos x="T4" y="T5"/>
                </a:cxn>
                <a:cxn ang="0">
                  <a:pos x="T6" y="T7"/>
                </a:cxn>
                <a:cxn ang="0">
                  <a:pos x="T8" y="T9"/>
                </a:cxn>
              </a:cxnLst>
              <a:rect l="0" t="0" r="r" b="b"/>
              <a:pathLst>
                <a:path w="360" h="360">
                  <a:moveTo>
                    <a:pt x="0" y="72"/>
                  </a:moveTo>
                  <a:lnTo>
                    <a:pt x="72" y="0"/>
                  </a:lnTo>
                  <a:lnTo>
                    <a:pt x="360" y="288"/>
                  </a:lnTo>
                  <a:lnTo>
                    <a:pt x="288" y="360"/>
                  </a:lnTo>
                  <a:lnTo>
                    <a:pt x="0" y="7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9" name="Freeform 12"/>
            <p:cNvSpPr>
              <a:spLocks/>
            </p:cNvSpPr>
            <p:nvPr/>
          </p:nvSpPr>
          <p:spPr bwMode="auto">
            <a:xfrm>
              <a:off x="4171120" y="3708345"/>
              <a:ext cx="291772" cy="145886"/>
            </a:xfrm>
            <a:custGeom>
              <a:avLst/>
              <a:gdLst>
                <a:gd name="T0" fmla="*/ 144 w 144"/>
                <a:gd name="T1" fmla="*/ 0 h 72"/>
                <a:gd name="T2" fmla="*/ 72 w 144"/>
                <a:gd name="T3" fmla="*/ 0 h 72"/>
                <a:gd name="T4" fmla="*/ 0 w 144"/>
                <a:gd name="T5" fmla="*/ 72 h 72"/>
                <a:gd name="T6" fmla="*/ 144 w 144"/>
                <a:gd name="T7" fmla="*/ 72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72" y="0"/>
                  </a:lnTo>
                  <a:lnTo>
                    <a:pt x="0" y="72"/>
                  </a:lnTo>
                  <a:lnTo>
                    <a:pt x="144" y="72"/>
                  </a:lnTo>
                  <a:lnTo>
                    <a:pt x="144" y="0"/>
                  </a:lnTo>
                  <a:close/>
                </a:path>
              </a:pathLst>
            </a:custGeom>
            <a:solidFill>
              <a:schemeClr val="bg1"/>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sp>
        <p:nvSpPr>
          <p:cNvPr id="70" name="Text Box 27"/>
          <p:cNvSpPr txBox="1">
            <a:spLocks noChangeArrowheads="1"/>
          </p:cNvSpPr>
          <p:nvPr/>
        </p:nvSpPr>
        <p:spPr bwMode="auto">
          <a:xfrm>
            <a:off x="3311525" y="2484438"/>
            <a:ext cx="2154238" cy="327818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chemeClr val="bg1">
                    <a:lumMod val="95000"/>
                  </a:schemeClr>
                </a:solidFill>
                <a:latin typeface="方正美黑简体" pitchFamily="65" charset="-122"/>
                <a:ea typeface="方正美黑简体" pitchFamily="65" charset="-122"/>
              </a:rPr>
              <a:t>旅游团抵达后</a:t>
            </a:r>
            <a:endParaRPr kumimoji="1" lang="en-US" altLang="ko-KR" sz="2400" dirty="0">
              <a:solidFill>
                <a:schemeClr val="bg1">
                  <a:lumMod val="95000"/>
                </a:schemeClr>
              </a:solidFill>
              <a:latin typeface="方正美黑简体" pitchFamily="65" charset="-122"/>
              <a:ea typeface="方正美黑简体" pitchFamily="65" charset="-122"/>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lnSpc>
                <a:spcPct val="150000"/>
              </a:lnSpc>
              <a:defRPr/>
            </a:pPr>
            <a:r>
              <a:rPr lang="zh-CN" altLang="en-US" dirty="0">
                <a:solidFill>
                  <a:schemeClr val="accent6">
                    <a:lumMod val="40000"/>
                    <a:lumOff val="60000"/>
                  </a:schemeClr>
                </a:solidFill>
              </a:rPr>
              <a:t>● </a:t>
            </a:r>
            <a:r>
              <a:rPr kumimoji="1" lang="zh-CN" altLang="en-US" dirty="0">
                <a:solidFill>
                  <a:schemeClr val="bg1">
                    <a:lumMod val="95000"/>
                  </a:schemeClr>
                </a:solidFill>
                <a:latin typeface="微软雅黑" pitchFamily="34" charset="-122"/>
                <a:ea typeface="微软雅黑" pitchFamily="34" charset="-122"/>
              </a:rPr>
              <a:t>认找旅游团</a:t>
            </a:r>
            <a:endParaRPr kumimoji="1" lang="en-US" altLang="zh-CN" dirty="0">
              <a:solidFill>
                <a:schemeClr val="bg1">
                  <a:lumMod val="95000"/>
                </a:schemeClr>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a:t>
            </a:r>
            <a:r>
              <a:rPr lang="zh-CN" altLang="en-US" dirty="0">
                <a:solidFill>
                  <a:schemeClr val="accent6">
                    <a:lumMod val="60000"/>
                    <a:lumOff val="40000"/>
                  </a:schemeClr>
                </a:solidFill>
              </a:rPr>
              <a:t> </a:t>
            </a:r>
            <a:r>
              <a:rPr kumimoji="1" lang="zh-CN" altLang="en-US" dirty="0">
                <a:solidFill>
                  <a:schemeClr val="bg1">
                    <a:lumMod val="95000"/>
                  </a:schemeClr>
                </a:solidFill>
                <a:latin typeface="微软雅黑" pitchFamily="34" charset="-122"/>
                <a:ea typeface="微软雅黑" pitchFamily="34" charset="-122"/>
              </a:rPr>
              <a:t>核实人数</a:t>
            </a:r>
            <a:endParaRPr kumimoji="1" lang="en-US" altLang="zh-CN" dirty="0">
              <a:solidFill>
                <a:schemeClr val="bg1">
                  <a:lumMod val="95000"/>
                </a:schemeClr>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 </a:t>
            </a:r>
            <a:r>
              <a:rPr kumimoji="1" lang="zh-CN" altLang="en-US" dirty="0">
                <a:solidFill>
                  <a:schemeClr val="bg1">
                    <a:lumMod val="95000"/>
                  </a:schemeClr>
                </a:solidFill>
                <a:latin typeface="微软雅黑" pitchFamily="34" charset="-122"/>
                <a:ea typeface="微软雅黑" pitchFamily="34" charset="-122"/>
              </a:rPr>
              <a:t>清点行李</a:t>
            </a:r>
            <a:endParaRPr kumimoji="1" lang="en-US" altLang="zh-CN" dirty="0">
              <a:solidFill>
                <a:schemeClr val="bg1">
                  <a:lumMod val="95000"/>
                </a:schemeClr>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 </a:t>
            </a:r>
            <a:r>
              <a:rPr kumimoji="1" lang="zh-CN" altLang="en-US" dirty="0">
                <a:solidFill>
                  <a:schemeClr val="bg1">
                    <a:lumMod val="95000"/>
                  </a:schemeClr>
                </a:solidFill>
                <a:latin typeface="微软雅黑" pitchFamily="34" charset="-122"/>
                <a:ea typeface="微软雅黑" pitchFamily="34" charset="-122"/>
              </a:rPr>
              <a:t>集合登车</a:t>
            </a:r>
            <a:endParaRPr kumimoji="1" lang="en-US" altLang="zh-CN" dirty="0">
              <a:solidFill>
                <a:schemeClr val="bg1">
                  <a:lumMod val="95000"/>
                </a:schemeClr>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 </a:t>
            </a:r>
            <a:r>
              <a:rPr kumimoji="1" lang="zh-CN" altLang="en-US" dirty="0">
                <a:solidFill>
                  <a:schemeClr val="bg1">
                    <a:lumMod val="95000"/>
                  </a:schemeClr>
                </a:solidFill>
                <a:latin typeface="微软雅黑" pitchFamily="34" charset="-122"/>
                <a:ea typeface="微软雅黑" pitchFamily="34" charset="-122"/>
              </a:rPr>
              <a:t>首次沿途导游</a:t>
            </a:r>
            <a:endParaRPr kumimoji="1" lang="en-US" altLang="zh-CN" dirty="0">
              <a:solidFill>
                <a:schemeClr val="bg1">
                  <a:lumMod val="95000"/>
                </a:schemeClr>
              </a:solidFill>
              <a:latin typeface="微软雅黑" pitchFamily="34" charset="-122"/>
              <a:ea typeface="微软雅黑" pitchFamily="34" charset="-122"/>
            </a:endParaRPr>
          </a:p>
          <a:p>
            <a:pPr algn="r" latinLnBrk="1">
              <a:defRPr/>
            </a:pPr>
            <a:endParaRPr kumimoji="1" lang="en-US" altLang="ko-KR" dirty="0">
              <a:solidFill>
                <a:srgbClr val="FFFFFF"/>
              </a:solidFill>
              <a:latin typeface="微软雅黑" pitchFamily="34" charset="-122"/>
              <a:ea typeface="微软雅黑" pitchFamily="34" charset="-122"/>
            </a:endParaRPr>
          </a:p>
        </p:txBody>
      </p:sp>
      <p:sp>
        <p:nvSpPr>
          <p:cNvPr id="71" name="Text Box 27"/>
          <p:cNvSpPr txBox="1">
            <a:spLocks noChangeArrowheads="1"/>
          </p:cNvSpPr>
          <p:nvPr/>
        </p:nvSpPr>
        <p:spPr bwMode="auto">
          <a:xfrm>
            <a:off x="6572250" y="2484438"/>
            <a:ext cx="2154238" cy="327818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rgbClr val="FFFFFF"/>
                </a:solidFill>
                <a:latin typeface="方正美黑简体" pitchFamily="65" charset="-122"/>
                <a:ea typeface="方正美黑简体" pitchFamily="65" charset="-122"/>
              </a:rPr>
              <a:t>入住旅店</a:t>
            </a:r>
            <a:endParaRPr kumimoji="1" lang="en-US" altLang="ko-KR" sz="2400" dirty="0">
              <a:solidFill>
                <a:srgbClr val="FFFFFF"/>
              </a:solidFill>
              <a:latin typeface="方正美黑简体" pitchFamily="65" charset="-122"/>
              <a:ea typeface="方正美黑简体" pitchFamily="65" charset="-122"/>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办理住店手续</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介绍旅店设施</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宣布日程安排</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处理入住问题</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安排叫早服务</a:t>
            </a:r>
            <a:endParaRPr kumimoji="1" lang="en-US" altLang="zh-CN" dirty="0">
              <a:solidFill>
                <a:srgbClr val="FFFFFF"/>
              </a:solidFill>
              <a:latin typeface="微软雅黑" pitchFamily="34" charset="-122"/>
              <a:ea typeface="微软雅黑" pitchFamily="34" charset="-122"/>
            </a:endParaRPr>
          </a:p>
          <a:p>
            <a:pPr algn="r" latinLnBrk="1">
              <a:defRPr/>
            </a:pPr>
            <a:endParaRPr kumimoji="1" lang="en-US" altLang="ko-KR" dirty="0">
              <a:solidFill>
                <a:srgbClr val="FFFFFF"/>
              </a:solidFill>
              <a:latin typeface="微软雅黑" pitchFamily="34" charset="-122"/>
              <a:ea typeface="微软雅黑" pitchFamily="34" charset="-122"/>
            </a:endParaRPr>
          </a:p>
        </p:txBody>
      </p:sp>
      <p:grpSp>
        <p:nvGrpSpPr>
          <p:cNvPr id="20" name="组合 19"/>
          <p:cNvGrpSpPr/>
          <p:nvPr/>
        </p:nvGrpSpPr>
        <p:grpSpPr>
          <a:xfrm>
            <a:off x="113736" y="2249485"/>
            <a:ext cx="2480062" cy="3647150"/>
            <a:chOff x="1836944" y="2249485"/>
            <a:chExt cx="2480062" cy="3647150"/>
          </a:xfrm>
          <a:effectLst>
            <a:reflection blurRad="6350" stA="50000" endA="295" endPos="92000" dist="101600" dir="5400000" sy="-100000" algn="bl" rotWithShape="0"/>
          </a:effectLst>
        </p:grpSpPr>
        <p:sp>
          <p:nvSpPr>
            <p:cNvPr id="21" name="Rectangle 7"/>
            <p:cNvSpPr>
              <a:spLocks noChangeArrowheads="1"/>
            </p:cNvSpPr>
            <p:nvPr/>
          </p:nvSpPr>
          <p:spPr bwMode="auto">
            <a:xfrm>
              <a:off x="1836944" y="2395371"/>
              <a:ext cx="2334176" cy="3501264"/>
            </a:xfrm>
            <a:prstGeom prst="rect">
              <a:avLst/>
            </a:pr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2" name="Freeform 8"/>
            <p:cNvSpPr>
              <a:spLocks/>
            </p:cNvSpPr>
            <p:nvPr/>
          </p:nvSpPr>
          <p:spPr bwMode="auto">
            <a:xfrm>
              <a:off x="1836944" y="2249485"/>
              <a:ext cx="2480062" cy="145886"/>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bg1"/>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3" name="Freeform 9"/>
            <p:cNvSpPr>
              <a:spLocks/>
            </p:cNvSpPr>
            <p:nvPr/>
          </p:nvSpPr>
          <p:spPr bwMode="auto">
            <a:xfrm>
              <a:off x="4171120" y="2249485"/>
              <a:ext cx="145886" cy="364715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20000"/>
                <a:lumOff val="8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24" name="组合 23"/>
          <p:cNvGrpSpPr>
            <a:grpSpLocks/>
          </p:cNvGrpSpPr>
          <p:nvPr/>
        </p:nvGrpSpPr>
        <p:grpSpPr bwMode="auto">
          <a:xfrm>
            <a:off x="2447925" y="3416300"/>
            <a:ext cx="1020763" cy="1312863"/>
            <a:chOff x="4171120" y="3416573"/>
            <a:chExt cx="1021202" cy="1312974"/>
          </a:xfrm>
        </p:grpSpPr>
        <p:sp>
          <p:nvSpPr>
            <p:cNvPr id="25" name="Freeform 10"/>
            <p:cNvSpPr>
              <a:spLocks/>
            </p:cNvSpPr>
            <p:nvPr/>
          </p:nvSpPr>
          <p:spPr bwMode="auto">
            <a:xfrm>
              <a:off x="4171120" y="3562459"/>
              <a:ext cx="875316" cy="1167088"/>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576">
                  <a:moveTo>
                    <a:pt x="0" y="432"/>
                  </a:moveTo>
                  <a:lnTo>
                    <a:pt x="144" y="432"/>
                  </a:lnTo>
                  <a:lnTo>
                    <a:pt x="144" y="576"/>
                  </a:lnTo>
                  <a:lnTo>
                    <a:pt x="432" y="288"/>
                  </a:lnTo>
                  <a:lnTo>
                    <a:pt x="144" y="0"/>
                  </a:lnTo>
                  <a:lnTo>
                    <a:pt x="144" y="144"/>
                  </a:lnTo>
                  <a:lnTo>
                    <a:pt x="0" y="144"/>
                  </a:lnTo>
                  <a:lnTo>
                    <a:pt x="0" y="43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6" name="Freeform 11"/>
            <p:cNvSpPr>
              <a:spLocks/>
            </p:cNvSpPr>
            <p:nvPr/>
          </p:nvSpPr>
          <p:spPr bwMode="auto">
            <a:xfrm>
              <a:off x="4462892" y="3416573"/>
              <a:ext cx="729430" cy="72943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Lst>
              <a:ahLst/>
              <a:cxnLst>
                <a:cxn ang="0">
                  <a:pos x="T0" y="T1"/>
                </a:cxn>
                <a:cxn ang="0">
                  <a:pos x="T2" y="T3"/>
                </a:cxn>
                <a:cxn ang="0">
                  <a:pos x="T4" y="T5"/>
                </a:cxn>
                <a:cxn ang="0">
                  <a:pos x="T6" y="T7"/>
                </a:cxn>
                <a:cxn ang="0">
                  <a:pos x="T8" y="T9"/>
                </a:cxn>
              </a:cxnLst>
              <a:rect l="0" t="0" r="r" b="b"/>
              <a:pathLst>
                <a:path w="360" h="360">
                  <a:moveTo>
                    <a:pt x="0" y="72"/>
                  </a:moveTo>
                  <a:lnTo>
                    <a:pt x="72" y="0"/>
                  </a:lnTo>
                  <a:lnTo>
                    <a:pt x="360" y="288"/>
                  </a:lnTo>
                  <a:lnTo>
                    <a:pt x="288" y="360"/>
                  </a:lnTo>
                  <a:lnTo>
                    <a:pt x="0" y="72"/>
                  </a:lnTo>
                  <a:close/>
                </a:path>
              </a:pathLst>
            </a:custGeom>
            <a:solidFill>
              <a:schemeClr val="accent5">
                <a:lumMod val="20000"/>
                <a:lumOff val="8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7" name="Freeform 12"/>
            <p:cNvSpPr>
              <a:spLocks/>
            </p:cNvSpPr>
            <p:nvPr/>
          </p:nvSpPr>
          <p:spPr bwMode="auto">
            <a:xfrm>
              <a:off x="4171120" y="3708345"/>
              <a:ext cx="291772" cy="145886"/>
            </a:xfrm>
            <a:custGeom>
              <a:avLst/>
              <a:gdLst>
                <a:gd name="T0" fmla="*/ 144 w 144"/>
                <a:gd name="T1" fmla="*/ 0 h 72"/>
                <a:gd name="T2" fmla="*/ 72 w 144"/>
                <a:gd name="T3" fmla="*/ 0 h 72"/>
                <a:gd name="T4" fmla="*/ 0 w 144"/>
                <a:gd name="T5" fmla="*/ 72 h 72"/>
                <a:gd name="T6" fmla="*/ 144 w 144"/>
                <a:gd name="T7" fmla="*/ 72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72" y="0"/>
                  </a:lnTo>
                  <a:lnTo>
                    <a:pt x="0" y="72"/>
                  </a:lnTo>
                  <a:lnTo>
                    <a:pt x="144" y="72"/>
                  </a:lnTo>
                  <a:lnTo>
                    <a:pt x="144" y="0"/>
                  </a:lnTo>
                  <a:close/>
                </a:path>
              </a:pathLst>
            </a:custGeom>
            <a:solidFill>
              <a:schemeClr val="bg1"/>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sp>
        <p:nvSpPr>
          <p:cNvPr id="28" name="Text Box 27"/>
          <p:cNvSpPr txBox="1">
            <a:spLocks noChangeArrowheads="1"/>
          </p:cNvSpPr>
          <p:nvPr/>
        </p:nvSpPr>
        <p:spPr bwMode="auto">
          <a:xfrm>
            <a:off x="114300" y="2484438"/>
            <a:ext cx="2154238" cy="175418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chemeClr val="tx1">
                    <a:lumMod val="65000"/>
                    <a:lumOff val="35000"/>
                  </a:schemeClr>
                </a:solidFill>
                <a:latin typeface="方正美黑简体" pitchFamily="65" charset="-122"/>
                <a:ea typeface="方正美黑简体" pitchFamily="65" charset="-122"/>
              </a:rPr>
              <a:t>旅游团抵达前</a:t>
            </a: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lnSpc>
                <a:spcPct val="150000"/>
              </a:lnSpc>
              <a:defRPr/>
            </a:pPr>
            <a:r>
              <a:rPr lang="zh-CN" altLang="en-US" dirty="0">
                <a:solidFill>
                  <a:schemeClr val="accent6">
                    <a:lumMod val="60000"/>
                    <a:lumOff val="40000"/>
                  </a:schemeClr>
                </a:solidFill>
              </a:rPr>
              <a:t>● </a:t>
            </a:r>
            <a:r>
              <a:rPr kumimoji="1" lang="zh-CN" altLang="en-US" dirty="0">
                <a:solidFill>
                  <a:schemeClr val="tx1">
                    <a:lumMod val="65000"/>
                    <a:lumOff val="35000"/>
                  </a:schemeClr>
                </a:solidFill>
                <a:latin typeface="微软雅黑" pitchFamily="34" charset="-122"/>
                <a:ea typeface="微软雅黑" pitchFamily="34" charset="-122"/>
              </a:rPr>
              <a:t>全面检查准备工作的落实情况</a:t>
            </a:r>
            <a:endParaRPr kumimoji="1" lang="en-US" altLang="ko-KR" dirty="0">
              <a:solidFill>
                <a:srgbClr val="FFFF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50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30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nodeType="afterGroup">
                            <p:stCondLst>
                              <p:cond delay="5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22" presetClass="entr" presetSubtype="1" fill="hold" grpId="0" nodeType="afterEffect">
                                  <p:stCondLst>
                                    <p:cond delay="500"/>
                                  </p:stCondLst>
                                  <p:childTnLst>
                                    <p:set>
                                      <p:cBhvr>
                                        <p:cTn id="25" dur="1" fill="hold">
                                          <p:stCondLst>
                                            <p:cond delay="0"/>
                                          </p:stCondLst>
                                        </p:cTn>
                                        <p:tgtEl>
                                          <p:spTgt spid="70"/>
                                        </p:tgtEl>
                                        <p:attrNameLst>
                                          <p:attrName>style.visibility</p:attrName>
                                        </p:attrNameLst>
                                      </p:cBhvr>
                                      <p:to>
                                        <p:strVal val="visible"/>
                                      </p:to>
                                    </p:set>
                                    <p:animEffect transition="in" filter="wipe(up)">
                                      <p:cBhvr>
                                        <p:cTn id="26" dur="3000"/>
                                        <p:tgtEl>
                                          <p:spTgt spid="7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nodeType="afterGroup">
                            <p:stCondLst>
                              <p:cond delay="500"/>
                            </p:stCondLst>
                            <p:childTnLst>
                              <p:par>
                                <p:cTn id="33" presetID="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000"/>
                            </p:stCondLst>
                            <p:childTnLst>
                              <p:par>
                                <p:cTn id="38" presetID="22" presetClass="entr" presetSubtype="1" fill="hold" grpId="0" nodeType="afterEffect">
                                  <p:stCondLst>
                                    <p:cond delay="500"/>
                                  </p:stCondLst>
                                  <p:childTnLst>
                                    <p:set>
                                      <p:cBhvr>
                                        <p:cTn id="39" dur="1" fill="hold">
                                          <p:stCondLst>
                                            <p:cond delay="0"/>
                                          </p:stCondLst>
                                        </p:cTn>
                                        <p:tgtEl>
                                          <p:spTgt spid="71"/>
                                        </p:tgtEl>
                                        <p:attrNameLst>
                                          <p:attrName>style.visibility</p:attrName>
                                        </p:attrNameLst>
                                      </p:cBhvr>
                                      <p:to>
                                        <p:strVal val="visible"/>
                                      </p:to>
                                    </p:set>
                                    <p:animEffect transition="in" filter="wipe(up)">
                                      <p:cBhvr>
                                        <p:cTn id="40" dur="3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2"/>
          <p:cNvGrpSpPr>
            <a:grpSpLocks/>
          </p:cNvGrpSpPr>
          <p:nvPr/>
        </p:nvGrpSpPr>
        <p:grpSpPr bwMode="auto">
          <a:xfrm>
            <a:off x="7105273" y="1884769"/>
            <a:ext cx="1779176" cy="3647151"/>
            <a:chOff x="3538" y="1434"/>
            <a:chExt cx="1224" cy="1800"/>
          </a:xfrm>
          <a:effectLst>
            <a:reflection blurRad="6350" stA="50000" endA="295" endPos="92000" dist="101600" dir="5400000" sy="-100000" algn="bl" rotWithShape="0"/>
          </a:effectLst>
        </p:grpSpPr>
        <p:sp>
          <p:nvSpPr>
            <p:cNvPr id="36" name="Rectangle 3"/>
            <p:cNvSpPr>
              <a:spLocks noChangeArrowheads="1"/>
            </p:cNvSpPr>
            <p:nvPr/>
          </p:nvSpPr>
          <p:spPr bwMode="auto">
            <a:xfrm>
              <a:off x="3538" y="1506"/>
              <a:ext cx="1152" cy="1728"/>
            </a:xfrm>
            <a:prstGeom prst="rect">
              <a:avLst/>
            </a:prstGeom>
            <a:solidFill>
              <a:schemeClr val="accent5">
                <a:lumMod val="50000"/>
              </a:schemeClr>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37" name="Freeform 4"/>
            <p:cNvSpPr>
              <a:spLocks/>
            </p:cNvSpPr>
            <p:nvPr/>
          </p:nvSpPr>
          <p:spPr bwMode="auto">
            <a:xfrm>
              <a:off x="3538" y="1434"/>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38" name="Freeform 5"/>
            <p:cNvSpPr>
              <a:spLocks/>
            </p:cNvSpPr>
            <p:nvPr/>
          </p:nvSpPr>
          <p:spPr bwMode="auto">
            <a:xfrm>
              <a:off x="4690" y="1434"/>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75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服务行业从业常识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b="1" dirty="0" smtClean="0">
                <a:solidFill>
                  <a:schemeClr val="accent6">
                    <a:lumMod val="75000"/>
                  </a:schemeClr>
                </a:solidFill>
                <a:latin typeface="黑体" pitchFamily="2" charset="-122"/>
                <a:ea typeface="黑体" pitchFamily="2" charset="-122"/>
              </a:rPr>
              <a:t>三、参观游览服务</a:t>
            </a:r>
            <a:endParaRPr lang="zh-CN" altLang="en-US" dirty="0" smtClean="0">
              <a:solidFill>
                <a:schemeClr val="accent6">
                  <a:lumMod val="75000"/>
                </a:schemeClr>
              </a:solidFill>
              <a:latin typeface="微软雅黑" pitchFamily="34" charset="-122"/>
              <a:ea typeface="微软雅黑" pitchFamily="34" charset="-122"/>
            </a:endParaRPr>
          </a:p>
        </p:txBody>
      </p:sp>
      <p:grpSp>
        <p:nvGrpSpPr>
          <p:cNvPr id="9" name="Group 2"/>
          <p:cNvGrpSpPr>
            <a:grpSpLocks/>
          </p:cNvGrpSpPr>
          <p:nvPr/>
        </p:nvGrpSpPr>
        <p:grpSpPr bwMode="auto">
          <a:xfrm>
            <a:off x="4828745" y="1884769"/>
            <a:ext cx="1779176" cy="3647151"/>
            <a:chOff x="3538" y="1434"/>
            <a:chExt cx="1224" cy="1800"/>
          </a:xfrm>
          <a:effectLst>
            <a:reflection blurRad="6350" stA="50000" endA="295" endPos="92000" dist="101600" dir="5400000" sy="-100000" algn="bl" rotWithShape="0"/>
          </a:effectLst>
        </p:grpSpPr>
        <p:sp>
          <p:nvSpPr>
            <p:cNvPr id="10" name="Rectangle 3"/>
            <p:cNvSpPr>
              <a:spLocks noChangeArrowheads="1"/>
            </p:cNvSpPr>
            <p:nvPr/>
          </p:nvSpPr>
          <p:spPr bwMode="auto">
            <a:xfrm>
              <a:off x="3538" y="1506"/>
              <a:ext cx="1152" cy="1728"/>
            </a:xfrm>
            <a:prstGeom prst="rect">
              <a:avLst/>
            </a:prstGeom>
            <a:solidFill>
              <a:schemeClr val="accent5">
                <a:lumMod val="75000"/>
              </a:schemeClr>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1" name="Freeform 4"/>
            <p:cNvSpPr>
              <a:spLocks/>
            </p:cNvSpPr>
            <p:nvPr/>
          </p:nvSpPr>
          <p:spPr bwMode="auto">
            <a:xfrm>
              <a:off x="3538" y="1434"/>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2" name="Freeform 5"/>
            <p:cNvSpPr>
              <a:spLocks/>
            </p:cNvSpPr>
            <p:nvPr/>
          </p:nvSpPr>
          <p:spPr bwMode="auto">
            <a:xfrm>
              <a:off x="4690" y="1434"/>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2" name="组合 1"/>
          <p:cNvGrpSpPr/>
          <p:nvPr/>
        </p:nvGrpSpPr>
        <p:grpSpPr>
          <a:xfrm>
            <a:off x="2547184" y="1884768"/>
            <a:ext cx="1779175" cy="3647150"/>
            <a:chOff x="1836944" y="2249485"/>
            <a:chExt cx="2480062" cy="3647150"/>
          </a:xfrm>
          <a:effectLst>
            <a:reflection blurRad="6350" stA="50000" endA="295" endPos="92000" dist="101600" dir="5400000" sy="-100000" algn="bl" rotWithShape="0"/>
          </a:effectLst>
        </p:grpSpPr>
        <p:sp>
          <p:nvSpPr>
            <p:cNvPr id="14" name="Rectangle 7"/>
            <p:cNvSpPr>
              <a:spLocks noChangeArrowheads="1"/>
            </p:cNvSpPr>
            <p:nvPr/>
          </p:nvSpPr>
          <p:spPr bwMode="auto">
            <a:xfrm>
              <a:off x="1836944" y="2395371"/>
              <a:ext cx="2334176" cy="3501264"/>
            </a:xfrm>
            <a:prstGeom prst="rect">
              <a:avLst/>
            </a:pr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5" name="Freeform 8"/>
            <p:cNvSpPr>
              <a:spLocks/>
            </p:cNvSpPr>
            <p:nvPr/>
          </p:nvSpPr>
          <p:spPr bwMode="auto">
            <a:xfrm>
              <a:off x="1836944" y="2249485"/>
              <a:ext cx="2480062" cy="145886"/>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5">
                <a:lumMod val="20000"/>
                <a:lumOff val="8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6" name="Freeform 9"/>
            <p:cNvSpPr>
              <a:spLocks/>
            </p:cNvSpPr>
            <p:nvPr/>
          </p:nvSpPr>
          <p:spPr bwMode="auto">
            <a:xfrm>
              <a:off x="4171120" y="2249485"/>
              <a:ext cx="145886" cy="364715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3" name="组合 2"/>
          <p:cNvGrpSpPr>
            <a:grpSpLocks/>
          </p:cNvGrpSpPr>
          <p:nvPr/>
        </p:nvGrpSpPr>
        <p:grpSpPr bwMode="auto">
          <a:xfrm>
            <a:off x="4221163" y="3051175"/>
            <a:ext cx="733425" cy="1312863"/>
            <a:chOff x="4171120" y="3416573"/>
            <a:chExt cx="1021202" cy="1312974"/>
          </a:xfrm>
        </p:grpSpPr>
        <p:sp>
          <p:nvSpPr>
            <p:cNvPr id="17" name="Freeform 10"/>
            <p:cNvSpPr>
              <a:spLocks/>
            </p:cNvSpPr>
            <p:nvPr/>
          </p:nvSpPr>
          <p:spPr bwMode="auto">
            <a:xfrm>
              <a:off x="4171120" y="3562459"/>
              <a:ext cx="875316" cy="1167088"/>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576">
                  <a:moveTo>
                    <a:pt x="0" y="432"/>
                  </a:moveTo>
                  <a:lnTo>
                    <a:pt x="144" y="432"/>
                  </a:lnTo>
                  <a:lnTo>
                    <a:pt x="144" y="576"/>
                  </a:lnTo>
                  <a:lnTo>
                    <a:pt x="432" y="288"/>
                  </a:lnTo>
                  <a:lnTo>
                    <a:pt x="144" y="0"/>
                  </a:lnTo>
                  <a:lnTo>
                    <a:pt x="144" y="144"/>
                  </a:lnTo>
                  <a:lnTo>
                    <a:pt x="0" y="144"/>
                  </a:lnTo>
                  <a:lnTo>
                    <a:pt x="0" y="432"/>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8" name="Freeform 11"/>
            <p:cNvSpPr>
              <a:spLocks/>
            </p:cNvSpPr>
            <p:nvPr/>
          </p:nvSpPr>
          <p:spPr bwMode="auto">
            <a:xfrm>
              <a:off x="4462892" y="3416573"/>
              <a:ext cx="729430" cy="72943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Lst>
              <a:ahLst/>
              <a:cxnLst>
                <a:cxn ang="0">
                  <a:pos x="T0" y="T1"/>
                </a:cxn>
                <a:cxn ang="0">
                  <a:pos x="T2" y="T3"/>
                </a:cxn>
                <a:cxn ang="0">
                  <a:pos x="T4" y="T5"/>
                </a:cxn>
                <a:cxn ang="0">
                  <a:pos x="T6" y="T7"/>
                </a:cxn>
                <a:cxn ang="0">
                  <a:pos x="T8" y="T9"/>
                </a:cxn>
              </a:cxnLst>
              <a:rect l="0" t="0" r="r" b="b"/>
              <a:pathLst>
                <a:path w="360" h="360">
                  <a:moveTo>
                    <a:pt x="0" y="72"/>
                  </a:moveTo>
                  <a:lnTo>
                    <a:pt x="72" y="0"/>
                  </a:lnTo>
                  <a:lnTo>
                    <a:pt x="360" y="288"/>
                  </a:lnTo>
                  <a:lnTo>
                    <a:pt x="288" y="360"/>
                  </a:lnTo>
                  <a:lnTo>
                    <a:pt x="0" y="7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9" name="Freeform 12"/>
            <p:cNvSpPr>
              <a:spLocks/>
            </p:cNvSpPr>
            <p:nvPr/>
          </p:nvSpPr>
          <p:spPr bwMode="auto">
            <a:xfrm>
              <a:off x="4171120" y="3708345"/>
              <a:ext cx="291772" cy="145886"/>
            </a:xfrm>
            <a:custGeom>
              <a:avLst/>
              <a:gdLst>
                <a:gd name="T0" fmla="*/ 144 w 144"/>
                <a:gd name="T1" fmla="*/ 0 h 72"/>
                <a:gd name="T2" fmla="*/ 72 w 144"/>
                <a:gd name="T3" fmla="*/ 0 h 72"/>
                <a:gd name="T4" fmla="*/ 0 w 144"/>
                <a:gd name="T5" fmla="*/ 72 h 72"/>
                <a:gd name="T6" fmla="*/ 144 w 144"/>
                <a:gd name="T7" fmla="*/ 72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72" y="0"/>
                  </a:lnTo>
                  <a:lnTo>
                    <a:pt x="0" y="72"/>
                  </a:lnTo>
                  <a:lnTo>
                    <a:pt x="144" y="72"/>
                  </a:lnTo>
                  <a:lnTo>
                    <a:pt x="144" y="0"/>
                  </a:lnTo>
                  <a:close/>
                </a:path>
              </a:pathLst>
            </a:custGeom>
            <a:solidFill>
              <a:schemeClr val="bg1"/>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sp>
        <p:nvSpPr>
          <p:cNvPr id="70" name="Text Box 27"/>
          <p:cNvSpPr txBox="1">
            <a:spLocks noChangeArrowheads="1"/>
          </p:cNvSpPr>
          <p:nvPr/>
        </p:nvSpPr>
        <p:spPr bwMode="auto">
          <a:xfrm>
            <a:off x="2557463" y="2070100"/>
            <a:ext cx="1663700" cy="290830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chemeClr val="bg1">
                    <a:lumMod val="95000"/>
                  </a:schemeClr>
                </a:solidFill>
                <a:latin typeface="方正美黑简体" pitchFamily="65" charset="-122"/>
                <a:ea typeface="方正美黑简体" pitchFamily="65" charset="-122"/>
              </a:rPr>
              <a:t>途中导游</a:t>
            </a:r>
            <a:endParaRPr kumimoji="1" lang="en-US" altLang="zh-CN" sz="2400" dirty="0">
              <a:solidFill>
                <a:schemeClr val="bg1">
                  <a:lumMod val="95000"/>
                </a:schemeClr>
              </a:solidFill>
              <a:latin typeface="方正美黑简体" pitchFamily="65" charset="-122"/>
              <a:ea typeface="方正美黑简体" pitchFamily="65" charset="-122"/>
            </a:endParaRPr>
          </a:p>
          <a:p>
            <a:pPr algn="r" latinLnBrk="1">
              <a:defRPr/>
            </a:pPr>
            <a:endParaRPr kumimoji="1" lang="en-US" altLang="zh-CN" sz="2400" dirty="0">
              <a:solidFill>
                <a:schemeClr val="bg1">
                  <a:lumMod val="95000"/>
                </a:schemeClr>
              </a:solidFill>
              <a:latin typeface="方正美黑简体" pitchFamily="65" charset="-122"/>
              <a:ea typeface="方正美黑简体" pitchFamily="65" charset="-122"/>
            </a:endParaRPr>
          </a:p>
          <a:p>
            <a:pPr algn="r" latinLnBrk="1">
              <a:lnSpc>
                <a:spcPct val="150000"/>
              </a:lnSpc>
              <a:defRPr/>
            </a:pPr>
            <a:r>
              <a:rPr lang="zh-CN" altLang="en-US" dirty="0">
                <a:solidFill>
                  <a:schemeClr val="accent6">
                    <a:lumMod val="40000"/>
                    <a:lumOff val="60000"/>
                  </a:schemeClr>
                </a:solidFill>
              </a:rPr>
              <a:t>● </a:t>
            </a:r>
            <a:r>
              <a:rPr kumimoji="1" lang="zh-CN" altLang="en-US" dirty="0">
                <a:solidFill>
                  <a:schemeClr val="bg1">
                    <a:lumMod val="95000"/>
                  </a:schemeClr>
                </a:solidFill>
                <a:latin typeface="微软雅黑" pitchFamily="34" charset="-122"/>
                <a:ea typeface="微软雅黑" pitchFamily="34" charset="-122"/>
              </a:rPr>
              <a:t>重申当天活动安排</a:t>
            </a:r>
            <a:endParaRPr kumimoji="1" lang="en-US" altLang="zh-CN" dirty="0">
              <a:solidFill>
                <a:schemeClr val="bg1">
                  <a:lumMod val="95000"/>
                </a:schemeClr>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 </a:t>
            </a:r>
            <a:r>
              <a:rPr kumimoji="1" lang="zh-CN" altLang="en-US" dirty="0">
                <a:solidFill>
                  <a:schemeClr val="bg1">
                    <a:lumMod val="95000"/>
                  </a:schemeClr>
                </a:solidFill>
                <a:latin typeface="微软雅黑" pitchFamily="34" charset="-122"/>
                <a:ea typeface="微软雅黑" pitchFamily="34" charset="-122"/>
              </a:rPr>
              <a:t>风光导游</a:t>
            </a:r>
            <a:endParaRPr kumimoji="1" lang="en-US" altLang="zh-CN" dirty="0">
              <a:solidFill>
                <a:schemeClr val="bg1">
                  <a:lumMod val="95000"/>
                </a:schemeClr>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 </a:t>
            </a:r>
            <a:r>
              <a:rPr kumimoji="1" lang="zh-CN" altLang="en-US" dirty="0">
                <a:solidFill>
                  <a:schemeClr val="bg1">
                    <a:lumMod val="95000"/>
                  </a:schemeClr>
                </a:solidFill>
                <a:latin typeface="微软雅黑" pitchFamily="34" charset="-122"/>
                <a:ea typeface="微软雅黑" pitchFamily="34" charset="-122"/>
              </a:rPr>
              <a:t>介绍景点</a:t>
            </a:r>
            <a:endParaRPr kumimoji="1" lang="en-US" altLang="zh-CN" dirty="0">
              <a:solidFill>
                <a:schemeClr val="bg1">
                  <a:lumMod val="95000"/>
                </a:schemeClr>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 </a:t>
            </a:r>
            <a:r>
              <a:rPr kumimoji="1" lang="zh-CN" altLang="en-US" dirty="0">
                <a:solidFill>
                  <a:schemeClr val="bg1">
                    <a:lumMod val="95000"/>
                  </a:schemeClr>
                </a:solidFill>
                <a:latin typeface="微软雅黑" pitchFamily="34" charset="-122"/>
                <a:ea typeface="微软雅黑" pitchFamily="34" charset="-122"/>
              </a:rPr>
              <a:t>活跃气氛</a:t>
            </a:r>
            <a:endParaRPr kumimoji="1" lang="en-US" altLang="ko-KR" dirty="0">
              <a:solidFill>
                <a:srgbClr val="FFFFFF"/>
              </a:solidFill>
              <a:latin typeface="微软雅黑" pitchFamily="34" charset="-122"/>
              <a:ea typeface="微软雅黑" pitchFamily="34" charset="-122"/>
            </a:endParaRPr>
          </a:p>
        </p:txBody>
      </p:sp>
      <p:sp>
        <p:nvSpPr>
          <p:cNvPr id="71" name="Text Box 27"/>
          <p:cNvSpPr txBox="1">
            <a:spLocks noChangeArrowheads="1"/>
          </p:cNvSpPr>
          <p:nvPr/>
        </p:nvSpPr>
        <p:spPr bwMode="auto">
          <a:xfrm>
            <a:off x="4829175" y="2073275"/>
            <a:ext cx="1674813" cy="332422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rgbClr val="FFFFFF"/>
                </a:solidFill>
                <a:latin typeface="方正美黑简体" pitchFamily="65" charset="-122"/>
                <a:ea typeface="方正美黑简体" pitchFamily="65" charset="-122"/>
              </a:rPr>
              <a:t>景点导游</a:t>
            </a:r>
            <a:endParaRPr kumimoji="1" lang="en-US" altLang="zh-CN" sz="2400" dirty="0">
              <a:solidFill>
                <a:srgbClr val="FFFFFF"/>
              </a:solidFill>
              <a:latin typeface="方正美黑简体" pitchFamily="65" charset="-122"/>
              <a:ea typeface="方正美黑简体" pitchFamily="65" charset="-122"/>
            </a:endParaRPr>
          </a:p>
          <a:p>
            <a:pPr algn="r" latinLnBrk="1">
              <a:defRPr/>
            </a:pPr>
            <a:endParaRPr kumimoji="1" lang="en-US" altLang="zh-CN" sz="2400" dirty="0">
              <a:solidFill>
                <a:srgbClr val="FFFFFF"/>
              </a:solidFill>
              <a:latin typeface="方正美黑简体" pitchFamily="65" charset="-122"/>
              <a:ea typeface="方正美黑简体" pitchFamily="65"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交代游览注意事项</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 </a:t>
            </a:r>
            <a:r>
              <a:rPr kumimoji="1" lang="zh-CN" altLang="en-US" dirty="0">
                <a:solidFill>
                  <a:srgbClr val="FFFFFF"/>
                </a:solidFill>
                <a:latin typeface="微软雅黑" pitchFamily="34" charset="-122"/>
                <a:ea typeface="微软雅黑" pitchFamily="34" charset="-122"/>
              </a:rPr>
              <a:t>游览中导游讲解</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 </a:t>
            </a:r>
            <a:r>
              <a:rPr kumimoji="1" lang="zh-CN" altLang="en-US" dirty="0">
                <a:solidFill>
                  <a:srgbClr val="FFFFFF"/>
                </a:solidFill>
                <a:latin typeface="微软雅黑" pitchFamily="34" charset="-122"/>
                <a:ea typeface="微软雅黑" pitchFamily="34" charset="-122"/>
              </a:rPr>
              <a:t>留意游客的安全与动向</a:t>
            </a:r>
            <a:endParaRPr kumimoji="1" lang="en-US" altLang="zh-CN" dirty="0">
              <a:solidFill>
                <a:srgbClr val="FFFFFF"/>
              </a:solidFill>
              <a:latin typeface="微软雅黑" pitchFamily="34" charset="-122"/>
              <a:ea typeface="微软雅黑" pitchFamily="34" charset="-122"/>
            </a:endParaRPr>
          </a:p>
        </p:txBody>
      </p:sp>
      <p:grpSp>
        <p:nvGrpSpPr>
          <p:cNvPr id="20" name="组合 19"/>
          <p:cNvGrpSpPr/>
          <p:nvPr/>
        </p:nvGrpSpPr>
        <p:grpSpPr>
          <a:xfrm>
            <a:off x="239294" y="1884768"/>
            <a:ext cx="1779175" cy="3647150"/>
            <a:chOff x="1836944" y="2249485"/>
            <a:chExt cx="2480062" cy="3647150"/>
          </a:xfrm>
          <a:effectLst>
            <a:reflection blurRad="6350" stA="50000" endA="295" endPos="92000" dist="101600" dir="5400000" sy="-100000" algn="bl" rotWithShape="0"/>
          </a:effectLst>
        </p:grpSpPr>
        <p:sp>
          <p:nvSpPr>
            <p:cNvPr id="21" name="Rectangle 7"/>
            <p:cNvSpPr>
              <a:spLocks noChangeArrowheads="1"/>
            </p:cNvSpPr>
            <p:nvPr/>
          </p:nvSpPr>
          <p:spPr bwMode="auto">
            <a:xfrm>
              <a:off x="1836944" y="2395371"/>
              <a:ext cx="2334176" cy="3501264"/>
            </a:xfrm>
            <a:prstGeom prst="rect">
              <a:avLst/>
            </a:pr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2" name="Freeform 8"/>
            <p:cNvSpPr>
              <a:spLocks/>
            </p:cNvSpPr>
            <p:nvPr/>
          </p:nvSpPr>
          <p:spPr bwMode="auto">
            <a:xfrm>
              <a:off x="1836944" y="2249485"/>
              <a:ext cx="2480062" cy="145886"/>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bg1"/>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3" name="Freeform 9"/>
            <p:cNvSpPr>
              <a:spLocks/>
            </p:cNvSpPr>
            <p:nvPr/>
          </p:nvSpPr>
          <p:spPr bwMode="auto">
            <a:xfrm>
              <a:off x="4171120" y="2249485"/>
              <a:ext cx="145886" cy="364715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20000"/>
                <a:lumOff val="8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24" name="组合 23"/>
          <p:cNvGrpSpPr>
            <a:grpSpLocks/>
          </p:cNvGrpSpPr>
          <p:nvPr/>
        </p:nvGrpSpPr>
        <p:grpSpPr bwMode="auto">
          <a:xfrm>
            <a:off x="1914525" y="3051175"/>
            <a:ext cx="731838" cy="1312863"/>
            <a:chOff x="4171120" y="3416573"/>
            <a:chExt cx="1021202" cy="1312974"/>
          </a:xfrm>
        </p:grpSpPr>
        <p:sp>
          <p:nvSpPr>
            <p:cNvPr id="25" name="Freeform 10"/>
            <p:cNvSpPr>
              <a:spLocks/>
            </p:cNvSpPr>
            <p:nvPr/>
          </p:nvSpPr>
          <p:spPr bwMode="auto">
            <a:xfrm>
              <a:off x="4171120" y="3562459"/>
              <a:ext cx="875316" cy="1167088"/>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576">
                  <a:moveTo>
                    <a:pt x="0" y="432"/>
                  </a:moveTo>
                  <a:lnTo>
                    <a:pt x="144" y="432"/>
                  </a:lnTo>
                  <a:lnTo>
                    <a:pt x="144" y="576"/>
                  </a:lnTo>
                  <a:lnTo>
                    <a:pt x="432" y="288"/>
                  </a:lnTo>
                  <a:lnTo>
                    <a:pt x="144" y="0"/>
                  </a:lnTo>
                  <a:lnTo>
                    <a:pt x="144" y="144"/>
                  </a:lnTo>
                  <a:lnTo>
                    <a:pt x="0" y="144"/>
                  </a:lnTo>
                  <a:lnTo>
                    <a:pt x="0" y="43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6" name="Freeform 11"/>
            <p:cNvSpPr>
              <a:spLocks/>
            </p:cNvSpPr>
            <p:nvPr/>
          </p:nvSpPr>
          <p:spPr bwMode="auto">
            <a:xfrm>
              <a:off x="4462892" y="3416573"/>
              <a:ext cx="729430" cy="72943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Lst>
              <a:ahLst/>
              <a:cxnLst>
                <a:cxn ang="0">
                  <a:pos x="T0" y="T1"/>
                </a:cxn>
                <a:cxn ang="0">
                  <a:pos x="T2" y="T3"/>
                </a:cxn>
                <a:cxn ang="0">
                  <a:pos x="T4" y="T5"/>
                </a:cxn>
                <a:cxn ang="0">
                  <a:pos x="T6" y="T7"/>
                </a:cxn>
                <a:cxn ang="0">
                  <a:pos x="T8" y="T9"/>
                </a:cxn>
              </a:cxnLst>
              <a:rect l="0" t="0" r="r" b="b"/>
              <a:pathLst>
                <a:path w="360" h="360">
                  <a:moveTo>
                    <a:pt x="0" y="72"/>
                  </a:moveTo>
                  <a:lnTo>
                    <a:pt x="72" y="0"/>
                  </a:lnTo>
                  <a:lnTo>
                    <a:pt x="360" y="288"/>
                  </a:lnTo>
                  <a:lnTo>
                    <a:pt x="288" y="360"/>
                  </a:lnTo>
                  <a:lnTo>
                    <a:pt x="0" y="72"/>
                  </a:lnTo>
                  <a:close/>
                </a:path>
              </a:pathLst>
            </a:custGeom>
            <a:solidFill>
              <a:schemeClr val="accent5">
                <a:lumMod val="20000"/>
                <a:lumOff val="8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7" name="Freeform 12"/>
            <p:cNvSpPr>
              <a:spLocks/>
            </p:cNvSpPr>
            <p:nvPr/>
          </p:nvSpPr>
          <p:spPr bwMode="auto">
            <a:xfrm>
              <a:off x="4171120" y="3708345"/>
              <a:ext cx="291772" cy="145886"/>
            </a:xfrm>
            <a:custGeom>
              <a:avLst/>
              <a:gdLst>
                <a:gd name="T0" fmla="*/ 144 w 144"/>
                <a:gd name="T1" fmla="*/ 0 h 72"/>
                <a:gd name="T2" fmla="*/ 72 w 144"/>
                <a:gd name="T3" fmla="*/ 0 h 72"/>
                <a:gd name="T4" fmla="*/ 0 w 144"/>
                <a:gd name="T5" fmla="*/ 72 h 72"/>
                <a:gd name="T6" fmla="*/ 144 w 144"/>
                <a:gd name="T7" fmla="*/ 72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72" y="0"/>
                  </a:lnTo>
                  <a:lnTo>
                    <a:pt x="0" y="72"/>
                  </a:lnTo>
                  <a:lnTo>
                    <a:pt x="144" y="72"/>
                  </a:lnTo>
                  <a:lnTo>
                    <a:pt x="144" y="0"/>
                  </a:lnTo>
                  <a:close/>
                </a:path>
              </a:pathLst>
            </a:custGeom>
            <a:solidFill>
              <a:schemeClr val="bg1"/>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sp>
        <p:nvSpPr>
          <p:cNvPr id="28" name="Text Box 27"/>
          <p:cNvSpPr txBox="1">
            <a:spLocks noChangeArrowheads="1"/>
          </p:cNvSpPr>
          <p:nvPr/>
        </p:nvSpPr>
        <p:spPr bwMode="auto">
          <a:xfrm>
            <a:off x="239713" y="2073275"/>
            <a:ext cx="1595437" cy="332422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chemeClr val="tx1">
                    <a:lumMod val="65000"/>
                    <a:lumOff val="35000"/>
                  </a:schemeClr>
                </a:solidFill>
                <a:latin typeface="方正美黑简体" pitchFamily="65" charset="-122"/>
                <a:ea typeface="方正美黑简体" pitchFamily="65" charset="-122"/>
              </a:rPr>
              <a:t>出发前的服务</a:t>
            </a:r>
            <a:endParaRPr kumimoji="1" lang="en-US" altLang="zh-CN" sz="2400" dirty="0">
              <a:solidFill>
                <a:schemeClr val="tx1">
                  <a:lumMod val="65000"/>
                  <a:lumOff val="35000"/>
                </a:schemeClr>
              </a:solidFill>
              <a:latin typeface="方正美黑简体" pitchFamily="65" charset="-122"/>
              <a:ea typeface="方正美黑简体" pitchFamily="65" charset="-122"/>
            </a:endParaRPr>
          </a:p>
          <a:p>
            <a:pPr algn="r" latinLnBrk="1">
              <a:lnSpc>
                <a:spcPct val="150000"/>
              </a:lnSpc>
              <a:defRPr/>
            </a:pPr>
            <a:r>
              <a:rPr lang="zh-CN" altLang="en-US" dirty="0">
                <a:solidFill>
                  <a:schemeClr val="accent6">
                    <a:lumMod val="60000"/>
                    <a:lumOff val="40000"/>
                  </a:schemeClr>
                </a:solidFill>
              </a:rPr>
              <a:t>● </a:t>
            </a:r>
            <a:r>
              <a:rPr kumimoji="1" lang="zh-CN" altLang="en-US" dirty="0">
                <a:solidFill>
                  <a:schemeClr val="tx1">
                    <a:lumMod val="65000"/>
                    <a:lumOff val="35000"/>
                  </a:schemeClr>
                </a:solidFill>
                <a:latin typeface="微软雅黑" pitchFamily="34" charset="-122"/>
                <a:ea typeface="微软雅黑" pitchFamily="34" charset="-122"/>
              </a:rPr>
              <a:t>做好出发前的各项工作</a:t>
            </a:r>
            <a:endParaRPr kumimoji="1" lang="en-US" altLang="zh-CN" dirty="0">
              <a:solidFill>
                <a:schemeClr val="tx1">
                  <a:lumMod val="65000"/>
                  <a:lumOff val="35000"/>
                </a:schemeClr>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60000"/>
                    <a:lumOff val="40000"/>
                  </a:schemeClr>
                </a:solidFill>
              </a:rPr>
              <a:t>● </a:t>
            </a:r>
            <a:r>
              <a:rPr kumimoji="1" lang="zh-CN" altLang="en-US" dirty="0">
                <a:solidFill>
                  <a:schemeClr val="tx1">
                    <a:lumMod val="65000"/>
                    <a:lumOff val="35000"/>
                  </a:schemeClr>
                </a:solidFill>
                <a:latin typeface="微软雅黑" pitchFamily="34" charset="-122"/>
                <a:ea typeface="微软雅黑" pitchFamily="34" charset="-122"/>
              </a:rPr>
              <a:t>核实、清点实到人数</a:t>
            </a:r>
            <a:endParaRPr kumimoji="1" lang="en-US" altLang="zh-CN" dirty="0">
              <a:solidFill>
                <a:schemeClr val="tx1">
                  <a:lumMod val="65000"/>
                  <a:lumOff val="35000"/>
                </a:schemeClr>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60000"/>
                    <a:lumOff val="40000"/>
                  </a:schemeClr>
                </a:solidFill>
              </a:rPr>
              <a:t>● </a:t>
            </a:r>
            <a:r>
              <a:rPr kumimoji="1" lang="zh-CN" altLang="en-US" dirty="0">
                <a:solidFill>
                  <a:schemeClr val="tx1">
                    <a:lumMod val="65000"/>
                    <a:lumOff val="35000"/>
                  </a:schemeClr>
                </a:solidFill>
                <a:latin typeface="微软雅黑" pitchFamily="34" charset="-122"/>
                <a:ea typeface="微软雅黑" pitchFamily="34" charset="-122"/>
              </a:rPr>
              <a:t>提醒注意事项</a:t>
            </a:r>
            <a:endParaRPr kumimoji="1" lang="en-US" altLang="ko-KR" dirty="0">
              <a:solidFill>
                <a:srgbClr val="FFFFFF"/>
              </a:solidFill>
              <a:latin typeface="微软雅黑" pitchFamily="34" charset="-122"/>
              <a:ea typeface="微软雅黑" pitchFamily="34" charset="-122"/>
            </a:endParaRPr>
          </a:p>
        </p:txBody>
      </p:sp>
      <p:grpSp>
        <p:nvGrpSpPr>
          <p:cNvPr id="31" name="组合 30"/>
          <p:cNvGrpSpPr>
            <a:grpSpLocks/>
          </p:cNvGrpSpPr>
          <p:nvPr/>
        </p:nvGrpSpPr>
        <p:grpSpPr bwMode="auto">
          <a:xfrm>
            <a:off x="6515100" y="3051175"/>
            <a:ext cx="731838" cy="1312863"/>
            <a:chOff x="4171120" y="3416573"/>
            <a:chExt cx="1021202" cy="1312974"/>
          </a:xfrm>
        </p:grpSpPr>
        <p:sp>
          <p:nvSpPr>
            <p:cNvPr id="32" name="Freeform 10"/>
            <p:cNvSpPr>
              <a:spLocks/>
            </p:cNvSpPr>
            <p:nvPr/>
          </p:nvSpPr>
          <p:spPr bwMode="auto">
            <a:xfrm>
              <a:off x="4171120" y="3562459"/>
              <a:ext cx="875316" cy="1167088"/>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576">
                  <a:moveTo>
                    <a:pt x="0" y="432"/>
                  </a:moveTo>
                  <a:lnTo>
                    <a:pt x="144" y="432"/>
                  </a:lnTo>
                  <a:lnTo>
                    <a:pt x="144" y="576"/>
                  </a:lnTo>
                  <a:lnTo>
                    <a:pt x="432" y="288"/>
                  </a:lnTo>
                  <a:lnTo>
                    <a:pt x="144" y="0"/>
                  </a:lnTo>
                  <a:lnTo>
                    <a:pt x="144" y="144"/>
                  </a:lnTo>
                  <a:lnTo>
                    <a:pt x="0" y="144"/>
                  </a:lnTo>
                  <a:lnTo>
                    <a:pt x="0" y="432"/>
                  </a:lnTo>
                  <a:close/>
                </a:path>
              </a:pathLst>
            </a:custGeom>
            <a:solidFill>
              <a:schemeClr val="accent5">
                <a:lumMod val="75000"/>
              </a:schemeClr>
            </a:solidFill>
            <a:ln>
              <a:noFill/>
            </a:ln>
            <a:effectLst/>
            <a:scene3d>
              <a:camera prst="orthographicFront"/>
              <a:lightRig rig="threePt" dir="t"/>
            </a:scene3d>
            <a:sp3d>
              <a:bevelT/>
            </a:sp3d>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33" name="Freeform 11"/>
            <p:cNvSpPr>
              <a:spLocks/>
            </p:cNvSpPr>
            <p:nvPr/>
          </p:nvSpPr>
          <p:spPr bwMode="auto">
            <a:xfrm>
              <a:off x="4462892" y="3416573"/>
              <a:ext cx="729430" cy="72943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Lst>
              <a:ahLst/>
              <a:cxnLst>
                <a:cxn ang="0">
                  <a:pos x="T0" y="T1"/>
                </a:cxn>
                <a:cxn ang="0">
                  <a:pos x="T2" y="T3"/>
                </a:cxn>
                <a:cxn ang="0">
                  <a:pos x="T4" y="T5"/>
                </a:cxn>
                <a:cxn ang="0">
                  <a:pos x="T6" y="T7"/>
                </a:cxn>
                <a:cxn ang="0">
                  <a:pos x="T8" y="T9"/>
                </a:cxn>
              </a:cxnLst>
              <a:rect l="0" t="0" r="r" b="b"/>
              <a:pathLst>
                <a:path w="360" h="360">
                  <a:moveTo>
                    <a:pt x="0" y="72"/>
                  </a:moveTo>
                  <a:lnTo>
                    <a:pt x="72" y="0"/>
                  </a:lnTo>
                  <a:lnTo>
                    <a:pt x="360" y="288"/>
                  </a:lnTo>
                  <a:lnTo>
                    <a:pt x="288" y="360"/>
                  </a:lnTo>
                  <a:lnTo>
                    <a:pt x="0" y="72"/>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34" name="Freeform 12"/>
            <p:cNvSpPr>
              <a:spLocks/>
            </p:cNvSpPr>
            <p:nvPr/>
          </p:nvSpPr>
          <p:spPr bwMode="auto">
            <a:xfrm>
              <a:off x="4171120" y="3708345"/>
              <a:ext cx="291772" cy="145886"/>
            </a:xfrm>
            <a:custGeom>
              <a:avLst/>
              <a:gdLst>
                <a:gd name="T0" fmla="*/ 144 w 144"/>
                <a:gd name="T1" fmla="*/ 0 h 72"/>
                <a:gd name="T2" fmla="*/ 72 w 144"/>
                <a:gd name="T3" fmla="*/ 0 h 72"/>
                <a:gd name="T4" fmla="*/ 0 w 144"/>
                <a:gd name="T5" fmla="*/ 72 h 72"/>
                <a:gd name="T6" fmla="*/ 144 w 144"/>
                <a:gd name="T7" fmla="*/ 72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72" y="0"/>
                  </a:lnTo>
                  <a:lnTo>
                    <a:pt x="0" y="72"/>
                  </a:lnTo>
                  <a:lnTo>
                    <a:pt x="144" y="72"/>
                  </a:lnTo>
                  <a:lnTo>
                    <a:pt x="144" y="0"/>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sp>
        <p:nvSpPr>
          <p:cNvPr id="39" name="Text Box 27"/>
          <p:cNvSpPr txBox="1">
            <a:spLocks noChangeArrowheads="1"/>
          </p:cNvSpPr>
          <p:nvPr/>
        </p:nvSpPr>
        <p:spPr bwMode="auto">
          <a:xfrm>
            <a:off x="7105650" y="2073275"/>
            <a:ext cx="1674813" cy="29098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rgbClr val="FFFFFF"/>
                </a:solidFill>
                <a:latin typeface="方正美黑简体" pitchFamily="65" charset="-122"/>
                <a:ea typeface="方正美黑简体" pitchFamily="65" charset="-122"/>
              </a:rPr>
              <a:t>返程中的工作</a:t>
            </a:r>
            <a:endParaRPr kumimoji="1" lang="en-US" altLang="zh-CN" sz="2400" dirty="0">
              <a:solidFill>
                <a:srgbClr val="FFFFFF"/>
              </a:solidFill>
              <a:latin typeface="方正美黑简体" pitchFamily="65" charset="-122"/>
              <a:ea typeface="方正美黑简体" pitchFamily="65" charset="-122"/>
            </a:endParaRPr>
          </a:p>
          <a:p>
            <a:pPr algn="r" latinLnBrk="1">
              <a:lnSpc>
                <a:spcPct val="150000"/>
              </a:lnSpc>
              <a:defRPr/>
            </a:pPr>
            <a:r>
              <a:rPr lang="zh-CN" altLang="en-US" dirty="0">
                <a:solidFill>
                  <a:schemeClr val="bg1"/>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回顾当天活动</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bg1"/>
                </a:solidFill>
              </a:rPr>
              <a:t>●</a:t>
            </a:r>
            <a:r>
              <a:rPr lang="zh-CN" altLang="en-US" dirty="0">
                <a:solidFill>
                  <a:schemeClr val="accent6">
                    <a:lumMod val="20000"/>
                    <a:lumOff val="80000"/>
                  </a:schemeClr>
                </a:solidFill>
              </a:rPr>
              <a:t> </a:t>
            </a:r>
            <a:r>
              <a:rPr kumimoji="1" lang="zh-CN" altLang="en-US" dirty="0">
                <a:solidFill>
                  <a:srgbClr val="FFFFFF"/>
                </a:solidFill>
                <a:latin typeface="微软雅黑" pitchFamily="34" charset="-122"/>
                <a:ea typeface="微软雅黑" pitchFamily="34" charset="-122"/>
              </a:rPr>
              <a:t>风光导游</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bg1"/>
                </a:solidFill>
              </a:rPr>
              <a:t>●</a:t>
            </a:r>
            <a:r>
              <a:rPr lang="zh-CN" altLang="en-US" dirty="0">
                <a:solidFill>
                  <a:schemeClr val="accent6">
                    <a:lumMod val="20000"/>
                    <a:lumOff val="80000"/>
                  </a:schemeClr>
                </a:solidFill>
              </a:rPr>
              <a:t> </a:t>
            </a:r>
            <a:r>
              <a:rPr kumimoji="1" lang="zh-CN" altLang="en-US" dirty="0">
                <a:solidFill>
                  <a:srgbClr val="FFFFFF"/>
                </a:solidFill>
                <a:latin typeface="微软雅黑" pitchFamily="34" charset="-122"/>
                <a:ea typeface="微软雅黑" pitchFamily="34" charset="-122"/>
              </a:rPr>
              <a:t>宣布次日活动日程</a:t>
            </a:r>
            <a:endParaRPr kumimoji="1" lang="en-US" altLang="zh-CN" dirty="0">
              <a:solidFill>
                <a:srgbClr val="FFFF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50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30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nodeType="afterGroup">
                            <p:stCondLst>
                              <p:cond delay="5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22" presetClass="entr" presetSubtype="1" fill="hold" grpId="0" nodeType="afterEffect">
                                  <p:stCondLst>
                                    <p:cond delay="500"/>
                                  </p:stCondLst>
                                  <p:childTnLst>
                                    <p:set>
                                      <p:cBhvr>
                                        <p:cTn id="25" dur="1" fill="hold">
                                          <p:stCondLst>
                                            <p:cond delay="0"/>
                                          </p:stCondLst>
                                        </p:cTn>
                                        <p:tgtEl>
                                          <p:spTgt spid="70"/>
                                        </p:tgtEl>
                                        <p:attrNameLst>
                                          <p:attrName>style.visibility</p:attrName>
                                        </p:attrNameLst>
                                      </p:cBhvr>
                                      <p:to>
                                        <p:strVal val="visible"/>
                                      </p:to>
                                    </p:set>
                                    <p:animEffect transition="in" filter="wipe(up)">
                                      <p:cBhvr>
                                        <p:cTn id="26" dur="3000"/>
                                        <p:tgtEl>
                                          <p:spTgt spid="7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nodeType="afterGroup">
                            <p:stCondLst>
                              <p:cond delay="500"/>
                            </p:stCondLst>
                            <p:childTnLst>
                              <p:par>
                                <p:cTn id="33" presetID="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000"/>
                            </p:stCondLst>
                            <p:childTnLst>
                              <p:par>
                                <p:cTn id="38" presetID="22" presetClass="entr" presetSubtype="1" fill="hold" grpId="0" nodeType="afterEffect">
                                  <p:stCondLst>
                                    <p:cond delay="500"/>
                                  </p:stCondLst>
                                  <p:childTnLst>
                                    <p:set>
                                      <p:cBhvr>
                                        <p:cTn id="39" dur="1" fill="hold">
                                          <p:stCondLst>
                                            <p:cond delay="0"/>
                                          </p:stCondLst>
                                        </p:cTn>
                                        <p:tgtEl>
                                          <p:spTgt spid="71"/>
                                        </p:tgtEl>
                                        <p:attrNameLst>
                                          <p:attrName>style.visibility</p:attrName>
                                        </p:attrNameLst>
                                      </p:cBhvr>
                                      <p:to>
                                        <p:strVal val="visible"/>
                                      </p:to>
                                    </p:set>
                                    <p:animEffect transition="in" filter="wipe(up)">
                                      <p:cBhvr>
                                        <p:cTn id="40" dur="3000"/>
                                        <p:tgtEl>
                                          <p:spTgt spid="7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nodeType="afterGroup">
                            <p:stCondLst>
                              <p:cond delay="500"/>
                            </p:stCondLst>
                            <p:childTnLst>
                              <p:par>
                                <p:cTn id="47" presetID="2" presetClass="entr" presetSubtype="8"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0-#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1000"/>
                            </p:stCondLst>
                            <p:childTnLst>
                              <p:par>
                                <p:cTn id="52" presetID="22" presetClass="entr" presetSubtype="1" fill="hold" grpId="0" nodeType="afterEffect">
                                  <p:stCondLst>
                                    <p:cond delay="50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3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2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服务行业从业常识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b="1" dirty="0" smtClean="0">
                <a:solidFill>
                  <a:schemeClr val="accent6">
                    <a:lumMod val="75000"/>
                  </a:schemeClr>
                </a:solidFill>
                <a:latin typeface="黑体" pitchFamily="2" charset="-122"/>
                <a:ea typeface="黑体" pitchFamily="2" charset="-122"/>
              </a:rPr>
              <a:t>四、送别准备</a:t>
            </a:r>
            <a:endParaRPr lang="zh-CN" altLang="en-US" dirty="0" smtClean="0">
              <a:solidFill>
                <a:schemeClr val="accent6">
                  <a:lumMod val="75000"/>
                </a:schemeClr>
              </a:solidFill>
              <a:latin typeface="微软雅黑" pitchFamily="34" charset="-122"/>
              <a:ea typeface="微软雅黑" pitchFamily="34" charset="-122"/>
            </a:endParaRPr>
          </a:p>
        </p:txBody>
      </p:sp>
      <p:grpSp>
        <p:nvGrpSpPr>
          <p:cNvPr id="9" name="Group 2"/>
          <p:cNvGrpSpPr>
            <a:grpSpLocks/>
          </p:cNvGrpSpPr>
          <p:nvPr/>
        </p:nvGrpSpPr>
        <p:grpSpPr bwMode="auto">
          <a:xfrm>
            <a:off x="5192325" y="2249486"/>
            <a:ext cx="2480063" cy="3647151"/>
            <a:chOff x="3538" y="1434"/>
            <a:chExt cx="1224" cy="1800"/>
          </a:xfrm>
          <a:effectLst>
            <a:reflection blurRad="6350" stA="50000" endA="295" endPos="92000" dist="101600" dir="5400000" sy="-100000" algn="bl" rotWithShape="0"/>
          </a:effectLst>
        </p:grpSpPr>
        <p:sp>
          <p:nvSpPr>
            <p:cNvPr id="10" name="Rectangle 3"/>
            <p:cNvSpPr>
              <a:spLocks noChangeArrowheads="1"/>
            </p:cNvSpPr>
            <p:nvPr/>
          </p:nvSpPr>
          <p:spPr bwMode="auto">
            <a:xfrm>
              <a:off x="3538" y="1506"/>
              <a:ext cx="1152" cy="1728"/>
            </a:xfrm>
            <a:prstGeom prst="rect">
              <a:avLst/>
            </a:prstGeom>
            <a:solidFill>
              <a:schemeClr val="accent5">
                <a:lumMod val="75000"/>
              </a:schemeClr>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1" name="Freeform 4"/>
            <p:cNvSpPr>
              <a:spLocks/>
            </p:cNvSpPr>
            <p:nvPr/>
          </p:nvSpPr>
          <p:spPr bwMode="auto">
            <a:xfrm>
              <a:off x="3538" y="1434"/>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2" name="Freeform 5"/>
            <p:cNvSpPr>
              <a:spLocks/>
            </p:cNvSpPr>
            <p:nvPr/>
          </p:nvSpPr>
          <p:spPr bwMode="auto">
            <a:xfrm>
              <a:off x="4690" y="1434"/>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2" name="组合 1"/>
          <p:cNvGrpSpPr/>
          <p:nvPr/>
        </p:nvGrpSpPr>
        <p:grpSpPr>
          <a:xfrm>
            <a:off x="1836944" y="2249485"/>
            <a:ext cx="2480062" cy="3647150"/>
            <a:chOff x="1836944" y="2249485"/>
            <a:chExt cx="2480062" cy="3647150"/>
          </a:xfrm>
          <a:effectLst>
            <a:reflection blurRad="6350" stA="50000" endA="295" endPos="92000" dist="101600" dir="5400000" sy="-100000" algn="bl" rotWithShape="0"/>
          </a:effectLst>
        </p:grpSpPr>
        <p:sp>
          <p:nvSpPr>
            <p:cNvPr id="14" name="Rectangle 7"/>
            <p:cNvSpPr>
              <a:spLocks noChangeArrowheads="1"/>
            </p:cNvSpPr>
            <p:nvPr/>
          </p:nvSpPr>
          <p:spPr bwMode="auto">
            <a:xfrm>
              <a:off x="1836944" y="2395371"/>
              <a:ext cx="2334176" cy="3501264"/>
            </a:xfrm>
            <a:prstGeom prst="rect">
              <a:avLst/>
            </a:pr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5" name="Freeform 8"/>
            <p:cNvSpPr>
              <a:spLocks/>
            </p:cNvSpPr>
            <p:nvPr/>
          </p:nvSpPr>
          <p:spPr bwMode="auto">
            <a:xfrm>
              <a:off x="1836944" y="2249485"/>
              <a:ext cx="2480062" cy="145886"/>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5">
                <a:lumMod val="20000"/>
                <a:lumOff val="8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6" name="Freeform 9"/>
            <p:cNvSpPr>
              <a:spLocks/>
            </p:cNvSpPr>
            <p:nvPr/>
          </p:nvSpPr>
          <p:spPr bwMode="auto">
            <a:xfrm>
              <a:off x="4171120" y="2249485"/>
              <a:ext cx="145886" cy="364715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3" name="组合 2"/>
          <p:cNvGrpSpPr>
            <a:grpSpLocks/>
          </p:cNvGrpSpPr>
          <p:nvPr/>
        </p:nvGrpSpPr>
        <p:grpSpPr bwMode="auto">
          <a:xfrm>
            <a:off x="4170363" y="3416300"/>
            <a:ext cx="1022350" cy="1312863"/>
            <a:chOff x="4171120" y="3416573"/>
            <a:chExt cx="1021202" cy="1312974"/>
          </a:xfrm>
        </p:grpSpPr>
        <p:sp>
          <p:nvSpPr>
            <p:cNvPr id="17" name="Freeform 10"/>
            <p:cNvSpPr>
              <a:spLocks/>
            </p:cNvSpPr>
            <p:nvPr/>
          </p:nvSpPr>
          <p:spPr bwMode="auto">
            <a:xfrm>
              <a:off x="4171120" y="3562459"/>
              <a:ext cx="875316" cy="1167088"/>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576">
                  <a:moveTo>
                    <a:pt x="0" y="432"/>
                  </a:moveTo>
                  <a:lnTo>
                    <a:pt x="144" y="432"/>
                  </a:lnTo>
                  <a:lnTo>
                    <a:pt x="144" y="576"/>
                  </a:lnTo>
                  <a:lnTo>
                    <a:pt x="432" y="288"/>
                  </a:lnTo>
                  <a:lnTo>
                    <a:pt x="144" y="0"/>
                  </a:lnTo>
                  <a:lnTo>
                    <a:pt x="144" y="144"/>
                  </a:lnTo>
                  <a:lnTo>
                    <a:pt x="0" y="144"/>
                  </a:lnTo>
                  <a:lnTo>
                    <a:pt x="0" y="432"/>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8" name="Freeform 11"/>
            <p:cNvSpPr>
              <a:spLocks/>
            </p:cNvSpPr>
            <p:nvPr/>
          </p:nvSpPr>
          <p:spPr bwMode="auto">
            <a:xfrm>
              <a:off x="4462892" y="3416573"/>
              <a:ext cx="729430" cy="72943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Lst>
              <a:ahLst/>
              <a:cxnLst>
                <a:cxn ang="0">
                  <a:pos x="T0" y="T1"/>
                </a:cxn>
                <a:cxn ang="0">
                  <a:pos x="T2" y="T3"/>
                </a:cxn>
                <a:cxn ang="0">
                  <a:pos x="T4" y="T5"/>
                </a:cxn>
                <a:cxn ang="0">
                  <a:pos x="T6" y="T7"/>
                </a:cxn>
                <a:cxn ang="0">
                  <a:pos x="T8" y="T9"/>
                </a:cxn>
              </a:cxnLst>
              <a:rect l="0" t="0" r="r" b="b"/>
              <a:pathLst>
                <a:path w="360" h="360">
                  <a:moveTo>
                    <a:pt x="0" y="72"/>
                  </a:moveTo>
                  <a:lnTo>
                    <a:pt x="72" y="0"/>
                  </a:lnTo>
                  <a:lnTo>
                    <a:pt x="360" y="288"/>
                  </a:lnTo>
                  <a:lnTo>
                    <a:pt x="288" y="360"/>
                  </a:lnTo>
                  <a:lnTo>
                    <a:pt x="0" y="7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9" name="Freeform 12"/>
            <p:cNvSpPr>
              <a:spLocks/>
            </p:cNvSpPr>
            <p:nvPr/>
          </p:nvSpPr>
          <p:spPr bwMode="auto">
            <a:xfrm>
              <a:off x="4171120" y="3708345"/>
              <a:ext cx="291772" cy="145886"/>
            </a:xfrm>
            <a:custGeom>
              <a:avLst/>
              <a:gdLst>
                <a:gd name="T0" fmla="*/ 144 w 144"/>
                <a:gd name="T1" fmla="*/ 0 h 72"/>
                <a:gd name="T2" fmla="*/ 72 w 144"/>
                <a:gd name="T3" fmla="*/ 0 h 72"/>
                <a:gd name="T4" fmla="*/ 0 w 144"/>
                <a:gd name="T5" fmla="*/ 72 h 72"/>
                <a:gd name="T6" fmla="*/ 144 w 144"/>
                <a:gd name="T7" fmla="*/ 72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72" y="0"/>
                  </a:lnTo>
                  <a:lnTo>
                    <a:pt x="0" y="72"/>
                  </a:lnTo>
                  <a:lnTo>
                    <a:pt x="144" y="72"/>
                  </a:lnTo>
                  <a:lnTo>
                    <a:pt x="144" y="0"/>
                  </a:lnTo>
                  <a:close/>
                </a:path>
              </a:pathLst>
            </a:custGeom>
            <a:solidFill>
              <a:schemeClr val="bg1"/>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sp>
        <p:nvSpPr>
          <p:cNvPr id="70" name="Text Box 27"/>
          <p:cNvSpPr txBox="1">
            <a:spLocks noChangeArrowheads="1"/>
          </p:cNvSpPr>
          <p:nvPr/>
        </p:nvSpPr>
        <p:spPr bwMode="auto">
          <a:xfrm>
            <a:off x="1836738" y="2484438"/>
            <a:ext cx="2155825" cy="341630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rgbClr val="FFFFFF"/>
                </a:solidFill>
                <a:latin typeface="方正美黑简体" pitchFamily="65" charset="-122"/>
                <a:ea typeface="方正美黑简体" pitchFamily="65" charset="-122"/>
              </a:rPr>
              <a:t>送站前的服务</a:t>
            </a:r>
            <a:endParaRPr kumimoji="1" lang="en-US" altLang="ko-KR" sz="2400" dirty="0">
              <a:solidFill>
                <a:srgbClr val="FFFFFF"/>
              </a:solidFill>
              <a:latin typeface="方正美黑简体" pitchFamily="65" charset="-122"/>
              <a:ea typeface="方正美黑简体" pitchFamily="65" charset="-122"/>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lnSpc>
                <a:spcPct val="150000"/>
              </a:lnSpc>
              <a:defRPr/>
            </a:pPr>
            <a:r>
              <a:rPr lang="zh-CN" altLang="en-US" dirty="0">
                <a:solidFill>
                  <a:schemeClr val="accent6">
                    <a:lumMod val="40000"/>
                    <a:lumOff val="6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核实、确认票据</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商定出发、叫</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早和早餐时间</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协助结清账目</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及时归还证件</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40000"/>
                    <a:lumOff val="6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办理退房手续</a:t>
            </a:r>
            <a:endParaRPr kumimoji="1" lang="en-US" altLang="ko-KR" dirty="0">
              <a:solidFill>
                <a:srgbClr val="FFFFFF"/>
              </a:solidFill>
              <a:latin typeface="微软雅黑" pitchFamily="34" charset="-122"/>
              <a:ea typeface="微软雅黑" pitchFamily="34" charset="-122"/>
            </a:endParaRPr>
          </a:p>
        </p:txBody>
      </p:sp>
      <p:sp>
        <p:nvSpPr>
          <p:cNvPr id="71" name="Text Box 27"/>
          <p:cNvSpPr txBox="1">
            <a:spLocks noChangeArrowheads="1"/>
          </p:cNvSpPr>
          <p:nvPr/>
        </p:nvSpPr>
        <p:spPr bwMode="auto">
          <a:xfrm>
            <a:off x="5281613" y="2484438"/>
            <a:ext cx="2155825" cy="258603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rgbClr val="FFFFFF"/>
                </a:solidFill>
                <a:latin typeface="方正美黑简体" pitchFamily="65" charset="-122"/>
                <a:ea typeface="方正美黑简体" pitchFamily="65" charset="-122"/>
              </a:rPr>
              <a:t>送站沿途服务</a:t>
            </a:r>
            <a:endParaRPr kumimoji="1" lang="en-US" altLang="ko-KR" sz="2400" dirty="0">
              <a:solidFill>
                <a:srgbClr val="FFFFFF"/>
              </a:solidFill>
              <a:latin typeface="方正美黑简体" pitchFamily="65" charset="-122"/>
              <a:ea typeface="方正美黑简体" pitchFamily="65" charset="-122"/>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前往机场（车站、码头）</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办理离站手续</a:t>
            </a:r>
            <a:endParaRPr kumimoji="1" lang="en-US" altLang="zh-CN" dirty="0">
              <a:solidFill>
                <a:srgbClr val="FFFFFF"/>
              </a:solidFill>
              <a:latin typeface="微软雅黑" pitchFamily="34" charset="-122"/>
              <a:ea typeface="微软雅黑" pitchFamily="34" charset="-122"/>
            </a:endParaRPr>
          </a:p>
          <a:p>
            <a:pPr algn="r" latinLnBrk="1">
              <a:lnSpc>
                <a:spcPct val="150000"/>
              </a:lnSpc>
              <a:defRPr/>
            </a:pPr>
            <a:r>
              <a:rPr lang="zh-CN" altLang="en-US" dirty="0">
                <a:solidFill>
                  <a:schemeClr val="accent6">
                    <a:lumMod val="20000"/>
                    <a:lumOff val="80000"/>
                  </a:schemeClr>
                </a:solidFill>
              </a:rPr>
              <a:t>●</a:t>
            </a:r>
            <a:r>
              <a:rPr lang="zh-CN" altLang="en-US" dirty="0">
                <a:solidFill>
                  <a:schemeClr val="accent6">
                    <a:lumMod val="60000"/>
                    <a:lumOff val="40000"/>
                  </a:schemeClr>
                </a:solidFill>
              </a:rPr>
              <a:t> </a:t>
            </a:r>
            <a:r>
              <a:rPr kumimoji="1" lang="zh-CN" altLang="en-US" dirty="0">
                <a:solidFill>
                  <a:srgbClr val="FFFFFF"/>
                </a:solidFill>
                <a:latin typeface="微软雅黑" pitchFamily="34" charset="-122"/>
                <a:ea typeface="微软雅黑" pitchFamily="34" charset="-122"/>
              </a:rPr>
              <a:t>送别</a:t>
            </a:r>
            <a:endParaRPr kumimoji="1" lang="en-US" altLang="ko-KR" dirty="0">
              <a:solidFill>
                <a:srgbClr val="FFFF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500"/>
                                  </p:stCondLst>
                                  <p:childTnLst>
                                    <p:set>
                                      <p:cBhvr>
                                        <p:cTn id="11" dur="1" fill="hold">
                                          <p:stCondLst>
                                            <p:cond delay="0"/>
                                          </p:stCondLst>
                                        </p:cTn>
                                        <p:tgtEl>
                                          <p:spTgt spid="70"/>
                                        </p:tgtEl>
                                        <p:attrNameLst>
                                          <p:attrName>style.visibility</p:attrName>
                                        </p:attrNameLst>
                                      </p:cBhvr>
                                      <p:to>
                                        <p:strVal val="visible"/>
                                      </p:to>
                                    </p:set>
                                    <p:animEffect transition="in" filter="wipe(up)">
                                      <p:cBhvr>
                                        <p:cTn id="12" dur="3000"/>
                                        <p:tgtEl>
                                          <p:spTgt spid="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nodeType="afterGroup">
                            <p:stCondLst>
                              <p:cond delay="500"/>
                            </p:stCondLst>
                            <p:childTnLst>
                              <p:par>
                                <p:cTn id="19" presetID="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22" presetClass="entr" presetSubtype="1" fill="hold" grpId="0" nodeType="afterEffect">
                                  <p:stCondLst>
                                    <p:cond delay="50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3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服务行业从业常识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b="1" dirty="0" smtClean="0">
                <a:solidFill>
                  <a:schemeClr val="accent6">
                    <a:lumMod val="75000"/>
                  </a:schemeClr>
                </a:solidFill>
                <a:latin typeface="黑体" pitchFamily="2" charset="-122"/>
                <a:ea typeface="黑体" pitchFamily="2" charset="-122"/>
              </a:rPr>
              <a:t>五、后续工作</a:t>
            </a:r>
            <a:endParaRPr lang="zh-CN" altLang="en-US" dirty="0" smtClean="0">
              <a:solidFill>
                <a:schemeClr val="accent6">
                  <a:lumMod val="75000"/>
                </a:schemeClr>
              </a:solidFill>
              <a:latin typeface="微软雅黑" pitchFamily="34" charset="-122"/>
              <a:ea typeface="微软雅黑" pitchFamily="34" charset="-122"/>
            </a:endParaRPr>
          </a:p>
        </p:txBody>
      </p:sp>
      <p:grpSp>
        <p:nvGrpSpPr>
          <p:cNvPr id="9" name="Group 2"/>
          <p:cNvGrpSpPr>
            <a:grpSpLocks/>
          </p:cNvGrpSpPr>
          <p:nvPr/>
        </p:nvGrpSpPr>
        <p:grpSpPr bwMode="auto">
          <a:xfrm>
            <a:off x="6482362" y="2249486"/>
            <a:ext cx="2480063" cy="3647151"/>
            <a:chOff x="3538" y="1434"/>
            <a:chExt cx="1224" cy="1800"/>
          </a:xfrm>
          <a:effectLst>
            <a:reflection blurRad="6350" stA="50000" endA="295" endPos="92000" dist="101600" dir="5400000" sy="-100000" algn="bl" rotWithShape="0"/>
          </a:effectLst>
        </p:grpSpPr>
        <p:sp>
          <p:nvSpPr>
            <p:cNvPr id="10" name="Rectangle 3"/>
            <p:cNvSpPr>
              <a:spLocks noChangeArrowheads="1"/>
            </p:cNvSpPr>
            <p:nvPr/>
          </p:nvSpPr>
          <p:spPr bwMode="auto">
            <a:xfrm>
              <a:off x="3538" y="1506"/>
              <a:ext cx="1152" cy="1728"/>
            </a:xfrm>
            <a:prstGeom prst="rect">
              <a:avLst/>
            </a:prstGeom>
            <a:solidFill>
              <a:schemeClr val="accent5">
                <a:lumMod val="75000"/>
              </a:schemeClr>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1" name="Freeform 4"/>
            <p:cNvSpPr>
              <a:spLocks/>
            </p:cNvSpPr>
            <p:nvPr/>
          </p:nvSpPr>
          <p:spPr bwMode="auto">
            <a:xfrm>
              <a:off x="3538" y="1434"/>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2" name="Freeform 5"/>
            <p:cNvSpPr>
              <a:spLocks/>
            </p:cNvSpPr>
            <p:nvPr/>
          </p:nvSpPr>
          <p:spPr bwMode="auto">
            <a:xfrm>
              <a:off x="4690" y="1434"/>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2" name="组合 1"/>
          <p:cNvGrpSpPr/>
          <p:nvPr/>
        </p:nvGrpSpPr>
        <p:grpSpPr>
          <a:xfrm>
            <a:off x="3311214" y="2249485"/>
            <a:ext cx="2480062" cy="3647150"/>
            <a:chOff x="1836944" y="2249485"/>
            <a:chExt cx="2480062" cy="3647150"/>
          </a:xfrm>
          <a:effectLst>
            <a:reflection blurRad="6350" stA="50000" endA="295" endPos="92000" dist="101600" dir="5400000" sy="-100000" algn="bl" rotWithShape="0"/>
          </a:effectLst>
        </p:grpSpPr>
        <p:sp>
          <p:nvSpPr>
            <p:cNvPr id="14" name="Rectangle 7"/>
            <p:cNvSpPr>
              <a:spLocks noChangeArrowheads="1"/>
            </p:cNvSpPr>
            <p:nvPr/>
          </p:nvSpPr>
          <p:spPr bwMode="auto">
            <a:xfrm>
              <a:off x="1836944" y="2395371"/>
              <a:ext cx="2334176" cy="3501264"/>
            </a:xfrm>
            <a:prstGeom prst="rect">
              <a:avLst/>
            </a:pr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5" name="Freeform 8"/>
            <p:cNvSpPr>
              <a:spLocks/>
            </p:cNvSpPr>
            <p:nvPr/>
          </p:nvSpPr>
          <p:spPr bwMode="auto">
            <a:xfrm>
              <a:off x="1836944" y="2249485"/>
              <a:ext cx="2480062" cy="145886"/>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5">
                <a:lumMod val="20000"/>
                <a:lumOff val="8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6" name="Freeform 9"/>
            <p:cNvSpPr>
              <a:spLocks/>
            </p:cNvSpPr>
            <p:nvPr/>
          </p:nvSpPr>
          <p:spPr bwMode="auto">
            <a:xfrm>
              <a:off x="4171120" y="2249485"/>
              <a:ext cx="145886" cy="364715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3" name="组合 2"/>
          <p:cNvGrpSpPr>
            <a:grpSpLocks/>
          </p:cNvGrpSpPr>
          <p:nvPr/>
        </p:nvGrpSpPr>
        <p:grpSpPr bwMode="auto">
          <a:xfrm>
            <a:off x="5645150" y="3416300"/>
            <a:ext cx="1020763" cy="1312863"/>
            <a:chOff x="4171120" y="3416573"/>
            <a:chExt cx="1021202" cy="1312974"/>
          </a:xfrm>
        </p:grpSpPr>
        <p:sp>
          <p:nvSpPr>
            <p:cNvPr id="17" name="Freeform 10"/>
            <p:cNvSpPr>
              <a:spLocks/>
            </p:cNvSpPr>
            <p:nvPr/>
          </p:nvSpPr>
          <p:spPr bwMode="auto">
            <a:xfrm>
              <a:off x="4171120" y="3562459"/>
              <a:ext cx="875316" cy="1167088"/>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576">
                  <a:moveTo>
                    <a:pt x="0" y="432"/>
                  </a:moveTo>
                  <a:lnTo>
                    <a:pt x="144" y="432"/>
                  </a:lnTo>
                  <a:lnTo>
                    <a:pt x="144" y="576"/>
                  </a:lnTo>
                  <a:lnTo>
                    <a:pt x="432" y="288"/>
                  </a:lnTo>
                  <a:lnTo>
                    <a:pt x="144" y="0"/>
                  </a:lnTo>
                  <a:lnTo>
                    <a:pt x="144" y="144"/>
                  </a:lnTo>
                  <a:lnTo>
                    <a:pt x="0" y="144"/>
                  </a:lnTo>
                  <a:lnTo>
                    <a:pt x="0" y="432"/>
                  </a:lnTo>
                  <a:close/>
                </a:path>
              </a:pathLst>
            </a:custGeom>
            <a:solidFill>
              <a:schemeClr val="accent5">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8" name="Freeform 11"/>
            <p:cNvSpPr>
              <a:spLocks/>
            </p:cNvSpPr>
            <p:nvPr/>
          </p:nvSpPr>
          <p:spPr bwMode="auto">
            <a:xfrm>
              <a:off x="4462892" y="3416573"/>
              <a:ext cx="729430" cy="72943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Lst>
              <a:ahLst/>
              <a:cxnLst>
                <a:cxn ang="0">
                  <a:pos x="T0" y="T1"/>
                </a:cxn>
                <a:cxn ang="0">
                  <a:pos x="T2" y="T3"/>
                </a:cxn>
                <a:cxn ang="0">
                  <a:pos x="T4" y="T5"/>
                </a:cxn>
                <a:cxn ang="0">
                  <a:pos x="T6" y="T7"/>
                </a:cxn>
                <a:cxn ang="0">
                  <a:pos x="T8" y="T9"/>
                </a:cxn>
              </a:cxnLst>
              <a:rect l="0" t="0" r="r" b="b"/>
              <a:pathLst>
                <a:path w="360" h="360">
                  <a:moveTo>
                    <a:pt x="0" y="72"/>
                  </a:moveTo>
                  <a:lnTo>
                    <a:pt x="72" y="0"/>
                  </a:lnTo>
                  <a:lnTo>
                    <a:pt x="360" y="288"/>
                  </a:lnTo>
                  <a:lnTo>
                    <a:pt x="288" y="360"/>
                  </a:lnTo>
                  <a:lnTo>
                    <a:pt x="0" y="7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19" name="Freeform 12"/>
            <p:cNvSpPr>
              <a:spLocks/>
            </p:cNvSpPr>
            <p:nvPr/>
          </p:nvSpPr>
          <p:spPr bwMode="auto">
            <a:xfrm>
              <a:off x="4171120" y="3708345"/>
              <a:ext cx="291772" cy="145886"/>
            </a:xfrm>
            <a:custGeom>
              <a:avLst/>
              <a:gdLst>
                <a:gd name="T0" fmla="*/ 144 w 144"/>
                <a:gd name="T1" fmla="*/ 0 h 72"/>
                <a:gd name="T2" fmla="*/ 72 w 144"/>
                <a:gd name="T3" fmla="*/ 0 h 72"/>
                <a:gd name="T4" fmla="*/ 0 w 144"/>
                <a:gd name="T5" fmla="*/ 72 h 72"/>
                <a:gd name="T6" fmla="*/ 144 w 144"/>
                <a:gd name="T7" fmla="*/ 72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72" y="0"/>
                  </a:lnTo>
                  <a:lnTo>
                    <a:pt x="0" y="72"/>
                  </a:lnTo>
                  <a:lnTo>
                    <a:pt x="144" y="72"/>
                  </a:lnTo>
                  <a:lnTo>
                    <a:pt x="144" y="0"/>
                  </a:lnTo>
                  <a:close/>
                </a:path>
              </a:pathLst>
            </a:custGeom>
            <a:solidFill>
              <a:schemeClr val="bg1"/>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sp>
        <p:nvSpPr>
          <p:cNvPr id="70" name="Text Box 27"/>
          <p:cNvSpPr txBox="1">
            <a:spLocks noChangeArrowheads="1"/>
          </p:cNvSpPr>
          <p:nvPr/>
        </p:nvSpPr>
        <p:spPr bwMode="auto">
          <a:xfrm>
            <a:off x="3311525" y="2484438"/>
            <a:ext cx="2154238" cy="217011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chemeClr val="bg1">
                    <a:lumMod val="95000"/>
                  </a:schemeClr>
                </a:solidFill>
                <a:latin typeface="方正美黑简体" pitchFamily="65" charset="-122"/>
                <a:ea typeface="方正美黑简体" pitchFamily="65" charset="-122"/>
              </a:rPr>
              <a:t>处理遗留问题</a:t>
            </a:r>
            <a:endParaRPr kumimoji="1" lang="en-US" altLang="ko-KR" sz="2400" dirty="0">
              <a:solidFill>
                <a:schemeClr val="bg1">
                  <a:lumMod val="95000"/>
                </a:schemeClr>
              </a:solidFill>
              <a:latin typeface="方正美黑简体" pitchFamily="65" charset="-122"/>
              <a:ea typeface="方正美黑简体" pitchFamily="65" charset="-122"/>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lnSpc>
                <a:spcPct val="150000"/>
              </a:lnSpc>
              <a:defRPr/>
            </a:pPr>
            <a:r>
              <a:rPr lang="zh-CN" altLang="en-US" dirty="0">
                <a:solidFill>
                  <a:schemeClr val="accent6">
                    <a:lumMod val="40000"/>
                    <a:lumOff val="60000"/>
                  </a:schemeClr>
                </a:solidFill>
              </a:rPr>
              <a:t>● </a:t>
            </a:r>
            <a:r>
              <a:rPr kumimoji="1" lang="zh-CN" altLang="en-US" dirty="0">
                <a:solidFill>
                  <a:schemeClr val="bg1">
                    <a:lumMod val="95000"/>
                  </a:schemeClr>
                </a:solidFill>
                <a:latin typeface="微软雅黑" pitchFamily="34" charset="-122"/>
                <a:ea typeface="微软雅黑" pitchFamily="34" charset="-122"/>
              </a:rPr>
              <a:t>妥善处理遗留问题，认真办理游客临行前的委托</a:t>
            </a:r>
            <a:endParaRPr kumimoji="1" lang="en-US" altLang="ko-KR" dirty="0">
              <a:solidFill>
                <a:schemeClr val="bg1">
                  <a:lumMod val="95000"/>
                </a:schemeClr>
              </a:solidFill>
              <a:latin typeface="微软雅黑" pitchFamily="34" charset="-122"/>
              <a:ea typeface="微软雅黑" pitchFamily="34" charset="-122"/>
            </a:endParaRPr>
          </a:p>
        </p:txBody>
      </p:sp>
      <p:sp>
        <p:nvSpPr>
          <p:cNvPr id="71" name="Text Box 27"/>
          <p:cNvSpPr txBox="1">
            <a:spLocks noChangeArrowheads="1"/>
          </p:cNvSpPr>
          <p:nvPr/>
        </p:nvSpPr>
        <p:spPr bwMode="auto">
          <a:xfrm>
            <a:off x="6572250" y="2484438"/>
            <a:ext cx="2154238" cy="217011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rgbClr val="FFFFFF"/>
                </a:solidFill>
                <a:latin typeface="方正美黑简体" pitchFamily="65" charset="-122"/>
                <a:ea typeface="方正美黑简体" pitchFamily="65" charset="-122"/>
              </a:rPr>
              <a:t>总结工作</a:t>
            </a:r>
            <a:endParaRPr kumimoji="1" lang="en-US" altLang="ko-KR" sz="2400" dirty="0">
              <a:solidFill>
                <a:srgbClr val="FFFFFF"/>
              </a:solidFill>
              <a:latin typeface="方正美黑简体" pitchFamily="65" charset="-122"/>
              <a:ea typeface="方正美黑简体" pitchFamily="65" charset="-122"/>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lnSpc>
                <a:spcPct val="150000"/>
              </a:lnSpc>
              <a:defRPr/>
            </a:pPr>
            <a:r>
              <a:rPr lang="zh-CN" altLang="en-US" dirty="0">
                <a:solidFill>
                  <a:schemeClr val="accent6">
                    <a:lumMod val="20000"/>
                    <a:lumOff val="80000"/>
                  </a:schemeClr>
                </a:solidFill>
              </a:rPr>
              <a:t>● </a:t>
            </a:r>
            <a:r>
              <a:rPr kumimoji="1" lang="zh-CN" altLang="en-US" dirty="0">
                <a:solidFill>
                  <a:srgbClr val="FFFFFF"/>
                </a:solidFill>
                <a:latin typeface="微软雅黑" pitchFamily="34" charset="-122"/>
                <a:ea typeface="微软雅黑" pitchFamily="34" charset="-122"/>
              </a:rPr>
              <a:t>认真做好陪团小结，实事求是地汇报接团情况</a:t>
            </a:r>
            <a:endParaRPr kumimoji="1" lang="en-US" altLang="zh-CN" dirty="0">
              <a:solidFill>
                <a:srgbClr val="FFFFFF"/>
              </a:solidFill>
              <a:latin typeface="微软雅黑" pitchFamily="34" charset="-122"/>
              <a:ea typeface="微软雅黑" pitchFamily="34" charset="-122"/>
            </a:endParaRPr>
          </a:p>
        </p:txBody>
      </p:sp>
      <p:grpSp>
        <p:nvGrpSpPr>
          <p:cNvPr id="20" name="组合 19"/>
          <p:cNvGrpSpPr/>
          <p:nvPr/>
        </p:nvGrpSpPr>
        <p:grpSpPr>
          <a:xfrm>
            <a:off x="113736" y="2249485"/>
            <a:ext cx="2480062" cy="3647150"/>
            <a:chOff x="1836944" y="2249485"/>
            <a:chExt cx="2480062" cy="3647150"/>
          </a:xfrm>
          <a:effectLst>
            <a:reflection blurRad="6350" stA="50000" endA="295" endPos="92000" dist="101600" dir="5400000" sy="-100000" algn="bl" rotWithShape="0"/>
          </a:effectLst>
        </p:grpSpPr>
        <p:sp>
          <p:nvSpPr>
            <p:cNvPr id="21" name="Rectangle 7"/>
            <p:cNvSpPr>
              <a:spLocks noChangeArrowheads="1"/>
            </p:cNvSpPr>
            <p:nvPr/>
          </p:nvSpPr>
          <p:spPr bwMode="auto">
            <a:xfrm>
              <a:off x="1836944" y="2395371"/>
              <a:ext cx="2334176" cy="3501264"/>
            </a:xfrm>
            <a:prstGeom prst="rect">
              <a:avLst/>
            </a:pr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2" name="Freeform 8"/>
            <p:cNvSpPr>
              <a:spLocks/>
            </p:cNvSpPr>
            <p:nvPr/>
          </p:nvSpPr>
          <p:spPr bwMode="auto">
            <a:xfrm>
              <a:off x="1836944" y="2249485"/>
              <a:ext cx="2480062" cy="145886"/>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bg1"/>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3" name="Freeform 9"/>
            <p:cNvSpPr>
              <a:spLocks/>
            </p:cNvSpPr>
            <p:nvPr/>
          </p:nvSpPr>
          <p:spPr bwMode="auto">
            <a:xfrm>
              <a:off x="4171120" y="2249485"/>
              <a:ext cx="145886" cy="364715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5">
                <a:lumMod val="20000"/>
                <a:lumOff val="8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grpSp>
        <p:nvGrpSpPr>
          <p:cNvPr id="24" name="组合 23"/>
          <p:cNvGrpSpPr>
            <a:grpSpLocks/>
          </p:cNvGrpSpPr>
          <p:nvPr/>
        </p:nvGrpSpPr>
        <p:grpSpPr bwMode="auto">
          <a:xfrm>
            <a:off x="2447925" y="3416300"/>
            <a:ext cx="1020763" cy="1312863"/>
            <a:chOff x="4171120" y="3416573"/>
            <a:chExt cx="1021202" cy="1312974"/>
          </a:xfrm>
        </p:grpSpPr>
        <p:sp>
          <p:nvSpPr>
            <p:cNvPr id="25" name="Freeform 10"/>
            <p:cNvSpPr>
              <a:spLocks/>
            </p:cNvSpPr>
            <p:nvPr/>
          </p:nvSpPr>
          <p:spPr bwMode="auto">
            <a:xfrm>
              <a:off x="4171120" y="3562459"/>
              <a:ext cx="875316" cy="1167088"/>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576">
                  <a:moveTo>
                    <a:pt x="0" y="432"/>
                  </a:moveTo>
                  <a:lnTo>
                    <a:pt x="144" y="432"/>
                  </a:lnTo>
                  <a:lnTo>
                    <a:pt x="144" y="576"/>
                  </a:lnTo>
                  <a:lnTo>
                    <a:pt x="432" y="288"/>
                  </a:lnTo>
                  <a:lnTo>
                    <a:pt x="144" y="0"/>
                  </a:lnTo>
                  <a:lnTo>
                    <a:pt x="144" y="144"/>
                  </a:lnTo>
                  <a:lnTo>
                    <a:pt x="0" y="144"/>
                  </a:lnTo>
                  <a:lnTo>
                    <a:pt x="0" y="432"/>
                  </a:lnTo>
                  <a:close/>
                </a:path>
              </a:pathLst>
            </a:custGeom>
            <a:solidFill>
              <a:schemeClr val="accent5">
                <a:lumMod val="40000"/>
                <a:lumOff val="60000"/>
              </a:schemeClr>
            </a:solidFill>
            <a:ln>
              <a:noFill/>
            </a:ln>
            <a:effectLst/>
            <a:scene3d>
              <a:camera prst="orthographicFront"/>
              <a:lightRig rig="threePt" dir="t"/>
            </a:scene3d>
            <a:sp3d>
              <a:bevelT/>
            </a:sp3d>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6" name="Freeform 11"/>
            <p:cNvSpPr>
              <a:spLocks/>
            </p:cNvSpPr>
            <p:nvPr/>
          </p:nvSpPr>
          <p:spPr bwMode="auto">
            <a:xfrm>
              <a:off x="4462892" y="3416573"/>
              <a:ext cx="729430" cy="72943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Lst>
              <a:ahLst/>
              <a:cxnLst>
                <a:cxn ang="0">
                  <a:pos x="T0" y="T1"/>
                </a:cxn>
                <a:cxn ang="0">
                  <a:pos x="T2" y="T3"/>
                </a:cxn>
                <a:cxn ang="0">
                  <a:pos x="T4" y="T5"/>
                </a:cxn>
                <a:cxn ang="0">
                  <a:pos x="T6" y="T7"/>
                </a:cxn>
                <a:cxn ang="0">
                  <a:pos x="T8" y="T9"/>
                </a:cxn>
              </a:cxnLst>
              <a:rect l="0" t="0" r="r" b="b"/>
              <a:pathLst>
                <a:path w="360" h="360">
                  <a:moveTo>
                    <a:pt x="0" y="72"/>
                  </a:moveTo>
                  <a:lnTo>
                    <a:pt x="72" y="0"/>
                  </a:lnTo>
                  <a:lnTo>
                    <a:pt x="360" y="288"/>
                  </a:lnTo>
                  <a:lnTo>
                    <a:pt x="288" y="360"/>
                  </a:lnTo>
                  <a:lnTo>
                    <a:pt x="0" y="72"/>
                  </a:lnTo>
                  <a:close/>
                </a:path>
              </a:pathLst>
            </a:custGeom>
            <a:solidFill>
              <a:schemeClr val="accent5">
                <a:lumMod val="20000"/>
                <a:lumOff val="80000"/>
              </a:schemeClr>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sp>
          <p:nvSpPr>
            <p:cNvPr id="27" name="Freeform 12"/>
            <p:cNvSpPr>
              <a:spLocks/>
            </p:cNvSpPr>
            <p:nvPr/>
          </p:nvSpPr>
          <p:spPr bwMode="auto">
            <a:xfrm>
              <a:off x="4171120" y="3708345"/>
              <a:ext cx="291772" cy="145886"/>
            </a:xfrm>
            <a:custGeom>
              <a:avLst/>
              <a:gdLst>
                <a:gd name="T0" fmla="*/ 144 w 144"/>
                <a:gd name="T1" fmla="*/ 0 h 72"/>
                <a:gd name="T2" fmla="*/ 72 w 144"/>
                <a:gd name="T3" fmla="*/ 0 h 72"/>
                <a:gd name="T4" fmla="*/ 0 w 144"/>
                <a:gd name="T5" fmla="*/ 72 h 72"/>
                <a:gd name="T6" fmla="*/ 144 w 144"/>
                <a:gd name="T7" fmla="*/ 72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72" y="0"/>
                  </a:lnTo>
                  <a:lnTo>
                    <a:pt x="0" y="72"/>
                  </a:lnTo>
                  <a:lnTo>
                    <a:pt x="144" y="72"/>
                  </a:lnTo>
                  <a:lnTo>
                    <a:pt x="144" y="0"/>
                  </a:lnTo>
                  <a:close/>
                </a:path>
              </a:pathLst>
            </a:custGeom>
            <a:solidFill>
              <a:schemeClr val="bg1"/>
            </a:solidFill>
            <a:ln>
              <a:noFill/>
            </a:ln>
            <a:effectLst/>
            <a:scene3d>
              <a:camera prst="orthographicFront"/>
              <a:lightRig rig="threePt" dir="t"/>
            </a:scene3d>
            <a:sp3d>
              <a:bevelT/>
            </a:sp3d>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atinLnBrk="1">
                <a:defRPr/>
              </a:pPr>
              <a:endParaRPr kumimoji="1" lang="zh-CN" altLang="en-US">
                <a:solidFill>
                  <a:srgbClr val="000000"/>
                </a:solidFill>
                <a:latin typeface="굴림" charset="-127"/>
                <a:ea typeface="굴림" charset="-127"/>
              </a:endParaRPr>
            </a:p>
          </p:txBody>
        </p:sp>
      </p:grpSp>
      <p:sp>
        <p:nvSpPr>
          <p:cNvPr id="28" name="Text Box 27"/>
          <p:cNvSpPr txBox="1">
            <a:spLocks noChangeArrowheads="1"/>
          </p:cNvSpPr>
          <p:nvPr/>
        </p:nvSpPr>
        <p:spPr bwMode="auto">
          <a:xfrm>
            <a:off x="114300" y="2484438"/>
            <a:ext cx="2154238" cy="175418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latinLnBrk="1">
              <a:defRPr/>
            </a:pPr>
            <a:r>
              <a:rPr kumimoji="1" lang="zh-CN" altLang="en-US" sz="2400" dirty="0">
                <a:solidFill>
                  <a:schemeClr val="tx1">
                    <a:lumMod val="65000"/>
                    <a:lumOff val="35000"/>
                  </a:schemeClr>
                </a:solidFill>
                <a:latin typeface="方正美黑简体" pitchFamily="65" charset="-122"/>
                <a:ea typeface="方正美黑简体" pitchFamily="65" charset="-122"/>
              </a:rPr>
              <a:t>结清账目</a:t>
            </a: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defRPr/>
            </a:pPr>
            <a:endParaRPr kumimoji="1" lang="en-US" altLang="ko-KR" sz="1000" dirty="0">
              <a:solidFill>
                <a:srgbClr val="FFFFFF"/>
              </a:solidFill>
              <a:latin typeface="Arial" charset="0"/>
              <a:ea typeface="굴림" charset="-127"/>
            </a:endParaRPr>
          </a:p>
          <a:p>
            <a:pPr algn="r" latinLnBrk="1">
              <a:lnSpc>
                <a:spcPct val="150000"/>
              </a:lnSpc>
              <a:defRPr/>
            </a:pPr>
            <a:r>
              <a:rPr lang="zh-CN" altLang="en-US" dirty="0">
                <a:solidFill>
                  <a:schemeClr val="accent6">
                    <a:lumMod val="60000"/>
                    <a:lumOff val="40000"/>
                  </a:schemeClr>
                </a:solidFill>
              </a:rPr>
              <a:t>● </a:t>
            </a:r>
            <a:r>
              <a:rPr kumimoji="1" lang="zh-CN" altLang="en-US" dirty="0">
                <a:solidFill>
                  <a:schemeClr val="tx1">
                    <a:lumMod val="65000"/>
                    <a:lumOff val="35000"/>
                  </a:schemeClr>
                </a:solidFill>
                <a:latin typeface="微软雅黑" pitchFamily="34" charset="-122"/>
                <a:ea typeface="微软雅黑" pitchFamily="34" charset="-122"/>
              </a:rPr>
              <a:t>填写财务结算表，结清账目</a:t>
            </a:r>
            <a:endParaRPr kumimoji="1" lang="en-US" altLang="ko-KR" dirty="0">
              <a:solidFill>
                <a:srgbClr val="FFFF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50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30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nodeType="afterGroup">
                            <p:stCondLst>
                              <p:cond delay="5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22" presetClass="entr" presetSubtype="1" fill="hold" grpId="0" nodeType="afterEffect">
                                  <p:stCondLst>
                                    <p:cond delay="500"/>
                                  </p:stCondLst>
                                  <p:childTnLst>
                                    <p:set>
                                      <p:cBhvr>
                                        <p:cTn id="25" dur="1" fill="hold">
                                          <p:stCondLst>
                                            <p:cond delay="0"/>
                                          </p:stCondLst>
                                        </p:cTn>
                                        <p:tgtEl>
                                          <p:spTgt spid="70"/>
                                        </p:tgtEl>
                                        <p:attrNameLst>
                                          <p:attrName>style.visibility</p:attrName>
                                        </p:attrNameLst>
                                      </p:cBhvr>
                                      <p:to>
                                        <p:strVal val="visible"/>
                                      </p:to>
                                    </p:set>
                                    <p:animEffect transition="in" filter="wipe(up)">
                                      <p:cBhvr>
                                        <p:cTn id="26" dur="3000"/>
                                        <p:tgtEl>
                                          <p:spTgt spid="7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nodeType="afterGroup">
                            <p:stCondLst>
                              <p:cond delay="500"/>
                            </p:stCondLst>
                            <p:childTnLst>
                              <p:par>
                                <p:cTn id="33" presetID="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000"/>
                            </p:stCondLst>
                            <p:childTnLst>
                              <p:par>
                                <p:cTn id="38" presetID="22" presetClass="entr" presetSubtype="1" fill="hold" grpId="0" nodeType="afterEffect">
                                  <p:stCondLst>
                                    <p:cond delay="500"/>
                                  </p:stCondLst>
                                  <p:childTnLst>
                                    <p:set>
                                      <p:cBhvr>
                                        <p:cTn id="39" dur="1" fill="hold">
                                          <p:stCondLst>
                                            <p:cond delay="0"/>
                                          </p:stCondLst>
                                        </p:cTn>
                                        <p:tgtEl>
                                          <p:spTgt spid="71"/>
                                        </p:tgtEl>
                                        <p:attrNameLst>
                                          <p:attrName>style.visibility</p:attrName>
                                        </p:attrNameLst>
                                      </p:cBhvr>
                                      <p:to>
                                        <p:strVal val="visible"/>
                                      </p:to>
                                    </p:set>
                                    <p:animEffect transition="in" filter="wipe(up)">
                                      <p:cBhvr>
                                        <p:cTn id="40" dur="3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接连接符 67"/>
          <p:cNvCxnSpPr/>
          <p:nvPr/>
        </p:nvCxnSpPr>
        <p:spPr>
          <a:xfrm>
            <a:off x="0" y="1003300"/>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6372200" y="714182"/>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0" name="TextBox 69"/>
          <p:cNvSpPr txBox="1"/>
          <p:nvPr/>
        </p:nvSpPr>
        <p:spPr>
          <a:xfrm>
            <a:off x="6300788" y="231775"/>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服务行业从业常识</a:t>
            </a:r>
          </a:p>
        </p:txBody>
      </p:sp>
      <p:sp>
        <p:nvSpPr>
          <p:cNvPr id="71" name="标题 10"/>
          <p:cNvSpPr txBox="1">
            <a:spLocks/>
          </p:cNvSpPr>
          <p:nvPr/>
        </p:nvSpPr>
        <p:spPr>
          <a:xfrm>
            <a:off x="0" y="66675"/>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CN" altLang="en-US" dirty="0" smtClean="0">
                <a:solidFill>
                  <a:schemeClr val="accent6">
                    <a:lumMod val="75000"/>
                  </a:schemeClr>
                </a:solidFill>
                <a:latin typeface="微软雅黑" pitchFamily="34" charset="-122"/>
                <a:ea typeface="微软雅黑" pitchFamily="34" charset="-122"/>
              </a:rPr>
              <a:t>思考与实践</a:t>
            </a:r>
          </a:p>
        </p:txBody>
      </p:sp>
      <p:cxnSp>
        <p:nvCxnSpPr>
          <p:cNvPr id="38" name="直接连接符 37"/>
          <p:cNvCxnSpPr/>
          <p:nvPr/>
        </p:nvCxnSpPr>
        <p:spPr>
          <a:xfrm>
            <a:off x="0" y="1003300"/>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9" name="组合 5"/>
          <p:cNvGrpSpPr>
            <a:grpSpLocks/>
          </p:cNvGrpSpPr>
          <p:nvPr/>
        </p:nvGrpSpPr>
        <p:grpSpPr bwMode="auto">
          <a:xfrm>
            <a:off x="1541463" y="1241425"/>
            <a:ext cx="2447925" cy="2474913"/>
            <a:chOff x="2051721" y="1124744"/>
            <a:chExt cx="2447369" cy="2476293"/>
          </a:xfrm>
        </p:grpSpPr>
        <p:sp>
          <p:nvSpPr>
            <p:cNvPr id="40" name="圆角矩形 39"/>
            <p:cNvSpPr/>
            <p:nvPr/>
          </p:nvSpPr>
          <p:spPr bwMode="auto">
            <a:xfrm>
              <a:off x="2051721" y="1440833"/>
              <a:ext cx="2447369" cy="2160204"/>
            </a:xfrm>
            <a:prstGeom prst="roundRect">
              <a:avLst/>
            </a:prstGeom>
            <a:gradFill flip="none" rotWithShape="1">
              <a:gsLst>
                <a:gs pos="0">
                  <a:schemeClr val="accent2">
                    <a:lumMod val="20000"/>
                    <a:lumOff val="80000"/>
                  </a:schemeClr>
                </a:gs>
                <a:gs pos="17999">
                  <a:schemeClr val="accent2">
                    <a:lumMod val="40000"/>
                    <a:lumOff val="60000"/>
                  </a:schemeClr>
                </a:gs>
                <a:gs pos="36000">
                  <a:schemeClr val="accent2">
                    <a:lumMod val="60000"/>
                    <a:lumOff val="40000"/>
                  </a:schemeClr>
                </a:gs>
                <a:gs pos="61000">
                  <a:schemeClr val="accent2">
                    <a:lumMod val="60000"/>
                    <a:lumOff val="40000"/>
                  </a:schemeClr>
                </a:gs>
                <a:gs pos="82001">
                  <a:schemeClr val="accent2">
                    <a:lumMod val="40000"/>
                    <a:lumOff val="60000"/>
                  </a:schemeClr>
                </a:gs>
                <a:gs pos="100000">
                  <a:schemeClr val="accent2">
                    <a:lumMod val="20000"/>
                    <a:lumOff val="80000"/>
                  </a:schemeClr>
                </a:gs>
              </a:gsLst>
              <a:lin ang="5400000" scaled="1"/>
              <a:tileRect/>
            </a:gradFill>
            <a:ln w="38100">
              <a:solidFill>
                <a:schemeClr val="accent2">
                  <a:lumMod val="7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243" name="Text Box 65"/>
            <p:cNvSpPr txBox="1">
              <a:spLocks noChangeArrowheads="1"/>
            </p:cNvSpPr>
            <p:nvPr/>
          </p:nvSpPr>
          <p:spPr bwMode="gray">
            <a:xfrm>
              <a:off x="2051721" y="1777178"/>
              <a:ext cx="2447369" cy="83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a:solidFill>
                    <a:srgbClr val="000000"/>
                  </a:solidFill>
                  <a:latin typeface="微软雅黑" pitchFamily="34" charset="-122"/>
                  <a:ea typeface="微软雅黑" pitchFamily="34" charset="-122"/>
                </a:rPr>
                <a:t>不同年龄的人群对歌曲有什么大致的偏好？</a:t>
              </a:r>
              <a:endParaRPr lang="en-US" altLang="zh-CN" sz="1600">
                <a:latin typeface="微软雅黑" pitchFamily="34" charset="-122"/>
                <a:ea typeface="微软雅黑" pitchFamily="34" charset="-122"/>
              </a:endParaRPr>
            </a:p>
          </p:txBody>
        </p:sp>
        <p:grpSp>
          <p:nvGrpSpPr>
            <p:cNvPr id="8244" name="组合 44"/>
            <p:cNvGrpSpPr>
              <a:grpSpLocks/>
            </p:cNvGrpSpPr>
            <p:nvPr/>
          </p:nvGrpSpPr>
          <p:grpSpPr bwMode="auto">
            <a:xfrm>
              <a:off x="2954015" y="1124744"/>
              <a:ext cx="643413" cy="643178"/>
              <a:chOff x="924049" y="2057400"/>
              <a:chExt cx="642938" cy="642938"/>
            </a:xfrm>
          </p:grpSpPr>
          <p:grpSp>
            <p:nvGrpSpPr>
              <p:cNvPr id="8245" name="Group 58"/>
              <p:cNvGrpSpPr>
                <a:grpSpLocks/>
              </p:cNvGrpSpPr>
              <p:nvPr/>
            </p:nvGrpSpPr>
            <p:grpSpPr bwMode="auto">
              <a:xfrm>
                <a:off x="924049" y="2057400"/>
                <a:ext cx="642938" cy="642938"/>
                <a:chOff x="1289" y="582"/>
                <a:chExt cx="668" cy="668"/>
              </a:xfrm>
            </p:grpSpPr>
            <p:sp>
              <p:nvSpPr>
                <p:cNvPr id="8247" name="Oval 59"/>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8248"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49"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50"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51"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grpSp>
          <p:sp>
            <p:nvSpPr>
              <p:cNvPr id="8246" name="Text Box 64"/>
              <p:cNvSpPr txBox="1">
                <a:spLocks noChangeArrowheads="1"/>
              </p:cNvSpPr>
              <p:nvPr/>
            </p:nvSpPr>
            <p:spPr bwMode="gray">
              <a:xfrm>
                <a:off x="10621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1</a:t>
                </a:r>
                <a:endParaRPr lang="en-US" altLang="zh-CN">
                  <a:latin typeface="Arial" charset="0"/>
                </a:endParaRPr>
              </a:p>
            </p:txBody>
          </p:sp>
        </p:grpSp>
      </p:grpSp>
      <p:grpSp>
        <p:nvGrpSpPr>
          <p:cNvPr id="50" name="组合 4"/>
          <p:cNvGrpSpPr>
            <a:grpSpLocks/>
          </p:cNvGrpSpPr>
          <p:nvPr/>
        </p:nvGrpSpPr>
        <p:grpSpPr bwMode="auto">
          <a:xfrm>
            <a:off x="5221288" y="1241425"/>
            <a:ext cx="2449512" cy="2474913"/>
            <a:chOff x="4607015" y="1124744"/>
            <a:chExt cx="2449330" cy="2476293"/>
          </a:xfrm>
        </p:grpSpPr>
        <p:sp>
          <p:nvSpPr>
            <p:cNvPr id="51" name="圆角矩形 50"/>
            <p:cNvSpPr/>
            <p:nvPr/>
          </p:nvSpPr>
          <p:spPr bwMode="auto">
            <a:xfrm>
              <a:off x="4607015" y="1440833"/>
              <a:ext cx="2449330" cy="2160204"/>
            </a:xfrm>
            <a:prstGeom prst="roundRect">
              <a:avLst/>
            </a:prstGeom>
            <a:gradFill flip="none" rotWithShape="1">
              <a:gsLst>
                <a:gs pos="0">
                  <a:schemeClr val="accent3">
                    <a:lumMod val="20000"/>
                    <a:lumOff val="80000"/>
                  </a:schemeClr>
                </a:gs>
                <a:gs pos="17999">
                  <a:schemeClr val="accent3">
                    <a:lumMod val="40000"/>
                    <a:lumOff val="60000"/>
                  </a:schemeClr>
                </a:gs>
                <a:gs pos="36000">
                  <a:schemeClr val="accent3">
                    <a:lumMod val="60000"/>
                    <a:lumOff val="40000"/>
                  </a:schemeClr>
                </a:gs>
                <a:gs pos="61000">
                  <a:schemeClr val="accent3">
                    <a:lumMod val="60000"/>
                    <a:lumOff val="40000"/>
                  </a:schemeClr>
                </a:gs>
                <a:gs pos="82001">
                  <a:schemeClr val="accent3">
                    <a:lumMod val="40000"/>
                    <a:lumOff val="60000"/>
                  </a:schemeClr>
                </a:gs>
                <a:gs pos="100000">
                  <a:schemeClr val="accent3">
                    <a:lumMod val="20000"/>
                    <a:lumOff val="80000"/>
                  </a:schemeClr>
                </a:gs>
              </a:gsLst>
              <a:lin ang="5400000" scaled="1"/>
              <a:tileRect/>
            </a:gradFill>
            <a:ln w="38100">
              <a:solidFill>
                <a:schemeClr val="accent3">
                  <a:lumMod val="7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8234" name="组合 45"/>
            <p:cNvGrpSpPr>
              <a:grpSpLocks/>
            </p:cNvGrpSpPr>
            <p:nvPr/>
          </p:nvGrpSpPr>
          <p:grpSpPr bwMode="auto">
            <a:xfrm>
              <a:off x="5510479" y="1124744"/>
              <a:ext cx="642654" cy="643179"/>
              <a:chOff x="3286249" y="2057400"/>
              <a:chExt cx="642938" cy="642938"/>
            </a:xfrm>
          </p:grpSpPr>
          <p:sp>
            <p:nvSpPr>
              <p:cNvPr id="8236" name="Oval 71"/>
              <p:cNvSpPr>
                <a:spLocks noChangeArrowheads="1"/>
              </p:cNvSpPr>
              <p:nvPr/>
            </p:nvSpPr>
            <p:spPr bwMode="gray">
              <a:xfrm>
                <a:off x="3286249" y="2057400"/>
                <a:ext cx="642938" cy="64293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8237" name="Oval 72"/>
              <p:cNvSpPr>
                <a:spLocks noChangeArrowheads="1"/>
              </p:cNvSpPr>
              <p:nvPr/>
            </p:nvSpPr>
            <p:spPr bwMode="gray">
              <a:xfrm>
                <a:off x="3292599" y="2062163"/>
                <a:ext cx="622300" cy="6223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38" name="Oval 73"/>
              <p:cNvSpPr>
                <a:spLocks noChangeArrowheads="1"/>
              </p:cNvSpPr>
              <p:nvPr/>
            </p:nvSpPr>
            <p:spPr bwMode="gray">
              <a:xfrm>
                <a:off x="3300537" y="2065338"/>
                <a:ext cx="608012" cy="6080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39" name="Oval 74"/>
              <p:cNvSpPr>
                <a:spLocks noChangeArrowheads="1"/>
              </p:cNvSpPr>
              <p:nvPr/>
            </p:nvSpPr>
            <p:spPr bwMode="gray">
              <a:xfrm>
                <a:off x="3306887" y="2071688"/>
                <a:ext cx="577850" cy="5667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40" name="Oval 75"/>
              <p:cNvSpPr>
                <a:spLocks noChangeArrowheads="1"/>
              </p:cNvSpPr>
              <p:nvPr/>
            </p:nvSpPr>
            <p:spPr bwMode="gray">
              <a:xfrm>
                <a:off x="3341812" y="2087563"/>
                <a:ext cx="512762" cy="46037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41" name="Text Box 76"/>
              <p:cNvSpPr txBox="1">
                <a:spLocks noChangeArrowheads="1"/>
              </p:cNvSpPr>
              <p:nvPr/>
            </p:nvSpPr>
            <p:spPr bwMode="gray">
              <a:xfrm>
                <a:off x="34243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2</a:t>
                </a:r>
                <a:endParaRPr lang="en-US" altLang="zh-CN">
                  <a:latin typeface="Arial" charset="0"/>
                </a:endParaRPr>
              </a:p>
            </p:txBody>
          </p:sp>
        </p:grpSp>
        <p:sp>
          <p:nvSpPr>
            <p:cNvPr id="8235" name="Text Box 65"/>
            <p:cNvSpPr txBox="1">
              <a:spLocks noChangeArrowheads="1"/>
            </p:cNvSpPr>
            <p:nvPr/>
          </p:nvSpPr>
          <p:spPr bwMode="gray">
            <a:xfrm>
              <a:off x="4607015" y="1777178"/>
              <a:ext cx="2449330" cy="83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a:solidFill>
                    <a:srgbClr val="000000"/>
                  </a:solidFill>
                  <a:latin typeface="微软雅黑" pitchFamily="34" charset="-122"/>
                  <a:ea typeface="微软雅黑" pitchFamily="34" charset="-122"/>
                </a:rPr>
                <a:t>怎样的故事或笑话适合在行车途中讲述？</a:t>
              </a:r>
              <a:endParaRPr lang="en-US" altLang="zh-CN" sz="1600">
                <a:latin typeface="微软雅黑" pitchFamily="34" charset="-122"/>
                <a:ea typeface="微软雅黑" pitchFamily="34" charset="-122"/>
              </a:endParaRPr>
            </a:p>
          </p:txBody>
        </p:sp>
      </p:grpSp>
      <p:grpSp>
        <p:nvGrpSpPr>
          <p:cNvPr id="63" name="组合 1"/>
          <p:cNvGrpSpPr>
            <a:grpSpLocks/>
          </p:cNvGrpSpPr>
          <p:nvPr/>
        </p:nvGrpSpPr>
        <p:grpSpPr bwMode="auto">
          <a:xfrm>
            <a:off x="458788" y="3870325"/>
            <a:ext cx="2447925" cy="2476500"/>
            <a:chOff x="558873" y="3933056"/>
            <a:chExt cx="2447716" cy="2476292"/>
          </a:xfrm>
        </p:grpSpPr>
        <p:sp>
          <p:nvSpPr>
            <p:cNvPr id="64" name="圆角矩形 63"/>
            <p:cNvSpPr/>
            <p:nvPr/>
          </p:nvSpPr>
          <p:spPr bwMode="auto">
            <a:xfrm>
              <a:off x="558873" y="4248942"/>
              <a:ext cx="2447716" cy="2160406"/>
            </a:xfrm>
            <a:prstGeom prst="roundRect">
              <a:avLst/>
            </a:prstGeom>
            <a:gradFill flip="none" rotWithShape="1">
              <a:gsLst>
                <a:gs pos="0">
                  <a:schemeClr val="accent1">
                    <a:lumMod val="20000"/>
                    <a:lumOff val="80000"/>
                  </a:schemeClr>
                </a:gs>
                <a:gs pos="17999">
                  <a:schemeClr val="accent1">
                    <a:lumMod val="40000"/>
                    <a:lumOff val="60000"/>
                  </a:schemeClr>
                </a:gs>
                <a:gs pos="36000">
                  <a:schemeClr val="accent1">
                    <a:lumMod val="60000"/>
                    <a:lumOff val="40000"/>
                  </a:schemeClr>
                </a:gs>
                <a:gs pos="61000">
                  <a:schemeClr val="accent1">
                    <a:lumMod val="60000"/>
                    <a:lumOff val="40000"/>
                  </a:schemeClr>
                </a:gs>
                <a:gs pos="82001">
                  <a:schemeClr val="accent1">
                    <a:lumMod val="40000"/>
                    <a:lumOff val="60000"/>
                  </a:schemeClr>
                </a:gs>
                <a:gs pos="100000">
                  <a:schemeClr val="accent1">
                    <a:lumMod val="20000"/>
                    <a:lumOff val="80000"/>
                  </a:schemeClr>
                </a:gs>
              </a:gsLst>
              <a:lin ang="5400000" scaled="1"/>
              <a:tileRect/>
            </a:gradFill>
            <a:ln w="38100">
              <a:solidFill>
                <a:schemeClr val="accent1">
                  <a:lumMod val="7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8224" name="组合 46"/>
            <p:cNvGrpSpPr>
              <a:grpSpLocks/>
            </p:cNvGrpSpPr>
            <p:nvPr/>
          </p:nvGrpSpPr>
          <p:grpSpPr bwMode="auto">
            <a:xfrm>
              <a:off x="1461420" y="3933056"/>
              <a:ext cx="642906" cy="643179"/>
              <a:chOff x="5648449" y="2057400"/>
              <a:chExt cx="642938" cy="642938"/>
            </a:xfrm>
          </p:grpSpPr>
          <p:grpSp>
            <p:nvGrpSpPr>
              <p:cNvPr id="8226" name="Group 85"/>
              <p:cNvGrpSpPr>
                <a:grpSpLocks/>
              </p:cNvGrpSpPr>
              <p:nvPr/>
            </p:nvGrpSpPr>
            <p:grpSpPr bwMode="auto">
              <a:xfrm>
                <a:off x="5648449" y="2057400"/>
                <a:ext cx="642938" cy="642938"/>
                <a:chOff x="1289" y="582"/>
                <a:chExt cx="668" cy="668"/>
              </a:xfrm>
            </p:grpSpPr>
            <p:sp>
              <p:nvSpPr>
                <p:cNvPr id="8228" name="Oval 86"/>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8229" name="Oval 8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30"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31" name="Oval 8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32" name="Oval 9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grpSp>
          <p:sp>
            <p:nvSpPr>
              <p:cNvPr id="8227" name="Text Box 91"/>
              <p:cNvSpPr txBox="1">
                <a:spLocks noChangeArrowheads="1"/>
              </p:cNvSpPr>
              <p:nvPr/>
            </p:nvSpPr>
            <p:spPr bwMode="gray">
              <a:xfrm>
                <a:off x="57865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3</a:t>
                </a:r>
                <a:endParaRPr lang="en-US" altLang="zh-CN">
                  <a:latin typeface="Arial" charset="0"/>
                </a:endParaRPr>
              </a:p>
            </p:txBody>
          </p:sp>
        </p:grpSp>
        <p:sp>
          <p:nvSpPr>
            <p:cNvPr id="8225" name="Text Box 65"/>
            <p:cNvSpPr txBox="1">
              <a:spLocks noChangeArrowheads="1"/>
            </p:cNvSpPr>
            <p:nvPr/>
          </p:nvSpPr>
          <p:spPr bwMode="gray">
            <a:xfrm>
              <a:off x="558874" y="4576235"/>
              <a:ext cx="2447715" cy="12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a:solidFill>
                    <a:srgbClr val="000000"/>
                  </a:solidFill>
                  <a:latin typeface="微软雅黑" pitchFamily="34" charset="-122"/>
                  <a:ea typeface="微软雅黑" pitchFamily="34" charset="-122"/>
                </a:rPr>
                <a:t>贵州省境内有哪些具有地方特色的小节目适合用来活跃旅游途中的气氛？</a:t>
              </a:r>
              <a:endParaRPr lang="en-US" altLang="zh-CN" sz="1600">
                <a:latin typeface="微软雅黑" pitchFamily="34" charset="-122"/>
                <a:ea typeface="微软雅黑" pitchFamily="34" charset="-122"/>
              </a:endParaRPr>
            </a:p>
          </p:txBody>
        </p:sp>
      </p:grpSp>
      <p:grpSp>
        <p:nvGrpSpPr>
          <p:cNvPr id="78" name="组合 2"/>
          <p:cNvGrpSpPr>
            <a:grpSpLocks/>
          </p:cNvGrpSpPr>
          <p:nvPr/>
        </p:nvGrpSpPr>
        <p:grpSpPr bwMode="auto">
          <a:xfrm>
            <a:off x="3397250" y="3860800"/>
            <a:ext cx="2514600" cy="2476500"/>
            <a:chOff x="3421932" y="3924329"/>
            <a:chExt cx="2514871" cy="2476292"/>
          </a:xfrm>
        </p:grpSpPr>
        <p:sp>
          <p:nvSpPr>
            <p:cNvPr id="79" name="圆角矩形 78"/>
            <p:cNvSpPr/>
            <p:nvPr/>
          </p:nvSpPr>
          <p:spPr bwMode="auto">
            <a:xfrm>
              <a:off x="3421932" y="4240215"/>
              <a:ext cx="2448189" cy="2160406"/>
            </a:xfrm>
            <a:prstGeom prst="roundRect">
              <a:avLst/>
            </a:prstGeom>
            <a:gradFill flip="none" rotWithShape="1">
              <a:gsLst>
                <a:gs pos="0">
                  <a:schemeClr val="accent6">
                    <a:lumMod val="20000"/>
                    <a:lumOff val="80000"/>
                  </a:schemeClr>
                </a:gs>
                <a:gs pos="17999">
                  <a:schemeClr val="accent6">
                    <a:lumMod val="40000"/>
                    <a:lumOff val="60000"/>
                  </a:schemeClr>
                </a:gs>
                <a:gs pos="36000">
                  <a:schemeClr val="accent6">
                    <a:lumMod val="60000"/>
                    <a:lumOff val="40000"/>
                  </a:schemeClr>
                </a:gs>
                <a:gs pos="61000">
                  <a:schemeClr val="accent6">
                    <a:lumMod val="60000"/>
                    <a:lumOff val="40000"/>
                  </a:schemeClr>
                </a:gs>
                <a:gs pos="82001">
                  <a:schemeClr val="accent6">
                    <a:lumMod val="40000"/>
                    <a:lumOff val="60000"/>
                  </a:schemeClr>
                </a:gs>
                <a:gs pos="100000">
                  <a:schemeClr val="accent6">
                    <a:lumMod val="20000"/>
                    <a:lumOff val="80000"/>
                  </a:schemeClr>
                </a:gs>
              </a:gsLst>
              <a:lin ang="5400000" scaled="1"/>
              <a:tileRect/>
            </a:gradFill>
            <a:ln w="38100">
              <a:solidFill>
                <a:schemeClr val="accent6">
                  <a:lumMod val="7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8214" name="组合 47"/>
            <p:cNvGrpSpPr>
              <a:grpSpLocks/>
            </p:cNvGrpSpPr>
            <p:nvPr/>
          </p:nvGrpSpPr>
          <p:grpSpPr bwMode="auto">
            <a:xfrm>
              <a:off x="4324479" y="3924329"/>
              <a:ext cx="642906" cy="643179"/>
              <a:chOff x="5648449" y="2057400"/>
              <a:chExt cx="642938" cy="642938"/>
            </a:xfrm>
          </p:grpSpPr>
          <p:grpSp>
            <p:nvGrpSpPr>
              <p:cNvPr id="8216" name="Group 85"/>
              <p:cNvGrpSpPr>
                <a:grpSpLocks/>
              </p:cNvGrpSpPr>
              <p:nvPr/>
            </p:nvGrpSpPr>
            <p:grpSpPr bwMode="auto">
              <a:xfrm>
                <a:off x="5648449" y="2057400"/>
                <a:ext cx="642938" cy="642938"/>
                <a:chOff x="1289" y="582"/>
                <a:chExt cx="668" cy="668"/>
              </a:xfrm>
            </p:grpSpPr>
            <p:sp>
              <p:nvSpPr>
                <p:cNvPr id="8218" name="Oval 86"/>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8219" name="Oval 8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20"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21" name="Oval 8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22" name="Oval 9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grpSp>
          <p:sp>
            <p:nvSpPr>
              <p:cNvPr id="8217" name="Text Box 91"/>
              <p:cNvSpPr txBox="1">
                <a:spLocks noChangeArrowheads="1"/>
              </p:cNvSpPr>
              <p:nvPr/>
            </p:nvSpPr>
            <p:spPr bwMode="gray">
              <a:xfrm>
                <a:off x="57865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4</a:t>
                </a:r>
                <a:endParaRPr lang="en-US" altLang="zh-CN">
                  <a:latin typeface="Arial" charset="0"/>
                </a:endParaRPr>
              </a:p>
            </p:txBody>
          </p:sp>
        </p:grpSp>
        <p:sp>
          <p:nvSpPr>
            <p:cNvPr id="8215" name="Text Box 65"/>
            <p:cNvSpPr txBox="1">
              <a:spLocks noChangeArrowheads="1"/>
            </p:cNvSpPr>
            <p:nvPr/>
          </p:nvSpPr>
          <p:spPr bwMode="gray">
            <a:xfrm>
              <a:off x="3421932" y="4588723"/>
              <a:ext cx="2514871" cy="12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a:solidFill>
                    <a:srgbClr val="000000"/>
                  </a:solidFill>
                  <a:latin typeface="微软雅黑" pitchFamily="34" charset="-122"/>
                  <a:ea typeface="微软雅黑" pitchFamily="34" charset="-122"/>
                </a:rPr>
                <a:t>带领父母参观你的学校，或带领同学参观你的住地，充当一次“临时导游”。</a:t>
              </a:r>
              <a:endParaRPr lang="en-US" altLang="zh-CN" sz="1600">
                <a:latin typeface="微软雅黑" pitchFamily="34" charset="-122"/>
                <a:ea typeface="微软雅黑" pitchFamily="34" charset="-122"/>
              </a:endParaRPr>
            </a:p>
          </p:txBody>
        </p:sp>
      </p:grpSp>
      <p:grpSp>
        <p:nvGrpSpPr>
          <p:cNvPr id="89" name="组合 3"/>
          <p:cNvGrpSpPr>
            <a:grpSpLocks/>
          </p:cNvGrpSpPr>
          <p:nvPr/>
        </p:nvGrpSpPr>
        <p:grpSpPr bwMode="auto">
          <a:xfrm>
            <a:off x="6300788" y="3860800"/>
            <a:ext cx="2560637" cy="2476500"/>
            <a:chOff x="6300788" y="3924329"/>
            <a:chExt cx="2560447" cy="2476293"/>
          </a:xfrm>
        </p:grpSpPr>
        <p:sp>
          <p:nvSpPr>
            <p:cNvPr id="90" name="圆角矩形 89"/>
            <p:cNvSpPr/>
            <p:nvPr/>
          </p:nvSpPr>
          <p:spPr bwMode="auto">
            <a:xfrm>
              <a:off x="6303963" y="4240216"/>
              <a:ext cx="2449330" cy="2160406"/>
            </a:xfrm>
            <a:prstGeom prst="roundRect">
              <a:avLst/>
            </a:prstGeom>
            <a:gradFill flip="none" rotWithShape="1">
              <a:gsLst>
                <a:gs pos="0">
                  <a:schemeClr val="accent5">
                    <a:lumMod val="20000"/>
                    <a:lumOff val="80000"/>
                  </a:schemeClr>
                </a:gs>
                <a:gs pos="17999">
                  <a:schemeClr val="accent5">
                    <a:lumMod val="40000"/>
                    <a:lumOff val="60000"/>
                  </a:schemeClr>
                </a:gs>
                <a:gs pos="36000">
                  <a:schemeClr val="accent5">
                    <a:lumMod val="60000"/>
                    <a:lumOff val="40000"/>
                  </a:schemeClr>
                </a:gs>
                <a:gs pos="61000">
                  <a:schemeClr val="accent5">
                    <a:lumMod val="60000"/>
                    <a:lumOff val="40000"/>
                  </a:schemeClr>
                </a:gs>
                <a:gs pos="82001">
                  <a:schemeClr val="accent5">
                    <a:lumMod val="40000"/>
                    <a:lumOff val="60000"/>
                  </a:schemeClr>
                </a:gs>
                <a:gs pos="100000">
                  <a:schemeClr val="accent5">
                    <a:lumMod val="20000"/>
                    <a:lumOff val="80000"/>
                  </a:schemeClr>
                </a:gs>
              </a:gsLst>
              <a:lin ang="5400000" scaled="1"/>
              <a:tileRect/>
            </a:gradFill>
            <a:ln w="38100">
              <a:solidFill>
                <a:schemeClr val="accent5">
                  <a:lumMod val="7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8205" name="组合 45"/>
            <p:cNvGrpSpPr>
              <a:grpSpLocks/>
            </p:cNvGrpSpPr>
            <p:nvPr/>
          </p:nvGrpSpPr>
          <p:grpSpPr bwMode="auto">
            <a:xfrm>
              <a:off x="7207427" y="3924329"/>
              <a:ext cx="642654" cy="643179"/>
              <a:chOff x="3286249" y="2057400"/>
              <a:chExt cx="642938" cy="642938"/>
            </a:xfrm>
          </p:grpSpPr>
          <p:sp>
            <p:nvSpPr>
              <p:cNvPr id="8207" name="Oval 71"/>
              <p:cNvSpPr>
                <a:spLocks noChangeArrowheads="1"/>
              </p:cNvSpPr>
              <p:nvPr/>
            </p:nvSpPr>
            <p:spPr bwMode="gray">
              <a:xfrm>
                <a:off x="3286249" y="2057400"/>
                <a:ext cx="642938" cy="64293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8208" name="Oval 72"/>
              <p:cNvSpPr>
                <a:spLocks noChangeArrowheads="1"/>
              </p:cNvSpPr>
              <p:nvPr/>
            </p:nvSpPr>
            <p:spPr bwMode="gray">
              <a:xfrm>
                <a:off x="3292599" y="2062163"/>
                <a:ext cx="622300" cy="6223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09" name="Oval 73"/>
              <p:cNvSpPr>
                <a:spLocks noChangeArrowheads="1"/>
              </p:cNvSpPr>
              <p:nvPr/>
            </p:nvSpPr>
            <p:spPr bwMode="gray">
              <a:xfrm>
                <a:off x="3300537" y="2065338"/>
                <a:ext cx="608012" cy="6080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10" name="Oval 74"/>
              <p:cNvSpPr>
                <a:spLocks noChangeArrowheads="1"/>
              </p:cNvSpPr>
              <p:nvPr/>
            </p:nvSpPr>
            <p:spPr bwMode="gray">
              <a:xfrm>
                <a:off x="3306887" y="2071688"/>
                <a:ext cx="577850" cy="5667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11" name="Oval 75"/>
              <p:cNvSpPr>
                <a:spLocks noChangeArrowheads="1"/>
              </p:cNvSpPr>
              <p:nvPr/>
            </p:nvSpPr>
            <p:spPr bwMode="gray">
              <a:xfrm>
                <a:off x="3341812" y="2087563"/>
                <a:ext cx="512762" cy="46037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8212" name="Text Box 76"/>
              <p:cNvSpPr txBox="1">
                <a:spLocks noChangeArrowheads="1"/>
              </p:cNvSpPr>
              <p:nvPr/>
            </p:nvSpPr>
            <p:spPr bwMode="gray">
              <a:xfrm>
                <a:off x="34243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5</a:t>
                </a:r>
                <a:endParaRPr lang="en-US" altLang="zh-CN">
                  <a:latin typeface="Arial" charset="0"/>
                </a:endParaRPr>
              </a:p>
            </p:txBody>
          </p:sp>
        </p:grpSp>
        <p:sp>
          <p:nvSpPr>
            <p:cNvPr id="8206" name="Text Box 65"/>
            <p:cNvSpPr txBox="1">
              <a:spLocks noChangeArrowheads="1"/>
            </p:cNvSpPr>
            <p:nvPr/>
          </p:nvSpPr>
          <p:spPr bwMode="gray">
            <a:xfrm>
              <a:off x="6300788" y="4567508"/>
              <a:ext cx="2560447" cy="8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a:solidFill>
                    <a:srgbClr val="000000"/>
                  </a:solidFill>
                  <a:latin typeface="微软雅黑" pitchFamily="34" charset="-122"/>
                  <a:ea typeface="微软雅黑" pitchFamily="34" charset="-122"/>
                </a:rPr>
                <a:t>以黄果树瀑布为例，介绍其旅游景点内容及历史。</a:t>
              </a:r>
              <a:endParaRPr lang="en-US" altLang="zh-CN" sz="1600">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a:spPr>
      <a:bodyPr anchor="ctr">
        <a:sp3d/>
      </a:bodyPr>
      <a:lstStyle>
        <a:defPPr marL="0" algn="ctr" eaLnBrk="0" fontAlgn="ctr" hangingPunct="0">
          <a:spcBef>
            <a:spcPts val="0"/>
          </a:spcBef>
          <a:spcAft>
            <a:spcPts val="0"/>
          </a:spcAft>
          <a:buClr>
            <a:srgbClr val="FF0000"/>
          </a:buClr>
          <a:buSzPct val="70000"/>
          <a:buFont typeface="Wingdings" pitchFamily="2" charset="2"/>
          <a:buChar char="n"/>
          <a:tabLst>
            <a:tab pos="136525" algn="l"/>
          </a:tabLst>
          <a:defRPr sz="1400">
            <a:solidFill>
              <a:schemeClr val="tx1"/>
            </a:solidFill>
            <a:latin typeface="微软雅黑" pitchFamily="34" charset="-122"/>
            <a:ea typeface="微软雅黑" pitchFamily="34" charset="-122"/>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2155</TotalTime>
  <Words>431</Words>
  <Application>Microsoft Office PowerPoint</Application>
  <PresentationFormat>全屏显示(4:3)</PresentationFormat>
  <Paragraphs>121</Paragraphs>
  <Slides>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Calibri</vt:lpstr>
      <vt:lpstr>宋体</vt:lpstr>
      <vt:lpstr>Arial</vt:lpstr>
      <vt:lpstr>黑体</vt:lpstr>
      <vt:lpstr>幼圆</vt:lpstr>
      <vt:lpstr>微软雅黑</vt:lpstr>
      <vt:lpstr>Gulim</vt:lpstr>
      <vt:lpstr>方正美黑简体</vt:lpstr>
      <vt:lpstr>Office 主题​​</vt:lpstr>
      <vt:lpstr>服务行业从业常识</vt:lpstr>
      <vt:lpstr>PowerPoint 演示文稿</vt:lpstr>
      <vt:lpstr>PowerPoint 演示文稿</vt:lpstr>
      <vt:lpstr>PowerPoint 演示文稿</vt:lpstr>
      <vt:lpstr>PowerPoint 演示文稿</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dwb</dc:creator>
  <cp:lastModifiedBy>admin</cp:lastModifiedBy>
  <cp:revision>165</cp:revision>
  <dcterms:created xsi:type="dcterms:W3CDTF">2012-01-31T05:34:08Z</dcterms:created>
  <dcterms:modified xsi:type="dcterms:W3CDTF">2012-04-25T00:41:10Z</dcterms:modified>
</cp:coreProperties>
</file>